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</p:sldMasterIdLst>
  <p:notesMasterIdLst>
    <p:notesMasterId r:id="rId45"/>
  </p:notesMasterIdLst>
  <p:handoutMasterIdLst>
    <p:handoutMasterId r:id="rId46"/>
  </p:handoutMasterIdLst>
  <p:sldIdLst>
    <p:sldId id="458" r:id="rId6"/>
    <p:sldId id="461" r:id="rId7"/>
    <p:sldId id="494" r:id="rId8"/>
    <p:sldId id="495" r:id="rId9"/>
    <p:sldId id="485" r:id="rId10"/>
    <p:sldId id="497" r:id="rId11"/>
    <p:sldId id="478" r:id="rId12"/>
    <p:sldId id="467" r:id="rId13"/>
    <p:sldId id="469" r:id="rId14"/>
    <p:sldId id="499" r:id="rId15"/>
    <p:sldId id="462" r:id="rId16"/>
    <p:sldId id="471" r:id="rId17"/>
    <p:sldId id="482" r:id="rId18"/>
    <p:sldId id="483" r:id="rId19"/>
    <p:sldId id="472" r:id="rId20"/>
    <p:sldId id="473" r:id="rId21"/>
    <p:sldId id="481" r:id="rId22"/>
    <p:sldId id="463" r:id="rId23"/>
    <p:sldId id="474" r:id="rId24"/>
    <p:sldId id="500" r:id="rId25"/>
    <p:sldId id="501" r:id="rId26"/>
    <p:sldId id="475" r:id="rId27"/>
    <p:sldId id="476" r:id="rId28"/>
    <p:sldId id="488" r:id="rId29"/>
    <p:sldId id="477" r:id="rId30"/>
    <p:sldId id="489" r:id="rId31"/>
    <p:sldId id="479" r:id="rId32"/>
    <p:sldId id="465" r:id="rId33"/>
    <p:sldId id="490" r:id="rId34"/>
    <p:sldId id="470" r:id="rId35"/>
    <p:sldId id="492" r:id="rId36"/>
    <p:sldId id="491" r:id="rId37"/>
    <p:sldId id="480" r:id="rId38"/>
    <p:sldId id="493" r:id="rId39"/>
    <p:sldId id="503" r:id="rId40"/>
    <p:sldId id="504" r:id="rId41"/>
    <p:sldId id="484" r:id="rId42"/>
    <p:sldId id="505" r:id="rId43"/>
    <p:sldId id="459" r:id="rId44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101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4ADC3-E6E5-43D0-8C5C-1DFB7110268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9A69693-0B1E-4296-A722-D47CCC256CA1}">
      <dgm:prSet phldrT="[Tekst]" custT="1"/>
      <dgm:spPr/>
      <dgm:t>
        <a:bodyPr/>
        <a:lstStyle/>
        <a:p>
          <a:r>
            <a:rPr lang="hr-HR" sz="16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Rok za dostavu prijava: </a:t>
          </a:r>
        </a:p>
        <a:p>
          <a:r>
            <a:rPr lang="hr-HR" sz="16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07.02.2020.</a:t>
          </a:r>
          <a:endParaRPr lang="hr-HR" sz="16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FE61F45-6F03-4C08-B110-B4F5F1ADCA15}" type="parTrans" cxnId="{F5C5AB25-83F5-4D63-8A64-C6CC7892559E}">
      <dgm:prSet/>
      <dgm:spPr/>
      <dgm:t>
        <a:bodyPr/>
        <a:lstStyle/>
        <a:p>
          <a:endParaRPr lang="hr-HR"/>
        </a:p>
      </dgm:t>
    </dgm:pt>
    <dgm:pt modelId="{AC97EFC7-DE68-4835-A438-02C182A97AB0}" type="sibTrans" cxnId="{F5C5AB25-83F5-4D63-8A64-C6CC7892559E}">
      <dgm:prSet/>
      <dgm:spPr/>
      <dgm:t>
        <a:bodyPr/>
        <a:lstStyle/>
        <a:p>
          <a:endParaRPr lang="hr-HR"/>
        </a:p>
      </dgm:t>
    </dgm:pt>
    <dgm:pt modelId="{852D1222-42B5-479C-BE52-786BBF7D99BB}">
      <dgm:prSet phldrT="[Tekst]" custT="1"/>
      <dgm:spPr/>
      <dgm:t>
        <a:bodyPr/>
        <a:lstStyle/>
        <a:p>
          <a:r>
            <a:rPr lang="hr-HR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Administrativna i formalna provjera </a:t>
          </a:r>
          <a:r>
            <a:rPr lang="hr-HR" sz="1600" dirty="0" smtClean="0">
              <a:solidFill>
                <a:schemeClr val="tx1"/>
              </a:solidFill>
            </a:rPr>
            <a:t> </a:t>
          </a:r>
          <a:endParaRPr lang="hr-HR" sz="16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1412DE1-0E8F-4725-8B00-76A24B1F7ADA}" type="parTrans" cxnId="{AAB13462-306E-46A5-8AB6-531040AA8C4C}">
      <dgm:prSet/>
      <dgm:spPr/>
      <dgm:t>
        <a:bodyPr/>
        <a:lstStyle/>
        <a:p>
          <a:endParaRPr lang="hr-HR"/>
        </a:p>
      </dgm:t>
    </dgm:pt>
    <dgm:pt modelId="{673B2435-362F-4ACF-B10F-0B77F9D2CC2A}" type="sibTrans" cxnId="{AAB13462-306E-46A5-8AB6-531040AA8C4C}">
      <dgm:prSet/>
      <dgm:spPr/>
      <dgm:t>
        <a:bodyPr/>
        <a:lstStyle/>
        <a:p>
          <a:endParaRPr lang="hr-HR"/>
        </a:p>
      </dgm:t>
    </dgm:pt>
    <dgm:pt modelId="{41FE4085-616F-4DB6-A8E1-2EB6381C6640}">
      <dgm:prSet phldrT="[Tekst]" custT="1"/>
      <dgm:spPr/>
      <dgm:t>
        <a:bodyPr/>
        <a:lstStyle/>
        <a:p>
          <a:r>
            <a:rPr lang="hr-HR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Objava Odluke o odabranim programima i projektima</a:t>
          </a:r>
          <a:endParaRPr lang="hr-HR" sz="16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56680431-0443-4509-A846-22CFE429D581}" type="parTrans" cxnId="{AB527E2C-7321-4BE1-A07E-E4E0A2B60122}">
      <dgm:prSet/>
      <dgm:spPr/>
      <dgm:t>
        <a:bodyPr/>
        <a:lstStyle/>
        <a:p>
          <a:endParaRPr lang="hr-HR"/>
        </a:p>
      </dgm:t>
    </dgm:pt>
    <dgm:pt modelId="{8E5F4B92-F033-4801-A8DB-AE396BB6130F}" type="sibTrans" cxnId="{AB527E2C-7321-4BE1-A07E-E4E0A2B60122}">
      <dgm:prSet/>
      <dgm:spPr/>
      <dgm:t>
        <a:bodyPr/>
        <a:lstStyle/>
        <a:p>
          <a:endParaRPr lang="hr-HR"/>
        </a:p>
      </dgm:t>
    </dgm:pt>
    <dgm:pt modelId="{BF1D9E5C-1443-497C-824F-474D647BC793}">
      <dgm:prSet phldrT="[Tekst]" custT="1"/>
      <dgm:spPr/>
      <dgm:t>
        <a:bodyPr/>
        <a:lstStyle/>
        <a:p>
          <a:r>
            <a:rPr lang="hr-HR" sz="15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Dostava obavezne dokumentacije prije potpisivanja ugovora</a:t>
          </a:r>
        </a:p>
      </dgm:t>
    </dgm:pt>
    <dgm:pt modelId="{A5413629-9982-4B9F-A1F2-141C15576F6D}" type="parTrans" cxnId="{FC4456C7-1BD4-4E87-B05D-9DFE8BAD54FD}">
      <dgm:prSet/>
      <dgm:spPr/>
      <dgm:t>
        <a:bodyPr/>
        <a:lstStyle/>
        <a:p>
          <a:endParaRPr lang="hr-HR"/>
        </a:p>
      </dgm:t>
    </dgm:pt>
    <dgm:pt modelId="{94FF7422-BB25-47B2-AF24-B921CDDB10E4}" type="sibTrans" cxnId="{FC4456C7-1BD4-4E87-B05D-9DFE8BAD54FD}">
      <dgm:prSet/>
      <dgm:spPr/>
      <dgm:t>
        <a:bodyPr/>
        <a:lstStyle/>
        <a:p>
          <a:endParaRPr lang="hr-HR"/>
        </a:p>
      </dgm:t>
    </dgm:pt>
    <dgm:pt modelId="{CFAFEB79-CE62-4984-8991-3945E240F25E}">
      <dgm:prSet phldrT="[Tekst]" custT="1"/>
      <dgm:spPr/>
      <dgm:t>
        <a:bodyPr/>
        <a:lstStyle/>
        <a:p>
          <a:r>
            <a:rPr lang="hr-HR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Potpisivanje ugovora</a:t>
          </a:r>
          <a:endParaRPr lang="hr-HR" sz="16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EECB111-3922-4340-ACD1-7B2C78874EC8}" type="parTrans" cxnId="{E333E58C-45D1-4866-B6E0-A686ED04D211}">
      <dgm:prSet/>
      <dgm:spPr/>
      <dgm:t>
        <a:bodyPr/>
        <a:lstStyle/>
        <a:p>
          <a:endParaRPr lang="hr-HR"/>
        </a:p>
      </dgm:t>
    </dgm:pt>
    <dgm:pt modelId="{6303CD2D-697B-445D-8F9A-32D0E93982A0}" type="sibTrans" cxnId="{E333E58C-45D1-4866-B6E0-A686ED04D211}">
      <dgm:prSet/>
      <dgm:spPr/>
      <dgm:t>
        <a:bodyPr/>
        <a:lstStyle/>
        <a:p>
          <a:endParaRPr lang="hr-HR"/>
        </a:p>
      </dgm:t>
    </dgm:pt>
    <dgm:pt modelId="{237B0F1C-6E26-4465-9E6D-C46E4B9DF12B}">
      <dgm:prSet custT="1"/>
      <dgm:spPr/>
      <dgm:t>
        <a:bodyPr/>
        <a:lstStyle/>
        <a:p>
          <a:r>
            <a:rPr lang="hr-HR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Stručno vrednovanje – 30 dana </a:t>
          </a:r>
          <a:endParaRPr lang="hr-HR" sz="16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A2B7FF1-5481-424F-8CEE-4EC55BC041F1}" type="parTrans" cxnId="{7CB4A432-33E8-45A2-95ED-90265E25A19E}">
      <dgm:prSet/>
      <dgm:spPr/>
      <dgm:t>
        <a:bodyPr/>
        <a:lstStyle/>
        <a:p>
          <a:endParaRPr lang="hr-HR"/>
        </a:p>
      </dgm:t>
    </dgm:pt>
    <dgm:pt modelId="{50DE93B0-7B2B-4D9B-B8FD-0A18DC8BAAE1}" type="sibTrans" cxnId="{7CB4A432-33E8-45A2-95ED-90265E25A19E}">
      <dgm:prSet/>
      <dgm:spPr/>
      <dgm:t>
        <a:bodyPr/>
        <a:lstStyle/>
        <a:p>
          <a:endParaRPr lang="hr-HR"/>
        </a:p>
      </dgm:t>
    </dgm:pt>
    <dgm:pt modelId="{E06D4903-4886-428B-A10F-AF6941EEACDC}" type="pres">
      <dgm:prSet presAssocID="{51C4ADC3-E6E5-43D0-8C5C-1DFB711026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20CCBC0-FF5E-48B3-AA84-0449E2BF7E01}" type="pres">
      <dgm:prSet presAssocID="{C9A69693-0B1E-4296-A722-D47CCC256CA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F7BDC-3C31-4D0D-B2E2-64939FD63CC3}" type="pres">
      <dgm:prSet presAssocID="{AC97EFC7-DE68-4835-A438-02C182A97AB0}" presName="sibTrans" presStyleLbl="sibTrans2D1" presStyleIdx="0" presStyleCnt="5"/>
      <dgm:spPr/>
      <dgm:t>
        <a:bodyPr/>
        <a:lstStyle/>
        <a:p>
          <a:endParaRPr lang="hr-HR"/>
        </a:p>
      </dgm:t>
    </dgm:pt>
    <dgm:pt modelId="{4081538F-D259-4A42-84AB-FB9514C4D514}" type="pres">
      <dgm:prSet presAssocID="{AC97EFC7-DE68-4835-A438-02C182A97AB0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E6E91F3C-3342-4109-A69E-19FEEC3F9B27}" type="pres">
      <dgm:prSet presAssocID="{852D1222-42B5-479C-BE52-786BBF7D99B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263570-FAD9-4EA2-9C96-FB6A22A5E2C1}" type="pres">
      <dgm:prSet presAssocID="{673B2435-362F-4ACF-B10F-0B77F9D2CC2A}" presName="sibTrans" presStyleLbl="sibTrans2D1" presStyleIdx="1" presStyleCnt="5"/>
      <dgm:spPr/>
      <dgm:t>
        <a:bodyPr/>
        <a:lstStyle/>
        <a:p>
          <a:endParaRPr lang="hr-HR"/>
        </a:p>
      </dgm:t>
    </dgm:pt>
    <dgm:pt modelId="{82AF357F-E1F5-4FFB-9454-7202AFAA185B}" type="pres">
      <dgm:prSet presAssocID="{673B2435-362F-4ACF-B10F-0B77F9D2CC2A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37A901B4-C23B-41D8-BD08-BE423ACE5D04}" type="pres">
      <dgm:prSet presAssocID="{237B0F1C-6E26-4465-9E6D-C46E4B9DF1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A5BE054-7A2B-420F-95CE-777C6C1B6110}" type="pres">
      <dgm:prSet presAssocID="{50DE93B0-7B2B-4D9B-B8FD-0A18DC8BAAE1}" presName="sibTrans" presStyleLbl="sibTrans2D1" presStyleIdx="2" presStyleCnt="5"/>
      <dgm:spPr/>
      <dgm:t>
        <a:bodyPr/>
        <a:lstStyle/>
        <a:p>
          <a:endParaRPr lang="hr-HR"/>
        </a:p>
      </dgm:t>
    </dgm:pt>
    <dgm:pt modelId="{AB73D947-C514-495A-A7B5-9D5D3F75DC8F}" type="pres">
      <dgm:prSet presAssocID="{50DE93B0-7B2B-4D9B-B8FD-0A18DC8BAAE1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B4876CE2-A1E5-4493-98AE-18B9FE453E23}" type="pres">
      <dgm:prSet presAssocID="{41FE4085-616F-4DB6-A8E1-2EB6381C664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3754149-F1C4-400D-B639-3F16794F15DF}" type="pres">
      <dgm:prSet presAssocID="{8E5F4B92-F033-4801-A8DB-AE396BB6130F}" presName="sibTrans" presStyleLbl="sibTrans2D1" presStyleIdx="3" presStyleCnt="5"/>
      <dgm:spPr/>
      <dgm:t>
        <a:bodyPr/>
        <a:lstStyle/>
        <a:p>
          <a:endParaRPr lang="hr-HR"/>
        </a:p>
      </dgm:t>
    </dgm:pt>
    <dgm:pt modelId="{098C4A17-86EE-4CA1-A64B-3BC44D617D65}" type="pres">
      <dgm:prSet presAssocID="{8E5F4B92-F033-4801-A8DB-AE396BB6130F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1D912EE4-B7D4-492D-9E77-72564B6086C9}" type="pres">
      <dgm:prSet presAssocID="{BF1D9E5C-1443-497C-824F-474D647BC79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603ED7-ED3A-434E-9B8D-4D7EEE99853A}" type="pres">
      <dgm:prSet presAssocID="{94FF7422-BB25-47B2-AF24-B921CDDB10E4}" presName="sibTrans" presStyleLbl="sibTrans2D1" presStyleIdx="4" presStyleCnt="5"/>
      <dgm:spPr/>
      <dgm:t>
        <a:bodyPr/>
        <a:lstStyle/>
        <a:p>
          <a:endParaRPr lang="hr-HR"/>
        </a:p>
      </dgm:t>
    </dgm:pt>
    <dgm:pt modelId="{52B300E6-0226-49BC-AF2E-7708E3562DB0}" type="pres">
      <dgm:prSet presAssocID="{94FF7422-BB25-47B2-AF24-B921CDDB10E4}" presName="connectorText" presStyleLbl="sibTrans2D1" presStyleIdx="4" presStyleCnt="5"/>
      <dgm:spPr/>
      <dgm:t>
        <a:bodyPr/>
        <a:lstStyle/>
        <a:p>
          <a:endParaRPr lang="hr-HR"/>
        </a:p>
      </dgm:t>
    </dgm:pt>
    <dgm:pt modelId="{1DDC015C-9506-4E0F-A281-9AB4446B1C7D}" type="pres">
      <dgm:prSet presAssocID="{CFAFEB79-CE62-4984-8991-3945E240F2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C4A66FB-6425-4DEE-9F21-A5D6BC62A610}" type="presOf" srcId="{237B0F1C-6E26-4465-9E6D-C46E4B9DF12B}" destId="{37A901B4-C23B-41D8-BD08-BE423ACE5D04}" srcOrd="0" destOrd="0" presId="urn:microsoft.com/office/officeart/2005/8/layout/process5"/>
    <dgm:cxn modelId="{EDDF60A4-FF6B-4C3E-884F-C05E5EDA749A}" type="presOf" srcId="{94FF7422-BB25-47B2-AF24-B921CDDB10E4}" destId="{52B300E6-0226-49BC-AF2E-7708E3562DB0}" srcOrd="1" destOrd="0" presId="urn:microsoft.com/office/officeart/2005/8/layout/process5"/>
    <dgm:cxn modelId="{FC4456C7-1BD4-4E87-B05D-9DFE8BAD54FD}" srcId="{51C4ADC3-E6E5-43D0-8C5C-1DFB7110268C}" destId="{BF1D9E5C-1443-497C-824F-474D647BC793}" srcOrd="4" destOrd="0" parTransId="{A5413629-9982-4B9F-A1F2-141C15576F6D}" sibTransId="{94FF7422-BB25-47B2-AF24-B921CDDB10E4}"/>
    <dgm:cxn modelId="{9811F78D-DECB-4652-86EB-0DE356709092}" type="presOf" srcId="{8E5F4B92-F033-4801-A8DB-AE396BB6130F}" destId="{C3754149-F1C4-400D-B639-3F16794F15DF}" srcOrd="0" destOrd="0" presId="urn:microsoft.com/office/officeart/2005/8/layout/process5"/>
    <dgm:cxn modelId="{E333E58C-45D1-4866-B6E0-A686ED04D211}" srcId="{51C4ADC3-E6E5-43D0-8C5C-1DFB7110268C}" destId="{CFAFEB79-CE62-4984-8991-3945E240F25E}" srcOrd="5" destOrd="0" parTransId="{8EECB111-3922-4340-ACD1-7B2C78874EC8}" sibTransId="{6303CD2D-697B-445D-8F9A-32D0E93982A0}"/>
    <dgm:cxn modelId="{7CB4A432-33E8-45A2-95ED-90265E25A19E}" srcId="{51C4ADC3-E6E5-43D0-8C5C-1DFB7110268C}" destId="{237B0F1C-6E26-4465-9E6D-C46E4B9DF12B}" srcOrd="2" destOrd="0" parTransId="{DA2B7FF1-5481-424F-8CEE-4EC55BC041F1}" sibTransId="{50DE93B0-7B2B-4D9B-B8FD-0A18DC8BAAE1}"/>
    <dgm:cxn modelId="{05F26B70-A2B3-4055-B705-6A602128DBAE}" type="presOf" srcId="{51C4ADC3-E6E5-43D0-8C5C-1DFB7110268C}" destId="{E06D4903-4886-428B-A10F-AF6941EEACDC}" srcOrd="0" destOrd="0" presId="urn:microsoft.com/office/officeart/2005/8/layout/process5"/>
    <dgm:cxn modelId="{BB8AE5FC-F66C-4335-82D3-BDF1C73ED62E}" type="presOf" srcId="{50DE93B0-7B2B-4D9B-B8FD-0A18DC8BAAE1}" destId="{9A5BE054-7A2B-420F-95CE-777C6C1B6110}" srcOrd="0" destOrd="0" presId="urn:microsoft.com/office/officeart/2005/8/layout/process5"/>
    <dgm:cxn modelId="{56B6902C-55CC-4152-872E-991B5EE88579}" type="presOf" srcId="{8E5F4B92-F033-4801-A8DB-AE396BB6130F}" destId="{098C4A17-86EE-4CA1-A64B-3BC44D617D65}" srcOrd="1" destOrd="0" presId="urn:microsoft.com/office/officeart/2005/8/layout/process5"/>
    <dgm:cxn modelId="{6717128F-1848-4CDB-A219-980BA38D8823}" type="presOf" srcId="{C9A69693-0B1E-4296-A722-D47CCC256CA1}" destId="{920CCBC0-FF5E-48B3-AA84-0449E2BF7E01}" srcOrd="0" destOrd="0" presId="urn:microsoft.com/office/officeart/2005/8/layout/process5"/>
    <dgm:cxn modelId="{35B2E492-311A-4ED2-A727-3DE44DD2D443}" type="presOf" srcId="{94FF7422-BB25-47B2-AF24-B921CDDB10E4}" destId="{1E603ED7-ED3A-434E-9B8D-4D7EEE99853A}" srcOrd="0" destOrd="0" presId="urn:microsoft.com/office/officeart/2005/8/layout/process5"/>
    <dgm:cxn modelId="{E7733BC6-71F3-4933-8177-745EFDD5C2EE}" type="presOf" srcId="{AC97EFC7-DE68-4835-A438-02C182A97AB0}" destId="{11BF7BDC-3C31-4D0D-B2E2-64939FD63CC3}" srcOrd="0" destOrd="0" presId="urn:microsoft.com/office/officeart/2005/8/layout/process5"/>
    <dgm:cxn modelId="{FE1D040F-A554-40DA-9358-CD9E28E6FD61}" type="presOf" srcId="{673B2435-362F-4ACF-B10F-0B77F9D2CC2A}" destId="{82AF357F-E1F5-4FFB-9454-7202AFAA185B}" srcOrd="1" destOrd="0" presId="urn:microsoft.com/office/officeart/2005/8/layout/process5"/>
    <dgm:cxn modelId="{09699B4A-0B66-4553-A8A0-8F0D194AFF31}" type="presOf" srcId="{CFAFEB79-CE62-4984-8991-3945E240F25E}" destId="{1DDC015C-9506-4E0F-A281-9AB4446B1C7D}" srcOrd="0" destOrd="0" presId="urn:microsoft.com/office/officeart/2005/8/layout/process5"/>
    <dgm:cxn modelId="{F5C5AB25-83F5-4D63-8A64-C6CC7892559E}" srcId="{51C4ADC3-E6E5-43D0-8C5C-1DFB7110268C}" destId="{C9A69693-0B1E-4296-A722-D47CCC256CA1}" srcOrd="0" destOrd="0" parTransId="{DFE61F45-6F03-4C08-B110-B4F5F1ADCA15}" sibTransId="{AC97EFC7-DE68-4835-A438-02C182A97AB0}"/>
    <dgm:cxn modelId="{3E4D4204-DC18-4D9A-88DF-2A13C4170959}" type="presOf" srcId="{673B2435-362F-4ACF-B10F-0B77F9D2CC2A}" destId="{7F263570-FAD9-4EA2-9C96-FB6A22A5E2C1}" srcOrd="0" destOrd="0" presId="urn:microsoft.com/office/officeart/2005/8/layout/process5"/>
    <dgm:cxn modelId="{51052E67-06DD-4C48-9868-A7CC2976E7F2}" type="presOf" srcId="{50DE93B0-7B2B-4D9B-B8FD-0A18DC8BAAE1}" destId="{AB73D947-C514-495A-A7B5-9D5D3F75DC8F}" srcOrd="1" destOrd="0" presId="urn:microsoft.com/office/officeart/2005/8/layout/process5"/>
    <dgm:cxn modelId="{AAB13462-306E-46A5-8AB6-531040AA8C4C}" srcId="{51C4ADC3-E6E5-43D0-8C5C-1DFB7110268C}" destId="{852D1222-42B5-479C-BE52-786BBF7D99BB}" srcOrd="1" destOrd="0" parTransId="{B1412DE1-0E8F-4725-8B00-76A24B1F7ADA}" sibTransId="{673B2435-362F-4ACF-B10F-0B77F9D2CC2A}"/>
    <dgm:cxn modelId="{6475632F-935B-47E2-B1F0-AB4CE9A0934F}" type="presOf" srcId="{AC97EFC7-DE68-4835-A438-02C182A97AB0}" destId="{4081538F-D259-4A42-84AB-FB9514C4D514}" srcOrd="1" destOrd="0" presId="urn:microsoft.com/office/officeart/2005/8/layout/process5"/>
    <dgm:cxn modelId="{427E049B-4970-4275-A618-EB77EE366214}" type="presOf" srcId="{41FE4085-616F-4DB6-A8E1-2EB6381C6640}" destId="{B4876CE2-A1E5-4493-98AE-18B9FE453E23}" srcOrd="0" destOrd="0" presId="urn:microsoft.com/office/officeart/2005/8/layout/process5"/>
    <dgm:cxn modelId="{E7163563-1DEC-4BC2-8BC0-F8EA20662D45}" type="presOf" srcId="{BF1D9E5C-1443-497C-824F-474D647BC793}" destId="{1D912EE4-B7D4-492D-9E77-72564B6086C9}" srcOrd="0" destOrd="0" presId="urn:microsoft.com/office/officeart/2005/8/layout/process5"/>
    <dgm:cxn modelId="{AB527E2C-7321-4BE1-A07E-E4E0A2B60122}" srcId="{51C4ADC3-E6E5-43D0-8C5C-1DFB7110268C}" destId="{41FE4085-616F-4DB6-A8E1-2EB6381C6640}" srcOrd="3" destOrd="0" parTransId="{56680431-0443-4509-A846-22CFE429D581}" sibTransId="{8E5F4B92-F033-4801-A8DB-AE396BB6130F}"/>
    <dgm:cxn modelId="{CF3C3C9F-206E-47A4-BBAD-AF9FFFAD83CA}" type="presOf" srcId="{852D1222-42B5-479C-BE52-786BBF7D99BB}" destId="{E6E91F3C-3342-4109-A69E-19FEEC3F9B27}" srcOrd="0" destOrd="0" presId="urn:microsoft.com/office/officeart/2005/8/layout/process5"/>
    <dgm:cxn modelId="{E5D4225A-9EE7-4776-9355-67D64FD18A7A}" type="presParOf" srcId="{E06D4903-4886-428B-A10F-AF6941EEACDC}" destId="{920CCBC0-FF5E-48B3-AA84-0449E2BF7E01}" srcOrd="0" destOrd="0" presId="urn:microsoft.com/office/officeart/2005/8/layout/process5"/>
    <dgm:cxn modelId="{C08D8756-E93B-41B1-BC32-3B8F610D1ED5}" type="presParOf" srcId="{E06D4903-4886-428B-A10F-AF6941EEACDC}" destId="{11BF7BDC-3C31-4D0D-B2E2-64939FD63CC3}" srcOrd="1" destOrd="0" presId="urn:microsoft.com/office/officeart/2005/8/layout/process5"/>
    <dgm:cxn modelId="{B565EB20-BE31-4803-9B95-3078993CD0B8}" type="presParOf" srcId="{11BF7BDC-3C31-4D0D-B2E2-64939FD63CC3}" destId="{4081538F-D259-4A42-84AB-FB9514C4D514}" srcOrd="0" destOrd="0" presId="urn:microsoft.com/office/officeart/2005/8/layout/process5"/>
    <dgm:cxn modelId="{01E63D19-9043-4743-9235-6D8B7ACE902E}" type="presParOf" srcId="{E06D4903-4886-428B-A10F-AF6941EEACDC}" destId="{E6E91F3C-3342-4109-A69E-19FEEC3F9B27}" srcOrd="2" destOrd="0" presId="urn:microsoft.com/office/officeart/2005/8/layout/process5"/>
    <dgm:cxn modelId="{8743013B-E3D7-4477-8EF7-DA43DAA5AA78}" type="presParOf" srcId="{E06D4903-4886-428B-A10F-AF6941EEACDC}" destId="{7F263570-FAD9-4EA2-9C96-FB6A22A5E2C1}" srcOrd="3" destOrd="0" presId="urn:microsoft.com/office/officeart/2005/8/layout/process5"/>
    <dgm:cxn modelId="{99FA2172-F2C1-40B7-A1EE-38B580B2B8BA}" type="presParOf" srcId="{7F263570-FAD9-4EA2-9C96-FB6A22A5E2C1}" destId="{82AF357F-E1F5-4FFB-9454-7202AFAA185B}" srcOrd="0" destOrd="0" presId="urn:microsoft.com/office/officeart/2005/8/layout/process5"/>
    <dgm:cxn modelId="{A70D6D88-76DC-4AD4-9C12-FBBB4015946B}" type="presParOf" srcId="{E06D4903-4886-428B-A10F-AF6941EEACDC}" destId="{37A901B4-C23B-41D8-BD08-BE423ACE5D04}" srcOrd="4" destOrd="0" presId="urn:microsoft.com/office/officeart/2005/8/layout/process5"/>
    <dgm:cxn modelId="{615FB626-1612-45F5-86BD-0ADCCCF4DEEB}" type="presParOf" srcId="{E06D4903-4886-428B-A10F-AF6941EEACDC}" destId="{9A5BE054-7A2B-420F-95CE-777C6C1B6110}" srcOrd="5" destOrd="0" presId="urn:microsoft.com/office/officeart/2005/8/layout/process5"/>
    <dgm:cxn modelId="{C24EA92A-45D7-4C3A-9B7A-9C98389B70D7}" type="presParOf" srcId="{9A5BE054-7A2B-420F-95CE-777C6C1B6110}" destId="{AB73D947-C514-495A-A7B5-9D5D3F75DC8F}" srcOrd="0" destOrd="0" presId="urn:microsoft.com/office/officeart/2005/8/layout/process5"/>
    <dgm:cxn modelId="{0D34BB32-7BCB-4D16-8FEE-66DFA0EADAC7}" type="presParOf" srcId="{E06D4903-4886-428B-A10F-AF6941EEACDC}" destId="{B4876CE2-A1E5-4493-98AE-18B9FE453E23}" srcOrd="6" destOrd="0" presId="urn:microsoft.com/office/officeart/2005/8/layout/process5"/>
    <dgm:cxn modelId="{D228071F-61A9-46E5-B8CD-2616676F045B}" type="presParOf" srcId="{E06D4903-4886-428B-A10F-AF6941EEACDC}" destId="{C3754149-F1C4-400D-B639-3F16794F15DF}" srcOrd="7" destOrd="0" presId="urn:microsoft.com/office/officeart/2005/8/layout/process5"/>
    <dgm:cxn modelId="{0721D3C0-1F5F-4170-8F9B-AC624B7F01FC}" type="presParOf" srcId="{C3754149-F1C4-400D-B639-3F16794F15DF}" destId="{098C4A17-86EE-4CA1-A64B-3BC44D617D65}" srcOrd="0" destOrd="0" presId="urn:microsoft.com/office/officeart/2005/8/layout/process5"/>
    <dgm:cxn modelId="{3AACD035-BB99-42CB-9CD2-8E33B9D8BD9E}" type="presParOf" srcId="{E06D4903-4886-428B-A10F-AF6941EEACDC}" destId="{1D912EE4-B7D4-492D-9E77-72564B6086C9}" srcOrd="8" destOrd="0" presId="urn:microsoft.com/office/officeart/2005/8/layout/process5"/>
    <dgm:cxn modelId="{76E5303A-9EB1-4A46-9FC2-EB35784EC063}" type="presParOf" srcId="{E06D4903-4886-428B-A10F-AF6941EEACDC}" destId="{1E603ED7-ED3A-434E-9B8D-4D7EEE99853A}" srcOrd="9" destOrd="0" presId="urn:microsoft.com/office/officeart/2005/8/layout/process5"/>
    <dgm:cxn modelId="{4A28CAC3-FA6B-4FEF-8330-C5AD525F35AE}" type="presParOf" srcId="{1E603ED7-ED3A-434E-9B8D-4D7EEE99853A}" destId="{52B300E6-0226-49BC-AF2E-7708E3562DB0}" srcOrd="0" destOrd="0" presId="urn:microsoft.com/office/officeart/2005/8/layout/process5"/>
    <dgm:cxn modelId="{99CA89CF-E6B0-40BB-AE6D-A5C51BDA9A33}" type="presParOf" srcId="{E06D4903-4886-428B-A10F-AF6941EEACDC}" destId="{1DDC015C-9506-4E0F-A281-9AB4446B1C7D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CBC0-FF5E-48B3-AA84-0449E2BF7E01}">
      <dsp:nvSpPr>
        <dsp:cNvPr id="0" name=""/>
        <dsp:cNvSpPr/>
      </dsp:nvSpPr>
      <dsp:spPr>
        <a:xfrm>
          <a:off x="5357" y="75088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Rok za dostavu prijava: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07.02.2020.</a:t>
          </a:r>
          <a:endParaRPr lang="hr-HR" sz="16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3499" y="779029"/>
        <a:ext cx="1545106" cy="904550"/>
      </dsp:txXfrm>
    </dsp:sp>
    <dsp:sp modelId="{11BF7BDC-3C31-4D0D-B2E2-64939FD63CC3}">
      <dsp:nvSpPr>
        <dsp:cNvPr id="0" name=""/>
        <dsp:cNvSpPr/>
      </dsp:nvSpPr>
      <dsp:spPr>
        <a:xfrm>
          <a:off x="1747670" y="103273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1747670" y="1112161"/>
        <a:ext cx="237646" cy="238286"/>
      </dsp:txXfrm>
    </dsp:sp>
    <dsp:sp modelId="{E6E91F3C-3342-4109-A69E-19FEEC3F9B27}">
      <dsp:nvSpPr>
        <dsp:cNvPr id="0" name=""/>
        <dsp:cNvSpPr/>
      </dsp:nvSpPr>
      <dsp:spPr>
        <a:xfrm>
          <a:off x="2247304" y="75088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Administrativna i formalna provjera 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endParaRPr lang="hr-HR" sz="16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2275446" y="779029"/>
        <a:ext cx="1545106" cy="904550"/>
      </dsp:txXfrm>
    </dsp:sp>
    <dsp:sp modelId="{7F263570-FAD9-4EA2-9C96-FB6A22A5E2C1}">
      <dsp:nvSpPr>
        <dsp:cNvPr id="0" name=""/>
        <dsp:cNvSpPr/>
      </dsp:nvSpPr>
      <dsp:spPr>
        <a:xfrm>
          <a:off x="3989617" y="103273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3989617" y="1112161"/>
        <a:ext cx="237646" cy="238286"/>
      </dsp:txXfrm>
    </dsp:sp>
    <dsp:sp modelId="{37A901B4-C23B-41D8-BD08-BE423ACE5D04}">
      <dsp:nvSpPr>
        <dsp:cNvPr id="0" name=""/>
        <dsp:cNvSpPr/>
      </dsp:nvSpPr>
      <dsp:spPr>
        <a:xfrm>
          <a:off x="4489251" y="75088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Stručno vrednovanje – 30 dana </a:t>
          </a:r>
          <a:endParaRPr lang="hr-HR" sz="16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4517393" y="779029"/>
        <a:ext cx="1545106" cy="904550"/>
      </dsp:txXfrm>
    </dsp:sp>
    <dsp:sp modelId="{9A5BE054-7A2B-420F-95CE-777C6C1B6110}">
      <dsp:nvSpPr>
        <dsp:cNvPr id="0" name=""/>
        <dsp:cNvSpPr/>
      </dsp:nvSpPr>
      <dsp:spPr>
        <a:xfrm rot="5400000">
          <a:off x="5120199" y="1823819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 rot="-5400000">
        <a:off x="5170803" y="1852644"/>
        <a:ext cx="238286" cy="237646"/>
      </dsp:txXfrm>
    </dsp:sp>
    <dsp:sp modelId="{B4876CE2-A1E5-4493-98AE-18B9FE453E23}">
      <dsp:nvSpPr>
        <dsp:cNvPr id="0" name=""/>
        <dsp:cNvSpPr/>
      </dsp:nvSpPr>
      <dsp:spPr>
        <a:xfrm>
          <a:off x="4489251" y="23522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Objava Odluke o odabranim programima i projektima</a:t>
          </a:r>
          <a:endParaRPr lang="hr-HR" sz="16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4517393" y="2380420"/>
        <a:ext cx="1545106" cy="904550"/>
      </dsp:txXfrm>
    </dsp:sp>
    <dsp:sp modelId="{C3754149-F1C4-400D-B639-3F16794F15DF}">
      <dsp:nvSpPr>
        <dsp:cNvPr id="0" name=""/>
        <dsp:cNvSpPr/>
      </dsp:nvSpPr>
      <dsp:spPr>
        <a:xfrm rot="10800000">
          <a:off x="4008834" y="263412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 rot="10800000">
        <a:off x="4110682" y="2713551"/>
        <a:ext cx="237646" cy="238286"/>
      </dsp:txXfrm>
    </dsp:sp>
    <dsp:sp modelId="{1D912EE4-B7D4-492D-9E77-72564B6086C9}">
      <dsp:nvSpPr>
        <dsp:cNvPr id="0" name=""/>
        <dsp:cNvSpPr/>
      </dsp:nvSpPr>
      <dsp:spPr>
        <a:xfrm>
          <a:off x="2247304" y="23522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Dostava obavezne dokumentacije prije potpisivanja ugovora</a:t>
          </a:r>
        </a:p>
      </dsp:txBody>
      <dsp:txXfrm>
        <a:off x="2275446" y="2380420"/>
        <a:ext cx="1545106" cy="904550"/>
      </dsp:txXfrm>
    </dsp:sp>
    <dsp:sp modelId="{1E603ED7-ED3A-434E-9B8D-4D7EEE99853A}">
      <dsp:nvSpPr>
        <dsp:cNvPr id="0" name=""/>
        <dsp:cNvSpPr/>
      </dsp:nvSpPr>
      <dsp:spPr>
        <a:xfrm rot="10800000">
          <a:off x="1766887" y="263412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 rot="10800000">
        <a:off x="1868735" y="2713551"/>
        <a:ext cx="237646" cy="238286"/>
      </dsp:txXfrm>
    </dsp:sp>
    <dsp:sp modelId="{1DDC015C-9506-4E0F-A281-9AB4446B1C7D}">
      <dsp:nvSpPr>
        <dsp:cNvPr id="0" name=""/>
        <dsp:cNvSpPr/>
      </dsp:nvSpPr>
      <dsp:spPr>
        <a:xfrm>
          <a:off x="5357" y="23522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Potpisivanje ugovora</a:t>
          </a:r>
          <a:endParaRPr lang="hr-HR" sz="16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3499" y="2380420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528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4626" y="1"/>
            <a:ext cx="2919565" cy="49528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B90B6CFF-C627-4DA3-87E8-E795C3482573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026"/>
            <a:ext cx="2919565" cy="49528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4626" y="9371026"/>
            <a:ext cx="2919565" cy="49528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9F3267F5-CEA2-4DFA-A7C5-1A092BFC50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73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="" xmlns:a16="http://schemas.microsoft.com/office/drawing/2014/main" id="{406B6396-C307-4023-AA08-E97E05D20E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1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="" xmlns:a16="http://schemas.microsoft.com/office/drawing/2014/main" id="{B29C7BD2-2606-4C53-B1FC-42383FA4A9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1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EE4EB4A-72F2-4DCB-9AD0-F81564433150}" type="datetimeFigureOut">
              <a:rPr lang="hr-HR"/>
              <a:pPr>
                <a:defRPr/>
              </a:pPr>
              <a:t>22.1.2020.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="" xmlns:a16="http://schemas.microsoft.com/office/drawing/2014/main" id="{96161F46-EC4D-48FE-A973-1E9790A535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="" xmlns:a16="http://schemas.microsoft.com/office/drawing/2014/main" id="{8AEF27CD-834A-414A-A292-F13FC1A1B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262" y="4686302"/>
            <a:ext cx="5389240" cy="4440234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E2AC6D86-321B-4CFB-9B1E-983DF8D76F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26"/>
            <a:ext cx="2919565" cy="49370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737B7D7E-0E24-4D0B-B320-8E2A611920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626" y="9371026"/>
            <a:ext cx="2919565" cy="493709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3873AF-977E-4112-A328-4C2A85B2FE3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638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873AF-977E-4112-A328-4C2A85B2FE31}" type="slidenum">
              <a:rPr lang="hr-HR" altLang="sr-Latn-RS" smtClean="0"/>
              <a:pPr>
                <a:defRPr/>
              </a:pPr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8283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zervirano mjesto bilježaka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8196" name="Rezervirano mjesto broja slajd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7378" indent="-283607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4428" indent="-226886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199" indent="-226886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970" indent="-226886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EEB9D2-F3C6-45AA-999C-441EA50EAB16}" type="slidenum">
              <a:rPr lang="hr-HR" altLang="sr-Latn-RS" sz="1200"/>
              <a:pPr/>
              <a:t>39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346682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81289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0820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1015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46513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7011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6"/>
            <a:ext cx="9144000" cy="684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3053" y="3529461"/>
            <a:ext cx="8786477" cy="2116045"/>
          </a:xfrm>
          <a:prstGeom prst="rect">
            <a:avLst/>
          </a:prstGeom>
        </p:spPr>
        <p:txBody>
          <a:bodyPr anchor="t"/>
          <a:lstStyle>
            <a:lvl1pPr algn="l">
              <a:defRPr sz="4322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494947"/>
            <a:ext cx="1166954" cy="36305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77130" y="6482083"/>
            <a:ext cx="6466870" cy="375917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95133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C255527F-6C22-4EED-B3DC-5B3E0FBA4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CEE1A0A-0951-4629-82E9-424BA9ED6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78300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3549CA4-338D-4339-9877-B722C058C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8868EF0-5EF5-447D-B5B3-1DDE2D7DB7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710844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9BFF3B3-AD5E-44D2-885D-4E3B0B2D4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E47FE3A-EDBD-4192-84BE-0242B49582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077705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01F9E6-92D4-454C-A7F8-84C6B095EF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F54951B-40FD-49BE-A368-5642892CCF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794723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2BE9751E-79AB-4510-B676-0056800DA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928B7706-B70E-4264-9EF7-210ECF3C8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8344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17048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905D0471-AA43-49AD-B4AA-75A45BA5C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68A2723-7881-48BF-9396-D5FF419C4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28730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13579F39-AD4A-4DF1-9162-E6694DD1C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567D186C-FF24-488B-8E4F-E8F835CBD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69352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5F7B583-DB32-4B7D-B851-92F03914A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D968561-C2A5-4AA5-90DD-ED3B78ACD0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83245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F30065E-33F4-40EE-9E51-20EC86DC8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DFC6030-0F3A-4375-8ACE-73E85339C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834114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7DF9968-4784-4B2F-BDD2-DA9124B07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3FAC54D-E461-42C8-B526-0B4A95D5B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80004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D7133FF-AB06-446A-B647-19B4032B9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0A9D8BC-4DAC-451F-B4E2-3E61E1E3C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850406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4001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326942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197502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0630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4183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03316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76667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539450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4127521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8284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1172909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8853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023339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29689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8818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214107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642558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19824099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8129476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55497072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8278755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3327549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91182073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11014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749135699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8640693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230060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9904992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3506970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9698065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0219242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358390491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68964935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06902607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9572687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694806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0047533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39336936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42538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22890915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55767106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5152356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8388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1026645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6889206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20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88763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36966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="" xmlns:a16="http://schemas.microsoft.com/office/drawing/2014/main" id="{4A62E371-1890-474E-A25D-5F5F6A344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60BC34C0-3332-4986-9815-E9F9653D6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39B7951B-31B9-4C14-A26B-7CCD2F8EBC04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0" r:id="rId1"/>
    <p:sldLayoutId id="2147484951" r:id="rId2"/>
    <p:sldLayoutId id="2147484952" r:id="rId3"/>
    <p:sldLayoutId id="2147484953" r:id="rId4"/>
    <p:sldLayoutId id="2147484954" r:id="rId5"/>
    <p:sldLayoutId id="2147484955" r:id="rId6"/>
    <p:sldLayoutId id="2147484956" r:id="rId7"/>
    <p:sldLayoutId id="2147484957" r:id="rId8"/>
    <p:sldLayoutId id="2147484958" r:id="rId9"/>
    <p:sldLayoutId id="2147484959" r:id="rId10"/>
    <p:sldLayoutId id="2147484960" r:id="rId11"/>
    <p:sldLayoutId id="2147484961" r:id="rId12"/>
    <p:sldLayoutId id="2147484962" r:id="rId13"/>
    <p:sldLayoutId id="214748501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>
            <a:extLst>
              <a:ext uri="{FF2B5EF4-FFF2-40B4-BE49-F238E27FC236}">
                <a16:creationId xmlns="" xmlns:a16="http://schemas.microsoft.com/office/drawing/2014/main" id="{2242B642-8825-4685-A598-9BB352041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C54191E7-CDE0-429E-AFA9-42D4E5D43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73F2D51-D814-49DD-B56D-2B976FA3E1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047CA45-EE06-41C3-A214-05B3B51FEC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3" r:id="rId1"/>
    <p:sldLayoutId id="2147484964" r:id="rId2"/>
    <p:sldLayoutId id="2147484965" r:id="rId3"/>
    <p:sldLayoutId id="2147484966" r:id="rId4"/>
    <p:sldLayoutId id="2147484967" r:id="rId5"/>
    <p:sldLayoutId id="2147484968" r:id="rId6"/>
    <p:sldLayoutId id="2147484969" r:id="rId7"/>
    <p:sldLayoutId id="2147484970" r:id="rId8"/>
    <p:sldLayoutId id="2147484971" r:id="rId9"/>
    <p:sldLayoutId id="2147484972" r:id="rId10"/>
    <p:sldLayoutId id="2147484973" r:id="rId11"/>
    <p:sldLayoutId id="2147485013" r:id="rId12"/>
    <p:sldLayoutId id="214748501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>
            <a:extLst>
              <a:ext uri="{FF2B5EF4-FFF2-40B4-BE49-F238E27FC236}">
                <a16:creationId xmlns="" xmlns:a16="http://schemas.microsoft.com/office/drawing/2014/main" id="{CA7D0CF8-2C7A-40B1-AFDB-55C0E6371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1CBFFA1B-7E20-4DCD-9939-EB3D2AFC2C7B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="" xmlns:a16="http://schemas.microsoft.com/office/drawing/2014/main" id="{57E24509-D706-43A1-8FA8-F40D74BAC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4" r:id="rId1"/>
    <p:sldLayoutId id="2147484975" r:id="rId2"/>
    <p:sldLayoutId id="2147484976" r:id="rId3"/>
    <p:sldLayoutId id="2147484977" r:id="rId4"/>
    <p:sldLayoutId id="2147484978" r:id="rId5"/>
    <p:sldLayoutId id="2147484979" r:id="rId6"/>
    <p:sldLayoutId id="2147484980" r:id="rId7"/>
    <p:sldLayoutId id="2147484981" r:id="rId8"/>
    <p:sldLayoutId id="2147484982" r:id="rId9"/>
    <p:sldLayoutId id="2147484983" r:id="rId10"/>
    <p:sldLayoutId id="2147484984" r:id="rId11"/>
    <p:sldLayoutId id="2147484985" r:id="rId12"/>
    <p:sldLayoutId id="21474849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>
            <a:extLst>
              <a:ext uri="{FF2B5EF4-FFF2-40B4-BE49-F238E27FC236}">
                <a16:creationId xmlns="" xmlns:a16="http://schemas.microsoft.com/office/drawing/2014/main" id="{5256753A-F459-4617-8739-11E13F4AD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D6E339D7-587F-41FE-B184-36554D97F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830F2FF2-8226-4F7B-B25D-BA2F5D34D2A1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7" r:id="rId1"/>
    <p:sldLayoutId id="2147484988" r:id="rId2"/>
    <p:sldLayoutId id="2147484989" r:id="rId3"/>
    <p:sldLayoutId id="2147484990" r:id="rId4"/>
    <p:sldLayoutId id="2147484991" r:id="rId5"/>
    <p:sldLayoutId id="2147484992" r:id="rId6"/>
    <p:sldLayoutId id="2147484993" r:id="rId7"/>
    <p:sldLayoutId id="2147484994" r:id="rId8"/>
    <p:sldLayoutId id="2147484995" r:id="rId9"/>
    <p:sldLayoutId id="2147484996" r:id="rId10"/>
    <p:sldLayoutId id="2147484997" r:id="rId11"/>
    <p:sldLayoutId id="2147484998" r:id="rId12"/>
    <p:sldLayoutId id="2147484999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>
            <a:extLst>
              <a:ext uri="{FF2B5EF4-FFF2-40B4-BE49-F238E27FC236}">
                <a16:creationId xmlns="" xmlns:a16="http://schemas.microsoft.com/office/drawing/2014/main" id="{0E24ED87-CEAF-4EA5-9D6D-5212116AF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5CFDFB20-7E3D-4137-B8CB-A81922FDC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572D79B7-B89E-4BB4-BB71-A4C17D0BE3B0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0" r:id="rId1"/>
    <p:sldLayoutId id="2147485001" r:id="rId2"/>
    <p:sldLayoutId id="2147485002" r:id="rId3"/>
    <p:sldLayoutId id="2147485003" r:id="rId4"/>
    <p:sldLayoutId id="2147485004" r:id="rId5"/>
    <p:sldLayoutId id="2147485005" r:id="rId6"/>
    <p:sldLayoutId id="2147485006" r:id="rId7"/>
    <p:sldLayoutId id="2147485007" r:id="rId8"/>
    <p:sldLayoutId id="2147485008" r:id="rId9"/>
    <p:sldLayoutId id="2147485009" r:id="rId10"/>
    <p:sldLayoutId id="2147485010" r:id="rId11"/>
    <p:sldLayoutId id="2147485011" r:id="rId12"/>
    <p:sldLayoutId id="2147485012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 bwMode="auto">
          <a:xfrm>
            <a:off x="185339" y="1405047"/>
            <a:ext cx="8781899" cy="51956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0" tIns="41165" rIns="82330" bIns="4116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sz="1981" dirty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br>
              <a:rPr lang="hr-HR" altLang="sr-Latn-RS" sz="198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521" b="1" dirty="0">
                <a:latin typeface="Calibri" panose="020F0502020204030204" pitchFamily="34" charset="0"/>
                <a:cs typeface="Calibri" panose="020F0502020204030204" pitchFamily="34" charset="0"/>
              </a:rPr>
              <a:t>Javni poziv za predlaganje </a:t>
            </a: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programa i </a:t>
            </a:r>
            <a:b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projekata </a:t>
            </a:r>
            <a:r>
              <a:rPr lang="hr-HR" altLang="sr-Latn-RS" sz="2521" b="1" dirty="0"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hr-HR" altLang="sr-Latn-RS" sz="2521" b="1" dirty="0">
                <a:latin typeface="Calibri" panose="020F0502020204030204" pitchFamily="34" charset="0"/>
                <a:cs typeface="Calibri" panose="020F0502020204030204" pitchFamily="34" charset="0"/>
              </a:rPr>
              <a:t>javnih potreba </a:t>
            </a: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hr-HR" altLang="sr-Latn-RS" sz="2521" b="1" dirty="0">
                <a:latin typeface="Calibri" panose="020F0502020204030204" pitchFamily="34" charset="0"/>
                <a:cs typeface="Calibri" panose="020F0502020204030204" pitchFamily="34" charset="0"/>
              </a:rPr>
              <a:t>kulturi </a:t>
            </a: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Krapinsko-zagorske </a:t>
            </a:r>
            <a:r>
              <a:rPr lang="hr-HR" altLang="sr-Latn-RS" sz="2521" b="1" dirty="0">
                <a:latin typeface="Calibri" panose="020F0502020204030204" pitchFamily="34" charset="0"/>
                <a:cs typeface="Calibri" panose="020F0502020204030204" pitchFamily="34" charset="0"/>
              </a:rPr>
              <a:t>županije </a:t>
            </a: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521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 2020. </a:t>
            </a:r>
            <a:r>
              <a:rPr lang="hr-HR" altLang="sr-Latn-RS" sz="2521" b="1" dirty="0">
                <a:latin typeface="Calibri" panose="020F0502020204030204" pitchFamily="34" charset="0"/>
                <a:cs typeface="Calibri" panose="020F0502020204030204" pitchFamily="34" charset="0"/>
              </a:rPr>
              <a:t>g. </a:t>
            </a:r>
            <a:r>
              <a:rPr lang="hr-HR" altLang="sr-Latn-RS" sz="1981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981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98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98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98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98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62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62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62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62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62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2521" dirty="0">
                <a:latin typeface="Calibri" panose="020F0502020204030204" pitchFamily="34" charset="0"/>
                <a:cs typeface="Calibri" panose="020F0502020204030204" pitchFamily="34" charset="0"/>
              </a:rPr>
              <a:t>Informativna radionica za potencijalne prijavitelje</a:t>
            </a:r>
            <a:r>
              <a:rPr lang="hr-HR" altLang="sr-Latn-RS" sz="288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88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b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hr-HR" altLang="sr-Latn-RS" sz="1441" b="1" dirty="0">
                <a:latin typeface="Calibri" panose="020F0502020204030204" pitchFamily="34" charset="0"/>
                <a:cs typeface="Calibri" panose="020F0502020204030204" pitchFamily="34" charset="0"/>
              </a:rPr>
              <a:t>Barbara Dolenc, </a:t>
            </a:r>
            <a:r>
              <a:rPr lang="hr-HR" altLang="sr-Latn-RS" sz="1441" b="1" dirty="0" err="1">
                <a:latin typeface="Calibri" panose="020F0502020204030204" pitchFamily="34" charset="0"/>
                <a:cs typeface="Calibri" panose="020F0502020204030204" pitchFamily="34" charset="0"/>
              </a:rPr>
              <a:t>mag.litt.comp</a:t>
            </a:r>
            <a:r>
              <a:rPr lang="hr-HR" altLang="sr-Latn-RS" sz="1441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altLang="sr-Latn-RS" sz="1441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441" dirty="0">
                <a:latin typeface="Calibri" panose="020F0502020204030204" pitchFamily="34" charset="0"/>
                <a:cs typeface="Calibri" panose="020F0502020204030204" pitchFamily="34" charset="0"/>
              </a:rPr>
              <a:t>			viša stručna suradnica, </a:t>
            </a:r>
            <a:br>
              <a:rPr lang="hr-HR" altLang="sr-Latn-RS" sz="144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441" dirty="0">
                <a:latin typeface="Calibri" panose="020F0502020204030204" pitchFamily="34" charset="0"/>
                <a:cs typeface="Calibri" panose="020F0502020204030204" pitchFamily="34" charset="0"/>
              </a:rPr>
              <a:t>			Upravni odjel za obrazovanje, kulturu, </a:t>
            </a:r>
            <a:br>
              <a:rPr lang="hr-HR" altLang="sr-Latn-RS" sz="144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441" dirty="0">
                <a:latin typeface="Calibri" panose="020F0502020204030204" pitchFamily="34" charset="0"/>
                <a:cs typeface="Calibri" panose="020F0502020204030204" pitchFamily="34" charset="0"/>
              </a:rPr>
              <a:t>			sport i tehničku kulturu   </a:t>
            </a:r>
            <a:r>
              <a:rPr lang="hr-HR" altLang="sr-Latn-RS" sz="126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26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126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126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altLang="sr-Latn-RS" sz="126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TekstniOkvir 1"/>
          <p:cNvSpPr txBox="1">
            <a:spLocks noChangeArrowheads="1"/>
          </p:cNvSpPr>
          <p:nvPr/>
        </p:nvSpPr>
        <p:spPr bwMode="auto">
          <a:xfrm>
            <a:off x="2407972" y="5741682"/>
            <a:ext cx="6733646" cy="67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 sz="126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hr-HR" altLang="sr-Latn-RS" sz="126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hr-HR" altLang="sr-Latn-RS" sz="1261" dirty="0" smtClean="0">
                <a:latin typeface="Calibri" panose="020F0502020204030204" pitchFamily="34" charset="0"/>
                <a:cs typeface="Calibri" panose="020F0502020204030204" pitchFamily="34" charset="0"/>
              </a:rPr>
              <a:t>Zabok, 20. siječnja 2020.</a:t>
            </a:r>
            <a:endParaRPr lang="hr-HR" altLang="sr-Latn-RS" sz="126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01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484784"/>
            <a:ext cx="8694737" cy="4608512"/>
          </a:xfrm>
        </p:spPr>
        <p:txBody>
          <a:bodyPr/>
          <a:lstStyle/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prijavitelj treba imati prebivalište ili sjedište na području KZŽ</a:t>
            </a:r>
          </a:p>
          <a:p>
            <a:pPr marL="0" indent="0">
              <a:buNone/>
            </a:pP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iznimno, prijavitelj može imati prebivalište ili sjedište izvan KZŽ kada prijavljuje program/projekt koji se većim dijelom neposredno provodi, u pravilu, na području KZŽ </a:t>
            </a:r>
          </a:p>
          <a:p>
            <a:pPr marL="457200" lvl="1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ktivnosti programa/projekta trebaju se provoditi na području KZŽ</a:t>
            </a:r>
          </a:p>
          <a:p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znimno, mogu se uzeti u razmatranje prijave čije se aktivnosti provode i izvan KZŽ, a za koje se procjeni da su od iznimnog značaja za KZŽ</a:t>
            </a:r>
          </a:p>
        </p:txBody>
      </p:sp>
    </p:spTree>
    <p:extLst>
      <p:ext uri="{BB962C8B-B14F-4D97-AF65-F5344CB8AC3E}">
        <p14:creationId xmlns:p14="http://schemas.microsoft.com/office/powerpoint/2010/main" val="14337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229600" cy="504057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Tko se može prijaviti ?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800"/>
            <a:ext cx="8694737" cy="4968552"/>
          </a:xfrm>
        </p:spPr>
        <p:txBody>
          <a:bodyPr/>
          <a:lstStyle/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pravo podnošenja prijava imaju: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Javne ustanove u kulturi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Umjetničke organizacije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Samostalni umjetnici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Udruge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Pravne i fizičke osobe koje obavljaju djelatnost u kulturi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Pravne i fizičke osobe koje obavljaju djelatnost zaštite i očuvanja kulturnih dobara i arheološke baštine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Pravne i fizičke osobe koje obavljaju gospodarsku djelatnost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Javne ustanove koje obavljaju djelatnost iz područja znanosti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Javne ustanove koje obavljaju djelatnost odgoja i obrazovanja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Jedinice lokalne samouprave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Turističke zajednice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Vjerske zajednice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Ostale fizičke osobe (građani)</a:t>
            </a:r>
          </a:p>
          <a:p>
            <a:pPr marL="457200" lvl="1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artnerstvo nije obavezno </a:t>
            </a: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članice Zajednice amaterskih kulturno-umjetničkih udruga KZŽ: NE prijavljuju programe/projekte iz svoje osnovne djelatnosti </a:t>
            </a:r>
            <a:endParaRPr lang="hr-HR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124744"/>
            <a:ext cx="8229600" cy="64807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Formalni uvjeti za UDRUGE (I)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276872"/>
            <a:ext cx="8694737" cy="38164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je upisana u Registar udruga i djeluje najmanje 6 mjeseci u području u kojem prijavljuje program/projekt, zaključno s danom objave Javnog poziva, 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ima registrirano sjedište na području KZŽ, 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je upisana u Registar neprofitnih organizacija i transparentno vodi financijsko poslovanje u skladu s propisima o računovodstvu neprofitnih organizacija, 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je uskladila svoj statut s odredbama Zakona o udrugama, a sukladno uvidu u Registar udruga i da je osoba ovlaštena za zastupanje udruge (i potpisa ugovora o financiranju) u mandatu, </a:t>
            </a:r>
          </a:p>
          <a:p>
            <a:pPr marL="0" indent="0">
              <a:buNone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124744"/>
            <a:ext cx="8229600" cy="64807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Formalni uvjeti za UDRUGE  (II)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694737" cy="4896544"/>
          </a:xfrm>
        </p:spPr>
        <p:txBody>
          <a:bodyPr/>
          <a:lstStyle/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udruga je ispunila ugovorene obveze preuzete temeljem prijašnjih ugovora o dodjeli sredstva prema KZŽ te svim drugim davateljima financijskih sredstva iz javnih izvora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(*izjava prijavitelja (</a:t>
            </a:r>
            <a:r>
              <a:rPr lang="hr-HR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Obrazac A2)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prilikom predaje prijave + potvrda Ministarstva financija – Porezne uprave prije potpisivanja ugovora o dodjeli financijskih sredstva</a:t>
            </a:r>
            <a:r>
              <a:rPr lang="hr-H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),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ispunjava obveze plaćanja doprinosa za mirovinsko i zdravstveno osiguranje i plaćanja poreza te drugih davanja prema državnom proračunu i proračunima JLS, a protiv </a:t>
            </a:r>
            <a:r>
              <a:rPr lang="hr-HR" sz="2000" u="sng" dirty="0" smtClean="0">
                <a:latin typeface="Calibri" pitchFamily="34" charset="0"/>
                <a:cs typeface="Calibri" pitchFamily="34" charset="0"/>
              </a:rPr>
              <a:t>osobe ovlaštene za zastupanje i voditelja programa/projekta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ne vodi se kazneni postupak i nisu pravomoćno osuđeni za prekršaj određen: čl. 48., alinejom c), odnosno pravomoćno osuđeni za počinjenje kaznenog djela određenog čl. 48., stavkom 2., alinejom d), Uredbe o kriterijima, mjerilima i postupcima financiranja i ugovaranja programa i projekata od interesa za opće dobro koje provode udruge (NN 26/15.) </a:t>
            </a:r>
            <a:r>
              <a:rPr lang="hr-HR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(*izjava prijavitelja (Obrazac A2) prilikom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predaje prijave + dodatna dokumentacija prije </a:t>
            </a:r>
            <a:r>
              <a:rPr lang="hr-HR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potpisivanja ugovora o dodjeli financijskih sredstva</a:t>
            </a:r>
            <a:r>
              <a:rPr lang="hr-H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), </a:t>
            </a:r>
          </a:p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124744"/>
            <a:ext cx="8229600" cy="64807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Formalni uvjeti za UDRUGE  (III)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694737" cy="4392488"/>
          </a:xfrm>
        </p:spPr>
        <p:txBody>
          <a:bodyPr/>
          <a:lstStyle/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udruga ima općim aktom  uspostavljen model dobrog financijskog upravljanja i kontrole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te način sprječavanja sukoba interesa pri raspolaganju javnim sredstvima, prikladan način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javnog objavljivanja programskog i financijskog izvještaja o radu za proteklu godinu, odgovarajuće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organizacijske kapacitete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i ljudske resurse za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provedbu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programa ili projekta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</a:t>
            </a:r>
            <a:r>
              <a:rPr lang="hr-HR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izjava prijavitelja (Obrazac A2) prilikom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predaje prijave), 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ima usvojen Financijski plan i Program rada za 2020.g., 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je osigurala organizacijske, ljudske, prostorne i djelomično financijske resurse za obavljanje djelatnosti sukladno Financijskom planu i Programu radu </a:t>
            </a:r>
            <a:r>
              <a:rPr lang="hr-HR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(*izjava prijavitelja (Obrazac A2) prilikom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predaje prijave)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udruga nije u stečajnom postupku, postupku gašenja, postupku prisilne naplate ili u postupku likvidacije </a:t>
            </a:r>
            <a:r>
              <a:rPr lang="hr-HR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(*izjava prijavitelja (Obrazac A2) prilikom </a:t>
            </a:r>
            <a:r>
              <a:rPr lang="hr-HR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predaje prijave)</a:t>
            </a:r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720080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Formalni uvjeti za OSTALE PRIJAVITELJE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067" y="1916832"/>
            <a:ext cx="8713413" cy="446449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itchFamily="34" charset="0"/>
                <a:cs typeface="Calibri" pitchFamily="34" charset="0"/>
              </a:rPr>
              <a:t>prijavitelj je upisan u odgovarajući registar, kada je primjenjivo,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rijavitelj uredno ispunjava obaveze iz svih prethodno sklopljenih ugovora o financiranju iz proračuna KZŽ te svim drugim davateljima financijskih sredstva iz javnih izvora, što se potvrđuje izjavom potpisanom od fizičke osobe (građanin) ili osobe ovlaštene za zastupanje </a:t>
            </a:r>
            <a:r>
              <a:rPr lang="hr-HR" sz="1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(*izjava prijavitelja (Obrazac A2) prilikom </a:t>
            </a:r>
            <a:r>
              <a:rPr lang="hr-HR" sz="1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predaje prijave), </a:t>
            </a: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itchFamily="34" charset="0"/>
                <a:cs typeface="Calibri" pitchFamily="34" charset="0"/>
              </a:rPr>
              <a:t>prijavitelj  uredno ispunjava obavezu plaćanja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doprinosa za mirovinsko i zdravstveno osiguranje i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plaćanje poreza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te drugih davanja prema državnom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proračunu, proračunima JLS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i proračuna KZŽ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, što se potvrđuje izjavom potpisanom od fizičke osobe (građanin) ili osobe ovlaštene za zastupanje </a:t>
            </a:r>
            <a:r>
              <a:rPr lang="hr-HR" sz="1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(*</a:t>
            </a:r>
            <a:r>
              <a:rPr lang="hr-HR" sz="1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izjava prijavitelja (Obrazac A2) </a:t>
            </a:r>
            <a:r>
              <a:rPr lang="hr-HR" sz="1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prilikom predaje prijave + </a:t>
            </a:r>
            <a:r>
              <a:rPr lang="hr-HR" sz="1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potvrda Ministarstva financija – Porezne uprave prije potpisivanja ugovora o dodjeli financijskih </a:t>
            </a:r>
            <a:r>
              <a:rPr lang="hr-HR" sz="1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sredstva)</a:t>
            </a:r>
          </a:p>
        </p:txBody>
      </p:sp>
    </p:spTree>
    <p:extLst>
      <p:ext uri="{BB962C8B-B14F-4D97-AF65-F5344CB8AC3E}">
        <p14:creationId xmlns:p14="http://schemas.microsoft.com/office/powerpoint/2010/main" val="28928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229600" cy="107099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Projekti kojima se NE MOGU dodijeliti financijska sredstva 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6538" y="2276871"/>
            <a:ext cx="8694737" cy="4176465"/>
          </a:xfrm>
        </p:spPr>
        <p:txBody>
          <a:bodyPr/>
          <a:lstStyle/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aktivnosti koje spadaju u redovitu djelatnost prijavitelja (npr. troškovi održavanja skupštine, upravnog odbora, i sl.),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aktivnosti programa/projekta provođenje kojih je zakonom dodijeljeno drugim subjektima (npr. formalno obrazovanje, i sl.),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programi/projekti koji su na bilo koji način povezani s političkim strankama, što bi moglo utjecati na neovisnost i održivost programa/projekta,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programi/projekti koji su usmjereni na političke aktivnosti,</a:t>
            </a:r>
          </a:p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rogrami/projekti koje prijavljuju ogranci, podružnice i slični ustrojbeni oblici udruga koji nisu registrirani sukladno Zakonu o udrugama kao pravne osobe, </a:t>
            </a:r>
          </a:p>
          <a:p>
            <a:r>
              <a:rPr lang="hr-HR" sz="2000" b="1" dirty="0" smtClean="0">
                <a:latin typeface="Calibri" pitchFamily="34" charset="0"/>
                <a:cs typeface="Calibri" pitchFamily="34" charset="0"/>
              </a:rPr>
              <a:t>programi/projekti koji se mogu financirati sredstvima drugih natječaja, javnih poziva ili potpora koje dodjeljuje KZŽ</a:t>
            </a:r>
          </a:p>
        </p:txBody>
      </p:sp>
    </p:spTree>
    <p:extLst>
      <p:ext uri="{BB962C8B-B14F-4D97-AF65-F5344CB8AC3E}">
        <p14:creationId xmlns:p14="http://schemas.microsoft.com/office/powerpoint/2010/main" val="2528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052736"/>
            <a:ext cx="8229600" cy="504056"/>
          </a:xfrm>
        </p:spPr>
        <p:txBody>
          <a:bodyPr/>
          <a:lstStyle/>
          <a:p>
            <a:r>
              <a:rPr lang="hr-HR" sz="2800" b="1" dirty="0" smtClean="0">
                <a:latin typeface="Calibri" pitchFamily="34" charset="0"/>
                <a:cs typeface="Calibri" pitchFamily="34" charset="0"/>
              </a:rPr>
              <a:t>Zabrana dvostrukog financiranja </a:t>
            </a:r>
            <a:endParaRPr lang="hr-H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988840"/>
            <a:ext cx="8694737" cy="4099421"/>
          </a:xfrm>
        </p:spPr>
        <p:txBody>
          <a:bodyPr/>
          <a:lstStyle/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o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dnosi se na financiranje dijelova aktivnosti programa i projekata koji se već financiraju iz nekog drugog izvora i po posebnim propisima – kada je u pitanju ista aktivnost, koja se provodi na istom području, u isto vrijeme i za iste korisnike, osim ako se ne radi o koordiniranom sufinanciranju iz više različitih izvora </a:t>
            </a:r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n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ema prepreke da se program/projekt kao skup aktivnosti financira iz više izvora, ali treba voditi računa da ukupno primljena sredstva ne prelaze 100% njegove vrijednosti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nije dozvoljeno za jedan te isti trošak primiti isti iznos sredstva iz više različitih izvora financiranja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ako se radi o koordiniranom sufinanciranju iz više različitih izvora, ukupni iznos troška moguće je podijeliti na različite iznose koji će biti plaćeni iz više izvora (npr. radovi kod obnove baštine, tisak monografije, itd.) </a:t>
            </a:r>
          </a:p>
          <a:p>
            <a:pPr marL="457200" lvl="1" indent="0">
              <a:buNone/>
            </a:pP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Obrazac A4 – izjava o nepostojanju i izbjegavanju dvostrukog financiranja – dostavlja se neposredno najviše 5 radnih dana prije potpisivanja ugovora o dodjeli financijskih sredstva </a:t>
            </a:r>
          </a:p>
        </p:txBody>
      </p:sp>
    </p:spTree>
    <p:extLst>
      <p:ext uri="{BB962C8B-B14F-4D97-AF65-F5344CB8AC3E}">
        <p14:creationId xmlns:p14="http://schemas.microsoft.com/office/powerpoint/2010/main" val="4327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196752"/>
            <a:ext cx="8229600" cy="100811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Prihvatljive vrste programa/projekta i prihvatljive aktivnosti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2545" y="2276872"/>
            <a:ext cx="8694737" cy="4320480"/>
          </a:xfrm>
        </p:spPr>
        <p:txBody>
          <a:bodyPr/>
          <a:lstStyle/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rihvatljivi su programi/projekti iz prioritetnih područja Javnog poziva:</a:t>
            </a:r>
          </a:p>
          <a:p>
            <a:pPr marL="685800" lvl="1" indent="-228600">
              <a:buAutoNum type="arabicPeriod"/>
            </a:pPr>
            <a:r>
              <a:rPr lang="hr-HR" sz="1400" dirty="0" smtClean="0">
                <a:latin typeface="Calibri" pitchFamily="34" charset="0"/>
                <a:cs typeface="Calibri" pitchFamily="34" charset="0"/>
              </a:rPr>
              <a:t>Manifestacije u kulturi</a:t>
            </a:r>
          </a:p>
          <a:p>
            <a:pPr marL="685800" lvl="1" indent="-228600">
              <a:buAutoNum type="arabicPeriod"/>
            </a:pPr>
            <a:r>
              <a:rPr lang="hr-HR" sz="1400" dirty="0" smtClean="0">
                <a:latin typeface="Calibri" pitchFamily="34" charset="0"/>
                <a:cs typeface="Calibri" pitchFamily="34" charset="0"/>
              </a:rPr>
              <a:t>Izdavačka djelatnost </a:t>
            </a:r>
          </a:p>
          <a:p>
            <a:pPr marL="685800" lvl="1" indent="-228600">
              <a:buFontTx/>
              <a:buAutoNum type="arabicPeriod"/>
            </a:pPr>
            <a:r>
              <a:rPr lang="hr-HR" sz="1400" dirty="0" smtClean="0">
                <a:latin typeface="Calibri" pitchFamily="34" charset="0"/>
                <a:cs typeface="Calibri" pitchFamily="34" charset="0"/>
              </a:rPr>
              <a:t>Obnova i zaštita spomeničke i nematerijalne </a:t>
            </a:r>
            <a:r>
              <a:rPr lang="hr-HR" sz="1400" dirty="0">
                <a:latin typeface="Calibri" pitchFamily="34" charset="0"/>
                <a:cs typeface="Calibri" pitchFamily="34" charset="0"/>
              </a:rPr>
              <a:t>baštine </a:t>
            </a: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200" dirty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rihvatljive su aktivnosti koje su nužne i svrsishodne za provedbu određene vrste programa/projekta unutar utvrđenih prioritetnih područja </a:t>
            </a:r>
          </a:p>
          <a:p>
            <a:endParaRPr lang="hr-HR" sz="1400" dirty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ilustrativni pregled vrste programa/projekta prihvatljivih za financiranje: </a:t>
            </a: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manifestacije koje prikazuju tradicionalne narodne običaje i kulturu Hrvatskog zagorja, manifestacije kojima se njeguje urbana kultura, kultura za mlade, simpoziji, stručni skupovi, itd. </a:t>
            </a:r>
            <a:endParaRPr lang="hr-HR" sz="14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djela </a:t>
            </a:r>
            <a:r>
              <a:rPr lang="hr-HR" sz="1400" dirty="0">
                <a:latin typeface="Calibri" pitchFamily="34" charset="0"/>
                <a:cs typeface="Calibri" pitchFamily="34" charset="0"/>
              </a:rPr>
              <a:t>domaće književnosti (poezija, proza) i publicistike (eseji, npr.), osobito autora od značaja na županijskoj i nacionalnoj razini, monografije, katalog, zbornik, snimanje, produkcija, objava, promocija, otkup audio izdanja, filma, itd., </a:t>
            </a: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400" dirty="0" smtClean="0">
                <a:latin typeface="Calibri" pitchFamily="34" charset="0"/>
                <a:cs typeface="Calibri" pitchFamily="34" charset="0"/>
              </a:rPr>
              <a:t>prethodna </a:t>
            </a:r>
            <a:r>
              <a:rPr lang="hr-HR" sz="1400" dirty="0">
                <a:latin typeface="Calibri" pitchFamily="34" charset="0"/>
                <a:cs typeface="Calibri" pitchFamily="34" charset="0"/>
              </a:rPr>
              <a:t>istraživanja (konzervatorska, restauratorska), izvođenje radova, programi/projekti od značaja za zaštitu i očuvanje kulturne baštine na lokalnoj i/ili županijskoj razini, itd., </a:t>
            </a:r>
          </a:p>
          <a:p>
            <a:pPr marL="685800" lvl="1" indent="-228600">
              <a:buAutoNum type="arabicPeriod"/>
            </a:pPr>
            <a:endParaRPr lang="hr-HR" sz="1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2.1. Prihvatljivi troškovi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651946"/>
            <a:ext cx="8694737" cy="4945405"/>
          </a:xfrm>
        </p:spPr>
        <p:txBody>
          <a:bodyPr/>
          <a:lstStyle/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pregled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troškova se izrađuje prema Obrascu A1.1.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Proračun – obavezni  dio prijave 	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600" dirty="0">
                <a:latin typeface="Calibri" pitchFamily="34" charset="0"/>
                <a:cs typeface="Calibri" pitchFamily="34" charset="0"/>
              </a:rPr>
              <a:t>s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tvarni i neophodni za provedbu </a:t>
            </a:r>
          </a:p>
          <a:p>
            <a:pPr lvl="1"/>
            <a:r>
              <a:rPr lang="hr-HR" sz="1600" dirty="0" smtClean="0">
                <a:latin typeface="Calibri" pitchFamily="34" charset="0"/>
                <a:cs typeface="Calibri" pitchFamily="34" charset="0"/>
              </a:rPr>
              <a:t>nastali tijekom provedbe unutar najviše 12 mjeseci tijekom kalendarske 2020. </a:t>
            </a:r>
          </a:p>
          <a:p>
            <a:pPr lvl="1"/>
            <a:r>
              <a:rPr lang="hr-HR" sz="1600" dirty="0" smtClean="0">
                <a:latin typeface="Calibri" pitchFamily="34" charset="0"/>
                <a:cs typeface="Calibri" pitchFamily="34" charset="0"/>
              </a:rPr>
              <a:t>treba ih planirati ekonomično i učinkovito </a:t>
            </a:r>
          </a:p>
          <a:p>
            <a:pPr lvl="1"/>
            <a:r>
              <a:rPr lang="hr-HR" sz="1600" dirty="0">
                <a:latin typeface="Calibri" pitchFamily="34" charset="0"/>
                <a:cs typeface="Calibri" pitchFamily="34" charset="0"/>
              </a:rPr>
              <a:t>t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emeljiti ih na realnoj cijeni ili procjeni (ponuda) </a:t>
            </a:r>
          </a:p>
          <a:p>
            <a:pPr lvl="1"/>
            <a:r>
              <a:rPr lang="hr-HR" sz="1600" dirty="0" smtClean="0">
                <a:latin typeface="Calibri" pitchFamily="34" charset="0"/>
                <a:cs typeface="Calibri" pitchFamily="34" charset="0"/>
              </a:rPr>
              <a:t>naknadno moraju biti provjereni, računovodstveno evidentirani</a:t>
            </a:r>
          </a:p>
          <a:p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naknadne izmjene Proračuna tijekom provedbe – dostaviti u pisanom obliku u KZŽ najmanje 30 dana prije nastanka okolnosti koje bi uzrokovale promjenu</a:t>
            </a:r>
          </a:p>
          <a:p>
            <a:endParaRPr lang="hr-HR" sz="11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v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rste prihvatljivih troškova </a:t>
            </a:r>
          </a:p>
          <a:p>
            <a:pPr marL="0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1600" dirty="0" smtClean="0">
                <a:latin typeface="Calibri" pitchFamily="34" charset="0"/>
                <a:cs typeface="Calibri" pitchFamily="34" charset="0"/>
              </a:rPr>
              <a:t>IZRAVNI – neposredno vezani uz provedbu pojedinih aktivnosti programa/projekta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r-HR" sz="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1600" dirty="0" smtClean="0">
                <a:latin typeface="Calibri" pitchFamily="34" charset="0"/>
                <a:cs typeface="Calibri" pitchFamily="34" charset="0"/>
              </a:rPr>
              <a:t>NEIZRAVNI – popratni troškovi koji nisu izravno povezani s provedbom, ali doprinose postizanju predviđenih ciljeva </a:t>
            </a: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8298" y="2492896"/>
            <a:ext cx="8535739" cy="344926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rijedlog kompleta dokumentacije u okviru provedbe Javnog poziva za predlaganje programa i projekata za Program javnih potreba u kulturi KZŽ za 2020. – objavljen na web stranici KZŽ od 09.12. do 26.12.2019.</a:t>
            </a:r>
          </a:p>
          <a:p>
            <a:pPr marL="457200" lvl="1" indent="0">
              <a:buNone/>
            </a:pPr>
            <a:endParaRPr lang="hr-HR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 periodu trajanja javnog savjetovanja nije zaprimljena nijedna primjedba putem obrasca za sudjelovanje u javnom savjetovanju</a:t>
            </a:r>
          </a:p>
          <a:p>
            <a:pPr marL="457200" lvl="1" indent="0">
              <a:buNone/>
            </a:pPr>
            <a:endParaRPr lang="hr-HR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ljučni razlozi za izmjenu provedbene dokumentacije u odnosu na 2019. godinu: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brasci prijave i završnog izvješća u formi EXCEL tablice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odel isplate sredstva korisniku po prihvaćanju završnog izvješća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dvostruko financiranje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ok za dostavu završnog izvješća </a:t>
            </a:r>
          </a:p>
          <a:p>
            <a:pPr marL="914400" lvl="2" indent="0">
              <a:buNone/>
            </a:pPr>
            <a:endParaRPr lang="hr-HR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04437" y="1268760"/>
            <a:ext cx="8229600" cy="85496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sz="2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Javno savjetovanje – prijedlog kompleta dokumentacije </a:t>
            </a:r>
          </a:p>
          <a:p>
            <a:r>
              <a:rPr lang="hr-HR" sz="2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za 2020. godinu</a:t>
            </a:r>
            <a:br>
              <a:rPr lang="hr-HR" sz="2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28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2.1. Prihvatljivi troškovi – primjer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651946"/>
            <a:ext cx="8694737" cy="4945405"/>
          </a:xfrm>
        </p:spPr>
        <p:txBody>
          <a:bodyPr/>
          <a:lstStyle/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primjer IZRAVNIH troškova </a:t>
            </a:r>
          </a:p>
          <a:p>
            <a:pPr marL="0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hr-HR" sz="1600" dirty="0" smtClean="0">
                <a:latin typeface="Calibri" pitchFamily="34" charset="0"/>
                <a:cs typeface="Calibri" pitchFamily="34" charset="0"/>
              </a:rPr>
              <a:t>troškovi (bruto iznos) plaća i naknada osoba zaposlenih na provedbi (npr. voditelj projekta) te angažiranih suradnika (npr. autorski honorari povezani s provedbom – stručna recenzija, lektura, itd.) </a:t>
            </a:r>
          </a:p>
          <a:p>
            <a:pPr marL="857250" lvl="1" indent="-457200">
              <a:buFont typeface="+mj-lt"/>
              <a:buAutoNum type="arabicPeriod"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hr-HR" sz="1600" dirty="0" smtClean="0">
                <a:latin typeface="Calibri" pitchFamily="34" charset="0"/>
                <a:cs typeface="Calibri" pitchFamily="34" charset="0"/>
              </a:rPr>
              <a:t>naknade i putni troškovi za osobe koje direktno sudjeluju u provedbi – npr. putovanje na seminare, dnevnice, troškovi smještaja, troškovi putovanja službenim ili privatnim vozilom (ako se putuje osobnim automobilom – 2 kn/km i trošak cestarina; ako se putuje službenim automobilom – trošak cestarine i trošak goriva) </a:t>
            </a:r>
          </a:p>
          <a:p>
            <a:pPr marL="800100" lvl="2" indent="0">
              <a:buNone/>
            </a:pP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hr-HR" sz="1600" dirty="0">
                <a:latin typeface="Calibri" pitchFamily="34" charset="0"/>
                <a:cs typeface="Calibri" pitchFamily="34" charset="0"/>
              </a:rPr>
              <a:t>t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roškovi promidžbe i vidljivosti – npr. radijske objave, objave u tiskanim medijima, troškovi promotivnog materijala</a:t>
            </a:r>
          </a:p>
          <a:p>
            <a:pPr marL="857250" lvl="1" indent="-457200">
              <a:buFont typeface="+mj-lt"/>
              <a:buAutoNum type="arabicPeriod"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2.1. Prihvatljivi troškovi – primjer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651946"/>
            <a:ext cx="8694737" cy="4945405"/>
          </a:xfrm>
        </p:spPr>
        <p:txBody>
          <a:bodyPr/>
          <a:lstStyle/>
          <a:p>
            <a:pPr marL="857250" lvl="1" indent="-457200">
              <a:buFont typeface="+mj-lt"/>
              <a:buAutoNum type="arabicPeriod"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r>
              <a:rPr lang="hr-HR" sz="1600" dirty="0" smtClean="0">
                <a:latin typeface="Calibri" pitchFamily="34" charset="0"/>
                <a:cs typeface="Calibri" pitchFamily="34" charset="0"/>
              </a:rPr>
              <a:t>4. 	troškovi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opreme koja se nabavlja isključivo za provedbu aktivnosti programa/projekta (upisana u knjigu materijalne imovine, do 50% iznosa koji se traži od KZŽ) </a:t>
            </a:r>
          </a:p>
          <a:p>
            <a:pPr lvl="1" indent="-342900">
              <a:buAutoNum type="arabicPeriod" startAt="5"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r>
              <a:rPr lang="hr-HR" sz="1600" dirty="0" smtClean="0">
                <a:latin typeface="Calibri" pitchFamily="34" charset="0"/>
                <a:cs typeface="Calibri" pitchFamily="34" charset="0"/>
              </a:rPr>
              <a:t>5. 	ostali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specifični i nužni troškovi neposredno povezani s provedbom (usluge, radovi, roba) </a:t>
            </a: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itchFamily="34" charset="0"/>
                <a:cs typeface="Calibri" pitchFamily="34" charset="0"/>
              </a:rPr>
              <a:t>g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rafička priprema i tisak materijala, kotizacija za seminare, najam pozornice, najam razglasa, građevinski radovi rekonstrukcije, obnove ili sanacije i popratni materijal, konzervatorsko-restauratorski radovi, arheološko-istraživački radovi, snimanje CD-a, itd. </a:t>
            </a:r>
            <a:endParaRPr lang="hr-HR" sz="1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rimjer NEIZRAVNIH troškova </a:t>
            </a:r>
          </a:p>
          <a:p>
            <a:pPr marL="0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400" dirty="0">
                <a:latin typeface="Calibri" pitchFamily="34" charset="0"/>
                <a:cs typeface="Calibri" pitchFamily="34" charset="0"/>
              </a:rPr>
              <a:t>u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redski materijal, telefon, pošta, knjigovodstveni servis, najam prostora, itd. </a:t>
            </a:r>
          </a:p>
        </p:txBody>
      </p:sp>
    </p:spTree>
    <p:extLst>
      <p:ext uri="{BB962C8B-B14F-4D97-AF65-F5344CB8AC3E}">
        <p14:creationId xmlns:p14="http://schemas.microsoft.com/office/powerpoint/2010/main" val="6426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60802"/>
            <a:ext cx="8229600" cy="52398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2.2. Neprihvatljivi troškovi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484784"/>
            <a:ext cx="8694737" cy="5184576"/>
          </a:xfrm>
        </p:spPr>
        <p:txBody>
          <a:bodyPr/>
          <a:lstStyle/>
          <a:p>
            <a:r>
              <a:rPr lang="hr-HR" sz="2000" u="sng" dirty="0" smtClean="0">
                <a:latin typeface="Calibri" pitchFamily="34" charset="0"/>
                <a:cs typeface="Calibri" pitchFamily="34" charset="0"/>
              </a:rPr>
              <a:t>u Proračun projekta ne smiju se uvrštavati troškovi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c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arinske i uvozne pristojbe ili bilo kakve druge naknade,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n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ovčane kazne, financijske kazne i parnični troškovi,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o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perativni troškovi, osim ako se operativni troškovi ne odnose isključivo na razdoblje  su/financiranja programa/projekta,</a:t>
            </a:r>
          </a:p>
          <a:p>
            <a:pPr lvl="1"/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nabava opreme koja nije nužna i/ili ukoliko predstavlja većinski udio troškova projekta, </a:t>
            </a:r>
          </a:p>
          <a:p>
            <a:pPr lvl="1"/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troškovi konverzije, naknade i gubici po tečajnim razlikama vezani uz bilo koji devizni račun u eurima za određenu komponentu kao i drugi čisto financijski izdaci,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t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roškovi koji se odnose na plaćanje režijskih troškova (npr. </a:t>
            </a:r>
            <a:r>
              <a:rPr lang="hr-HR" sz="1600" i="1" dirty="0">
                <a:latin typeface="Calibri" pitchFamily="34" charset="0"/>
                <a:cs typeface="Calibri" pitchFamily="34" charset="0"/>
              </a:rPr>
              <a:t>t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roškovi potrošnje električne energije, vode, komunalija, fiksnih i mobilnih telefona, i dr.,) koji glase na ime fizičke osobe, 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r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egres, božićnice, doprinosi za dobrovoljna zdravstvena i mirovinska osiguranja koja nisu obvezna prema nacionalnom zakonodavstvu, financijske nagrade te prigodni darovi, kao i druge slične naknade zaposlenicima prijavitelja i/ili članovima udruge, 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t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roškovi dnevnica iznad 10% odobrenog iznosa ,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d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ugovi prijavitelja koji su nastali bez obzira iz kojih razloga, troškovi kamata, kao ni aktivnosti koje spadaju u redovitu djelatnost prijavitelja (npr. troškovi održavanja skupštine),</a:t>
            </a:r>
          </a:p>
          <a:p>
            <a:pPr lvl="1"/>
            <a:r>
              <a:rPr lang="hr-HR" sz="1600" i="1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utni troškovi iznad iznosa od 2,00 kn po km,</a:t>
            </a:r>
          </a:p>
          <a:p>
            <a:pPr lvl="1"/>
            <a:r>
              <a:rPr lang="hr-HR" sz="1600" i="1" dirty="0" smtClean="0">
                <a:latin typeface="Calibri" pitchFamily="34" charset="0"/>
                <a:cs typeface="Calibri" pitchFamily="34" charset="0"/>
              </a:rPr>
              <a:t>PDV, osim PDV-a koji je prihvatljiv kao trošak sukladno nacionalnom zakonodavstvu  o PDV-u</a:t>
            </a:r>
          </a:p>
        </p:txBody>
      </p:sp>
    </p:spTree>
    <p:extLst>
      <p:ext uri="{BB962C8B-B14F-4D97-AF65-F5344CB8AC3E}">
        <p14:creationId xmlns:p14="http://schemas.microsoft.com/office/powerpoint/2010/main" val="17825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648072"/>
          </a:xfrm>
        </p:spPr>
        <p:txBody>
          <a:bodyPr/>
          <a:lstStyle/>
          <a:p>
            <a:r>
              <a:rPr lang="hr-HR" sz="2800" b="1" dirty="0" smtClean="0">
                <a:latin typeface="Calibri" pitchFamily="34" charset="0"/>
                <a:cs typeface="Calibri" pitchFamily="34" charset="0"/>
              </a:rPr>
              <a:t>3. Prijavna dokumentacija </a:t>
            </a:r>
            <a:endParaRPr lang="hr-H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249" y="1772816"/>
            <a:ext cx="8694737" cy="4824536"/>
          </a:xfrm>
        </p:spPr>
        <p:txBody>
          <a:bodyPr/>
          <a:lstStyle/>
          <a:p>
            <a:r>
              <a:rPr lang="hr-HR" sz="1600" dirty="0">
                <a:latin typeface="Calibri" pitchFamily="34" charset="0"/>
                <a:cs typeface="Calibri" pitchFamily="34" charset="0"/>
              </a:rPr>
              <a:t>o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brasci moraju obavezno biti popunjeni putem računala </a:t>
            </a:r>
          </a:p>
          <a:p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obrasci moraju biti vlastoručno potpisani od strane prijavitelja kao fizičke osobe, a kada se radi o pravnoj osobi, i od strane osobe ovlaštene za zastupanje prijavitelja i od strane voditelja programa/projekta, te ovjereni pečatom (kada je primjenjivo) s naznačenim datumom i mjestom popunjavanja</a:t>
            </a:r>
          </a:p>
          <a:p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prijava se </a:t>
            </a:r>
            <a:r>
              <a:rPr lang="hr-HR" sz="1600" u="sng" dirty="0" smtClean="0">
                <a:latin typeface="Calibri" pitchFamily="34" charset="0"/>
                <a:cs typeface="Calibri" pitchFamily="34" charset="0"/>
              </a:rPr>
              <a:t>za svaki projekt ispunjava posebno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na propisanim obrascima, te se  dostavlja </a:t>
            </a:r>
            <a:r>
              <a:rPr lang="hr-HR" sz="1600" u="sng" dirty="0" smtClean="0">
                <a:latin typeface="Calibri" pitchFamily="34" charset="0"/>
                <a:cs typeface="Calibri" pitchFamily="34" charset="0"/>
              </a:rPr>
              <a:t>u zasebnoj, zatvorenoj omotnici </a:t>
            </a:r>
          </a:p>
          <a:p>
            <a:endParaRPr lang="hr-HR" sz="1000" u="sng" dirty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kompletna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dokumentacija za prijavu projekta – </a:t>
            </a:r>
            <a:r>
              <a:rPr lang="hr-H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 primjerak, dostavlja se u ispisu u papirnatom </a:t>
            </a:r>
            <a:r>
              <a:rPr lang="hr-H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obliku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				</a:t>
            </a: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hr-HR" sz="1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</a:t>
            </a:r>
            <a:r>
              <a:rPr lang="hr-H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+</a:t>
            </a:r>
          </a:p>
          <a:p>
            <a:pPr marL="0" indent="0">
              <a:buNone/>
            </a:pPr>
            <a:endParaRPr lang="hr-HR" sz="1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r>
              <a:rPr lang="hr-HR" sz="1600" dirty="0">
                <a:latin typeface="Calibri" pitchFamily="34" charset="0"/>
                <a:cs typeface="Calibri" pitchFamily="34" charset="0"/>
              </a:rPr>
              <a:t>uz to se u zatvorenoj omotnici </a:t>
            </a:r>
            <a:r>
              <a:rPr lang="hr-H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OBAVEZNO prilaže istovjetan sadržaj </a:t>
            </a:r>
            <a:r>
              <a:rPr lang="hr-H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(ovjereni</a:t>
            </a:r>
            <a:r>
              <a:rPr lang="hr-H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potpisani </a:t>
            </a:r>
            <a:r>
              <a:rPr lang="hr-H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dokumenti) u </a:t>
            </a:r>
            <a:r>
              <a:rPr lang="hr-H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elektroničkom obliku </a:t>
            </a:r>
            <a:r>
              <a:rPr lang="hr-H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(PDF) na </a:t>
            </a:r>
            <a:r>
              <a:rPr lang="hr-H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mediju za pohranu podataka (CD, USB, itd</a:t>
            </a:r>
            <a:r>
              <a:rPr lang="hr-HR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.)</a:t>
            </a: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r-HR" sz="4400" dirty="0" smtClean="0">
                <a:latin typeface="Calibri" pitchFamily="34" charset="0"/>
                <a:cs typeface="Calibri" pitchFamily="34" charset="0"/>
              </a:rPr>
              <a:t> </a:t>
            </a:r>
            <a:endParaRPr lang="hr-HR" sz="4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979" y="1268760"/>
            <a:ext cx="8694737" cy="532859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prijavitelj </a:t>
            </a:r>
            <a:r>
              <a:rPr lang="hr-HR" sz="2400" dirty="0">
                <a:latin typeface="Calibri" pitchFamily="34" charset="0"/>
                <a:cs typeface="Calibri" pitchFamily="34" charset="0"/>
              </a:rPr>
              <a:t>kod predaje prijave obavezno prilaže: </a:t>
            </a:r>
          </a:p>
          <a:p>
            <a:pPr marL="0" indent="0">
              <a:buNone/>
            </a:pPr>
            <a:endParaRPr lang="hr-HR" sz="1200" dirty="0">
              <a:latin typeface="Calibri" pitchFamily="34" charset="0"/>
              <a:cs typeface="Calibri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hr-HR" sz="1800" b="1" dirty="0">
                <a:latin typeface="Calibri" pitchFamily="34" charset="0"/>
                <a:cs typeface="Calibri" pitchFamily="34" charset="0"/>
              </a:rPr>
              <a:t>Obrazac A1 – obrazac prijave projekta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:  potpisan i ovjeren, 1 primjerak u izvorniku u ispisu + istovjetan sadržaj u PDF obliku na elektroničkom mediju za pohranu podataka </a:t>
            </a:r>
          </a:p>
          <a:p>
            <a:pPr marL="1085850" lvl="2">
              <a:buFont typeface="Courier New" pitchFamily="49" charset="0"/>
              <a:buChar char="o"/>
            </a:pPr>
            <a:r>
              <a:rPr lang="hr-HR" sz="1600" u="sng" dirty="0">
                <a:latin typeface="Calibri" pitchFamily="34" charset="0"/>
                <a:cs typeface="Calibri" pitchFamily="34" charset="0"/>
              </a:rPr>
              <a:t>sastavni </a:t>
            </a:r>
            <a:r>
              <a:rPr lang="hr-HR" sz="1600" u="sng" dirty="0" smtClean="0">
                <a:latin typeface="Calibri" pitchFamily="34" charset="0"/>
                <a:cs typeface="Calibri" pitchFamily="34" charset="0"/>
              </a:rPr>
              <a:t>dio prijave je i Obrazac A1.1. – Proračun </a:t>
            </a:r>
          </a:p>
          <a:p>
            <a:pPr marL="857250" lvl="2" indent="0">
              <a:buNone/>
            </a:pPr>
            <a:endParaRPr lang="hr-HR" sz="1800" b="1" dirty="0" smtClean="0">
              <a:latin typeface="Calibri" pitchFamily="34" charset="0"/>
              <a:cs typeface="Calibri" pitchFamily="34" charset="0"/>
            </a:endParaRPr>
          </a:p>
          <a:p>
            <a:pPr lvl="1" indent="-342900">
              <a:buAutoNum type="arabicPeriod" startAt="2"/>
            </a:pP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Obrazac A2 –  izjava prijavitelja o ispunjavanju formalnih uvjeta </a:t>
            </a:r>
          </a:p>
          <a:p>
            <a:pPr marL="400050" lvl="1" indent="0">
              <a:buNone/>
            </a:pP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Javnog poziva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–  potpisana i ovjerena, 1 primjerak u izvorniku u ispisu + istovjetan sadržaj u PDF obliku na elektroničkom mediju za pohranu podataka </a:t>
            </a:r>
          </a:p>
          <a:p>
            <a:pPr marL="400050" lvl="1" indent="0">
              <a:buNone/>
            </a:pPr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pPr marL="400050" lvl="1" indent="0">
              <a:buNone/>
            </a:pPr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pPr lvl="1" indent="-342900">
              <a:buAutoNum type="arabicPeriod" startAt="3"/>
            </a:pP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Obrazac A3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životopis voditelja/</a:t>
            </a:r>
            <a:r>
              <a:rPr lang="hr-HR" sz="1800" b="1" dirty="0" err="1" smtClean="0">
                <a:latin typeface="Calibri" pitchFamily="34" charset="0"/>
                <a:cs typeface="Calibri" pitchFamily="34" charset="0"/>
              </a:rPr>
              <a:t>ice</a:t>
            </a: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 programa/projekta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– ne stariji od 6 mjeseci od dana raspisivanja Javnog poziva, na obrascu </a:t>
            </a:r>
            <a:r>
              <a:rPr lang="hr-HR" sz="1800" dirty="0" err="1" smtClean="0">
                <a:latin typeface="Calibri" pitchFamily="34" charset="0"/>
                <a:cs typeface="Calibri" pitchFamily="34" charset="0"/>
              </a:rPr>
              <a:t>Europass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, vlastoručno potpisan s naznačenim datumom popunjavanja, 1 primjerak u izvorniku u ispisu + istovjetan sadržaj u PDF obliku na elektroničkom mediju za pohranu podataka </a:t>
            </a:r>
          </a:p>
          <a:p>
            <a:pPr lvl="1" indent="-342900">
              <a:buAutoNum type="arabicPeriod" startAt="3"/>
            </a:pPr>
            <a:endParaRPr lang="hr-HR" sz="1700" dirty="0" smtClean="0">
              <a:latin typeface="Calibri" pitchFamily="34" charset="0"/>
              <a:cs typeface="Calibri" pitchFamily="34" charset="0"/>
            </a:endParaRPr>
          </a:p>
          <a:p>
            <a:pPr marL="800100" lvl="2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r-HR" sz="4400" dirty="0" smtClean="0">
                <a:latin typeface="Calibri" pitchFamily="34" charset="0"/>
                <a:cs typeface="Calibri" pitchFamily="34" charset="0"/>
              </a:rPr>
              <a:t> </a:t>
            </a:r>
            <a:endParaRPr lang="hr-HR" sz="4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itchFamily="34" charset="0"/>
                <a:cs typeface="Calibri" pitchFamily="34" charset="0"/>
              </a:rPr>
              <a:t>Dostava prijave – omotnica i adresa</a:t>
            </a:r>
            <a:endParaRPr lang="hr-H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844824"/>
            <a:ext cx="8694737" cy="4536504"/>
          </a:xfrm>
        </p:spPr>
        <p:txBody>
          <a:bodyPr/>
          <a:lstStyle/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k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ompletna potpisana, ovjerena prijava, u ispisu u papirnatom obliku, uz koju je identični sadržaj u PDF obliku snimljen na elektroničkom mediju za pohranu podataka koji se prilaže, dostavlja se u </a:t>
            </a: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ZATVORENOJ OMOTNICI na adresu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endParaRPr lang="hr-HR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	Krapinsko-zagorska županija </a:t>
            </a:r>
          </a:p>
          <a:p>
            <a:pPr marL="0" indent="0">
              <a:buNone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	Upravni odjel za obrazovanje, kulturu, </a:t>
            </a:r>
          </a:p>
          <a:p>
            <a:pPr marL="0" indent="0">
              <a:buNone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	sport i tehničku kulturu </a:t>
            </a:r>
          </a:p>
          <a:p>
            <a:pPr marL="0" indent="0">
              <a:buNone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	Magistratska 1</a:t>
            </a:r>
          </a:p>
          <a:p>
            <a:pPr marL="0" indent="0">
              <a:buNone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	49 000 Krapina </a:t>
            </a:r>
          </a:p>
          <a:p>
            <a:pPr marL="0" indent="0">
              <a:buNone/>
            </a:pPr>
            <a:endParaRPr lang="hr-HR" sz="11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NA OMOTNICI TREBA OBAVEZNO NAZNAČITI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: </a:t>
            </a: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11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hr-HR" sz="1800" i="1" dirty="0" smtClean="0">
                <a:latin typeface="Calibri" pitchFamily="34" charset="0"/>
                <a:cs typeface="Calibri" pitchFamily="34" charset="0"/>
              </a:rPr>
              <a:t>„Prijava na Javni poziv za predlaganje programa i projekata za Program javnih potreba u kulturi Krapinsko-zagorske županije za 2020. godinu – NE OTVARATI” </a:t>
            </a:r>
            <a:endParaRPr lang="hr-HR" sz="1800" i="1" dirty="0">
              <a:latin typeface="Calibri" pitchFamily="34" charset="0"/>
              <a:cs typeface="Calibri" pitchFamily="34" charset="0"/>
            </a:endParaRPr>
          </a:p>
          <a:p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endParaRPr lang="hr-HR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itchFamily="34" charset="0"/>
                <a:cs typeface="Calibri" pitchFamily="34" charset="0"/>
              </a:rPr>
              <a:t>Dostava prijave – rokovi </a:t>
            </a:r>
            <a:endParaRPr lang="hr-H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844824"/>
            <a:ext cx="8694737" cy="4536504"/>
          </a:xfrm>
        </p:spPr>
        <p:txBody>
          <a:bodyPr/>
          <a:lstStyle/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prijave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poslane redovitom poštom trebaju  biti poslane kao </a:t>
            </a:r>
            <a:r>
              <a:rPr lang="hr-HR" sz="2000" b="1" dirty="0">
                <a:latin typeface="Calibri" pitchFamily="34" charset="0"/>
                <a:cs typeface="Calibri" pitchFamily="34" charset="0"/>
              </a:rPr>
              <a:t>PREPORUČENA pošiljka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najkasnije zadnjeg dana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(07.02.2020.)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za zaprimanje prijava do 24:00 sata </a:t>
            </a:r>
          </a:p>
          <a:p>
            <a:pPr marL="0" indent="0">
              <a:buNone/>
            </a:pPr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800" dirty="0">
                <a:latin typeface="Calibri" pitchFamily="34" charset="0"/>
                <a:cs typeface="Calibri" pitchFamily="34" charset="0"/>
              </a:rPr>
              <a:t>k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ao dokaz slanja provjerit će se poštanski žig s jasno naznačenim datumom i vremenom slanja </a:t>
            </a:r>
          </a:p>
          <a:p>
            <a:pPr marL="0" indent="0">
              <a:buNone/>
            </a:pPr>
            <a:endParaRPr lang="hr-HR" sz="1100" dirty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prijave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koje se dostavljaju osobno ili kurirskom službom trebaju također biti u ZATVORENOJ OMOTNICI i predane u pisarnicu Krapinsko-zagorske županije, Magistratska 1, 49 000 Krapina (soba 2.), najkasnije zadnjeg dana (07.02.2020.) roka za prijavu do 14:30 sati</a:t>
            </a:r>
          </a:p>
          <a:p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prijave poslane izvan roka prihvatljivog za predaju neće se razmatrati</a:t>
            </a:r>
            <a:endParaRPr lang="hr-HR" sz="1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019009"/>
            <a:ext cx="8229600" cy="825815"/>
          </a:xfrm>
        </p:spPr>
        <p:txBody>
          <a:bodyPr/>
          <a:lstStyle/>
          <a:p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Provjera ispunjavanja administrativnih i </a:t>
            </a:r>
            <a:b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formalnih uvjeta Javnog poziva </a:t>
            </a:r>
            <a:endParaRPr lang="hr-H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2132856"/>
            <a:ext cx="8694737" cy="4320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>
                <a:latin typeface="Calibri" pitchFamily="34" charset="0"/>
                <a:cs typeface="Calibri" pitchFamily="34" charset="0"/>
              </a:rPr>
              <a:t>administrativnu i formalnu prihvatljivost pristiglih prijava provjerava Povjerenstvo za provjeru ispunjavanja propisanih uvjeta Javnog poziva</a:t>
            </a:r>
          </a:p>
          <a:p>
            <a:pPr marL="0" indent="0">
              <a:buNone/>
            </a:pP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provjerit će se status prijavitelja u odgovarajućem javno dostupnom registru, kada je primjenjivo – npr. mandat osobe za zastupanje prijavitelja, status kulturnog dobra / ažurirani podaci !!! </a:t>
            </a:r>
          </a:p>
          <a:p>
            <a:pPr marL="0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u="sng" dirty="0" smtClean="0">
                <a:latin typeface="Calibri" pitchFamily="34" charset="0"/>
                <a:cs typeface="Calibri" pitchFamily="34" charset="0"/>
              </a:rPr>
              <a:t>manji formalni nedostaci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koji ne utječu na sadržaj važan za stručno vrednovanje prijave – </a:t>
            </a:r>
            <a:r>
              <a:rPr lang="hr-HR" sz="1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rok od 3 radna dana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za dostavu traženih dopuna, na zahtjev Povjerenstva (obavijest putem elektroničke pošte) </a:t>
            </a:r>
          </a:p>
          <a:p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u="sng" dirty="0" smtClean="0">
                <a:latin typeface="Calibri" pitchFamily="34" charset="0"/>
                <a:cs typeface="Calibri" pitchFamily="34" charset="0"/>
              </a:rPr>
              <a:t>prijave </a:t>
            </a:r>
            <a:r>
              <a:rPr lang="hr-HR" sz="1600" u="sng" dirty="0">
                <a:latin typeface="Calibri" pitchFamily="34" charset="0"/>
                <a:cs typeface="Calibri" pitchFamily="34" charset="0"/>
              </a:rPr>
              <a:t>koje </a:t>
            </a:r>
            <a:r>
              <a:rPr lang="hr-HR" sz="1600" b="1" u="sng" dirty="0">
                <a:latin typeface="Calibri" pitchFamily="34" charset="0"/>
                <a:cs typeface="Calibri" pitchFamily="34" charset="0"/>
              </a:rPr>
              <a:t>ISPUNJAVAJU</a:t>
            </a:r>
            <a:r>
              <a:rPr lang="hr-HR" sz="1600" u="sng" dirty="0">
                <a:latin typeface="Calibri" pitchFamily="34" charset="0"/>
                <a:cs typeface="Calibri" pitchFamily="34" charset="0"/>
              </a:rPr>
              <a:t> propisane uvjete Javnog poziva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upućuju se Kulturnom vijeću KZŽ radi stručnog vrednovanja </a:t>
            </a:r>
          </a:p>
          <a:p>
            <a:endParaRPr lang="hr-HR" sz="1600" u="sng" dirty="0">
              <a:latin typeface="Calibri" pitchFamily="34" charset="0"/>
              <a:cs typeface="Calibri" pitchFamily="34" charset="0"/>
            </a:endParaRPr>
          </a:p>
          <a:p>
            <a:r>
              <a:rPr lang="hr-HR" sz="1600" u="sng" dirty="0" smtClean="0">
                <a:latin typeface="Calibri" pitchFamily="34" charset="0"/>
                <a:cs typeface="Calibri" pitchFamily="34" charset="0"/>
              </a:rPr>
              <a:t>prijavitelji </a:t>
            </a:r>
            <a:r>
              <a:rPr lang="hr-HR" sz="1600" u="sng" dirty="0">
                <a:latin typeface="Calibri" pitchFamily="34" charset="0"/>
                <a:cs typeface="Calibri" pitchFamily="34" charset="0"/>
              </a:rPr>
              <a:t>čije su prijave </a:t>
            </a:r>
            <a:r>
              <a:rPr lang="hr-HR" sz="1600" b="1" u="sng" dirty="0">
                <a:latin typeface="Calibri" pitchFamily="34" charset="0"/>
                <a:cs typeface="Calibri" pitchFamily="34" charset="0"/>
              </a:rPr>
              <a:t>ODBIJENE,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 jer ne ispunjavaju uvjete Javnog poziva, obavještavaju se putem elektroničke pošte </a:t>
            </a:r>
            <a:r>
              <a:rPr lang="hr-HR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 roku od 8 radnih dana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od donošenja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Odluke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o prihvatljivosti svih pristiglih prijava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koja se objavljuje na web stranici KZŽ</a:t>
            </a: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endParaRPr lang="hr-HR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720080"/>
          </a:xfrm>
        </p:spPr>
        <p:txBody>
          <a:bodyPr/>
          <a:lstStyle/>
          <a:p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Stručno vrednovanje prijava koje ispunjavaju uvjete </a:t>
            </a:r>
            <a:b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Javnog poziva</a:t>
            </a:r>
            <a:endParaRPr lang="hr-H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2060848"/>
            <a:ext cx="8694737" cy="4536504"/>
          </a:xfrm>
        </p:spPr>
        <p:txBody>
          <a:bodyPr/>
          <a:lstStyle/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tručno vrednovanje provodi Kulturno vijeće KZŽ – savjetodavna uloga </a:t>
            </a:r>
          </a:p>
          <a:p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rok za provedbu stručnog vrednovanja prihvatljivih prijava i donošenje konačnog prijedloga programa i projekata koje Kulturno vijeće KZŽ preporuča financirati iznosi ukupno </a:t>
            </a:r>
            <a:r>
              <a:rPr lang="hr-H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30 dana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od preuzimanja prijava koje ispunjavaju uvjete Javnog poziva </a:t>
            </a:r>
          </a:p>
          <a:p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svaku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prijavu koja ispunjava uvjete Javnog poziva obavezno vrednuju najmanje 3 člana Kulturnog vijeća KZŽ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putem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Obrasca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A5 (</a:t>
            </a:r>
            <a:r>
              <a:rPr lang="hr-HR" sz="2000" u="sng" dirty="0" smtClean="0">
                <a:latin typeface="Calibri" pitchFamily="34" charset="0"/>
                <a:cs typeface="Calibri" pitchFamily="34" charset="0"/>
              </a:rPr>
              <a:t>procjenjuje se i boduje ispunjavanje definiranih kriterija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Kulturno vijeće KZŽ vrednuje prijave sukladno kriterijima iz Pravilnika o utvrđivanju Programa javnih potreba u kulturi KZŽ na temelju provedbe javnog poziva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(KLASA: 612-01/20-01/01, URBROJ: 2140/01-02-20-01, od dana 3.1.2020.) – objavljen na web stranici KZŽ u sklopu Javnog poziva </a:t>
            </a:r>
          </a:p>
          <a:p>
            <a:pPr marL="0" indent="0">
              <a:buNone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340768"/>
            <a:ext cx="8694737" cy="4968552"/>
          </a:xfrm>
        </p:spPr>
        <p:txBody>
          <a:bodyPr/>
          <a:lstStyle/>
          <a:p>
            <a:r>
              <a:rPr lang="hr-HR" sz="2000" u="sng" dirty="0" smtClean="0">
                <a:latin typeface="Calibri" pitchFamily="34" charset="0"/>
                <a:cs typeface="Calibri" pitchFamily="34" charset="0"/>
              </a:rPr>
              <a:t>ispunjavanje što većeg broja temeljnih kriterija mora biti vidljivo iz sadržaja dostavljene prijave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programa/projekta iz pojedinog prioritetnog područja </a:t>
            </a:r>
          </a:p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t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emeljni kriteriji za stručno vrednovanje iz Pravilnika dijele se u 2 kategorije: </a:t>
            </a:r>
          </a:p>
          <a:p>
            <a:pPr marL="0" indent="0">
              <a:buNone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a) KVALITETA prijave </a:t>
            </a:r>
          </a:p>
          <a:p>
            <a:pPr marL="0" indent="0">
              <a:buNone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b) KVANTITATIVNI elementi prijave (proračun, iskustvo prijavitelja, 						kapaciteti, sufinanciranje) </a:t>
            </a:r>
          </a:p>
          <a:p>
            <a:pPr marL="0" indent="0">
              <a:buNone/>
            </a:pPr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temeljni kriteriji iz kategorije KVANTITETA jednaki su za prijave iz svakog prioritetnog područja</a:t>
            </a:r>
          </a:p>
          <a:p>
            <a:pPr marL="0" indent="0">
              <a:buNone/>
            </a:pPr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elementi  KVALITETE jednaki su za područja Manifestacije u kulturi i Izdavačka djelatnost, a posebni (radi specifičnosti) za područje Obnova i zaštita spomeničke i nematerijalne baštine (*dvije vrste Obrasca A5) </a:t>
            </a:r>
          </a:p>
          <a:p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124744"/>
            <a:ext cx="8229600" cy="854968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Objavljeni Javni poziv za 2020. provodi se sukladno:</a:t>
            </a:r>
            <a:b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6538" y="2060848"/>
            <a:ext cx="8694737" cy="410445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Zakon o financiranju javnih potreba u kulturi (NN 47/90., 27/93. i 38/09.)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Zakon o kulturnim vijećima (NN 48/04., 44/09. i 68/13.)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Pravilnik o utvrđivanju Programa javnih potreba u kulturi KZŽ na temelju provedbe javnog poziva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(KLASA: 612-01/20-01/01, URBROJ: 2140/01-02-20-01, od 3.1.2020.)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Zakon o udrugama (NN 72/14. i 70/17.)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Uredba o kriterijima, mjerilima i postupcima financiranja i ugovaranja programa i projekata od interesa za opće dobro koje provode udruge (NN 26/15.)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Pravilnik o financiranju programa i projekata od interesa za opće dobro koje provode udruge na području KZŽ (Sl. gl. KZŽ 30A/15.)</a:t>
            </a:r>
          </a:p>
          <a:p>
            <a:pPr marL="457200" lvl="1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hr-HR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*specifičnost u odnosu na druge javne pozive i natječaje koje raspisuje Županija – veći broj prijavitelja različitog profila </a:t>
            </a:r>
          </a:p>
        </p:txBody>
      </p:sp>
    </p:spTree>
    <p:extLst>
      <p:ext uri="{BB962C8B-B14F-4D97-AF65-F5344CB8AC3E}">
        <p14:creationId xmlns:p14="http://schemas.microsoft.com/office/powerpoint/2010/main" val="841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20080"/>
          </a:xfrm>
        </p:spPr>
        <p:txBody>
          <a:bodyPr/>
          <a:lstStyle/>
          <a:p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Stručno vrednovanje – bodovanje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844824"/>
            <a:ext cx="8694737" cy="4752528"/>
          </a:xfrm>
        </p:spPr>
        <p:txBody>
          <a:bodyPr/>
          <a:lstStyle/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ukupni broj bodova koji je prijava ostvarila temelji se na zbrajanju pojedinačnih bodova članova Kulturnog vijeća i izračunu aritmetičke sredine tih bodova </a:t>
            </a:r>
          </a:p>
          <a:p>
            <a:endParaRPr lang="hr-HR" sz="20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281126"/>
              </p:ext>
            </p:extLst>
          </p:nvPr>
        </p:nvGraphicFramePr>
        <p:xfrm>
          <a:off x="1043608" y="3455905"/>
          <a:ext cx="6096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KRITERIJI</a:t>
                      </a:r>
                      <a:endParaRPr lang="hr-HR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MAKSIMALNI</a:t>
                      </a:r>
                      <a:r>
                        <a:rPr lang="hr-HR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BROJ BODOVA</a:t>
                      </a:r>
                      <a:endParaRPr lang="hr-HR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SVEUKUPNO (ZBROJ PO KRITERIJIMA)</a:t>
                      </a:r>
                      <a:endParaRPr lang="hr-HR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hr-H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hr-HR" sz="14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Kvaliteta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prijave </a:t>
                      </a:r>
                      <a:endParaRPr lang="hr-HR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manifestacije u kulturi</a:t>
                      </a:r>
                      <a:endParaRPr lang="hr-HR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hr-H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hr-HR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hr-HR" sz="16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hr-HR" sz="16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hr-HR" sz="16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hr-HR" sz="16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16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hr-HR" sz="16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hr-HR" sz="16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izdavaštvo</a:t>
                      </a:r>
                      <a:endParaRPr lang="hr-HR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16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obnova i zaštita</a:t>
                      </a:r>
                      <a:r>
                        <a:rPr lang="hr-HR" sz="120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spomeničke i nematerijalne baštine</a:t>
                      </a:r>
                      <a:endParaRPr lang="hr-HR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hr-HR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16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hr-HR" sz="14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Kvantiteta prijave (proračun i iskustvo prijavitelja)</a:t>
                      </a:r>
                      <a:endParaRPr lang="hr-HR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hr-HR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6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792088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  <a:cs typeface="Calibri" pitchFamily="34" charset="0"/>
              </a:rPr>
              <a:t>Stručno vrednovanje – kategorije ostvarenih bodova i </a:t>
            </a:r>
            <a:br>
              <a:rPr lang="hr-HR" sz="2400" dirty="0" smtClean="0">
                <a:latin typeface="Calibri" pitchFamily="34" charset="0"/>
                <a:cs typeface="Calibri" pitchFamily="34" charset="0"/>
              </a:rPr>
            </a:br>
            <a:r>
              <a:rPr lang="hr-HR" sz="2400" dirty="0" smtClean="0">
                <a:latin typeface="Calibri" pitchFamily="34" charset="0"/>
                <a:cs typeface="Calibri" pitchFamily="34" charset="0"/>
              </a:rPr>
              <a:t>preporuka za financiranje 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988840"/>
            <a:ext cx="8694737" cy="4032448"/>
          </a:xfrm>
        </p:spPr>
        <p:txBody>
          <a:bodyPr/>
          <a:lstStyle/>
          <a:p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kategorije ukupno ostvarenih bodova za program/projekt u postupku stručnog vrednovanja (vrijedi za sva tri prioritetna područja): </a:t>
            </a:r>
          </a:p>
          <a:p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hr-HR" sz="1600" dirty="0">
                <a:latin typeface="Calibri" pitchFamily="34" charset="0"/>
                <a:cs typeface="Calibri" pitchFamily="34" charset="0"/>
              </a:rPr>
              <a:t>		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A – bodovi u rasponu od </a:t>
            </a:r>
            <a:r>
              <a:rPr lang="hr-HR" sz="1600" b="1" dirty="0" smtClean="0">
                <a:latin typeface="Calibri" pitchFamily="34" charset="0"/>
                <a:cs typeface="Calibri" pitchFamily="34" charset="0"/>
              </a:rPr>
              <a:t>46 do 60 – PRIORITET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za financirati </a:t>
            </a:r>
          </a:p>
          <a:p>
            <a:pPr marL="45720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hr-HR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	B – bodovi u rasponu od </a:t>
            </a:r>
            <a:r>
              <a:rPr lang="hr-HR" sz="1600" b="1" dirty="0" smtClean="0">
                <a:latin typeface="Calibri" pitchFamily="34" charset="0"/>
                <a:cs typeface="Calibri" pitchFamily="34" charset="0"/>
              </a:rPr>
              <a:t>31 do 45 – POŽELJNO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financirati </a:t>
            </a:r>
          </a:p>
          <a:p>
            <a:pPr marL="45720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hr-HR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	C – bodovi u rasponu od </a:t>
            </a:r>
            <a:r>
              <a:rPr lang="hr-HR" sz="1600" b="1" dirty="0" smtClean="0">
                <a:latin typeface="Calibri" pitchFamily="34" charset="0"/>
                <a:cs typeface="Calibri" pitchFamily="34" charset="0"/>
              </a:rPr>
              <a:t>21 do 30 – PREPORUČA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se financirati </a:t>
            </a:r>
          </a:p>
          <a:p>
            <a:pPr marL="45720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hr-HR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	D – bodovi u rasponu </a:t>
            </a:r>
            <a:r>
              <a:rPr lang="hr-HR" sz="1600" b="1" dirty="0" smtClean="0">
                <a:latin typeface="Calibri" pitchFamily="34" charset="0"/>
                <a:cs typeface="Calibri" pitchFamily="34" charset="0"/>
              </a:rPr>
              <a:t>najviše do 20 – NE PREPORUČA 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se financirati </a:t>
            </a:r>
          </a:p>
          <a:p>
            <a:pPr marL="45720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20080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Postupak dodjele financijskih sredstva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2967" y="1924064"/>
            <a:ext cx="8694737" cy="4529272"/>
          </a:xfrm>
        </p:spPr>
        <p:txBody>
          <a:bodyPr/>
          <a:lstStyle/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Kulturno vijeće KZŽ konačni prijedlog programa i projekata koje preporuča financirati dostavlja u županijski Upravni odjel za obrazovanje, kulturu, sport i tehničku kulturu  </a:t>
            </a:r>
          </a:p>
          <a:p>
            <a:endParaRPr lang="hr-HR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Upravni odjel Županu dostavlja obrazloženi prijedlog Odluke o programima i projektima odabranim za financiranje temeljem Javnog poziva – </a:t>
            </a: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Župan donosi Odluku o financiranju koja se objavljuje na web stranici KZŽ </a:t>
            </a:r>
          </a:p>
          <a:p>
            <a:endParaRPr lang="hr-HR" sz="1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u roku od </a:t>
            </a:r>
            <a:r>
              <a:rPr lang="hr-HR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 dana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od objave Odluke KZŽ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putem elektroničke pošte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obavještava prijavitelje čiji programi/projekti NISU odabrani za financiranje </a:t>
            </a:r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prijavitelj ima pravo prigovora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na postupak te eventualno bodovanje nekog kriterija s 0 bodova – pisanim putem u roku od </a:t>
            </a:r>
            <a:r>
              <a:rPr lang="hr-HR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 radnih dana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od zaprimanja obavijesti o rezultatima Javnog poziva (uvid isključivo u skupni obrazac za vrednovanje s bodovima za svoju prijavu) </a:t>
            </a:r>
          </a:p>
        </p:txBody>
      </p:sp>
    </p:spTree>
    <p:extLst>
      <p:ext uri="{BB962C8B-B14F-4D97-AF65-F5344CB8AC3E}">
        <p14:creationId xmlns:p14="http://schemas.microsoft.com/office/powerpoint/2010/main" val="3681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100811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Potpisivanje ugovora o dodjeli financijskih </a:t>
            </a:r>
            <a:b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sredstva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951" y="2132856"/>
            <a:ext cx="8694737" cy="4536504"/>
          </a:xfrm>
        </p:spPr>
        <p:txBody>
          <a:bodyPr/>
          <a:lstStyle/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KZŽ potpisuje ugovor s prijaviteljem u roku (u pravilu) od 30 dana od objave Odluke o financiranju na web stranici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KZŽ </a:t>
            </a:r>
            <a:endParaRPr lang="hr-HR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 smtClean="0">
                <a:latin typeface="Calibri" pitchFamily="34" charset="0"/>
                <a:cs typeface="Calibri" pitchFamily="34" charset="0"/>
              </a:rPr>
              <a:t>prije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potpisivanja ugovora od prijavitelja je moguće tražiti dostavu dodatne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dokumentacije kao što su izvornici dokumentacije na uvid ili dodatna dokumentacija prema procjeni Kulturnog vijeća KZŽ </a:t>
            </a: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rok za dostavu zatražene dodatne dokumentacije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5 radnih dana od dana dostave obavijesti prijavitelju:</a:t>
            </a:r>
          </a:p>
          <a:p>
            <a:pPr lvl="1"/>
            <a:r>
              <a:rPr lang="hr-HR" sz="1400" dirty="0">
                <a:latin typeface="Calibri" pitchFamily="34" charset="0"/>
                <a:cs typeface="Calibri" pitchFamily="34" charset="0"/>
              </a:rPr>
              <a:t>ako prijavitelj uvidom u dokumentaciju ne ispunjava uvjete, prijava će se izuzeti iz daljnjeg postupka ugovaranja </a:t>
            </a:r>
          </a:p>
          <a:p>
            <a:pPr lvl="1"/>
            <a:r>
              <a:rPr lang="hr-HR" sz="1400" dirty="0">
                <a:latin typeface="Calibri" pitchFamily="34" charset="0"/>
                <a:cs typeface="Calibri" pitchFamily="34" charset="0"/>
              </a:rPr>
              <a:t>ako prijavitelj bez posebno pismenog obrazloženja i opravdanog razloga ne dostavi traženu dokumentaciju, prijava će se izuzeti iz daljnjeg postupka ugovaranja </a:t>
            </a: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r>
              <a:rPr lang="hr-HR" sz="1800" dirty="0">
                <a:latin typeface="Calibri" pitchFamily="34" charset="0"/>
                <a:cs typeface="Calibri" pitchFamily="34" charset="0"/>
              </a:rPr>
              <a:t>prije potpisivanja ugovora KZŽ može od prijavitelja tražiti </a:t>
            </a:r>
            <a:r>
              <a:rPr lang="hr-HR" sz="1800" dirty="0" smtClean="0">
                <a:latin typeface="Calibri" pitchFamily="34" charset="0"/>
                <a:cs typeface="Calibri" pitchFamily="34" charset="0"/>
              </a:rPr>
              <a:t>i reviziju </a:t>
            </a:r>
            <a:r>
              <a:rPr lang="hr-HR" sz="1800" dirty="0">
                <a:latin typeface="Calibri" pitchFamily="34" charset="0"/>
                <a:cs typeface="Calibri" pitchFamily="34" charset="0"/>
              </a:rPr>
              <a:t>Proračuna (Obrazac A1.1.) </a:t>
            </a:r>
            <a:endParaRPr lang="hr-HR" sz="1200" dirty="0" smtClean="0">
              <a:latin typeface="Calibri" pitchFamily="34" charset="0"/>
              <a:cs typeface="Calibri" pitchFamily="34" charset="0"/>
            </a:endParaRPr>
          </a:p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26" y="1196752"/>
            <a:ext cx="8694737" cy="5328592"/>
          </a:xfrm>
        </p:spPr>
        <p:txBody>
          <a:bodyPr/>
          <a:lstStyle/>
          <a:p>
            <a:pPr marL="0" indent="0"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r>
              <a:rPr lang="hr-HR" sz="2000" dirty="0">
                <a:latin typeface="Calibri" pitchFamily="34" charset="0"/>
                <a:cs typeface="Calibri" pitchFamily="34" charset="0"/>
              </a:rPr>
              <a:t>najviše </a:t>
            </a:r>
            <a:r>
              <a:rPr lang="hr-HR" sz="2000" u="sng" dirty="0">
                <a:latin typeface="Calibri" pitchFamily="34" charset="0"/>
                <a:cs typeface="Calibri" pitchFamily="34" charset="0"/>
              </a:rPr>
              <a:t>5 radnih dana prije potpisivanja ugovora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 prijavitelj n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zahtjev KZŽ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OBAVEZNO dostavlja:</a:t>
            </a:r>
          </a:p>
          <a:p>
            <a:pPr marL="0" indent="0">
              <a:buNone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hr-HR" sz="1600" b="1" dirty="0">
                <a:latin typeface="Calibri" pitchFamily="34" charset="0"/>
                <a:cs typeface="Calibri" pitchFamily="34" charset="0"/>
              </a:rPr>
              <a:t>uvjerenje nadležnog suda da se ne vodi kazneni postupak i protiv ovlaštene osobe za zastupanje udruge i voditelja programa/projekta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 – ne starije od 3 mjeseca od dana predaje uvjerenja KZŽ,  1 primjerak u izvorniku u ispisu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iznimka: uvjerenje je obavezno za udruge, drugi prijavitelji ga nisu dužni dostavljati </a:t>
            </a:r>
          </a:p>
          <a:p>
            <a:pPr marL="914400" lvl="2" indent="0">
              <a:buNone/>
            </a:pPr>
            <a:endParaRPr lang="hr-HR" sz="1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hr-HR" sz="1600" b="1" dirty="0">
                <a:latin typeface="Calibri" pitchFamily="34" charset="0"/>
                <a:cs typeface="Calibri" pitchFamily="34" charset="0"/>
              </a:rPr>
              <a:t>potvrda Ministarstva financija – Porezne uprave o nepostojanju poreznog duga za prijavitelja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– ne starije od 30 dana od dana predaje KZŽ, 1 primjerak u izvorniku u ispisu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iznimka: potvrdu s Porezne uprave nisu dužne dostavljati „vjerske zajednice”, za sve ostale prijavitelje je obavezno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hr-HR" sz="1600" b="1" dirty="0">
                <a:latin typeface="Calibri" pitchFamily="34" charset="0"/>
                <a:cs typeface="Calibri" pitchFamily="34" charset="0"/>
              </a:rPr>
              <a:t>Obrazac A4 – izjava o nepostojanju i izbjegavanju dvostrukog financiranja </a:t>
            </a:r>
            <a:r>
              <a:rPr lang="hr-HR" sz="1600" dirty="0">
                <a:latin typeface="Calibri" pitchFamily="34" charset="0"/>
                <a:cs typeface="Calibri" pitchFamily="34" charset="0"/>
              </a:rPr>
              <a:t>– vlastoručno potpisana i ovjerena pečatom (kada je primjenjivo) – 1 primjerak u izvorniku u ispisu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obavezno za SVE prijavitelje</a:t>
            </a:r>
            <a:endParaRPr lang="hr-HR" sz="16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  <a:cs typeface="Calibri" pitchFamily="34" charset="0"/>
            </a:endParaRPr>
          </a:p>
          <a:p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720080"/>
          </a:xfrm>
        </p:spPr>
        <p:txBody>
          <a:bodyPr/>
          <a:lstStyle/>
          <a:p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Model isplate sredstva i završno izvješće o provedbi programa/projekta  </a:t>
            </a:r>
            <a:endParaRPr lang="hr-H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2967" y="1924064"/>
            <a:ext cx="8694737" cy="4529272"/>
          </a:xfrm>
        </p:spPr>
        <p:txBody>
          <a:bodyPr/>
          <a:lstStyle/>
          <a:p>
            <a:endParaRPr lang="hr-HR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odobrena financijska sredstva isplaćuju se na način definiran ugovorom o dodjeli financijskih sredstva – predložak ugovora (Obrazac B1) sastavni je dio Uputa za prijavitelje </a:t>
            </a:r>
          </a:p>
          <a:p>
            <a:pPr marL="0" indent="0">
              <a:buNone/>
            </a:pPr>
            <a:endParaRPr lang="hr-HR" sz="8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1600" dirty="0" smtClean="0">
                <a:latin typeface="Calibri" pitchFamily="34" charset="0"/>
                <a:cs typeface="Calibri" pitchFamily="34" charset="0"/>
              </a:rPr>
              <a:t>redviđeni model isplate:</a:t>
            </a:r>
          </a:p>
          <a:p>
            <a:pPr marL="0" indent="0">
              <a:buNone/>
            </a:pPr>
            <a:endParaRPr lang="hr-HR" sz="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JEDNOKRATNA ISPLATA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– cijeli iznos, u roku od 30 dana od potpisivanja ugovora </a:t>
            </a:r>
          </a:p>
          <a:p>
            <a:pPr lvl="1"/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DVOKRATNA ISPLATA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– 1. rata (50% odobrenog iznosa) u roku od 30 dana od potpisivanja ugovora, a 2. rata (preostali iznos) u trećem kvartalu 2020. godine </a:t>
            </a:r>
          </a:p>
          <a:p>
            <a:pPr lvl="1"/>
            <a:endParaRPr lang="hr-HR" sz="8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400" dirty="0" smtClean="0">
                <a:latin typeface="Calibri" pitchFamily="34" charset="0"/>
                <a:cs typeface="Calibri" pitchFamily="34" charset="0"/>
              </a:rPr>
              <a:t>tijekom provedbe programa/projekta </a:t>
            </a:r>
            <a:r>
              <a:rPr lang="hr-HR" sz="1400" u="sng" dirty="0" smtClean="0">
                <a:latin typeface="Calibri" pitchFamily="34" charset="0"/>
                <a:cs typeface="Calibri" pitchFamily="34" charset="0"/>
              </a:rPr>
              <a:t>Korisnik ima obavezu pisanim putem obavijestiti KZŽ i o manjim i o većim izmjenama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ugovora o dodjeli financijskih sredstva najmanje 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30 dana prije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nego što bi radnja zbog koje se predlaže izmjena ili dopuna ugovora trebala biti provedena </a:t>
            </a:r>
          </a:p>
          <a:p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200" dirty="0" smtClean="0">
                <a:latin typeface="Calibri" pitchFamily="34" charset="0"/>
                <a:cs typeface="Calibri" pitchFamily="34" charset="0"/>
              </a:rPr>
              <a:t>VELIKA izmjena – zahtjeva izradu Dodatka ugovoru (npr. značajna izmjena Proračuna, produženje trajanja provedbenog razdoblja, promjena aktivnosti koja značajno utječe na opseg i ciljeve programa/projekta, itd.), </a:t>
            </a:r>
          </a:p>
          <a:p>
            <a:pPr lvl="1"/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hr-HR" sz="1200" dirty="0" smtClean="0">
                <a:latin typeface="Calibri" pitchFamily="34" charset="0"/>
                <a:cs typeface="Calibri" pitchFamily="34" charset="0"/>
              </a:rPr>
              <a:t>MANJA izmjena – Korisnik dostavlja Obavijest o promjeni (pojašnjava se što je dovelo do promjene, hoće li i u kojoj mjeri utjecati na daljnji tijek provedbe) uz popratnu dokumentaciju kojom se opravdava zahtjev (npr. manja izmjena Proračuna, promjena bankovnog računa, promjena adrese, manje promjene u vremenskom rasporedu provedbe aktivnosti, itd.) </a:t>
            </a:r>
          </a:p>
          <a:p>
            <a:endParaRPr lang="hr-HR" sz="1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720080"/>
          </a:xfrm>
        </p:spPr>
        <p:txBody>
          <a:bodyPr/>
          <a:lstStyle/>
          <a:p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Model isplate sredstva i završno izvješće o provedbi programa/projekta  </a:t>
            </a:r>
            <a:endParaRPr lang="hr-H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2967" y="1924064"/>
            <a:ext cx="8694737" cy="4529272"/>
          </a:xfrm>
        </p:spPr>
        <p:txBody>
          <a:bodyPr/>
          <a:lstStyle/>
          <a:p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1600" dirty="0" smtClean="0">
                <a:latin typeface="Calibri" pitchFamily="34" charset="0"/>
                <a:cs typeface="Calibri" pitchFamily="34" charset="0"/>
              </a:rPr>
              <a:t>dostava završnog izvješća (u svrhu kontrole namjenskog korištenja sredstva)  – rok i oblik je definiran Uputama za prijavitelje i ugovorom </a:t>
            </a:r>
          </a:p>
          <a:p>
            <a:endParaRPr lang="hr-HR" sz="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1400" dirty="0" smtClean="0">
                <a:latin typeface="Calibri" pitchFamily="34" charset="0"/>
                <a:cs typeface="Calibri" pitchFamily="34" charset="0"/>
              </a:rPr>
              <a:t>u roku od </a:t>
            </a:r>
            <a:r>
              <a:rPr lang="hr-H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30 dana računajući od dana završetka provedbe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programa/projekta, a najkasnije do 15.12.2020.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1400" dirty="0">
                <a:latin typeface="Calibri" pitchFamily="34" charset="0"/>
                <a:cs typeface="Calibri" pitchFamily="34" charset="0"/>
              </a:rPr>
              <a:t>i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znimno – ako je projekt/program završio prije potpisivanja ugovora, u roku od 30 dana od potpisivanja ugovora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1400" dirty="0">
                <a:latin typeface="Calibri" pitchFamily="34" charset="0"/>
                <a:cs typeface="Calibri" pitchFamily="34" charset="0"/>
              </a:rPr>
              <a:t>i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znimno – ako se projekt/program realizira tijekom 12/2020., u roku od 30 dana od dana završetka provedbe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1400" dirty="0" smtClean="0">
                <a:latin typeface="Calibri" pitchFamily="34" charset="0"/>
                <a:cs typeface="Calibri" pitchFamily="34" charset="0"/>
              </a:rPr>
              <a:t>sastoji se od 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Opisnog dijela (obavezni Obrazac B2) i Financijskog dijela (obavezni Obrazac B2.1.)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1400" u="sng" dirty="0" smtClean="0">
                <a:latin typeface="Calibri" pitchFamily="34" charset="0"/>
                <a:cs typeface="Calibri" pitchFamily="34" charset="0"/>
              </a:rPr>
              <a:t>uz koji se OBAVEZNO dostavljaju prilozi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– računovodstvena dokumentacija (dokazi o isplati troškova koji se odnose na sredstva KZŽ) i promotivni materijal, fotografije, obavezni primjerak objavljenog izdanja (CD, monografija, zbirka, itd.)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hr-HR" sz="14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1400" dirty="0">
                <a:latin typeface="Calibri" pitchFamily="34" charset="0"/>
                <a:cs typeface="Calibri" pitchFamily="34" charset="0"/>
              </a:rPr>
              <a:t>d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ostavlja se u županijski Upravni odjel za obrazovanje, kulturu, sport i tehničku kulturu, 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u TISKANOM OBLIKU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i kopija na mediju za pohranu podataka (CD/DVD/USB) 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u ELEKTRONIČKOM obliku </a:t>
            </a:r>
            <a:r>
              <a:rPr lang="hr-HR" sz="1400" dirty="0" smtClean="0">
                <a:latin typeface="Calibri" pitchFamily="34" charset="0"/>
                <a:cs typeface="Calibri" pitchFamily="34" charset="0"/>
              </a:rPr>
              <a:t>(kao prilog tiskanoj verziji) </a:t>
            </a:r>
          </a:p>
        </p:txBody>
      </p:sp>
    </p:spTree>
    <p:extLst>
      <p:ext uri="{BB962C8B-B14F-4D97-AF65-F5344CB8AC3E}">
        <p14:creationId xmlns:p14="http://schemas.microsoft.com/office/powerpoint/2010/main" val="4308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100811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Pitanja i odgovori u okviru Javnog poziva – 2020.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2276873"/>
            <a:ext cx="8694737" cy="3528392"/>
          </a:xfrm>
        </p:spPr>
        <p:txBody>
          <a:bodyPr/>
          <a:lstStyle/>
          <a:p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pitanja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vezana uz prijavu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programa/projekta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moguće postaviti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najkasnije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hr-HR" altLang="sr-Latn-R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22. siječnja 2020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putem elektroničke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pošte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na adresu: </a:t>
            </a:r>
            <a:r>
              <a:rPr lang="hr-HR" altLang="sr-Latn-RS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kultura@</a:t>
            </a:r>
            <a:r>
              <a:rPr lang="hr-HR" altLang="sr-Latn-RS" sz="24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kzz.hr</a:t>
            </a:r>
            <a:r>
              <a:rPr lang="hr-HR" altLang="sr-Latn-RS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altLang="sr-Latn-R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altLang="sr-Latn-RS" sz="24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itanja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i odgovori će biti objavljeni na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službenoj web stranici Krapinsko-zagorske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županije najkasnije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hr-HR" altLang="sr-Latn-R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27. siječnja 2020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http://</a:t>
            </a:r>
            <a:r>
              <a:rPr lang="hr-HR" altLang="sr-Latn-RS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www.kzz.hr/javni-poziv-kultura-2020</a:t>
            </a:r>
            <a:endParaRPr lang="hr-H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1008112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KLJUČNI OBRASCI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700808"/>
            <a:ext cx="8694737" cy="4752528"/>
          </a:xfrm>
        </p:spPr>
        <p:txBody>
          <a:bodyPr/>
          <a:lstStyle/>
          <a:p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A1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prijava + </a:t>
            </a:r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A1.1.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proračun (pregled svih troškova po izvorima financiranja)</a:t>
            </a:r>
          </a:p>
          <a:p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A5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obrazac stručnog vrednovanja (kriteriji za bodovanje prijave – obratiti pažnju pri pisanju prijave) </a:t>
            </a:r>
          </a:p>
          <a:p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</a:t>
            </a:r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B1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predložak ugovora o dodjeli financijskih sredstva (rok za dostavu završnog izvješća, model isplate,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kontrola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licu mjesta,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obaveza obavještavanja o promjenama tijekom provedbe, povrat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sredstva)  </a:t>
            </a:r>
          </a:p>
          <a:p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B2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završno izvješće: opisni dio + </a:t>
            </a:r>
            <a:r>
              <a:rPr lang="hr-HR" alt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B2.1. </a:t>
            </a: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financijski dio (prilažu se i računovodstveni dokazi za troškove koji se odnose na sredstva KZŽ, te promotivni materijali/objavljeni predložak izdanja)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altLang="sr-Latn-R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 bwMode="auto">
          <a:xfrm>
            <a:off x="107504" y="2060848"/>
            <a:ext cx="8781899" cy="34002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0" tIns="41165" rIns="82330" bIns="41165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4000" dirty="0" smtClean="0">
                <a:latin typeface="Calibri" panose="020F0502020204030204" pitchFamily="34" charset="0"/>
              </a:rPr>
              <a:t>Hvala </a:t>
            </a:r>
            <a:r>
              <a:rPr lang="hr-HR" altLang="sr-Latn-RS" sz="4000" dirty="0">
                <a:latin typeface="Calibri" panose="020F0502020204030204" pitchFamily="34" charset="0"/>
              </a:rPr>
              <a:t>na pažnji! </a:t>
            </a:r>
            <a:r>
              <a:rPr lang="hr-HR" altLang="sr-Latn-RS" sz="4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3602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3602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16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br>
              <a:rPr lang="hr-HR" altLang="sr-Latn-RS" sz="216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216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Želimo vam mnogo uspjeha </a:t>
            </a:r>
            <a:br>
              <a:rPr lang="hr-HR" alt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	       u prijavi i provedbi programa i </a:t>
            </a:r>
            <a:br>
              <a:rPr lang="hr-HR" alt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	projekata u 2020. godini </a:t>
            </a:r>
            <a:r>
              <a:rPr lang="hr-HR" altLang="sr-Latn-RS" sz="28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 </a:t>
            </a:r>
            <a:r>
              <a:rPr lang="hr-HR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hr-HR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16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altLang="sr-Latn-RS" sz="216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727"/>
      </p:ext>
    </p:extLst>
  </p:cSld>
  <p:clrMapOvr>
    <a:masterClrMapping/>
  </p:clrMapOvr>
  <p:transition spd="slow"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052736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Provedbena dokumentacija – 2020.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844824"/>
            <a:ext cx="8694737" cy="4608512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Sastavni dio provedbene dokumentacije Javnog poziva: </a:t>
            </a:r>
          </a:p>
          <a:p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tekst Javnog poziva </a:t>
            </a:r>
          </a:p>
          <a:p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Upute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za prijavitelje +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propisani (obavezni) obrasci u formi WORD dokumenta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A1 – prijava (prijedlog programa/projekta)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A1.1. – prijava (proračun)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A2 – izjava prijavitelja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Obrazaca A3 – životopis voditelja 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A4 – izjava o nepostojanju i izbjegavanju dvostrukog financiranja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A5 – obrazac za stručno vrednovanje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B1 – ogledni obrazac ugovora o dodjeli financijskih sredstva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B2 – završno izvješće (opisni dio) 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B2.1. – završno izvješće (financijski dio) 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7416824" cy="2016224"/>
          </a:xfrm>
        </p:spPr>
        <p:txBody>
          <a:bodyPr/>
          <a:lstStyle/>
          <a:p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Postupak provedbe Javnog poziva – 2020. </a:t>
            </a:r>
            <a:b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*stručno 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vrednovanje prihvatljivih prijava, donošenje odluke o financiranju odabranih 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programa i projekata, te potpisivanje 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ugovora o dodjeli financijskih 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sredstva mora 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biti dovršeno u roku 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od 120 </a:t>
            </a:r>
            <a:r>
              <a:rPr lang="hr-HR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dana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računajući od zadnjeg dana za dostavu prijava u okviru Javnog poziva 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421106896"/>
              </p:ext>
            </p:extLst>
          </p:nvPr>
        </p:nvGraphicFramePr>
        <p:xfrm>
          <a:off x="1259632" y="278231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8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6538" y="1196752"/>
            <a:ext cx="8229600" cy="720080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Ciljevi i prioriteti Javnog poziva – 2020.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6538" y="2132857"/>
            <a:ext cx="8694737" cy="4248472"/>
          </a:xfrm>
        </p:spPr>
        <p:txBody>
          <a:bodyPr/>
          <a:lstStyle/>
          <a:p>
            <a:pPr marL="0" indent="0">
              <a:buNone/>
            </a:pPr>
            <a:r>
              <a:rPr lang="hr-H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Prioritetna područja Javnog poziva </a:t>
            </a:r>
          </a:p>
          <a:p>
            <a:pPr marL="0" indent="0">
              <a:buNone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1.  Manifestacije u kulturi </a:t>
            </a:r>
          </a:p>
          <a:p>
            <a:pPr marL="0" indent="0">
              <a:buNone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2.  Izdavačka djelatnost </a:t>
            </a:r>
          </a:p>
          <a:p>
            <a:pPr marL="0" indent="0">
              <a:buNone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bnova i zaštita spomeničke i nematerijalne baštine </a:t>
            </a:r>
          </a:p>
          <a:p>
            <a:pPr marL="0" indent="0">
              <a:buNone/>
            </a:pPr>
            <a:endParaRPr lang="hr-HR" sz="12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Opći cilj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održivo upravljanje lokalnom kulturnom baštinom KZŽ </a:t>
            </a:r>
          </a:p>
          <a:p>
            <a:pPr marL="0" indent="0">
              <a:buNone/>
            </a:pPr>
            <a:endParaRPr lang="hr-H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Specifični ciljevi </a:t>
            </a:r>
          </a:p>
          <a:p>
            <a:pPr marL="457200" indent="-457200">
              <a:buAutoNum type="arabicPeriod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održavanje materijalne i nematerijalne kulturne baštine KZŽ</a:t>
            </a:r>
          </a:p>
          <a:p>
            <a:pPr marL="457200" indent="-457200">
              <a:buAutoNum type="arabicPeriod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romicanje tradicijske baštine i bogatstva kulture KZŽ putem manifestacija </a:t>
            </a:r>
          </a:p>
          <a:p>
            <a:pPr marL="457200" indent="-457200">
              <a:buAutoNum type="arabicPeriod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njegovanje jezika i kulture poticanjem književnog djelovanja i izdavaštva 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Rokovi i broj prijava po prijavitelju</a:t>
            </a:r>
            <a:b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2060848"/>
            <a:ext cx="8694737" cy="3622749"/>
          </a:xfrm>
        </p:spPr>
        <p:txBody>
          <a:bodyPr/>
          <a:lstStyle/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Javni poziv je otvoren 30 dana</a:t>
            </a:r>
          </a:p>
          <a:p>
            <a:pPr marL="0" indent="0">
              <a:buNone/>
            </a:pP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rok za prijave počeo 08. siječnja 2020. i traje do 07. veljače 2020. (zadnji dan) </a:t>
            </a:r>
          </a:p>
          <a:p>
            <a:pPr marL="0" indent="0">
              <a:buNone/>
            </a:pP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moguće prijaviti najviše 2 programa/projekta po prioritetnom području, a ukupno najviše njih 4 </a:t>
            </a:r>
          </a:p>
          <a:p>
            <a:pPr marL="457200" lvl="1" indent="0">
              <a:buNone/>
            </a:pPr>
            <a:endParaRPr lang="hr-HR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576064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Financijska potpora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2132856"/>
            <a:ext cx="8694737" cy="4536504"/>
          </a:xfrm>
        </p:spPr>
        <p:txBody>
          <a:bodyPr/>
          <a:lstStyle/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dodjeljuju se sredstva u ukupnom iznosu od </a:t>
            </a: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885.000,00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HRK</a:t>
            </a:r>
          </a:p>
          <a:p>
            <a:pPr marL="0" indent="0">
              <a:buNone/>
            </a:pP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najmanji iznos financijskih sredstva koji se može dodijeliti je 3.000,00 HRK, dok je najveći 25.000,00 HRK</a:t>
            </a:r>
          </a:p>
          <a:p>
            <a:pPr marL="0" indent="0">
              <a:buNone/>
            </a:pP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prijavitelj može zatražiti do 100% najvećeg iznosa koji je moguće dodijeliti </a:t>
            </a:r>
          </a:p>
          <a:p>
            <a:pPr marL="0" indent="0">
              <a:buNone/>
            </a:pP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sufinanciranje nije obavezno, ali je moguće ostvariti dodatne bodove u postupku stručnog vrednovanja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237" y="1124744"/>
            <a:ext cx="8229600" cy="504056"/>
          </a:xfrm>
        </p:spPr>
        <p:txBody>
          <a:bodyPr/>
          <a:lstStyle/>
          <a:p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Trajanje i područje provedbe programa/projekta </a:t>
            </a:r>
            <a:endParaRPr lang="hr-H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2060848"/>
            <a:ext cx="8694737" cy="4608512"/>
          </a:xfrm>
        </p:spPr>
        <p:txBody>
          <a:bodyPr/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provedbeno razdoblje vs. datum/period odražavanja manifestacije </a:t>
            </a:r>
            <a:endParaRPr lang="hr-H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financiraju se projekti čija provedba (u cijelosti) traje najviše 12 mjeseci tijekom kalendarske 2020. g.  (najranije od 01.01.2020., najkasnije do 31.12.2020.)</a:t>
            </a:r>
          </a:p>
          <a:p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moguće prijaviti i fazu višegodišnjeg programa/projekta koja će biti realizirana unutar najviše 12 mjeseci tijekom kalendarske 2020. godine </a:t>
            </a:r>
          </a:p>
          <a:p>
            <a:pPr marL="457200" lvl="1" indent="0">
              <a:buNone/>
            </a:pPr>
            <a:endParaRPr lang="hr-HR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5986</TotalTime>
  <Words>3748</Words>
  <Application>Microsoft Office PowerPoint</Application>
  <PresentationFormat>Prikaz na zaslonu (4:3)</PresentationFormat>
  <Paragraphs>379</Paragraphs>
  <Slides>39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5</vt:i4>
      </vt:variant>
      <vt:variant>
        <vt:lpstr>Naslovi slajdova</vt:lpstr>
      </vt:variant>
      <vt:variant>
        <vt:i4>39</vt:i4>
      </vt:variant>
    </vt:vector>
  </HeadingPairs>
  <TitlesOfParts>
    <vt:vector size="48" baseType="lpstr">
      <vt:lpstr>Arial</vt:lpstr>
      <vt:lpstr>Calibri</vt:lpstr>
      <vt:lpstr>Courier New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           Javni poziv za predlaganje programa i  projekata za Program javnih potreba  u kulturi Krapinsko-zagorske županije  za 2020. g.       Informativna radionica za potencijalne prijavitelje        Barbara Dolenc, mag.litt.comp.    viša stručna suradnica,     Upravni odjel za obrazovanje, kulturu,     sport i tehničku kulturu     </vt:lpstr>
      <vt:lpstr>PowerPointova prezentacija</vt:lpstr>
      <vt:lpstr>Objavljeni Javni poziv za 2020. provodi se sukladno:  </vt:lpstr>
      <vt:lpstr>Provedbena dokumentacija – 2020.</vt:lpstr>
      <vt:lpstr>Postupak provedbe Javnog poziva – 2020.   *stručno vrednovanje prihvatljivih prijava, donošenje odluke o financiranju odabranih programa i projekata, te potpisivanje ugovora o dodjeli financijskih sredstva mora biti dovršeno u roku od 120 dana računajući od zadnjeg dana za dostavu prijava u okviru Javnog poziva </vt:lpstr>
      <vt:lpstr>Ciljevi i prioriteti Javnog poziva – 2020. </vt:lpstr>
      <vt:lpstr>Rokovi i broj prijava po prijavitelju </vt:lpstr>
      <vt:lpstr>Financijska potpora </vt:lpstr>
      <vt:lpstr>Trajanje i područje provedbe programa/projekta </vt:lpstr>
      <vt:lpstr>PowerPointova prezentacija</vt:lpstr>
      <vt:lpstr>1. Tko se može prijaviti ?</vt:lpstr>
      <vt:lpstr>Formalni uvjeti za UDRUGE (I) </vt:lpstr>
      <vt:lpstr>Formalni uvjeti za UDRUGE  (II)</vt:lpstr>
      <vt:lpstr>Formalni uvjeti za UDRUGE  (III)</vt:lpstr>
      <vt:lpstr>Formalni uvjeti za OSTALE PRIJAVITELJE </vt:lpstr>
      <vt:lpstr>Projekti kojima se NE MOGU dodijeliti financijska sredstva  </vt:lpstr>
      <vt:lpstr>Zabrana dvostrukog financiranja </vt:lpstr>
      <vt:lpstr>2. Prihvatljive vrste programa/projekta i prihvatljive aktivnosti </vt:lpstr>
      <vt:lpstr>2.1. Prihvatljivi troškovi </vt:lpstr>
      <vt:lpstr>2.1. Prihvatljivi troškovi – primjer </vt:lpstr>
      <vt:lpstr>2.1. Prihvatljivi troškovi – primjer </vt:lpstr>
      <vt:lpstr>2.2. Neprihvatljivi troškovi</vt:lpstr>
      <vt:lpstr>3. Prijavna dokumentacija </vt:lpstr>
      <vt:lpstr>PowerPointova prezentacija</vt:lpstr>
      <vt:lpstr>Dostava prijave – omotnica i adresa</vt:lpstr>
      <vt:lpstr>Dostava prijave – rokovi </vt:lpstr>
      <vt:lpstr>Provjera ispunjavanja administrativnih i  formalnih uvjeta Javnog poziva </vt:lpstr>
      <vt:lpstr>4. Stručno vrednovanje prijava koje ispunjavaju uvjete  Javnog poziva</vt:lpstr>
      <vt:lpstr>PowerPointova prezentacija</vt:lpstr>
      <vt:lpstr>Stručno vrednovanje – bodovanje</vt:lpstr>
      <vt:lpstr>Stručno vrednovanje – kategorije ostvarenih bodova i  preporuka za financiranje </vt:lpstr>
      <vt:lpstr>5. Postupak dodjele financijskih sredstva </vt:lpstr>
      <vt:lpstr>Potpisivanje ugovora o dodjeli financijskih  sredstva</vt:lpstr>
      <vt:lpstr>PowerPointova prezentacija</vt:lpstr>
      <vt:lpstr>6. Model isplate sredstva i završno izvješće o provedbi programa/projekta  </vt:lpstr>
      <vt:lpstr>6. Model isplate sredstva i završno izvješće o provedbi programa/projekta  </vt:lpstr>
      <vt:lpstr>Pitanja i odgovori u okviru Javnog poziva – 2020. </vt:lpstr>
      <vt:lpstr>KLJUČNI OBRASCI </vt:lpstr>
      <vt:lpstr> Hvala na pažnji!         Želimo vam mnogo uspjeha                u prijavi i provedbi programa i    projekata u 2020. godini     </vt:lpstr>
    </vt:vector>
  </TitlesOfParts>
  <Company>KZZ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Barbara Dolenc</cp:lastModifiedBy>
  <cp:revision>461</cp:revision>
  <cp:lastPrinted>2020-01-16T11:14:00Z</cp:lastPrinted>
  <dcterms:created xsi:type="dcterms:W3CDTF">2010-11-02T08:26:15Z</dcterms:created>
  <dcterms:modified xsi:type="dcterms:W3CDTF">2020-01-22T06:30:21Z</dcterms:modified>
</cp:coreProperties>
</file>