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67" r:id="rId2"/>
    <p:sldId id="256" r:id="rId3"/>
    <p:sldId id="272" r:id="rId4"/>
    <p:sldId id="258" r:id="rId5"/>
    <p:sldId id="273" r:id="rId6"/>
    <p:sldId id="259" r:id="rId7"/>
    <p:sldId id="260" r:id="rId8"/>
    <p:sldId id="261" r:id="rId9"/>
    <p:sldId id="262" r:id="rId10"/>
    <p:sldId id="263" r:id="rId11"/>
    <p:sldId id="264" r:id="rId12"/>
    <p:sldId id="274" r:id="rId13"/>
    <p:sldId id="265" r:id="rId14"/>
    <p:sldId id="275" r:id="rId15"/>
    <p:sldId id="266" r:id="rId16"/>
    <p:sldId id="277" r:id="rId17"/>
    <p:sldId id="270" r:id="rId18"/>
    <p:sldId id="268" r:id="rId19"/>
    <p:sldId id="279" r:id="rId20"/>
    <p:sldId id="269" r:id="rId21"/>
    <p:sldId id="257" r:id="rId22"/>
    <p:sldId id="280" r:id="rId23"/>
    <p:sldId id="271" r:id="rId24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 autoAdjust="0"/>
    <p:restoredTop sz="75797" autoAdjust="0"/>
  </p:normalViewPr>
  <p:slideViewPr>
    <p:cSldViewPr>
      <p:cViewPr varScale="1">
        <p:scale>
          <a:sx n="72" d="100"/>
          <a:sy n="72" d="100"/>
        </p:scale>
        <p:origin x="-90" y="-11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9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777B1D-E120-4D6B-B481-60A48D2336C1}" type="datetimeFigureOut">
              <a:rPr lang="hr-HR" smtClean="0"/>
              <a:pPr/>
              <a:t>9.9.2013.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FDD955-199A-48A1-9B5D-0D74D9C788BA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F87A4D1-6C73-4B3E-9878-9F1A3F40898B}" type="datetimeFigureOut">
              <a:rPr lang="en-GB"/>
              <a:pPr>
                <a:defRPr/>
              </a:pPr>
              <a:t>09/09/2013</a:t>
            </a:fld>
            <a:endParaRPr lang="en-GB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en-GB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E10E70E-1EF3-4242-98A7-285639FF3F7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Espace réservé de l'image des diapositives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21507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D074CD5-BB78-41BF-B0ED-EABE93B080D9}" type="slidenum">
              <a:rPr lang="en-GB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GB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CFF48D-0FDB-4233-B00E-CFCD0354E432}" type="datetime1">
              <a:rPr lang="en-GB"/>
              <a:pPr>
                <a:defRPr/>
              </a:pPr>
              <a:t>09/09/2013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Pierre Pelan                      GIP ADETEF                                             11 09 2013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78E85D-C573-4000-9C9D-190FC8EEDA4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75FB0E-123A-40F9-95B4-203C96F113FA}" type="datetime1">
              <a:rPr lang="en-GB"/>
              <a:pPr>
                <a:defRPr/>
              </a:pPr>
              <a:t>09/09/2013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Pierre Pelan                      GIP ADETEF                                             11 09 2013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67D0E-D8DB-4991-8125-386F09666C2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329D46-8D8B-428F-8431-C73D9AEE05B5}" type="datetime1">
              <a:rPr lang="en-GB"/>
              <a:pPr>
                <a:defRPr/>
              </a:pPr>
              <a:t>09/09/2013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Pierre Pelan                      GIP ADETEF                                             11 09 2013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0DAB9-5FFE-4E0E-8839-B53E4A21E80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Cliquez pour modifier le style du titre</a:t>
            </a:r>
            <a:endParaRPr lang="fr-FR"/>
          </a:p>
        </p:txBody>
      </p:sp>
      <p:sp>
        <p:nvSpPr>
          <p:cNvPr id="3" name="Espace réservé du tableau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B5A23D-F462-4960-91F8-4C01EB83C81B}" type="datetime1">
              <a:rPr lang="en-GB"/>
              <a:pPr>
                <a:defRPr/>
              </a:pPr>
              <a:t>09/09/2013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Pierre Pelan                      GIP ADETEF                                             11 09 2013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721E8D-CC96-437D-9E1C-3A6169F432E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FEFA71-4C2A-4B7A-8F0E-64F94229FDC4}" type="datetime1">
              <a:rPr lang="en-GB"/>
              <a:pPr>
                <a:defRPr/>
              </a:pPr>
              <a:t>09/09/2013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Pierre Pelan                      GIP ADETEF                                             11 09 2013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9D1DFF-A5EA-4614-9645-CD1B5BEAEC9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F3032-4CD0-42F0-AE69-37064735D301}" type="datetime1">
              <a:rPr lang="en-GB"/>
              <a:pPr>
                <a:defRPr/>
              </a:pPr>
              <a:t>09/09/2013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Pierre Pelan                      GIP ADETEF                                             11 09 2013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2DA472-E96D-475C-8F76-A41826C9E11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09CA3-26E4-4505-9260-8DA57DA8C86A}" type="datetime1">
              <a:rPr lang="en-GB"/>
              <a:pPr>
                <a:defRPr/>
              </a:pPr>
              <a:t>09/09/2013</a:t>
            </a:fld>
            <a:endParaRPr lang="en-GB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Pierre Pelan                      GIP ADETEF                                             11 09 2013</a:t>
            </a: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6FE2B7-B17C-48EC-93FB-79409A3BFA1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2A4C6D-8AD7-465A-96CB-7CFEEE360801}" type="datetime1">
              <a:rPr lang="en-GB"/>
              <a:pPr>
                <a:defRPr/>
              </a:pPr>
              <a:t>09/09/2013</a:t>
            </a:fld>
            <a:endParaRPr lang="en-GB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Pierre Pelan                      GIP ADETEF                                             11 09 2013</a:t>
            </a: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E3E8F9-F518-4C64-B4DE-B542A9CC908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1E2981-B481-454D-AA06-F6977D3161D1}" type="datetime1">
              <a:rPr lang="en-GB"/>
              <a:pPr>
                <a:defRPr/>
              </a:pPr>
              <a:t>09/09/2013</a:t>
            </a:fld>
            <a:endParaRPr lang="en-GB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Pierre Pelan                      GIP ADETEF                                             11 09 2013</a:t>
            </a:r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4D0DC-8F12-46C4-846A-5647998F590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634A2-96B6-47B7-8C01-59CA8E37C790}" type="datetime1">
              <a:rPr lang="en-GB"/>
              <a:pPr>
                <a:defRPr/>
              </a:pPr>
              <a:t>09/09/2013</a:t>
            </a:fld>
            <a:endParaRPr lang="en-GB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Pierre Pelan                      GIP ADETEF                                             11 09 2013</a:t>
            </a:r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16228-B200-44E0-8B64-D1B588DE720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602ACE-F944-4647-8DC8-004947BD407D}" type="datetime1">
              <a:rPr lang="en-GB"/>
              <a:pPr>
                <a:defRPr/>
              </a:pPr>
              <a:t>09/09/2013</a:t>
            </a:fld>
            <a:endParaRPr lang="en-GB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Pierre Pelan                      GIP ADETEF                                             11 09 2013</a:t>
            </a: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69746-F0BC-448C-8E83-77A3E9B16F6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en-GB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D9DC8-67A7-4578-A6A9-94FD045178AC}" type="datetime1">
              <a:rPr lang="en-GB"/>
              <a:pPr>
                <a:defRPr/>
              </a:pPr>
              <a:t>09/09/2013</a:t>
            </a:fld>
            <a:endParaRPr lang="en-GB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Pierre Pelan                      GIP ADETEF                                             11 09 2013</a:t>
            </a: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F3FD5-F23A-4098-9EE2-8EE28BF248F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  <a:endParaRPr lang="en-GB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2F8D816-CEC5-486A-9A61-84B7AEFBA60A}" type="datetime1">
              <a:rPr lang="en-GB"/>
              <a:pPr>
                <a:defRPr/>
              </a:pPr>
              <a:t>09/09/2013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GB"/>
              <a:t>Pierre Pelan                      GIP ADETEF                                             11 09 2013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DCF9FBE-4939-413F-B283-B6DF573C579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  <p:sldLayoutId id="2147483660" r:id="rId12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b="1" dirty="0" smtClean="0"/>
              <a:t>Životni ciklus projekata </a:t>
            </a:r>
            <a:endParaRPr lang="en-GB" b="1" dirty="0" smtClean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Pierre Pelan                      GIP ADETEF                                             11 09 2013</a:t>
            </a:r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971550" y="1897053"/>
            <a:ext cx="693102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49263"/>
            <a:r>
              <a:rPr lang="fr-FR" sz="2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1. </a:t>
            </a:r>
            <a:r>
              <a:rPr lang="hr-HR" sz="24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Osmišljavanje projekata </a:t>
            </a:r>
            <a:r>
              <a:rPr lang="fr-FR" sz="24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lang="fr-FR" sz="2400" b="1" dirty="0">
              <a:latin typeface="Calibri" pitchFamily="34" charset="0"/>
              <a:ea typeface="Calibri" pitchFamily="34" charset="0"/>
            </a:endParaRPr>
          </a:p>
          <a:p>
            <a:pPr indent="449263" eaLnBrk="0" hangingPunct="0"/>
            <a:r>
              <a:rPr lang="fr-FR" sz="2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2. </a:t>
            </a:r>
            <a:r>
              <a:rPr lang="hr-HR" sz="24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Obrada zahtjeva za subvencijom </a:t>
            </a:r>
            <a:r>
              <a:rPr lang="fr-FR" sz="24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lang="fr-FR" sz="2400" b="1" dirty="0">
              <a:latin typeface="Calibri" pitchFamily="34" charset="0"/>
            </a:endParaRPr>
          </a:p>
          <a:p>
            <a:pPr indent="449263" eaLnBrk="0" hangingPunct="0"/>
            <a:r>
              <a:rPr lang="fr-FR" sz="2400" b="1" dirty="0">
                <a:latin typeface="Calibri" pitchFamily="34" charset="0"/>
              </a:rPr>
              <a:t>3. </a:t>
            </a:r>
            <a:r>
              <a:rPr lang="hr-HR" sz="2400" b="1" dirty="0" smtClean="0">
                <a:latin typeface="Calibri" pitchFamily="34" charset="0"/>
              </a:rPr>
              <a:t>Odabir projekata </a:t>
            </a:r>
            <a:r>
              <a:rPr lang="fr-FR" sz="2400" b="1" dirty="0" smtClean="0">
                <a:latin typeface="Calibri" pitchFamily="34" charset="0"/>
              </a:rPr>
              <a:t> </a:t>
            </a:r>
            <a:endParaRPr lang="fr-FR" sz="2400" b="1" dirty="0">
              <a:latin typeface="Calibri" pitchFamily="34" charset="0"/>
            </a:endParaRPr>
          </a:p>
          <a:p>
            <a:pPr indent="449263" eaLnBrk="0" hangingPunct="0"/>
            <a:r>
              <a:rPr lang="fr-FR" sz="2400" b="1" dirty="0">
                <a:latin typeface="Calibri" pitchFamily="34" charset="0"/>
              </a:rPr>
              <a:t>4. </a:t>
            </a:r>
            <a:r>
              <a:rPr lang="hr-HR" sz="2400" b="1" dirty="0" smtClean="0">
                <a:latin typeface="Calibri" pitchFamily="34" charset="0"/>
              </a:rPr>
              <a:t>Potpisivanje ugovora/sporazuma </a:t>
            </a:r>
            <a:endParaRPr lang="fr-FR" sz="2400" b="1" dirty="0">
              <a:latin typeface="Calibri" pitchFamily="34" charset="0"/>
            </a:endParaRPr>
          </a:p>
          <a:p>
            <a:pPr indent="449263" eaLnBrk="0" hangingPunct="0"/>
            <a:r>
              <a:rPr lang="fr-FR" sz="2400" b="1" dirty="0">
                <a:latin typeface="Calibri" pitchFamily="34" charset="0"/>
              </a:rPr>
              <a:t>5. </a:t>
            </a:r>
            <a:r>
              <a:rPr lang="hr-HR" sz="2400" b="1" dirty="0" smtClean="0">
                <a:latin typeface="Calibri" pitchFamily="34" charset="0"/>
              </a:rPr>
              <a:t>Provedba i praćenje </a:t>
            </a:r>
            <a:r>
              <a:rPr lang="fr-FR" sz="2400" b="1" dirty="0" smtClean="0">
                <a:latin typeface="Calibri" pitchFamily="34" charset="0"/>
              </a:rPr>
              <a:t> </a:t>
            </a:r>
            <a:endParaRPr lang="fr-FR" sz="2400" b="1" dirty="0">
              <a:latin typeface="Calibri" pitchFamily="34" charset="0"/>
            </a:endParaRPr>
          </a:p>
          <a:p>
            <a:pPr indent="449263" eaLnBrk="0" hangingPunct="0"/>
            <a:r>
              <a:rPr lang="fr-FR" sz="2400" b="1" dirty="0">
                <a:latin typeface="Calibri" pitchFamily="34" charset="0"/>
              </a:rPr>
              <a:t>6. </a:t>
            </a:r>
            <a:r>
              <a:rPr lang="hr-HR" sz="2400" b="1" dirty="0" smtClean="0">
                <a:latin typeface="Calibri" pitchFamily="34" charset="0"/>
              </a:rPr>
              <a:t>Nadzor izvršene usluge </a:t>
            </a:r>
            <a:r>
              <a:rPr lang="fr-FR" sz="2400" b="1" dirty="0" smtClean="0">
                <a:latin typeface="Calibri" pitchFamily="34" charset="0"/>
              </a:rPr>
              <a:t> </a:t>
            </a:r>
            <a:endParaRPr lang="fr-FR" sz="2400" b="1" dirty="0">
              <a:latin typeface="Calibri" pitchFamily="34" charset="0"/>
            </a:endParaRPr>
          </a:p>
          <a:p>
            <a:pPr indent="449263" eaLnBrk="0" hangingPunct="0"/>
            <a:r>
              <a:rPr lang="fr-FR" sz="2400" b="1" dirty="0">
                <a:latin typeface="Calibri" pitchFamily="34" charset="0"/>
              </a:rPr>
              <a:t>7. </a:t>
            </a:r>
            <a:r>
              <a:rPr lang="hr-HR" sz="2400" b="1" dirty="0" smtClean="0">
                <a:latin typeface="Calibri" pitchFamily="34" charset="0"/>
              </a:rPr>
              <a:t>Isplata subvencija  </a:t>
            </a:r>
            <a:r>
              <a:rPr lang="fr-FR" sz="2400" b="1" dirty="0" smtClean="0">
                <a:latin typeface="Calibri" pitchFamily="34" charset="0"/>
              </a:rPr>
              <a:t> </a:t>
            </a:r>
            <a:endParaRPr lang="fr-FR" sz="2400" b="1" dirty="0">
              <a:latin typeface="Calibri" pitchFamily="34" charset="0"/>
            </a:endParaRPr>
          </a:p>
          <a:p>
            <a:pPr indent="449263" eaLnBrk="0" hangingPunct="0"/>
            <a:r>
              <a:rPr lang="fr-FR" sz="2400" b="1" dirty="0">
                <a:latin typeface="Calibri" pitchFamily="34" charset="0"/>
              </a:rPr>
              <a:t>8. </a:t>
            </a:r>
            <a:r>
              <a:rPr lang="hr-HR" sz="2400" b="1" dirty="0" smtClean="0">
                <a:latin typeface="Calibri" pitchFamily="34" charset="0"/>
              </a:rPr>
              <a:t>Nadzor radova </a:t>
            </a:r>
            <a:endParaRPr lang="fr-FR" sz="2400" dirty="0">
              <a:latin typeface="Calibri" pitchFamily="34" charset="0"/>
            </a:endParaRPr>
          </a:p>
          <a:p>
            <a:pPr indent="449263" eaLnBrk="0" hangingPunct="0"/>
            <a:endParaRPr lang="fr-FR" sz="2400" dirty="0">
              <a:latin typeface="Calibri" pitchFamily="34" charset="0"/>
            </a:endParaRPr>
          </a:p>
        </p:txBody>
      </p:sp>
      <p:sp>
        <p:nvSpPr>
          <p:cNvPr id="14342" name="AutoShape 6"/>
          <p:cNvSpPr>
            <a:spLocks noChangeArrowheads="1"/>
          </p:cNvSpPr>
          <p:nvPr/>
        </p:nvSpPr>
        <p:spPr bwMode="auto">
          <a:xfrm rot="18627832" flipH="1">
            <a:off x="3417094" y="623094"/>
            <a:ext cx="809625" cy="5700713"/>
          </a:xfrm>
          <a:prstGeom prst="downArrow">
            <a:avLst>
              <a:gd name="adj1" fmla="val 50000"/>
              <a:gd name="adj2" fmla="val 176029"/>
            </a:avLst>
          </a:prstGeom>
          <a:solidFill>
            <a:srgbClr val="FFFF00">
              <a:alpha val="8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1258888" y="3798888"/>
            <a:ext cx="63341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indent="449263"/>
            <a:endParaRPr lang="fr-FR" sz="2400"/>
          </a:p>
          <a:p>
            <a:pPr indent="449263" eaLnBrk="0" hangingPunct="0"/>
            <a:endParaRPr lang="fr-FR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b="1" dirty="0" smtClean="0"/>
              <a:t>Odabir projekata </a:t>
            </a:r>
            <a:endParaRPr lang="en-GB" dirty="0" smtClean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hr-HR" dirty="0" smtClean="0"/>
              <a:t>Provodi se putem odluke o dodjeli subvencija EU-a i eventualno nacionalnog sufinanciranja.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hr-HR" dirty="0" smtClean="0"/>
              <a:t>Odabir obično provodi </a:t>
            </a:r>
            <a:r>
              <a:rPr lang="hr-HR" b="1" dirty="0" smtClean="0"/>
              <a:t>programski odbor </a:t>
            </a:r>
            <a:r>
              <a:rPr lang="hr-HR" dirty="0" smtClean="0"/>
              <a:t>koji donosi odluku na temelju prijedloga upravljačkog tijela. </a:t>
            </a:r>
            <a:endParaRPr lang="fr-FR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r-FR" dirty="0"/>
              <a:t>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hr-HR" dirty="0" smtClean="0"/>
              <a:t>Korisnici moraju biti obaviješteni o odluci koja se na njih odnosi. </a:t>
            </a:r>
            <a:r>
              <a:rPr lang="fr-FR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hr-HR" b="1" dirty="0" smtClean="0"/>
              <a:t>Zaključci o odluci </a:t>
            </a:r>
            <a:r>
              <a:rPr lang="hr-HR" dirty="0" smtClean="0"/>
              <a:t>moraju se proslijediti članovima odbora i različitim tijelima vlasti. </a:t>
            </a:r>
            <a:r>
              <a:rPr lang="fr-FR" dirty="0"/>
              <a:t>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GB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Pierre Pelan                      GIP ADETEF                                             11 09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b="1" dirty="0" smtClean="0"/>
              <a:t>Potpisivanje ugovora/sporazuma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hr-HR" sz="2800" dirty="0" smtClean="0"/>
              <a:t>Sporazumi i ugovori definiraju</a:t>
            </a:r>
            <a:r>
              <a:rPr lang="fr-FR" sz="2800" dirty="0" smtClean="0"/>
              <a:t>: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fr-FR" sz="2800" dirty="0" smtClean="0"/>
              <a:t> </a:t>
            </a:r>
          </a:p>
          <a:p>
            <a:pPr lvl="1" eaLnBrk="1" hangingPunct="1">
              <a:lnSpc>
                <a:spcPct val="80000"/>
              </a:lnSpc>
            </a:pPr>
            <a:r>
              <a:rPr lang="hr-HR" dirty="0" smtClean="0"/>
              <a:t>ciljeve projekta i sadrže njegov detaljni opis</a:t>
            </a:r>
            <a:r>
              <a:rPr lang="fr-FR" dirty="0" smtClean="0"/>
              <a:t>,</a:t>
            </a:r>
          </a:p>
          <a:p>
            <a:pPr lvl="1" eaLnBrk="1" hangingPunct="1">
              <a:lnSpc>
                <a:spcPct val="80000"/>
              </a:lnSpc>
            </a:pPr>
            <a:r>
              <a:rPr lang="hr-HR" dirty="0" smtClean="0"/>
              <a:t>financijske odredbe koje se odnose na projekt i načine isplate potpore, </a:t>
            </a:r>
            <a:r>
              <a:rPr lang="fr-FR" dirty="0" smtClean="0"/>
              <a:t> </a:t>
            </a:r>
          </a:p>
          <a:p>
            <a:pPr lvl="1" eaLnBrk="1" hangingPunct="1">
              <a:lnSpc>
                <a:spcPct val="80000"/>
              </a:lnSpc>
            </a:pPr>
            <a:r>
              <a:rPr lang="hr-HR" dirty="0" smtClean="0"/>
              <a:t>vremenski raspored provedbe projekta i modalitete izvedbe</a:t>
            </a:r>
            <a:r>
              <a:rPr lang="fr-FR" dirty="0" smtClean="0"/>
              <a:t>, </a:t>
            </a:r>
          </a:p>
          <a:p>
            <a:pPr lvl="1" eaLnBrk="1" hangingPunct="1">
              <a:lnSpc>
                <a:spcPct val="80000"/>
              </a:lnSpc>
            </a:pPr>
            <a:r>
              <a:rPr lang="hr-HR" dirty="0" smtClean="0"/>
              <a:t>uvjete raskida i isteka sporazuma,</a:t>
            </a:r>
            <a:r>
              <a:rPr lang="fr-FR" dirty="0" smtClean="0"/>
              <a:t> 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fr-FR" sz="2800" dirty="0" smtClean="0"/>
          </a:p>
          <a:p>
            <a:pPr lvl="1" eaLnBrk="1" hangingPunct="1">
              <a:lnSpc>
                <a:spcPct val="80000"/>
              </a:lnSpc>
              <a:buFont typeface="Arial" charset="0"/>
              <a:buNone/>
            </a:pPr>
            <a:r>
              <a:rPr lang="fr-FR" sz="1800" dirty="0" smtClean="0"/>
              <a:t> 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Pierre Pelan                      GIP ADETEF                                             11 09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z="4000" b="1" dirty="0" smtClean="0"/>
              <a:t>Potpisivanje ugovora/sporazuma </a:t>
            </a:r>
            <a:r>
              <a:rPr lang="fr-FR" sz="4000" b="1" dirty="0" smtClean="0"/>
              <a:t>(2)</a:t>
            </a:r>
          </a:p>
        </p:txBody>
      </p:sp>
      <p:sp>
        <p:nvSpPr>
          <p:cNvPr id="3584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hr-HR" sz="2800" dirty="0" smtClean="0"/>
              <a:t>i podsjećaju na</a:t>
            </a:r>
            <a:r>
              <a:rPr lang="fr-FR" sz="2800" dirty="0" smtClean="0"/>
              <a:t>: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fr-FR" sz="2800" dirty="0" smtClean="0"/>
              <a:t> </a:t>
            </a:r>
          </a:p>
          <a:p>
            <a:pPr lvl="1" eaLnBrk="1" hangingPunct="1">
              <a:lnSpc>
                <a:spcPct val="80000"/>
              </a:lnSpc>
            </a:pPr>
            <a:r>
              <a:rPr lang="hr-HR" dirty="0" smtClean="0"/>
              <a:t>obvezu poštivanja politika EU-a: tržišno natjecanje, okoliš, javna nabava, borba protiv diskriminacije. </a:t>
            </a:r>
            <a:r>
              <a:rPr lang="fr-FR" dirty="0" smtClean="0"/>
              <a:t> </a:t>
            </a:r>
          </a:p>
          <a:p>
            <a:pPr lvl="1" eaLnBrk="1" hangingPunct="1">
              <a:lnSpc>
                <a:spcPct val="80000"/>
              </a:lnSpc>
            </a:pPr>
            <a:r>
              <a:rPr lang="hr-HR" dirty="0" smtClean="0"/>
              <a:t>obveze u računovodstvu i čuvanje dokumenata</a:t>
            </a:r>
            <a:r>
              <a:rPr lang="fr-FR" dirty="0" smtClean="0"/>
              <a:t>,</a:t>
            </a:r>
          </a:p>
          <a:p>
            <a:pPr lvl="1" eaLnBrk="1" hangingPunct="1">
              <a:lnSpc>
                <a:spcPct val="80000"/>
              </a:lnSpc>
            </a:pPr>
            <a:r>
              <a:rPr lang="hr-HR" dirty="0" smtClean="0"/>
              <a:t>obveze po pitanju praćenja i nadzora</a:t>
            </a:r>
            <a:r>
              <a:rPr lang="fr-FR" dirty="0" smtClean="0"/>
              <a:t>,</a:t>
            </a:r>
          </a:p>
          <a:p>
            <a:pPr lvl="1" eaLnBrk="1" hangingPunct="1">
              <a:lnSpc>
                <a:spcPct val="80000"/>
              </a:lnSpc>
            </a:pPr>
            <a:r>
              <a:rPr lang="hr-HR" dirty="0" smtClean="0"/>
              <a:t>obveze u pogledu informiranja i oglašavanja, </a:t>
            </a:r>
            <a:endParaRPr lang="fr-FR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b="1" dirty="0" smtClean="0"/>
              <a:t>Provedba i praćenje</a:t>
            </a:r>
            <a:endParaRPr lang="fr-FR" dirty="0" smtClean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fr-FR" sz="2000" dirty="0" smtClean="0"/>
              <a:t>	</a:t>
            </a:r>
            <a:r>
              <a:rPr lang="hr-HR" sz="2800" dirty="0" smtClean="0"/>
              <a:t>Praćenje koje pruža upravljačko tijelo obuhvaća osiguranje dobre provedbe projekta: </a:t>
            </a:r>
            <a:r>
              <a:rPr lang="fr-FR" sz="2800" dirty="0" smtClean="0"/>
              <a:t>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fr-FR" sz="2800" dirty="0" smtClean="0"/>
          </a:p>
          <a:p>
            <a:pPr lvl="2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hr-HR" sz="2800" dirty="0" smtClean="0"/>
              <a:t>stupanj napredovanja projekta posebice kada se radi o dugoročnim projektima</a:t>
            </a:r>
            <a:r>
              <a:rPr lang="fr-FR" sz="2800" dirty="0" smtClean="0"/>
              <a:t>,</a:t>
            </a:r>
          </a:p>
          <a:p>
            <a:pPr lvl="2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hr-HR" sz="2800" dirty="0" smtClean="0"/>
              <a:t>stanje plaćanja, bilo da se radi o zahtjevima za plaćanje koja podnosi korisnik ili plaćanjima koja nalaže upravljačko tijelo, </a:t>
            </a:r>
            <a:r>
              <a:rPr lang="fr-FR" sz="2800" dirty="0" smtClean="0"/>
              <a:t> </a:t>
            </a:r>
          </a:p>
          <a:p>
            <a:pPr lvl="2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hr-HR" sz="2800" dirty="0" smtClean="0"/>
              <a:t>izvršeni nadzori</a:t>
            </a:r>
            <a:r>
              <a:rPr lang="fr-FR" sz="2800" dirty="0" smtClean="0"/>
              <a:t>,</a:t>
            </a:r>
          </a:p>
          <a:p>
            <a:pPr lvl="1" eaLnBrk="1" hangingPunct="1">
              <a:lnSpc>
                <a:spcPct val="80000"/>
              </a:lnSpc>
              <a:buFont typeface="Arial" charset="0"/>
              <a:buNone/>
            </a:pPr>
            <a:r>
              <a:rPr lang="fr-FR" dirty="0" smtClean="0"/>
              <a:t> </a:t>
            </a:r>
          </a:p>
          <a:p>
            <a:pPr algn="just" eaLnBrk="1" hangingPunct="1">
              <a:lnSpc>
                <a:spcPct val="80000"/>
              </a:lnSpc>
              <a:buFont typeface="Arial" charset="0"/>
              <a:buNone/>
            </a:pPr>
            <a:r>
              <a:rPr lang="fr-FR" sz="2800" dirty="0" smtClean="0"/>
              <a:t>	</a:t>
            </a:r>
            <a:endParaRPr lang="en-GB" sz="2800" dirty="0" smtClean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Pierre Pelan                      GIP ADETEF                                             11 09 2013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/>
              <a:t>Provedba i praćenje </a:t>
            </a:r>
            <a:r>
              <a:rPr lang="fr-FR" b="1" dirty="0" smtClean="0"/>
              <a:t>(2)</a:t>
            </a:r>
          </a:p>
        </p:txBody>
      </p:sp>
      <p:sp>
        <p:nvSpPr>
          <p:cNvPr id="3686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eaLnBrk="1" hangingPunct="1">
              <a:lnSpc>
                <a:spcPct val="80000"/>
              </a:lnSpc>
              <a:buFont typeface="Arial" charset="0"/>
              <a:buNone/>
            </a:pPr>
            <a:r>
              <a:rPr lang="fr-FR" sz="2000" dirty="0" smtClean="0"/>
              <a:t>	</a:t>
            </a:r>
            <a:r>
              <a:rPr lang="hr-HR" sz="2800" dirty="0" smtClean="0"/>
              <a:t>Korisnik mora pribaviti </a:t>
            </a:r>
            <a:r>
              <a:rPr lang="hr-HR" sz="2800" b="1" dirty="0" smtClean="0"/>
              <a:t>izvješća o provedbi </a:t>
            </a:r>
            <a:r>
              <a:rPr lang="hr-HR" sz="2800" dirty="0" smtClean="0"/>
              <a:t>koja olakšavaju pregled zahtjeva za plaćanje, nadzor pružene usluge i praćenje programa</a:t>
            </a:r>
            <a:r>
              <a:rPr lang="fr-FR" sz="2800" dirty="0" smtClean="0"/>
              <a:t>. </a:t>
            </a:r>
          </a:p>
          <a:p>
            <a:pPr algn="just" eaLnBrk="1" hangingPunct="1">
              <a:lnSpc>
                <a:spcPct val="80000"/>
              </a:lnSpc>
              <a:buFont typeface="Arial" charset="0"/>
              <a:buNone/>
            </a:pPr>
            <a:endParaRPr lang="fr-FR" sz="2800" dirty="0" smtClean="0"/>
          </a:p>
          <a:p>
            <a:pPr algn="just" eaLnBrk="1" hangingPunct="1">
              <a:lnSpc>
                <a:spcPct val="80000"/>
              </a:lnSpc>
              <a:buFont typeface="Arial" charset="0"/>
              <a:buNone/>
            </a:pPr>
            <a:r>
              <a:rPr lang="fr-FR" sz="2800" dirty="0" smtClean="0"/>
              <a:t>	</a:t>
            </a:r>
            <a:r>
              <a:rPr lang="hr-HR" sz="2800" dirty="0" smtClean="0"/>
              <a:t>Važno je da ta izvješća sadrže podatke koji se odnose na rezultatske </a:t>
            </a:r>
            <a:r>
              <a:rPr lang="hr-HR" sz="2800" b="1" dirty="0" smtClean="0"/>
              <a:t>pokazatelje</a:t>
            </a:r>
            <a:r>
              <a:rPr lang="hr-HR" sz="2800" dirty="0" smtClean="0"/>
              <a:t> vezane za projekt.  </a:t>
            </a:r>
            <a:endParaRPr lang="fr-FR" sz="2800" dirty="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en-GB" sz="2800" dirty="0" smtClean="0"/>
          </a:p>
          <a:p>
            <a:pPr>
              <a:buNone/>
            </a:pPr>
            <a:endParaRPr lang="fr-FR" dirty="0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b="1" dirty="0" smtClean="0"/>
              <a:t/>
            </a:r>
            <a:br>
              <a:rPr lang="fr-FR" b="1" dirty="0" smtClean="0"/>
            </a:br>
            <a:r>
              <a:rPr lang="hr-HR" b="1" dirty="0" smtClean="0"/>
              <a:t>Nadzor izvršene usluge </a:t>
            </a:r>
            <a:r>
              <a:rPr lang="fr-FR" b="1" dirty="0" smtClean="0"/>
              <a:t>(1) </a:t>
            </a:r>
            <a:r>
              <a:rPr lang="fr-FR" dirty="0"/>
              <a:t/>
            </a:r>
            <a:br>
              <a:rPr lang="fr-FR" dirty="0"/>
            </a:br>
            <a:r>
              <a:rPr lang="fr-FR" dirty="0"/>
              <a:t> 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784725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hr-HR" sz="2400" dirty="0" smtClean="0"/>
              <a:t>Odnosi se na </a:t>
            </a:r>
            <a:r>
              <a:rPr lang="hr-HR" sz="2400" b="1" dirty="0" smtClean="0"/>
              <a:t>sveukupne troškove</a:t>
            </a:r>
            <a:r>
              <a:rPr lang="fr-FR" sz="2400" dirty="0" smtClean="0"/>
              <a:t>: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fr-FR" sz="2400" dirty="0" smtClean="0"/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hr-HR" sz="2400" dirty="0" smtClean="0"/>
              <a:t>prije svakog plaćanja po privremenim situacijama,</a:t>
            </a:r>
            <a:endParaRPr lang="fr-FR" sz="2400" dirty="0" smtClean="0"/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hr-HR" sz="2400" dirty="0" smtClean="0"/>
              <a:t>ostatak</a:t>
            </a:r>
            <a:r>
              <a:rPr lang="fr-FR" sz="2400" dirty="0" smtClean="0"/>
              <a:t>. 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None/>
            </a:pPr>
            <a:endParaRPr lang="fr-FR" sz="2400" dirty="0" smtClean="0"/>
          </a:p>
          <a:p>
            <a:pPr algn="just" eaLnBrk="1" hangingPunct="1">
              <a:lnSpc>
                <a:spcPct val="80000"/>
              </a:lnSpc>
              <a:buFont typeface="Arial" charset="0"/>
              <a:buNone/>
            </a:pPr>
            <a:r>
              <a:rPr lang="hr-HR" sz="2400" dirty="0" smtClean="0"/>
              <a:t>	Važno je u svim slučajevima da korisnici prikupe </a:t>
            </a:r>
            <a:r>
              <a:rPr lang="hr-HR" sz="2400" b="1" dirty="0" smtClean="0"/>
              <a:t>dokaz o stvarnom podmirenju prijavljenih troškova</a:t>
            </a:r>
            <a:r>
              <a:rPr lang="hr-HR" sz="2400" dirty="0" smtClean="0"/>
              <a:t>.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hr-HR" sz="2400" dirty="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fr-FR" sz="2400" dirty="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fr-FR" sz="2400" dirty="0" smtClean="0"/>
          </a:p>
          <a:p>
            <a:pPr lvl="1" eaLnBrk="1" hangingPunct="1">
              <a:lnSpc>
                <a:spcPct val="80000"/>
              </a:lnSpc>
              <a:buFont typeface="Arial" charset="0"/>
              <a:buNone/>
            </a:pPr>
            <a:r>
              <a:rPr lang="fr-FR" sz="2400" dirty="0" smtClean="0"/>
              <a:t> 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Pierre Pelan                      GIP ADETEF                                             11 09 2013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/>
              <a:t>Nadzor izvršene usluge </a:t>
            </a:r>
            <a:r>
              <a:rPr lang="fr-FR" b="1" dirty="0" smtClean="0"/>
              <a:t>(2)</a:t>
            </a:r>
          </a:p>
        </p:txBody>
      </p:sp>
      <p:sp>
        <p:nvSpPr>
          <p:cNvPr id="3891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hr-HR" sz="2400" dirty="0" smtClean="0"/>
              <a:t>Kao i tijekom obrade, potrebno je provjeriti: </a:t>
            </a:r>
            <a:endParaRPr lang="fr-FR" sz="2400" dirty="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fr-FR" sz="2400" dirty="0" smtClean="0"/>
              <a:t> 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hr-HR" sz="2400" dirty="0" smtClean="0"/>
              <a:t>materijalnu i vremensku prihvatljivost troškova, 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hr-HR" sz="2400" dirty="0" smtClean="0"/>
              <a:t>sukladnost troškova s ugovorom ili sporazumom, 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hr-HR" sz="2400" dirty="0" smtClean="0"/>
              <a:t>stvarno plaćanje troškova koje izvršava korisnik, 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hr-HR" sz="2400" dirty="0" smtClean="0"/>
              <a:t>pravila o javnoj nabavi,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hr-HR" sz="2400" dirty="0" smtClean="0"/>
              <a:t>pravila o oglašavanju djelovanja Zajednice, 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hr-HR" sz="2400" dirty="0" smtClean="0"/>
              <a:t>sukladnost provedenog projekta sa zakonskim propisima koji se odnose na prirodu radova (urbanizam, okoliš…).</a:t>
            </a:r>
          </a:p>
          <a:p>
            <a:pPr lvl="1" eaLnBrk="1" hangingPunct="1">
              <a:lnSpc>
                <a:spcPct val="80000"/>
              </a:lnSpc>
              <a:buNone/>
            </a:pPr>
            <a:endParaRPr lang="fr-FR" dirty="0" smtClean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hr-HR" sz="3600" b="1" dirty="0" smtClean="0"/>
              <a:t>Nadzor </a:t>
            </a:r>
            <a:r>
              <a:rPr lang="hr-HR" sz="3200" b="1" dirty="0" smtClean="0"/>
              <a:t>izvršene</a:t>
            </a:r>
            <a:r>
              <a:rPr lang="hr-HR" sz="3600" b="1" dirty="0" smtClean="0"/>
              <a:t> usluge </a:t>
            </a:r>
            <a:r>
              <a:rPr lang="fr-FR" sz="4000" b="1" dirty="0" smtClean="0"/>
              <a:t>(3) </a:t>
            </a:r>
            <a:r>
              <a:rPr lang="fr-FR" sz="4000" dirty="0" smtClean="0"/>
              <a:t/>
            </a:r>
            <a:br>
              <a:rPr lang="fr-FR" sz="4000" dirty="0" smtClean="0"/>
            </a:br>
            <a:endParaRPr lang="en-GB" sz="4000" dirty="0" smtClean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fr-FR" sz="2600" dirty="0" smtClean="0"/>
          </a:p>
          <a:p>
            <a:pPr algn="just" eaLnBrk="1" hangingPunct="1">
              <a:lnSpc>
                <a:spcPct val="80000"/>
              </a:lnSpc>
              <a:buFont typeface="Arial" charset="0"/>
              <a:buNone/>
            </a:pPr>
            <a:r>
              <a:rPr lang="fr-FR" sz="2600" dirty="0" smtClean="0"/>
              <a:t>	</a:t>
            </a:r>
            <a:r>
              <a:rPr lang="hr-HR" sz="2600" dirty="0" smtClean="0"/>
              <a:t>Nadzor pružene usluge prvenstveno se vrši na temelju dokumenata, međutim može se nadopuniti posjetima na licu mjesta, </a:t>
            </a:r>
            <a:r>
              <a:rPr lang="fr-FR" sz="2600" dirty="0" smtClean="0"/>
              <a:t> </a:t>
            </a:r>
          </a:p>
          <a:p>
            <a:pPr algn="just" eaLnBrk="1" hangingPunct="1">
              <a:lnSpc>
                <a:spcPct val="80000"/>
              </a:lnSpc>
              <a:buFont typeface="Arial" charset="0"/>
              <a:buNone/>
            </a:pPr>
            <a:endParaRPr lang="fr-FR" sz="2600" dirty="0" smtClean="0"/>
          </a:p>
          <a:p>
            <a:pPr algn="just" eaLnBrk="1" hangingPunct="1">
              <a:lnSpc>
                <a:spcPct val="80000"/>
              </a:lnSpc>
              <a:buFont typeface="Arial" charset="0"/>
              <a:buNone/>
            </a:pPr>
            <a:r>
              <a:rPr lang="fr-FR" sz="2600" dirty="0" smtClean="0"/>
              <a:t> 	</a:t>
            </a:r>
            <a:r>
              <a:rPr lang="hr-HR" sz="2600" dirty="0" smtClean="0"/>
              <a:t>Provjera elemenata pružene usluge mora biti prenesena u </a:t>
            </a:r>
            <a:r>
              <a:rPr lang="hr-HR" sz="2600" b="1" dirty="0" smtClean="0"/>
              <a:t>izvješće o nadzoru</a:t>
            </a:r>
            <a:r>
              <a:rPr lang="hr-HR" sz="2600" dirty="0" smtClean="0"/>
              <a:t>. </a:t>
            </a:r>
          </a:p>
          <a:p>
            <a:pPr algn="just" eaLnBrk="1" hangingPunct="1">
              <a:lnSpc>
                <a:spcPct val="80000"/>
              </a:lnSpc>
              <a:buFont typeface="Arial" charset="0"/>
              <a:buNone/>
            </a:pPr>
            <a:r>
              <a:rPr lang="fr-FR" sz="2600" b="1" dirty="0" smtClean="0"/>
              <a:t> </a:t>
            </a:r>
          </a:p>
          <a:p>
            <a:pPr lvl="1" algn="just" eaLnBrk="1" hangingPunct="1">
              <a:lnSpc>
                <a:spcPct val="80000"/>
              </a:lnSpc>
              <a:buFont typeface="Arial" charset="0"/>
              <a:buNone/>
            </a:pPr>
            <a:r>
              <a:rPr lang="fr-FR" sz="2600" b="1" dirty="0" smtClean="0"/>
              <a:t> </a:t>
            </a:r>
          </a:p>
          <a:p>
            <a:pPr algn="just" eaLnBrk="1" hangingPunct="1">
              <a:lnSpc>
                <a:spcPct val="80000"/>
              </a:lnSpc>
              <a:buFont typeface="Arial" charset="0"/>
              <a:buNone/>
            </a:pPr>
            <a:r>
              <a:rPr lang="hr-HR" sz="2600" dirty="0" smtClean="0"/>
              <a:t>	Nakon nadzora pružene usluge, odgovorna služba mora odrediti iznos troškova koji su stvarno prihvatljivi i </a:t>
            </a:r>
            <a:r>
              <a:rPr lang="hr-HR" sz="2600" b="1" dirty="0" smtClean="0"/>
              <a:t>iznos EU-a koji se treba isplatiti nositelju projekta. </a:t>
            </a:r>
            <a:endParaRPr lang="hr-HR" sz="2600" dirty="0" smtClean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Pierre </a:t>
            </a:r>
            <a:r>
              <a:rPr lang="en-GB" dirty="0" err="1"/>
              <a:t>Pelan</a:t>
            </a:r>
            <a:r>
              <a:rPr lang="en-GB" dirty="0"/>
              <a:t>                      GIP ADETEF                                             11 09 2013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b="1" dirty="0" smtClean="0"/>
              <a:t/>
            </a:r>
            <a:br>
              <a:rPr lang="fr-FR" b="1" dirty="0" smtClean="0"/>
            </a:br>
            <a:r>
              <a:rPr lang="hr-HR" b="1" dirty="0" smtClean="0"/>
              <a:t>Isplata subvencija 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/>
              <a:t> 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fr-FR" sz="2400" dirty="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fr-FR" sz="2400" dirty="0" smtClean="0"/>
              <a:t>	</a:t>
            </a:r>
            <a:r>
              <a:rPr lang="hr-HR" sz="2400" dirty="0" smtClean="0"/>
              <a:t>Za skupe i dugotrajne projekte mogu postojati privremene situacije.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hr-HR" sz="2400" dirty="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fr-FR" sz="2400" dirty="0" smtClean="0"/>
              <a:t> 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fr-FR" sz="2400" dirty="0" smtClean="0"/>
              <a:t>	</a:t>
            </a:r>
            <a:r>
              <a:rPr lang="hr-HR" sz="2400" dirty="0" smtClean="0"/>
              <a:t>Svi zahtjevi moraju sadržavati </a:t>
            </a:r>
            <a:r>
              <a:rPr lang="hr-HR" sz="2400" b="1" dirty="0" smtClean="0"/>
              <a:t>sažeti prikaz stanja, izvršene radove i troškove ovjerene kao točne,</a:t>
            </a:r>
            <a:r>
              <a:rPr lang="hr-HR" sz="2400" dirty="0" smtClean="0"/>
              <a:t> sukladno svim rubrikama iz financijskog plana, kao i popratne dokumente i preslike podmirenih računa  za sve radove. </a:t>
            </a:r>
            <a:endParaRPr lang="hr-HR" sz="2400" b="1" dirty="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fr-FR" sz="2400" dirty="0" smtClean="0"/>
              <a:t> 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fr-FR" sz="800" dirty="0" smtClean="0"/>
              <a:t> 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Pierre Pelan                      GIP ADETEF                                             11 09 2013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/>
              <a:t>Isplata subvencija </a:t>
            </a:r>
            <a:r>
              <a:rPr lang="fr-FR" b="1" dirty="0" smtClean="0"/>
              <a:t>(2)</a:t>
            </a:r>
          </a:p>
        </p:txBody>
      </p:sp>
      <p:sp>
        <p:nvSpPr>
          <p:cNvPr id="4096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hr-HR" sz="2300" dirty="0" smtClean="0"/>
              <a:t>Plaćanje ostatka treba dovesti do pripremanja sljedećeg: </a:t>
            </a:r>
            <a:endParaRPr lang="fr-FR" sz="2300" dirty="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fr-FR" sz="2300" dirty="0" smtClean="0"/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fr-FR" sz="2300" dirty="0" smtClean="0"/>
              <a:t> </a:t>
            </a:r>
            <a:r>
              <a:rPr lang="hr-HR" sz="2300" b="1" dirty="0" smtClean="0"/>
              <a:t>potvrda o završetku radova</a:t>
            </a:r>
            <a:r>
              <a:rPr lang="fr-FR" sz="2300" dirty="0" smtClean="0"/>
              <a:t>, 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hr-HR" sz="2300" dirty="0" smtClean="0"/>
              <a:t>izvješće o izvršenju radova koje potvrđuje ispunjenje zahtjeva vezanih za oglašavanje</a:t>
            </a:r>
            <a:r>
              <a:rPr lang="fr-FR" sz="2300" dirty="0" smtClean="0"/>
              <a:t>,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hr-HR" sz="2300" dirty="0" smtClean="0"/>
              <a:t>sažeti i detaljni prikaz stanja svih troškova, potpisan i ovjeren</a:t>
            </a:r>
            <a:r>
              <a:rPr lang="fr-FR" sz="2300" dirty="0" smtClean="0"/>
              <a:t>, 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hr-HR" sz="2300" dirty="0" smtClean="0"/>
              <a:t>ovjereni sažeti prikaz stanja koji potvrđuje primitak svih drugih sufinanciranja kao i popratnih dokumenata i podmirenih računa za troškove, a koji nisu bili dostavljeni u trenutku plaćanja predujmova. </a:t>
            </a:r>
            <a:r>
              <a:rPr lang="fr-FR" sz="2300" dirty="0" smtClean="0"/>
              <a:t>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fr-FR" sz="2300" dirty="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fr-FR" sz="1400" b="1" dirty="0" smtClean="0"/>
              <a:t> </a:t>
            </a:r>
            <a:endParaRPr lang="fr-FR" sz="1400" dirty="0" smtClean="0"/>
          </a:p>
          <a:p>
            <a:pPr>
              <a:lnSpc>
                <a:spcPct val="80000"/>
              </a:lnSpc>
            </a:pPr>
            <a:endParaRPr lang="fr-FR" sz="1800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b="1" dirty="0" smtClean="0"/>
              <a:t>Osmišljavanje projekata </a:t>
            </a:r>
            <a:r>
              <a:rPr lang="fr-FR" b="1" dirty="0" smtClean="0"/>
              <a:t>(1) </a:t>
            </a:r>
            <a:endParaRPr lang="fr-FR" dirty="0" smtClean="0"/>
          </a:p>
        </p:txBody>
      </p:sp>
      <p:graphicFrame>
        <p:nvGraphicFramePr>
          <p:cNvPr id="15384" name="Group 24"/>
          <p:cNvGraphicFramePr>
            <a:graphicFrameLocks noGrp="1"/>
          </p:cNvGraphicFramePr>
          <p:nvPr>
            <p:ph sz="half" idx="1"/>
          </p:nvPr>
        </p:nvGraphicFramePr>
        <p:xfrm>
          <a:off x="457200" y="1600200"/>
          <a:ext cx="8147050" cy="4192588"/>
        </p:xfrm>
        <a:graphic>
          <a:graphicData uri="http://schemas.openxmlformats.org/drawingml/2006/table">
            <a:tbl>
              <a:tblPr/>
              <a:tblGrid>
                <a:gridCol w="814705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Pitanja koja nositelj projekta mora postaviti ranije</a:t>
                      </a:r>
                      <a:r>
                        <a:rPr kumimoji="0" lang="fr-FR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:</a:t>
                      </a:r>
                      <a:endParaRPr kumimoji="0" lang="fr-F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735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2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Odgovara li projekt smjerovima iz operativnog plana? </a:t>
                      </a:r>
                      <a:endParaRPr kumimoji="0" 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2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Nalazim li se u kategorijama korisnika za traženi projekt?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2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Može li se projekt izvesti u bliskoj budućnosti</a:t>
                      </a:r>
                      <a:r>
                        <a:rPr kumimoji="0" lang="fr-FR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?</a:t>
                      </a:r>
                      <a:endParaRPr kumimoji="0" 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2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Kako u cijelosti financirati projekt</a:t>
                      </a:r>
                      <a:r>
                        <a:rPr kumimoji="0" lang="fr-FR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?</a:t>
                      </a:r>
                      <a:endParaRPr kumimoji="0" 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12" name="Espace réservé du pied de page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Pierre Pelan                      GIP ADETEF                                             11 09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b="1" dirty="0" smtClean="0"/>
              <a:t>Nadzor radova </a:t>
            </a:r>
            <a:r>
              <a:rPr lang="fr-FR" b="1" dirty="0" smtClean="0"/>
              <a:t>(1)</a:t>
            </a:r>
            <a:endParaRPr lang="en-GB" dirty="0" smtClean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713288"/>
          </a:xfrm>
        </p:spPr>
        <p:txBody>
          <a:bodyPr>
            <a:noAutofit/>
          </a:bodyPr>
          <a:lstStyle/>
          <a:p>
            <a:pPr eaLnBrk="1" hangingPunct="1">
              <a:buFont typeface="Arial" charset="0"/>
              <a:buNone/>
            </a:pPr>
            <a:r>
              <a:rPr lang="hr-HR" sz="2400" dirty="0" smtClean="0"/>
              <a:t>Provjeriti prihvatljivost troškova i dobro funkcioniranje sustava upravljanja i kontrole</a:t>
            </a:r>
            <a:r>
              <a:rPr lang="fr-FR" sz="2400" dirty="0" smtClean="0"/>
              <a:t>. 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hr-HR" sz="2400" dirty="0" smtClean="0"/>
              <a:t> provjeriti je li projekt fizički izveden</a:t>
            </a:r>
            <a:r>
              <a:rPr lang="fr-FR" sz="2400" dirty="0" smtClean="0"/>
              <a:t>, 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hr-HR" sz="2400" dirty="0" smtClean="0"/>
              <a:t> provjeriti projekt s obzirom na troškove i izvore financiranja (europski i nacionalni)</a:t>
            </a:r>
            <a:r>
              <a:rPr lang="fr-FR" sz="2400" dirty="0" smtClean="0"/>
              <a:t>,</a:t>
            </a:r>
          </a:p>
          <a:p>
            <a:pPr eaLnBrk="1" hangingPunct="1">
              <a:buFont typeface="Arial" charset="0"/>
              <a:buNone/>
            </a:pPr>
            <a:r>
              <a:rPr lang="hr-HR" sz="2400" dirty="0" smtClean="0"/>
              <a:t>Kada se radi o troškovima, potrebno je utvrditi: </a:t>
            </a:r>
            <a:endParaRPr lang="fr-FR" sz="2400" dirty="0" smtClean="0"/>
          </a:p>
          <a:p>
            <a:pPr lvl="1" eaLnBrk="1" hangingPunct="1">
              <a:buFont typeface="Wingdings" pitchFamily="2" charset="2"/>
              <a:buChar char="Ø"/>
            </a:pPr>
            <a:r>
              <a:rPr lang="hr-HR" sz="2400" dirty="0" smtClean="0"/>
              <a:t>da su projekt i svi troškovi prihvatljivi, </a:t>
            </a:r>
            <a:r>
              <a:rPr lang="fr-FR" sz="2400" dirty="0" smtClean="0"/>
              <a:t> 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hr-HR" sz="2400" dirty="0" smtClean="0"/>
              <a:t>da troškovi odgovaraju izvedenom stanju i da su stvarni</a:t>
            </a:r>
            <a:r>
              <a:rPr lang="fr-FR" sz="2400" dirty="0" smtClean="0"/>
              <a:t>, 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hr-HR" sz="2400" dirty="0" smtClean="0"/>
              <a:t> da su troškovi uredni s obzirom na europske politike (o javnoj nabavi, okolišu…) i s obzirom na nacionalna zakonodavstva. </a:t>
            </a:r>
            <a:r>
              <a:rPr lang="fr-FR" sz="700" dirty="0" smtClean="0"/>
              <a:t>. 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Pierre Pelan                      GIP ADETEF                                             11 09 2013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b="1" dirty="0" smtClean="0"/>
              <a:t>Nadzor radova </a:t>
            </a:r>
            <a:r>
              <a:rPr lang="fr-FR" b="1" dirty="0" smtClean="0"/>
              <a:t>(2)</a:t>
            </a:r>
            <a:endParaRPr lang="en-GB" dirty="0" smtClean="0"/>
          </a:p>
        </p:txBody>
      </p:sp>
      <p:sp>
        <p:nvSpPr>
          <p:cNvPr id="29698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GB" smtClean="0"/>
          </a:p>
          <a:p>
            <a:pPr eaLnBrk="1" hangingPunct="1"/>
            <a:endParaRPr lang="en-GB" smtClean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Pierre Pelan                      GIP ADETEF                                             11 09 2013</a:t>
            </a:r>
          </a:p>
        </p:txBody>
      </p:sp>
      <p:sp>
        <p:nvSpPr>
          <p:cNvPr id="5" name="Rectangle 4"/>
          <p:cNvSpPr/>
          <p:nvPr/>
        </p:nvSpPr>
        <p:spPr>
          <a:xfrm>
            <a:off x="684213" y="1196975"/>
            <a:ext cx="7200900" cy="489364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hr-HR" sz="2400" b="1" dirty="0" smtClean="0">
                <a:latin typeface="Calibri" pitchFamily="34" charset="0"/>
              </a:rPr>
              <a:t>Nadzor se mora provesti na licu mjesta </a:t>
            </a:r>
            <a:r>
              <a:rPr lang="hr-HR" sz="2400" dirty="0" smtClean="0">
                <a:latin typeface="Calibri" pitchFamily="34" charset="0"/>
              </a:rPr>
              <a:t>zbog</a:t>
            </a:r>
            <a:r>
              <a:rPr lang="fr-FR" sz="2400" dirty="0" smtClean="0">
                <a:latin typeface="Calibri" pitchFamily="34" charset="0"/>
              </a:rPr>
              <a:t>:</a:t>
            </a:r>
            <a:endParaRPr lang="fr-FR" sz="2400" dirty="0">
              <a:latin typeface="Calibri" pitchFamily="34" charset="0"/>
            </a:endParaRPr>
          </a:p>
          <a:p>
            <a:endParaRPr lang="fr-FR" sz="2400" dirty="0">
              <a:latin typeface="Calibri" pitchFamily="34" charset="0"/>
            </a:endParaRPr>
          </a:p>
          <a:p>
            <a:pPr lvl="1">
              <a:buFont typeface="Wingdings" pitchFamily="2" charset="2"/>
              <a:buChar char="Ø"/>
            </a:pPr>
            <a:r>
              <a:rPr lang="fr-FR" sz="2400" dirty="0">
                <a:latin typeface="Calibri" pitchFamily="34" charset="0"/>
              </a:rPr>
              <a:t> </a:t>
            </a:r>
            <a:r>
              <a:rPr lang="hr-HR" sz="2400" dirty="0" smtClean="0">
                <a:latin typeface="Calibri" pitchFamily="34" charset="0"/>
              </a:rPr>
              <a:t>provjere fizičke izvedbe </a:t>
            </a:r>
            <a:r>
              <a:rPr lang="fr-FR" sz="2400" dirty="0" smtClean="0">
                <a:latin typeface="Calibri" pitchFamily="34" charset="0"/>
              </a:rPr>
              <a:t> </a:t>
            </a:r>
            <a:endParaRPr lang="fr-FR" sz="2400" dirty="0">
              <a:latin typeface="Calibri" pitchFamily="34" charset="0"/>
            </a:endParaRPr>
          </a:p>
          <a:p>
            <a:pPr lvl="1">
              <a:buFont typeface="Wingdings" pitchFamily="2" charset="2"/>
              <a:buChar char="Ø"/>
            </a:pPr>
            <a:r>
              <a:rPr lang="hr-HR" sz="2400" dirty="0" smtClean="0">
                <a:latin typeface="Calibri" pitchFamily="34" charset="0"/>
              </a:rPr>
              <a:t> provjere jesu li troškovi koje je predao nositelj projekta zabilježeni i u njegovom računovodstvu, </a:t>
            </a:r>
            <a:endParaRPr lang="fr-FR" sz="2400" dirty="0">
              <a:latin typeface="Calibri" pitchFamily="34" charset="0"/>
            </a:endParaRPr>
          </a:p>
          <a:p>
            <a:endParaRPr lang="fr-FR" sz="2400" dirty="0">
              <a:latin typeface="Calibri" pitchFamily="34" charset="0"/>
            </a:endParaRPr>
          </a:p>
          <a:p>
            <a:r>
              <a:rPr lang="hr-HR" sz="2400" dirty="0" smtClean="0">
                <a:latin typeface="Calibri" pitchFamily="34" charset="0"/>
              </a:rPr>
              <a:t>Nakon završetka radova, provjera se može odnositi: </a:t>
            </a:r>
            <a:endParaRPr lang="fr-FR" sz="2400" dirty="0">
              <a:latin typeface="Calibri" pitchFamily="34" charset="0"/>
            </a:endParaRPr>
          </a:p>
          <a:p>
            <a:endParaRPr lang="fr-FR" sz="2400" dirty="0">
              <a:latin typeface="Calibri" pitchFamily="34" charset="0"/>
            </a:endParaRPr>
          </a:p>
          <a:p>
            <a:pPr lvl="1">
              <a:buFont typeface="Wingdings" pitchFamily="2" charset="2"/>
              <a:buChar char="Ø"/>
            </a:pPr>
            <a:r>
              <a:rPr lang="hr-HR" sz="2400" dirty="0" smtClean="0">
                <a:latin typeface="Calibri" pitchFamily="34" charset="0"/>
              </a:rPr>
              <a:t> na provedbu radova u fizičkom i financijskom </a:t>
            </a:r>
            <a:r>
              <a:rPr lang="fr-FR" sz="2400" dirty="0" smtClean="0">
                <a:latin typeface="Calibri" pitchFamily="34" charset="0"/>
              </a:rPr>
              <a:t> </a:t>
            </a:r>
            <a:r>
              <a:rPr lang="hr-HR" sz="2400" dirty="0" smtClean="0">
                <a:latin typeface="Calibri" pitchFamily="34" charset="0"/>
              </a:rPr>
              <a:t>smislu</a:t>
            </a:r>
            <a:endParaRPr lang="fr-FR" sz="2400" dirty="0">
              <a:latin typeface="Calibri" pitchFamily="34" charset="0"/>
            </a:endParaRPr>
          </a:p>
          <a:p>
            <a:pPr lvl="1">
              <a:buFont typeface="Wingdings" pitchFamily="2" charset="2"/>
              <a:buChar char="Ø"/>
            </a:pPr>
            <a:r>
              <a:rPr lang="hr-HR" sz="2400" dirty="0" smtClean="0">
                <a:latin typeface="Calibri" pitchFamily="34" charset="0"/>
              </a:rPr>
              <a:t> na način na koji su dokumenti obrađeni u nadležnim službama. </a:t>
            </a:r>
            <a:endParaRPr lang="fr-FR" sz="2400" dirty="0">
              <a:latin typeface="Calibri" pitchFamily="34" charset="0"/>
            </a:endParaRPr>
          </a:p>
          <a:p>
            <a:pPr lvl="1"/>
            <a:r>
              <a:rPr lang="fr-FR" sz="2400" dirty="0">
                <a:latin typeface="Calibri" pitchFamily="34" charset="0"/>
              </a:rPr>
              <a:t> 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/>
              <a:t>Nadzor radova </a:t>
            </a:r>
            <a:r>
              <a:rPr lang="fr-FR" b="1" dirty="0" smtClean="0"/>
              <a:t>(3)</a:t>
            </a: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hr-HR" dirty="0" smtClean="0"/>
              <a:t>Rezultat nadzora treba biti </a:t>
            </a:r>
            <a:r>
              <a:rPr lang="hr-HR" b="1" dirty="0" smtClean="0"/>
              <a:t>sastavljanje izvješća</a:t>
            </a:r>
            <a:r>
              <a:rPr lang="hr-HR" dirty="0" smtClean="0"/>
              <a:t> koje treba sadržavati: </a:t>
            </a:r>
            <a:endParaRPr lang="fr-FR" dirty="0" smtClean="0"/>
          </a:p>
          <a:p>
            <a:pPr>
              <a:lnSpc>
                <a:spcPct val="90000"/>
              </a:lnSpc>
            </a:pPr>
            <a:endParaRPr lang="fr-FR" dirty="0" smtClean="0"/>
          </a:p>
          <a:p>
            <a:pPr lvl="1">
              <a:lnSpc>
                <a:spcPct val="90000"/>
              </a:lnSpc>
            </a:pPr>
            <a:r>
              <a:rPr lang="hr-HR" dirty="0" smtClean="0"/>
              <a:t>uvjete u kojima je izvršen nadzor</a:t>
            </a:r>
            <a:r>
              <a:rPr lang="fr-FR" dirty="0" smtClean="0"/>
              <a:t>,</a:t>
            </a:r>
          </a:p>
          <a:p>
            <a:pPr lvl="1">
              <a:lnSpc>
                <a:spcPct val="90000"/>
              </a:lnSpc>
            </a:pPr>
            <a:r>
              <a:rPr lang="hr-HR" dirty="0" smtClean="0"/>
              <a:t>postojeće probleme, kao i uočene nedostatke ili nepravilnosti, </a:t>
            </a:r>
            <a:r>
              <a:rPr lang="fr-FR" dirty="0" smtClean="0"/>
              <a:t> </a:t>
            </a:r>
          </a:p>
          <a:p>
            <a:pPr lvl="1">
              <a:lnSpc>
                <a:spcPct val="90000"/>
              </a:lnSpc>
            </a:pPr>
            <a:r>
              <a:rPr lang="hr-HR" dirty="0" smtClean="0"/>
              <a:t>u zaključku navesti primjedbe koje se odnose na projekt nad kojim je izvršen nadzor i eventualne prijedloge za promjenu. </a:t>
            </a:r>
            <a:r>
              <a:rPr lang="fr-FR" dirty="0" smtClean="0"/>
              <a:t> </a:t>
            </a:r>
          </a:p>
          <a:p>
            <a:pPr>
              <a:lnSpc>
                <a:spcPct val="90000"/>
              </a:lnSpc>
            </a:pPr>
            <a:endParaRPr lang="fr-FR" dirty="0" smtClean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b="1" dirty="0" smtClean="0"/>
              <a:t>Pohranjivanje </a:t>
            </a:r>
            <a:endParaRPr lang="en-GB" b="1" dirty="0" smtClean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hr-HR" sz="2400" dirty="0" smtClean="0"/>
              <a:t>Omogućiti naknadne kontrole koje vrše tijela vlasti EU-a. </a:t>
            </a:r>
            <a:r>
              <a:rPr lang="fr-FR" sz="2400" dirty="0" smtClean="0"/>
              <a:t>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fr-FR" sz="2400" dirty="0" smtClean="0"/>
          </a:p>
          <a:p>
            <a:pPr eaLnBrk="1" hangingPunct="1">
              <a:lnSpc>
                <a:spcPct val="90000"/>
              </a:lnSpc>
            </a:pPr>
            <a:r>
              <a:rPr lang="fr-FR" sz="2400" dirty="0" smtClean="0"/>
              <a:t>10</a:t>
            </a:r>
            <a:r>
              <a:rPr lang="hr-HR" sz="2400" dirty="0" smtClean="0"/>
              <a:t> godina nakon radova i tijekom 3 godine nakon posljednje uplate Europske komisije. </a:t>
            </a:r>
            <a:r>
              <a:rPr lang="fr-FR" sz="2400" dirty="0" smtClean="0"/>
              <a:t>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fr-FR" sz="2400" dirty="0" smtClean="0"/>
          </a:p>
          <a:p>
            <a:pPr eaLnBrk="1" hangingPunct="1">
              <a:lnSpc>
                <a:spcPct val="90000"/>
              </a:lnSpc>
            </a:pPr>
            <a:r>
              <a:rPr lang="hr-HR" sz="2400" dirty="0" smtClean="0"/>
              <a:t>Ova obveza pohranjivanja odnosi se na upravljačko tijelo, koje prikuplja sve dokumente koji se odnose na projekt. </a:t>
            </a:r>
            <a:endParaRPr lang="fr-FR" sz="3000" dirty="0" smtClean="0">
              <a:latin typeface="Times New Roman" pitchFamily="18" charset="0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Pierre Pelan                      GIP ADETEF                                             11 09 2013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6" name="Rectang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/>
              <a:t>Osmišljavanje projekata </a:t>
            </a:r>
            <a:r>
              <a:rPr lang="fr-FR" b="1" dirty="0" smtClean="0"/>
              <a:t>(2)</a:t>
            </a:r>
          </a:p>
        </p:txBody>
      </p:sp>
      <p:graphicFrame>
        <p:nvGraphicFramePr>
          <p:cNvPr id="31761" name="Group 17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618038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346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Zadani ciljevi</a:t>
                      </a:r>
                      <a:r>
                        <a:rPr kumimoji="0" lang="fr-FR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 :</a:t>
                      </a:r>
                      <a:endParaRPr kumimoji="0" lang="fr-F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160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Rano utvrđivanje projekata</a:t>
                      </a:r>
                      <a:endParaRPr kumimoji="0" lang="fr-FR" sz="2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Administrativna, tehnička, financijska i personalizirana pomoć:</a:t>
                      </a:r>
                      <a:endParaRPr kumimoji="0" lang="fr-FR" sz="2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hr-HR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pri definiranju projekta </a:t>
                      </a:r>
                      <a:r>
                        <a:rPr kumimoji="0" lang="fr-FR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</a:t>
                      </a:r>
                      <a:endParaRPr kumimoji="0" 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hr-HR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pri informiranju o poštivanju politika zajednice </a:t>
                      </a:r>
                      <a:r>
                        <a:rPr kumimoji="0" lang="fr-FR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</a:t>
                      </a:r>
                      <a:endParaRPr kumimoji="0" 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hr-HR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pri utvrđivanju potencijalnih izvora financiranja i pomoć pri izradi financijskog plana</a:t>
                      </a:r>
                      <a:endParaRPr kumimoji="0" 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hr-HR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pri oblikovanju dokumenta </a:t>
                      </a:r>
                      <a:endParaRPr kumimoji="0" 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hr-HR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pri informiranju o obvezama koje se odnose na financijsko i tehničko praćenje, na kontrolu i arhiviranje </a:t>
                      </a:r>
                      <a:endParaRPr kumimoji="0" 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hr-HR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pri informiranju o procedurama i rokovima plaćanja </a:t>
                      </a:r>
                      <a:endParaRPr kumimoji="0" 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b="1" dirty="0" smtClean="0"/>
              <a:t>Osmišljavanje projekata </a:t>
            </a:r>
            <a:r>
              <a:rPr lang="fr-FR" b="1" dirty="0" smtClean="0"/>
              <a:t>(3) </a:t>
            </a:r>
            <a:endParaRPr lang="en-GB" dirty="0" smtClean="0"/>
          </a:p>
        </p:txBody>
      </p:sp>
      <p:graphicFrame>
        <p:nvGraphicFramePr>
          <p:cNvPr id="16405" name="Group 21"/>
          <p:cNvGraphicFramePr>
            <a:graphicFrameLocks noGrp="1"/>
          </p:cNvGraphicFramePr>
          <p:nvPr>
            <p:ph sz="half" idx="1"/>
          </p:nvPr>
        </p:nvGraphicFramePr>
        <p:xfrm>
          <a:off x="457200" y="1600200"/>
          <a:ext cx="8075613" cy="4565650"/>
        </p:xfrm>
        <a:graphic>
          <a:graphicData uri="http://schemas.openxmlformats.org/drawingml/2006/table">
            <a:tbl>
              <a:tblPr/>
              <a:tblGrid>
                <a:gridCol w="8075613"/>
              </a:tblGrid>
              <a:tr h="638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Podrška upravljačkih tijela odnosi se na pribavljanje sljedećeg: </a:t>
                      </a:r>
                      <a:endParaRPr kumimoji="0" lang="fr-F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92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hr-HR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opis postupka pripreme i rokova, </a:t>
                      </a:r>
                      <a:endParaRPr kumimoji="0" 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hr-HR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popis smjerova i mjera iz operativnog programa, </a:t>
                      </a:r>
                      <a:r>
                        <a:rPr kumimoji="0" lang="fr-FR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</a:t>
                      </a:r>
                      <a:endParaRPr kumimoji="0" 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hr-HR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tipski dokument zahtjeva za potporom, </a:t>
                      </a:r>
                      <a:endParaRPr kumimoji="0" 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hr-HR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popis dokumenata koje treba prikupiti za službu koja vrši obradu, </a:t>
                      </a:r>
                      <a:endParaRPr kumimoji="0" 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hr-HR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podsjetnik nositelju projekta na obveze u pogledu izvođenja,</a:t>
                      </a:r>
                      <a:r>
                        <a:rPr kumimoji="0" lang="fr-FR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</a:t>
                      </a:r>
                      <a:endParaRPr kumimoji="0" 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hr-HR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podsjetnik na aktivnost informiranja i oglašavanja koje korisnici strukturnih fondova moraju provoditi,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hr-HR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potpuni popisi posrednika i kontaktnih točaka. </a:t>
                      </a:r>
                      <a:endParaRPr kumimoji="0" 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10" name="Espace réservé du pied de page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Pierre Pelan                      GIP ADETEF                                             11 09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04" name="Rectang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/>
              <a:t>Osmišljavanje projekata </a:t>
            </a:r>
            <a:r>
              <a:rPr lang="fr-FR" b="1" dirty="0" smtClean="0"/>
              <a:t>(4)</a:t>
            </a:r>
          </a:p>
        </p:txBody>
      </p:sp>
      <p:graphicFrame>
        <p:nvGraphicFramePr>
          <p:cNvPr id="33796" name="Group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Opasnosti koje treba izbjegavati</a:t>
                      </a: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: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022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Nepoznavanje subvencijskih mogućnosti koje može dovesti do nedostatnog korištenja strukturnih potpora.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hr-H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 druge strane, </a:t>
                      </a:r>
                      <a:r>
                        <a:rPr kumimoji="0" lang="hr-HR" sz="24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stvaranje </a:t>
                      </a:r>
                      <a:r>
                        <a:rPr kumimoji="0" lang="hr-HR" sz="2400" b="0" i="1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klijentelističkog</a:t>
                      </a:r>
                      <a:r>
                        <a:rPr kumimoji="0" lang="hr-HR" sz="24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 pristupa može proizvesti sreću ili nepravednu pristranost.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2400" b="0" i="1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Ohrabrivanje nerealnih projekata po pitanju njihovog financiranja i trajanja. </a:t>
                      </a:r>
                      <a:endParaRPr kumimoji="0" lang="en-GB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b="1" dirty="0" smtClean="0"/>
              <a:t>Obrada zahtjeva </a:t>
            </a:r>
            <a:endParaRPr lang="en-GB" dirty="0" smtClean="0"/>
          </a:p>
        </p:txBody>
      </p:sp>
      <p:sp>
        <p:nvSpPr>
          <p:cNvPr id="17410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GB" dirty="0" smtClean="0"/>
          </a:p>
          <a:p>
            <a:pPr lvl="2" eaLnBrk="1" hangingPunct="1">
              <a:buFont typeface="Arial" charset="0"/>
              <a:buNone/>
            </a:pPr>
            <a:r>
              <a:rPr lang="fr-FR" b="1" dirty="0" smtClean="0"/>
              <a:t>                                     </a:t>
            </a:r>
            <a:r>
              <a:rPr lang="hr-HR" b="1" dirty="0" smtClean="0"/>
              <a:t>predaja dokumenata</a:t>
            </a:r>
            <a:endParaRPr lang="fr-FR" dirty="0" smtClean="0"/>
          </a:p>
          <a:p>
            <a:pPr eaLnBrk="1" hangingPunct="1"/>
            <a:endParaRPr lang="fr-FR" dirty="0" smtClean="0"/>
          </a:p>
          <a:p>
            <a:pPr eaLnBrk="1" hangingPunct="1"/>
            <a:r>
              <a:rPr lang="en-GB" dirty="0" smtClean="0"/>
              <a:t>2 </a:t>
            </a:r>
            <a:r>
              <a:rPr lang="hr-HR" dirty="0" smtClean="0"/>
              <a:t>faze</a:t>
            </a:r>
            <a:endParaRPr lang="en-GB" dirty="0" smtClean="0"/>
          </a:p>
          <a:p>
            <a:pPr eaLnBrk="1" hangingPunct="1">
              <a:buFont typeface="Arial" charset="0"/>
              <a:buNone/>
            </a:pPr>
            <a:r>
              <a:rPr lang="fr-FR" b="1" dirty="0" smtClean="0"/>
              <a:t>                                      </a:t>
            </a:r>
            <a:r>
              <a:rPr lang="hr-HR" sz="2400" b="1" dirty="0" smtClean="0"/>
              <a:t>obrada </a:t>
            </a:r>
            <a:r>
              <a:rPr lang="fr-FR" dirty="0" smtClean="0"/>
              <a:t> </a:t>
            </a:r>
            <a:endParaRPr lang="fr-FR" b="1" dirty="0" smtClean="0"/>
          </a:p>
          <a:p>
            <a:pPr eaLnBrk="1" hangingPunct="1"/>
            <a:endParaRPr lang="fr-FR" dirty="0" smtClean="0"/>
          </a:p>
          <a:p>
            <a:pPr eaLnBrk="1" hangingPunct="1">
              <a:buNone/>
            </a:pPr>
            <a:endParaRPr lang="en-GB" dirty="0" smtClean="0"/>
          </a:p>
        </p:txBody>
      </p:sp>
      <p:cxnSp>
        <p:nvCxnSpPr>
          <p:cNvPr id="5" name="Connecteur droit avec flèche 4"/>
          <p:cNvCxnSpPr/>
          <p:nvPr/>
        </p:nvCxnSpPr>
        <p:spPr>
          <a:xfrm flipV="1">
            <a:off x="2411413" y="2492375"/>
            <a:ext cx="1368425" cy="8651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/>
          <p:nvPr/>
        </p:nvCxnSpPr>
        <p:spPr>
          <a:xfrm>
            <a:off x="2484438" y="3573463"/>
            <a:ext cx="1295400" cy="5032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3" name="Rectangle 1"/>
          <p:cNvSpPr>
            <a:spLocks noChangeArrowheads="1"/>
          </p:cNvSpPr>
          <p:nvPr/>
        </p:nvSpPr>
        <p:spPr bwMode="auto">
          <a:xfrm>
            <a:off x="0" y="-41275"/>
            <a:ext cx="223838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fr-FR" sz="1100" b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fr-FR" sz="800"/>
          </a:p>
          <a:p>
            <a:pPr eaLnBrk="0" hangingPunct="0"/>
            <a:endParaRPr lang="fr-FR"/>
          </a:p>
        </p:txBody>
      </p:sp>
      <p:sp>
        <p:nvSpPr>
          <p:cNvPr id="14" name="Espace réservé du pied de page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Pierre </a:t>
            </a:r>
            <a:r>
              <a:rPr lang="en-GB" dirty="0" err="1"/>
              <a:t>Pelan</a:t>
            </a:r>
            <a:r>
              <a:rPr lang="en-GB" dirty="0"/>
              <a:t>                      GIP ADETEF                                             11 09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b="1" dirty="0" smtClean="0"/>
              <a:t>Podnošenje dokumenata </a:t>
            </a:r>
            <a:r>
              <a:rPr lang="fr-FR" b="1" dirty="0" smtClean="0"/>
              <a:t>(1) </a:t>
            </a:r>
            <a:endParaRPr lang="en-GB" dirty="0" smtClean="0"/>
          </a:p>
        </p:txBody>
      </p:sp>
      <p:graphicFrame>
        <p:nvGraphicFramePr>
          <p:cNvPr id="6" name="Espace réservé du contenu 5"/>
          <p:cNvGraphicFramePr>
            <a:graphicFrameLocks noGrp="1"/>
          </p:cNvGraphicFramePr>
          <p:nvPr>
            <p:ph idx="1"/>
          </p:nvPr>
        </p:nvGraphicFramePr>
        <p:xfrm>
          <a:off x="457200" y="1196975"/>
          <a:ext cx="8229600" cy="52215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03232"/>
                <a:gridCol w="226368"/>
              </a:tblGrid>
              <a:tr h="690511">
                <a:tc>
                  <a:txBody>
                    <a:bodyPr/>
                    <a:lstStyle/>
                    <a:p>
                      <a:pPr algn="ctr"/>
                      <a:endParaRPr lang="fr-FR" sz="1800" b="1" i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hr-HR" sz="18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Zahtjev za subvencijom 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605633">
                <a:tc>
                  <a:txBody>
                    <a:bodyPr/>
                    <a:lstStyle/>
                    <a:p>
                      <a:pPr algn="ctr"/>
                      <a:r>
                        <a:rPr lang="fr-FR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algn="ctr"/>
                      <a:r>
                        <a:rPr lang="hr-HR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Informacije koje se odnose na nositelja projekta, 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613625">
                <a:tc>
                  <a:txBody>
                    <a:bodyPr/>
                    <a:lstStyle/>
                    <a:p>
                      <a:pPr algn="ctr"/>
                      <a:endParaRPr lang="fr-FR" sz="1800" b="1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fr-FR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hr-HR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Određivanje mjesta projekta,</a:t>
                      </a:r>
                      <a:r>
                        <a:rPr lang="fr-FR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20755">
                <a:tc>
                  <a:txBody>
                    <a:bodyPr/>
                    <a:lstStyle/>
                    <a:p>
                      <a:pPr algn="ctr"/>
                      <a:endParaRPr lang="fr-FR" sz="1800" b="1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hr-HR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Opis projekta</a:t>
                      </a:r>
                      <a:r>
                        <a:rPr lang="fr-FR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57601">
                <a:tc>
                  <a:txBody>
                    <a:bodyPr/>
                    <a:lstStyle/>
                    <a:p>
                      <a:pPr algn="ctr"/>
                      <a:endParaRPr lang="fr-FR" sz="1800" b="1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hr-HR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Financijski</a:t>
                      </a:r>
                      <a:r>
                        <a:rPr lang="hr-HR" sz="1800" b="1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plan,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93585">
                <a:tc>
                  <a:txBody>
                    <a:bodyPr/>
                    <a:lstStyle/>
                    <a:p>
                      <a:pPr algn="ctr"/>
                      <a:endParaRPr lang="fr-FR" sz="1800" b="1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hr-HR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Sufinanciranja,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15877">
                <a:tc>
                  <a:txBody>
                    <a:bodyPr/>
                    <a:lstStyle/>
                    <a:p>
                      <a:pPr algn="ctr"/>
                      <a:endParaRPr lang="fr-FR" sz="1800" b="1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hr-HR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Iznos državnih potpora primljenih u zadnje</a:t>
                      </a:r>
                      <a:r>
                        <a:rPr lang="hr-HR" sz="1800" b="1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tri godine,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690511">
                <a:tc>
                  <a:txBody>
                    <a:bodyPr/>
                    <a:lstStyle/>
                    <a:p>
                      <a:pPr algn="ctr"/>
                      <a:r>
                        <a:rPr lang="hr-HR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Prethodne dozvole koje se zahtijevaju u skladu s važećim propisima i koje su potrebne pri obradi dokumenata.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Pierre Pelan                      GIP ADETEF                                             11 09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b="1" dirty="0" smtClean="0"/>
              <a:t> </a:t>
            </a:r>
            <a:r>
              <a:rPr lang="hr-HR" b="1" dirty="0" smtClean="0"/>
              <a:t>Obrada</a:t>
            </a:r>
            <a:r>
              <a:rPr lang="fr-FR" b="1" dirty="0" smtClean="0"/>
              <a:t> (2.1)</a:t>
            </a:r>
            <a:r>
              <a:rPr lang="fr-FR" dirty="0" smtClean="0"/>
              <a:t>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412875"/>
            <a:ext cx="8229600" cy="1152525"/>
          </a:xfrm>
          <a:solidFill>
            <a:schemeClr val="accent5"/>
          </a:solidFill>
          <a:ln>
            <a:solidFill>
              <a:schemeClr val="bg2"/>
            </a:solidFill>
          </a:ln>
        </p:spPr>
        <p:txBody>
          <a:bodyPr>
            <a:noAutofit/>
          </a:bodyPr>
          <a:lstStyle/>
          <a:p>
            <a:pPr algn="just" eaLnBrk="1" hangingPunct="1">
              <a:buFont typeface="Arial" charset="0"/>
              <a:buNone/>
            </a:pPr>
            <a:r>
              <a:rPr lang="fr-FR" sz="2400" b="1" dirty="0" smtClean="0"/>
              <a:t>     </a:t>
            </a:r>
            <a:r>
              <a:rPr lang="hr-HR" sz="2400" b="1" dirty="0" smtClean="0"/>
              <a:t>Sintetička analiza</a:t>
            </a:r>
            <a:r>
              <a:rPr lang="fr-FR" sz="2400" dirty="0" smtClean="0"/>
              <a:t> </a:t>
            </a:r>
            <a:r>
              <a:rPr lang="hr-HR" sz="2400" dirty="0" smtClean="0"/>
              <a:t>koja omogućuje meritornu procjenu </a:t>
            </a:r>
            <a:r>
              <a:rPr lang="hr-HR" sz="2400" dirty="0" smtClean="0"/>
              <a:t>dopustivosti, </a:t>
            </a:r>
            <a:r>
              <a:rPr lang="hr-HR" sz="2400" dirty="0" smtClean="0"/>
              <a:t>izvedivosti projekata, njihove važnosti s obzirom na ciljeve iz operativnog programa. </a:t>
            </a:r>
            <a:endParaRPr lang="fr-FR" sz="2400" dirty="0" smtClean="0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684213" y="2708275"/>
            <a:ext cx="777557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hr-HR" sz="2800" b="1" dirty="0" smtClean="0">
                <a:latin typeface="Calibri" pitchFamily="34" charset="0"/>
              </a:rPr>
              <a:t> Prihvatljivost s obzirom na program </a:t>
            </a:r>
            <a:r>
              <a:rPr lang="fr-FR" sz="2800" b="1" dirty="0">
                <a:latin typeface="Calibri" pitchFamily="34" charset="0"/>
              </a:rPr>
              <a:t> </a:t>
            </a:r>
          </a:p>
          <a:p>
            <a:pPr>
              <a:buFont typeface="Wingdings" pitchFamily="2" charset="2"/>
              <a:buChar char="Ø"/>
            </a:pPr>
            <a:endParaRPr lang="fr-FR" b="1" dirty="0">
              <a:latin typeface="Calibri" pitchFamily="34" charset="0"/>
            </a:endParaRPr>
          </a:p>
          <a:p>
            <a:endParaRPr lang="en-GB" dirty="0">
              <a:latin typeface="Calibri" pitchFamily="34" charset="0"/>
            </a:endParaRP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684213" y="2708275"/>
            <a:ext cx="7775575" cy="387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endParaRPr lang="fr-FR" sz="2800" b="1" dirty="0">
              <a:latin typeface="Calibri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hr-HR" sz="2800" b="1" dirty="0" smtClean="0">
                <a:latin typeface="Calibri" pitchFamily="34" charset="0"/>
              </a:rPr>
              <a:t> Prihvatljivost troškova</a:t>
            </a:r>
            <a:endParaRPr lang="fr-FR" sz="2800" b="1" dirty="0" smtClean="0">
              <a:latin typeface="Calibri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fr-FR" sz="2800" dirty="0" smtClean="0">
                <a:latin typeface="Calibri" pitchFamily="34" charset="0"/>
              </a:rPr>
              <a:t> </a:t>
            </a:r>
            <a:r>
              <a:rPr lang="hr-HR" sz="2800" b="1" dirty="0" smtClean="0">
                <a:latin typeface="Calibri" pitchFamily="34" charset="0"/>
              </a:rPr>
              <a:t>Financijska ravnoteža </a:t>
            </a:r>
            <a:endParaRPr lang="fr-FR" sz="2800" b="1" dirty="0" smtClean="0">
              <a:latin typeface="Calibri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fr-FR" sz="2800" b="1" dirty="0" smtClean="0">
                <a:latin typeface="Calibri" pitchFamily="34" charset="0"/>
              </a:rPr>
              <a:t> </a:t>
            </a:r>
            <a:r>
              <a:rPr lang="hr-HR" sz="2800" b="1" dirty="0" smtClean="0">
                <a:latin typeface="Calibri" pitchFamily="34" charset="0"/>
              </a:rPr>
              <a:t>Izvedivost projekta </a:t>
            </a:r>
            <a:endParaRPr lang="fr-FR" sz="2800" b="1" dirty="0">
              <a:latin typeface="Calibri" pitchFamily="34" charset="0"/>
            </a:endParaRPr>
          </a:p>
          <a:p>
            <a:endParaRPr lang="fr-FR" sz="2800" b="1" dirty="0">
              <a:latin typeface="Calibri" pitchFamily="34" charset="0"/>
            </a:endParaRPr>
          </a:p>
          <a:p>
            <a:r>
              <a:rPr lang="fr-FR" dirty="0">
                <a:latin typeface="Calibri" pitchFamily="34" charset="0"/>
              </a:rPr>
              <a:t> </a:t>
            </a:r>
          </a:p>
          <a:p>
            <a:r>
              <a:rPr lang="fr-FR" dirty="0">
                <a:latin typeface="Calibri" pitchFamily="34" charset="0"/>
              </a:rPr>
              <a:t> </a:t>
            </a:r>
          </a:p>
          <a:p>
            <a:endParaRPr lang="fr-FR" dirty="0">
              <a:latin typeface="Calibri" pitchFamily="34" charset="0"/>
            </a:endParaRPr>
          </a:p>
          <a:p>
            <a:endParaRPr lang="fr-FR" dirty="0">
              <a:latin typeface="Calibri" pitchFamily="34" charset="0"/>
            </a:endParaRPr>
          </a:p>
          <a:p>
            <a:endParaRPr lang="fr-FR" dirty="0">
              <a:latin typeface="Calibri" pitchFamily="34" charset="0"/>
            </a:endParaRPr>
          </a:p>
          <a:p>
            <a:endParaRPr lang="en-GB" dirty="0">
              <a:latin typeface="Calibri" pitchFamily="34" charset="0"/>
            </a:endParaRP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Pierre Pelan                      GIP ADETEF                                             11 09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b="1" dirty="0" smtClean="0"/>
              <a:t>Obrada</a:t>
            </a:r>
            <a:r>
              <a:rPr lang="fr-FR" b="1" dirty="0" smtClean="0"/>
              <a:t> (2.2)</a:t>
            </a:r>
            <a:r>
              <a:rPr lang="fr-FR" dirty="0" smtClean="0"/>
              <a:t> </a:t>
            </a:r>
            <a:endParaRPr lang="en-GB" dirty="0" smtClean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hr-HR" b="1" i="1" dirty="0" smtClean="0"/>
              <a:t>Sredstva  </a:t>
            </a:r>
            <a:endParaRPr lang="fr-FR" b="1" i="1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fr-FR" b="1" i="1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r-FR" b="1" i="1" dirty="0"/>
              <a:t> </a:t>
            </a:r>
            <a:r>
              <a:rPr lang="fr-FR" i="1" dirty="0" smtClean="0"/>
              <a:t>- </a:t>
            </a:r>
            <a:r>
              <a:rPr lang="hr-HR" i="1" dirty="0" smtClean="0"/>
              <a:t>državne potpore navedene prema izvoru financiranja: EU, nacionalni, lokalni, neizravna državna potpora,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r-FR" i="1" dirty="0" smtClean="0"/>
              <a:t>- </a:t>
            </a:r>
            <a:r>
              <a:rPr lang="hr-HR" i="1" dirty="0" smtClean="0"/>
              <a:t>samostalno financiranje temeljem vlastitih sredstava, zajmova, </a:t>
            </a:r>
            <a:r>
              <a:rPr lang="hr-HR" i="1" dirty="0" err="1" smtClean="0"/>
              <a:t>leasinga</a:t>
            </a:r>
            <a:r>
              <a:rPr lang="hr-HR" i="1" dirty="0" smtClean="0"/>
              <a:t>, ostalog.</a:t>
            </a:r>
            <a:endParaRPr lang="fr-FR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fr-FR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hr-HR" b="1" i="1" dirty="0" smtClean="0"/>
              <a:t>Troškovi </a:t>
            </a:r>
            <a:endParaRPr lang="fr-FR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r-FR" i="1" dirty="0" smtClean="0"/>
              <a:t>-</a:t>
            </a:r>
            <a:r>
              <a:rPr lang="hr-HR" i="1" dirty="0" smtClean="0"/>
              <a:t> iznos kupljenih nekretnina</a:t>
            </a:r>
            <a:r>
              <a:rPr lang="fr-FR" i="1" dirty="0" smtClean="0"/>
              <a:t>,</a:t>
            </a:r>
            <a:endParaRPr lang="fr-FR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r-FR" i="1" dirty="0"/>
              <a:t> - </a:t>
            </a:r>
            <a:r>
              <a:rPr lang="hr-HR" i="1" dirty="0" smtClean="0"/>
              <a:t>radovi</a:t>
            </a:r>
            <a:r>
              <a:rPr lang="fr-FR" i="1" dirty="0" smtClean="0"/>
              <a:t>,</a:t>
            </a:r>
            <a:endParaRPr lang="fr-FR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r-FR" i="1" dirty="0"/>
              <a:t> - </a:t>
            </a:r>
            <a:r>
              <a:rPr lang="hr-HR" i="1" dirty="0" smtClean="0"/>
              <a:t>nabava opreme</a:t>
            </a:r>
            <a:r>
              <a:rPr lang="fr-FR" i="1" dirty="0" smtClean="0"/>
              <a:t>,</a:t>
            </a:r>
            <a:endParaRPr lang="fr-FR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r-FR" i="1" dirty="0"/>
              <a:t>- </a:t>
            </a:r>
            <a:r>
              <a:rPr lang="hr-HR" i="1" dirty="0" smtClean="0"/>
              <a:t>nastali troškovi rada (definirajući način izračuna</a:t>
            </a:r>
            <a:r>
              <a:rPr lang="fr-FR" i="1" dirty="0" smtClean="0"/>
              <a:t>: </a:t>
            </a:r>
            <a:r>
              <a:rPr lang="hr-HR" i="1" dirty="0" smtClean="0"/>
              <a:t>jedinični iznos, broj osoba, broj mjeseci</a:t>
            </a:r>
            <a:r>
              <a:rPr lang="fr-FR" i="1" dirty="0" smtClean="0"/>
              <a:t>)</a:t>
            </a:r>
            <a:endParaRPr lang="fr-FR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fr-FR" i="1" dirty="0"/>
              <a:t> </a:t>
            </a:r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Pierre Pelan                      GIP ADETEF                                             11 09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</TotalTime>
  <Words>862</Words>
  <Application>Microsoft Office PowerPoint</Application>
  <PresentationFormat>On-screen Show (4:3)</PresentationFormat>
  <Paragraphs>221</Paragraphs>
  <Slides>23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Thème Office</vt:lpstr>
      <vt:lpstr>Životni ciklus projekata </vt:lpstr>
      <vt:lpstr>Osmišljavanje projekata (1) </vt:lpstr>
      <vt:lpstr>Osmišljavanje projekata (2)</vt:lpstr>
      <vt:lpstr>Osmišljavanje projekata (3) </vt:lpstr>
      <vt:lpstr>Osmišljavanje projekata (4)</vt:lpstr>
      <vt:lpstr>Obrada zahtjeva </vt:lpstr>
      <vt:lpstr>Podnošenje dokumenata (1) </vt:lpstr>
      <vt:lpstr> Obrada (2.1) </vt:lpstr>
      <vt:lpstr>Obrada (2.2) </vt:lpstr>
      <vt:lpstr>Odabir projekata </vt:lpstr>
      <vt:lpstr>Potpisivanje ugovora/sporazuma </vt:lpstr>
      <vt:lpstr>Potpisivanje ugovora/sporazuma (2)</vt:lpstr>
      <vt:lpstr>Provedba i praćenje</vt:lpstr>
      <vt:lpstr>Provedba i praćenje (2)</vt:lpstr>
      <vt:lpstr> Nadzor izvršene usluge (1)   </vt:lpstr>
      <vt:lpstr>Nadzor izvršene usluge (2)</vt:lpstr>
      <vt:lpstr>Nadzor izvršene usluge (3)  </vt:lpstr>
      <vt:lpstr> Isplata subvencija   </vt:lpstr>
      <vt:lpstr>Isplata subvencija (2)</vt:lpstr>
      <vt:lpstr>Nadzor radova (1)</vt:lpstr>
      <vt:lpstr>Nadzor radova (2)</vt:lpstr>
      <vt:lpstr>Nadzor radova (3)</vt:lpstr>
      <vt:lpstr>Pohranjivanje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Cycle de vie des projets</dc:title>
  <dc:creator>Pierre</dc:creator>
  <cp:lastModifiedBy>Nives Curić</cp:lastModifiedBy>
  <cp:revision>88</cp:revision>
  <dcterms:created xsi:type="dcterms:W3CDTF">2013-09-04T20:28:03Z</dcterms:created>
  <dcterms:modified xsi:type="dcterms:W3CDTF">2013-09-09T11:08:01Z</dcterms:modified>
</cp:coreProperties>
</file>