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B0CA909-DAA6-4337-977F-D79796F2C375}" type="datetimeFigureOut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A39360F-030A-4F51-A467-651F2EB6576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39360F-030A-4F51-A467-651F2EB65762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39360F-030A-4F51-A467-651F2EB65762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39360F-030A-4F51-A467-651F2EB65762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6FF6-0236-48C8-BC89-B98C7EF18C10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5434E-644E-43F7-9895-B730093EF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00412-540F-4E65-B80D-162C0B2C24A6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AEED9-891E-4901-A1AF-78FD8421E22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4177E-F2BF-4897-A962-27D4A7620ACA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245CD-4806-4BED-9875-C5852290689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C6A10-1EED-4C02-87F4-ABC0EFA96D64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F0C9C-6401-4E16-84FE-EBE0473F431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8A0AF-CBD4-4DD2-B175-09642B73FE42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E312B-76D4-48B6-A5D9-F3591569A4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F5657-D510-4C18-977B-90CA7BDD0C19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FA23A-5E23-4113-BBAD-C9E1181B341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E33DF-E1E9-4C46-BD28-9DBA5A4AFA6D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9DBE-54BE-453D-A0BB-091B20D7BF6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1D498-B174-404A-A8DB-0A1732C99554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4DE7D-77A5-41BA-B22F-B0DA0C7AA98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E9F8C-345D-44EF-A418-D1F7D099C20E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B070A-CF53-4785-9E05-93A9D68FE79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30BF6-24AE-4CCD-8B65-5912AEB86045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6B0A-25FA-438F-AD46-9726F37E88A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86C18-996C-4D0F-9F68-7133FD861973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40083-35F2-4B43-B7F4-313C9FE9F1B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7887C6-A92C-4946-8658-18805150488E}" type="datetime1">
              <a:rPr lang="fr-FR"/>
              <a:pPr>
                <a:defRPr/>
              </a:pPr>
              <a:t>08/09/2013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67E39D-1ED0-4875-9079-AE6C5E55FB7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/>
          <p:cNvSpPr>
            <a:spLocks noGrp="1"/>
          </p:cNvSpPr>
          <p:nvPr>
            <p:ph type="ctrTitle"/>
          </p:nvPr>
        </p:nvSpPr>
        <p:spPr>
          <a:xfrm>
            <a:off x="685800" y="519113"/>
            <a:ext cx="7772400" cy="1470025"/>
          </a:xfrm>
        </p:spPr>
        <p:txBody>
          <a:bodyPr/>
          <a:lstStyle/>
          <a:p>
            <a:r>
              <a:rPr lang="hr-HR" dirty="0" smtClean="0"/>
              <a:t>Izgradnja tri zgrade za višestruki prihvat male djece </a:t>
            </a:r>
            <a:endParaRPr lang="fr-FR" dirty="0" smtClean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3F0E5-5469-45F2-AFA8-813BA6E5FF96}" type="slidenum">
              <a:rPr lang="fr-FR"/>
              <a:pPr>
                <a:defRPr/>
              </a:pPr>
              <a:t>1</a:t>
            </a:fld>
            <a:endParaRPr lang="fr-FR"/>
          </a:p>
        </p:txBody>
      </p:sp>
      <p:pic>
        <p:nvPicPr>
          <p:cNvPr id="14340" name="Picture 7" descr="C:\FICHIERS\DOCUMENTS\Assoc Maires\JMM\Zagreb\Images\100520102362.jpg"/>
          <p:cNvPicPr>
            <a:picLocks noChangeAspect="1" noChangeArrowheads="1"/>
          </p:cNvPicPr>
          <p:nvPr/>
        </p:nvPicPr>
        <p:blipFill>
          <a:blip r:embed="rId2" cstate="print"/>
          <a:srcRect b="11430"/>
          <a:stretch>
            <a:fillRect/>
          </a:stretch>
        </p:blipFill>
        <p:spPr bwMode="auto">
          <a:xfrm>
            <a:off x="4716463" y="2565400"/>
            <a:ext cx="3648075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C:\FICHIERS\DOCUMENTS\Assoc Maires\JMM\Zagreb\Images\100520102360.jpg"/>
          <p:cNvPicPr>
            <a:picLocks noChangeAspect="1" noChangeArrowheads="1"/>
          </p:cNvPicPr>
          <p:nvPr/>
        </p:nvPicPr>
        <p:blipFill>
          <a:blip r:embed="rId3" cstate="print"/>
          <a:srcRect b="16147"/>
          <a:stretch>
            <a:fillRect/>
          </a:stretch>
        </p:blipFill>
        <p:spPr bwMode="auto">
          <a:xfrm>
            <a:off x="684213" y="2563813"/>
            <a:ext cx="3852862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 smtClean="0">
                <a:solidFill>
                  <a:srgbClr val="000000"/>
                </a:solidFill>
              </a:rPr>
              <a:t>Izgradnja tri zgrade za višestruki prihvat</a:t>
            </a:r>
            <a:r>
              <a:rPr lang="fr-FR" sz="3200" dirty="0" smtClean="0">
                <a:solidFill>
                  <a:srgbClr val="000000"/>
                </a:solidFill>
              </a:rPr>
              <a:t> </a:t>
            </a:r>
            <a:r>
              <a:rPr lang="hr-HR" sz="3200" dirty="0" smtClean="0">
                <a:solidFill>
                  <a:srgbClr val="000000"/>
                </a:solidFill>
              </a:rPr>
              <a:t>male djece </a:t>
            </a:r>
            <a:endParaRPr lang="fr-FR" sz="3200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r-HR" sz="2400" u="sng" dirty="0" smtClean="0"/>
              <a:t>Nastanak </a:t>
            </a:r>
            <a:r>
              <a:rPr lang="fr-FR" sz="2400" u="sng" dirty="0" err="1" smtClean="0"/>
              <a:t>proje</a:t>
            </a:r>
            <a:r>
              <a:rPr lang="hr-HR" sz="2400" u="sng" dirty="0" smtClean="0"/>
              <a:t>k</a:t>
            </a:r>
            <a:r>
              <a:rPr lang="fr-FR" sz="2400" u="sng" dirty="0" smtClean="0"/>
              <a:t>t</a:t>
            </a:r>
            <a:r>
              <a:rPr lang="hr-HR" sz="2400" u="sng" dirty="0" smtClean="0"/>
              <a:t>a</a:t>
            </a:r>
            <a:endParaRPr lang="fr-FR" sz="2400" u="sng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Sve veći roditeljski zahtjevi 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Nedovoljan broj pomoćnica za čuvanje djece u kući 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Nastojanje da se olakša zapošljavanje svih, posebice žena 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Velika očekivanja poduzeća (koja je prethodno postavljena dijagnoza potvrdila)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1FE42A-13A5-4B3D-8583-49277CA886FA}" type="slidenum">
              <a:rPr lang="fr-FR"/>
              <a:pPr>
                <a:defRPr/>
              </a:pPr>
              <a:t>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 smtClean="0">
                <a:solidFill>
                  <a:srgbClr val="000000"/>
                </a:solidFill>
              </a:rPr>
              <a:t>Izgradnja tri zgrade za višestruki prihvat male djece 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r-HR" sz="2400" u="sng" dirty="0" smtClean="0"/>
              <a:t>Značajke </a:t>
            </a:r>
            <a:r>
              <a:rPr lang="fr-FR" sz="2400" u="sng" dirty="0" err="1" smtClean="0"/>
              <a:t>proje</a:t>
            </a:r>
            <a:r>
              <a:rPr lang="hr-HR" sz="2400" u="sng" dirty="0" smtClean="0"/>
              <a:t>k</a:t>
            </a:r>
            <a:r>
              <a:rPr lang="fr-FR" sz="2400" u="sng" dirty="0" smtClean="0"/>
              <a:t>t</a:t>
            </a:r>
            <a:r>
              <a:rPr lang="hr-HR" sz="2400" u="sng" dirty="0" smtClean="0"/>
              <a:t>a</a:t>
            </a:r>
            <a:endParaRPr lang="fr-FR" sz="2400" u="sng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Izgradnja 3 zgrade s</a:t>
            </a:r>
            <a:r>
              <a:rPr lang="fr-FR" sz="2400" dirty="0" smtClean="0"/>
              <a:t> 50, 40 et 30 </a:t>
            </a:r>
            <a:r>
              <a:rPr lang="hr-HR" sz="2400" dirty="0" smtClean="0"/>
              <a:t>mjesta na </a:t>
            </a:r>
            <a:r>
              <a:rPr lang="fr-FR" sz="2400" dirty="0" smtClean="0"/>
              <a:t>3 </a:t>
            </a:r>
            <a:r>
              <a:rPr lang="hr-HR" sz="2400" dirty="0" smtClean="0"/>
              <a:t>lokacije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Mjesto je odabrano ovisno o pučanstvu, ali i o udaljenosti između doma i radnog mjesta 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Radno vrijeme prilagođeno radnim zahtjevima 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Svi ne plaćaju jednako </a:t>
            </a:r>
            <a:r>
              <a:rPr lang="fr-FR" sz="2400" dirty="0" smtClean="0"/>
              <a:t>(</a:t>
            </a:r>
            <a:r>
              <a:rPr lang="hr-HR" sz="2400" dirty="0" smtClean="0"/>
              <a:t>obiteljski kvocijent)</a:t>
            </a:r>
            <a:endParaRPr lang="fr-FR" sz="2400" dirty="0" smtClean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/>
              <a:t>Otvaranje </a:t>
            </a:r>
            <a:r>
              <a:rPr lang="fr-FR" sz="2400" dirty="0" smtClean="0"/>
              <a:t>45 </a:t>
            </a:r>
            <a:r>
              <a:rPr lang="hr-HR" sz="2400" dirty="0" smtClean="0"/>
              <a:t>radnih mjesta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5C757B-EA78-45D6-9BD9-64E57691AAA1}" type="slidenum">
              <a:rPr lang="fr-FR"/>
              <a:pPr>
                <a:defRPr/>
              </a:pPr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 smtClean="0">
                <a:solidFill>
                  <a:srgbClr val="000000"/>
                </a:solidFill>
              </a:rPr>
              <a:t>Izgradnja tri zgrade za višestruki prijem male djece 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r-HR" sz="2400" u="sng" dirty="0" smtClean="0">
                <a:solidFill>
                  <a:prstClr val="black"/>
                </a:solidFill>
              </a:rPr>
              <a:t>Kriteriji prihvatljivosti (izbornosti)</a:t>
            </a:r>
            <a:endParaRPr lang="fr-FR" sz="2400" u="sng" dirty="0">
              <a:solidFill>
                <a:prstClr val="black"/>
              </a:solidFill>
            </a:endParaRPr>
          </a:p>
          <a:p>
            <a:pPr marL="0" indent="0" fontAlgn="auto">
              <a:lnSpc>
                <a:spcPct val="20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hr-HR" sz="2400" dirty="0" smtClean="0">
                <a:solidFill>
                  <a:prstClr val="black"/>
                </a:solidFill>
              </a:rPr>
              <a:t> O</a:t>
            </a:r>
            <a:r>
              <a:rPr lang="fr-FR" sz="2400" dirty="0" smtClean="0">
                <a:solidFill>
                  <a:prstClr val="black"/>
                </a:solidFill>
              </a:rPr>
              <a:t>p</a:t>
            </a:r>
            <a:r>
              <a:rPr lang="hr-HR" sz="2400" dirty="0" smtClean="0">
                <a:solidFill>
                  <a:prstClr val="black"/>
                </a:solidFill>
              </a:rPr>
              <a:t>e</a:t>
            </a:r>
            <a:r>
              <a:rPr lang="fr-FR" sz="2400" dirty="0" err="1" smtClean="0">
                <a:solidFill>
                  <a:prstClr val="black"/>
                </a:solidFill>
              </a:rPr>
              <a:t>rati</a:t>
            </a:r>
            <a:r>
              <a:rPr lang="hr-HR" sz="2400" dirty="0" smtClean="0">
                <a:solidFill>
                  <a:prstClr val="black"/>
                </a:solidFill>
              </a:rPr>
              <a:t>vni program</a:t>
            </a:r>
            <a:r>
              <a:rPr lang="fr-FR" sz="2400" dirty="0" smtClean="0">
                <a:solidFill>
                  <a:prstClr val="black"/>
                </a:solidFill>
              </a:rPr>
              <a:t> </a:t>
            </a:r>
            <a:r>
              <a:rPr lang="fr-FR" sz="2400" dirty="0">
                <a:solidFill>
                  <a:prstClr val="black"/>
                </a:solidFill>
              </a:rPr>
              <a:t>FEDER </a:t>
            </a:r>
            <a:r>
              <a:rPr lang="fr-FR" sz="2400" dirty="0" smtClean="0">
                <a:solidFill>
                  <a:prstClr val="black"/>
                </a:solidFill>
              </a:rPr>
              <a:t>Lorraine</a:t>
            </a:r>
            <a:endParaRPr lang="fr-FR" sz="2400" dirty="0"/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hr-HR" sz="2400" dirty="0" smtClean="0">
                <a:solidFill>
                  <a:prstClr val="black"/>
                </a:solidFill>
              </a:rPr>
              <a:t>Smjer </a:t>
            </a:r>
            <a:r>
              <a:rPr lang="fr-FR" sz="2400" dirty="0" smtClean="0">
                <a:solidFill>
                  <a:prstClr val="black"/>
                </a:solidFill>
              </a:rPr>
              <a:t>D : D. </a:t>
            </a:r>
            <a:r>
              <a:rPr lang="hr-HR" sz="2400" dirty="0" smtClean="0">
                <a:solidFill>
                  <a:prstClr val="black"/>
                </a:solidFill>
              </a:rPr>
              <a:t>Podržavanje važnih projekata (uloga) za razvoj  pokrajine</a:t>
            </a:r>
            <a:r>
              <a:rPr lang="fr-FR" sz="2400" dirty="0" smtClean="0">
                <a:solidFill>
                  <a:prstClr val="black"/>
                </a:solidFill>
              </a:rPr>
              <a:t> Lorraine</a:t>
            </a:r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fr-FR" sz="2400" dirty="0" smtClean="0">
                <a:solidFill>
                  <a:prstClr val="black"/>
                </a:solidFill>
              </a:rPr>
              <a:t>M</a:t>
            </a:r>
            <a:r>
              <a:rPr lang="hr-HR" sz="2400" dirty="0" smtClean="0">
                <a:solidFill>
                  <a:prstClr val="black"/>
                </a:solidFill>
              </a:rPr>
              <a:t>jera </a:t>
            </a:r>
            <a:r>
              <a:rPr lang="fr-FR" sz="2400" dirty="0" smtClean="0">
                <a:solidFill>
                  <a:prstClr val="black"/>
                </a:solidFill>
              </a:rPr>
              <a:t>2 : D2. </a:t>
            </a:r>
            <a:r>
              <a:rPr lang="hr-HR" sz="2400" dirty="0" smtClean="0">
                <a:solidFill>
                  <a:prstClr val="black"/>
                </a:solidFill>
              </a:rPr>
              <a:t>Utvrđivanje vrijednosti dolaska TGVa (vlaka koji vozi velikom brzinom) i postaja na kojima staje</a:t>
            </a:r>
            <a:endParaRPr lang="fr-FR" sz="2400" dirty="0" smtClean="0">
              <a:solidFill>
                <a:prstClr val="black"/>
              </a:solidFill>
            </a:endParaRPr>
          </a:p>
          <a:p>
            <a:pPr fontAlgn="auto">
              <a:lnSpc>
                <a:spcPct val="200000"/>
              </a:lnSpc>
              <a:spcAft>
                <a:spcPts val="0"/>
              </a:spcAft>
              <a:buFontTx/>
              <a:buChar char="-"/>
              <a:defRPr/>
            </a:pPr>
            <a:r>
              <a:rPr lang="fr-FR" sz="2400" dirty="0" smtClean="0">
                <a:solidFill>
                  <a:prstClr val="black"/>
                </a:solidFill>
              </a:rPr>
              <a:t>A</a:t>
            </a:r>
            <a:r>
              <a:rPr lang="hr-HR" sz="2400" dirty="0" smtClean="0">
                <a:solidFill>
                  <a:prstClr val="black"/>
                </a:solidFill>
              </a:rPr>
              <a:t>kcija </a:t>
            </a:r>
            <a:r>
              <a:rPr lang="fr-FR" sz="2400" dirty="0" smtClean="0">
                <a:solidFill>
                  <a:prstClr val="black"/>
                </a:solidFill>
              </a:rPr>
              <a:t>3 : D23. </a:t>
            </a:r>
            <a:r>
              <a:rPr lang="hr-HR" sz="2400" dirty="0" smtClean="0">
                <a:solidFill>
                  <a:prstClr val="black"/>
                </a:solidFill>
              </a:rPr>
              <a:t>Razvijanje usluga </a:t>
            </a:r>
            <a:r>
              <a:rPr lang="fr-FR" sz="2400" dirty="0" smtClean="0">
                <a:solidFill>
                  <a:prstClr val="black"/>
                </a:solidFill>
              </a:rPr>
              <a:t>p</a:t>
            </a:r>
            <a:r>
              <a:rPr lang="hr-HR" sz="2400" dirty="0" smtClean="0">
                <a:solidFill>
                  <a:prstClr val="black"/>
                </a:solidFill>
              </a:rPr>
              <a:t>učanstvu</a:t>
            </a:r>
            <a:endParaRPr lang="fr-FR" sz="2400" dirty="0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1A3F51-4F8A-4C11-BC55-340E0D00D4F1}" type="slidenum">
              <a:rPr lang="fr-FR"/>
              <a:pPr>
                <a:defRPr/>
              </a:pPr>
              <a:t>4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 smtClean="0">
                <a:solidFill>
                  <a:srgbClr val="000000"/>
                </a:solidFill>
              </a:rPr>
              <a:t>Izgradnja tri zgrade za višestruki </a:t>
            </a:r>
            <a:r>
              <a:rPr lang="hr-HR" sz="3200" smtClean="0">
                <a:solidFill>
                  <a:srgbClr val="000000"/>
                </a:solidFill>
              </a:rPr>
              <a:t>prihvat male </a:t>
            </a:r>
            <a:r>
              <a:rPr lang="hr-HR" sz="3200" dirty="0" smtClean="0">
                <a:solidFill>
                  <a:srgbClr val="000000"/>
                </a:solidFill>
              </a:rPr>
              <a:t>djece </a:t>
            </a:r>
            <a:endParaRPr lang="fr-FR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fr-FR" sz="2200" u="sng" dirty="0" smtClean="0"/>
              <a:t>Plan </a:t>
            </a:r>
            <a:r>
              <a:rPr lang="fr-FR" sz="2200" u="sng" dirty="0" err="1" smtClean="0"/>
              <a:t>financ</a:t>
            </a:r>
            <a:r>
              <a:rPr lang="hr-HR" sz="2200" u="sng" dirty="0" smtClean="0"/>
              <a:t>iranja</a:t>
            </a:r>
            <a:endParaRPr lang="fr-FR" sz="2200" u="sng" dirty="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hr-HR" sz="2200" b="1" dirty="0" smtClean="0"/>
              <a:t>Ukupni troškovi  </a:t>
            </a:r>
            <a:r>
              <a:rPr lang="fr-FR" sz="2200" b="1" dirty="0" smtClean="0"/>
              <a:t>				4 971 416,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 Radovi</a:t>
            </a:r>
            <a:r>
              <a:rPr lang="fr-FR" sz="2200" dirty="0" smtClean="0"/>
              <a:t>					4 495 040,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 Vođenje radova </a:t>
            </a:r>
            <a:r>
              <a:rPr lang="fr-FR" sz="2200" dirty="0" smtClean="0"/>
              <a:t>				   404 210,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 Projektiranje </a:t>
            </a:r>
            <a:r>
              <a:rPr lang="fr-FR" sz="2200" dirty="0" smtClean="0"/>
              <a:t>				      52 670,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  Objava </a:t>
            </a:r>
            <a:endParaRPr lang="fr-FR" sz="2200" dirty="0" smtClean="0"/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hr-HR" sz="2200" b="1" dirty="0" smtClean="0"/>
              <a:t> Ukupni prihodi </a:t>
            </a:r>
            <a:r>
              <a:rPr lang="fr-FR" sz="2200" b="1" dirty="0" smtClean="0"/>
              <a:t>				4 971 416,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fr-FR" sz="2200" dirty="0" smtClean="0"/>
              <a:t>E</a:t>
            </a:r>
            <a:r>
              <a:rPr lang="hr-HR" sz="2200" dirty="0" smtClean="0"/>
              <a:t>U</a:t>
            </a:r>
            <a:r>
              <a:rPr lang="fr-FR" sz="2200" dirty="0" smtClean="0"/>
              <a:t>					</a:t>
            </a:r>
            <a:r>
              <a:rPr lang="hr-HR" sz="2200" smtClean="0"/>
              <a:t>    607 7</a:t>
            </a:r>
            <a:r>
              <a:rPr lang="fr-FR" sz="2200" smtClean="0"/>
              <a:t>00</a:t>
            </a:r>
            <a:r>
              <a:rPr lang="fr-FR" sz="2200" dirty="0" smtClean="0"/>
              <a:t>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Država </a:t>
            </a:r>
            <a:r>
              <a:rPr lang="fr-FR" sz="2200" dirty="0" smtClean="0"/>
              <a:t>					</a:t>
            </a:r>
            <a:r>
              <a:rPr lang="hr-HR" sz="2200" dirty="0" smtClean="0"/>
              <a:t>    </a:t>
            </a:r>
            <a:r>
              <a:rPr lang="fr-FR" sz="2200" dirty="0" smtClean="0"/>
              <a:t>396 000,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fr-FR" sz="2200" dirty="0" smtClean="0"/>
              <a:t>C.A.F.</a:t>
            </a:r>
            <a:r>
              <a:rPr lang="hr-HR" sz="2200" dirty="0" smtClean="0"/>
              <a:t>  (Caisse des Allocations familiales =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 Fond dječjeg doplatka)                      </a:t>
            </a:r>
            <a:r>
              <a:rPr lang="fr-FR" sz="2200" dirty="0" smtClean="0"/>
              <a:t>	1 174 120,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Skupština pokrajine</a:t>
            </a:r>
            <a:r>
              <a:rPr lang="fr-FR" sz="2200" dirty="0" smtClean="0"/>
              <a:t> Moselle		1 000 </a:t>
            </a:r>
            <a:r>
              <a:rPr lang="fr-FR" sz="2200" dirty="0" err="1" smtClean="0"/>
              <a:t>000</a:t>
            </a:r>
            <a:r>
              <a:rPr lang="fr-FR" sz="2200" dirty="0" smtClean="0"/>
              <a:t>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fr-FR" sz="2200" dirty="0" smtClean="0"/>
              <a:t>ADEME</a:t>
            </a:r>
            <a:r>
              <a:rPr lang="hr-HR" sz="2200" dirty="0" smtClean="0"/>
              <a:t> (</a:t>
            </a:r>
            <a:r>
              <a:rPr lang="fr-FR" sz="2200" dirty="0" smtClean="0"/>
              <a:t>Agence de l'environnement 		</a:t>
            </a:r>
            <a:endParaRPr lang="hr-HR" sz="22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hr-HR" sz="2200" dirty="0" smtClean="0"/>
              <a:t> </a:t>
            </a:r>
            <a:r>
              <a:rPr lang="fr-FR" sz="2200" dirty="0" smtClean="0"/>
              <a:t>et de la maîtrise de l'énergie</a:t>
            </a:r>
            <a:r>
              <a:rPr lang="hr-HR" sz="2200" dirty="0" smtClean="0"/>
              <a:t> = Agencija za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hr-HR" sz="2200" dirty="0" smtClean="0"/>
              <a:t>Zaštitu okoliša i  štednju energije)                      </a:t>
            </a:r>
            <a:r>
              <a:rPr lang="fr-FR" sz="2200" dirty="0" smtClean="0"/>
              <a:t> 256 914, - €</a:t>
            </a:r>
          </a:p>
          <a:p>
            <a:pPr marL="0" indent="0">
              <a:lnSpc>
                <a:spcPct val="80000"/>
              </a:lnSpc>
              <a:buFontTx/>
              <a:buChar char="-"/>
            </a:pPr>
            <a:r>
              <a:rPr lang="hr-HR" sz="2200" dirty="0" smtClean="0"/>
              <a:t>Investitor-vlasnik </a:t>
            </a:r>
            <a:r>
              <a:rPr lang="fr-FR" sz="2200" dirty="0" smtClean="0"/>
              <a:t>: CAPFT (20,05%)		   996 682, - €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713DE0-9E81-40BE-839F-1A31DC4B72DB}" type="slidenum">
              <a:rPr lang="fr-FR"/>
              <a:pPr>
                <a:defRPr/>
              </a:pPr>
              <a:t>5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202</Words>
  <Application>Microsoft Office PowerPoint</Application>
  <PresentationFormat>On-screen Show (4:3)</PresentationFormat>
  <Paragraphs>45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Thème Office</vt:lpstr>
      <vt:lpstr>Izgradnja tri zgrade za višestruki prihvat male djece </vt:lpstr>
      <vt:lpstr>Izgradnja tri zgrade za višestruki prihvat male djece </vt:lpstr>
      <vt:lpstr>Izgradnja tri zgrade za višestruki prihvat male djece </vt:lpstr>
      <vt:lpstr>Izgradnja tri zgrade za višestruki prijem male djece </vt:lpstr>
      <vt:lpstr>Izgradnja tri zgrade za višestruki prihvat male djece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Construction de trois structures multi accueil – Petite enfance</dc:title>
  <dc:creator>Michel Menegoz</dc:creator>
  <cp:lastModifiedBy>Nada</cp:lastModifiedBy>
  <cp:revision>34</cp:revision>
  <dcterms:created xsi:type="dcterms:W3CDTF">2013-09-03T15:54:17Z</dcterms:created>
  <dcterms:modified xsi:type="dcterms:W3CDTF">2013-09-08T15:27:27Z</dcterms:modified>
</cp:coreProperties>
</file>