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857" r:id="rId4"/>
    <p:sldMasterId id="2147484465" r:id="rId5"/>
  </p:sldMasterIdLst>
  <p:notesMasterIdLst>
    <p:notesMasterId r:id="rId57"/>
  </p:notesMasterIdLst>
  <p:sldIdLst>
    <p:sldId id="256" r:id="rId6"/>
    <p:sldId id="257" r:id="rId7"/>
    <p:sldId id="292" r:id="rId8"/>
    <p:sldId id="291" r:id="rId9"/>
    <p:sldId id="293" r:id="rId10"/>
    <p:sldId id="295" r:id="rId11"/>
    <p:sldId id="327" r:id="rId12"/>
    <p:sldId id="302" r:id="rId13"/>
    <p:sldId id="296" r:id="rId14"/>
    <p:sldId id="305" r:id="rId15"/>
    <p:sldId id="298" r:id="rId16"/>
    <p:sldId id="367" r:id="rId17"/>
    <p:sldId id="368" r:id="rId18"/>
    <p:sldId id="300" r:id="rId19"/>
    <p:sldId id="307" r:id="rId20"/>
    <p:sldId id="369" r:id="rId21"/>
    <p:sldId id="370" r:id="rId22"/>
    <p:sldId id="328" r:id="rId23"/>
    <p:sldId id="383" r:id="rId24"/>
    <p:sldId id="384" r:id="rId25"/>
    <p:sldId id="428" r:id="rId26"/>
    <p:sldId id="386" r:id="rId27"/>
    <p:sldId id="427" r:id="rId28"/>
    <p:sldId id="387" r:id="rId29"/>
    <p:sldId id="388" r:id="rId30"/>
    <p:sldId id="429" r:id="rId31"/>
    <p:sldId id="430" r:id="rId32"/>
    <p:sldId id="43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400" r:id="rId41"/>
    <p:sldId id="401" r:id="rId42"/>
    <p:sldId id="403" r:id="rId43"/>
    <p:sldId id="404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</p:sldIdLst>
  <p:sldSz cx="9144000" cy="6858000" type="screen4x3"/>
  <p:notesSz cx="6797675" cy="99298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101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B5CE78B-35F9-4335-887D-F9258D06CA9B}" type="datetimeFigureOut">
              <a:rPr lang="hr-HR"/>
              <a:pPr>
                <a:defRPr/>
              </a:pPr>
              <a:t>8.1.2018.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 smtClean="0"/>
              <a:t>Uredite stilove teksta matrice</a:t>
            </a:r>
          </a:p>
          <a:p>
            <a:pPr lvl="1"/>
            <a:r>
              <a:rPr lang="hr-HR" noProof="0" smtClean="0"/>
              <a:t>Druga razina</a:t>
            </a:r>
          </a:p>
          <a:p>
            <a:pPr lvl="2"/>
            <a:r>
              <a:rPr lang="hr-HR" noProof="0" smtClean="0"/>
              <a:t>Treća razina</a:t>
            </a:r>
          </a:p>
          <a:p>
            <a:pPr lvl="3"/>
            <a:r>
              <a:rPr lang="hr-HR" noProof="0" smtClean="0"/>
              <a:t>Četvrta razina</a:t>
            </a:r>
          </a:p>
          <a:p>
            <a:pPr lvl="4"/>
            <a:r>
              <a:rPr lang="hr-HR" noProof="0" smtClean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F8DB77-9C94-433C-9A12-7EC209E81A0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71379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smtClean="0"/>
          </a:p>
        </p:txBody>
      </p:sp>
      <p:sp>
        <p:nvSpPr>
          <p:cNvPr id="102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FC0552-7CD5-40E3-B053-C8DDDA6B024D}" type="slidenum">
              <a:rPr lang="hr-HR" altLang="sr-Latn-RS" sz="1200" smtClean="0"/>
              <a:pPr/>
              <a:t>1</a:t>
            </a:fld>
            <a:endParaRPr lang="hr-HR" altLang="sr-Latn-RS" sz="1200" smtClean="0"/>
          </a:p>
        </p:txBody>
      </p:sp>
    </p:spTree>
    <p:extLst>
      <p:ext uri="{BB962C8B-B14F-4D97-AF65-F5344CB8AC3E}">
        <p14:creationId xmlns:p14="http://schemas.microsoft.com/office/powerpoint/2010/main" val="1681052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5222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DEBAF9-2842-4E22-9E04-19F3BF4629B6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64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5427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45AC0B-7ED5-4F39-84DD-878B4E89AC61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43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5734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86CAB8-6F56-425F-B571-3A2117ACC542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36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63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593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216419-9D2C-4C8C-8FA4-AB3D37C30367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37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28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6246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6DB10A-F5E0-412B-8203-2858AA9D2657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39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15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6451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F0AADA-7E96-4F6C-B8FD-07F071AFCD31}" type="slidenum">
              <a:rPr lang="hr-HR" altLang="sr-Latn-R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40</a:t>
            </a:fld>
            <a:endParaRPr lang="hr-HR" altLang="sr-Latn-R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94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6656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9A0FE6-3CA7-4355-92BE-361DD874FD83}" type="slidenum">
              <a:rPr lang="hr-HR" altLang="sr-Latn-R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41</a:t>
            </a:fld>
            <a:endParaRPr lang="hr-HR" altLang="sr-Latn-R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163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EFF260-527E-47B3-8C3D-B1D3AFCCF9A6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072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B12A1-2FC2-4999-A9F6-05E054FE6196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3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482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70799D-2C49-42AA-BD64-EFF126850D5B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31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096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C88DF8-5503-4E00-82E0-C028E1455156}" type="slidenum">
              <a:rPr lang="hr-HR" altLang="sr-Latn-R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hr-HR" altLang="sr-Latn-R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3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403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4670F2-F96E-488C-9C12-6079FB31899E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69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608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35E6C5-F080-40CF-9D6F-FC13C00C7556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00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4813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46829D-4943-4758-ACB4-A93A88FBDF3A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6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5018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A78308-734D-439B-9FD7-386286918318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2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93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53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45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5482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1757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659003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90949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297035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181307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89844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04327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6626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951336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39548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60083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508656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437911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88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372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1906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762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32257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963722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3759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812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7586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60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447405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898943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6955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6579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13242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732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64651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695070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04804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71341005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1944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07694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30052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10489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60757410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6391507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5716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79018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22639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23910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77055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16416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42225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89933097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845992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167932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642396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9111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30489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82608411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0186325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809647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542507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31366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73156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06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26964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12889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82351" tIns="16211" rIns="82351" bIns="1621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57175">
              <a:defRPr>
                <a:solidFill>
                  <a:schemeClr val="tx1"/>
                </a:solidFill>
                <a:latin typeface="Arial" charset="0"/>
              </a:defRPr>
            </a:lvl2pPr>
            <a:lvl3pPr marL="1028700" indent="-204788">
              <a:defRPr>
                <a:solidFill>
                  <a:schemeClr val="tx1"/>
                </a:solidFill>
                <a:latin typeface="Arial" charset="0"/>
              </a:defRPr>
            </a:lvl3pPr>
            <a:lvl4pPr marL="1441450" indent="-206375">
              <a:defRPr>
                <a:solidFill>
                  <a:schemeClr val="tx1"/>
                </a:solidFill>
                <a:latin typeface="Arial" charset="0"/>
              </a:defRPr>
            </a:lvl4pPr>
            <a:lvl5pPr marL="1852613" indent="-206375">
              <a:defRPr>
                <a:solidFill>
                  <a:schemeClr val="tx1"/>
                </a:solidFill>
                <a:latin typeface="Arial" charset="0"/>
              </a:defRPr>
            </a:lvl5pPr>
            <a:lvl6pPr marL="23098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sz="2500" b="1" smtClean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2" r:id="rId1"/>
    <p:sldLayoutId id="2147484683" r:id="rId2"/>
    <p:sldLayoutId id="2147484684" r:id="rId3"/>
    <p:sldLayoutId id="2147484685" r:id="rId4"/>
    <p:sldLayoutId id="2147484686" r:id="rId5"/>
    <p:sldLayoutId id="2147484687" r:id="rId6"/>
    <p:sldLayoutId id="2147484688" r:id="rId7"/>
    <p:sldLayoutId id="2147484689" r:id="rId8"/>
    <p:sldLayoutId id="2147484690" r:id="rId9"/>
    <p:sldLayoutId id="2147484691" r:id="rId10"/>
    <p:sldLayoutId id="2147484692" r:id="rId11"/>
    <p:sldLayoutId id="2147484693" r:id="rId12"/>
    <p:sldLayoutId id="214748469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D:\nicks computer\new global series again!!!\global09\global09_titl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94463"/>
            <a:ext cx="1166813" cy="3635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2345" tIns="41173" rIns="82345" bIns="411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6525" y="6481763"/>
            <a:ext cx="6467475" cy="37623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2345" tIns="41173" rIns="82345" bIns="411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45" r:id="rId12"/>
    <p:sldLayoutId id="214748474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82340" tIns="16209" rIns="82340" bIns="16209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57175">
              <a:defRPr>
                <a:solidFill>
                  <a:schemeClr val="tx1"/>
                </a:solidFill>
                <a:latin typeface="Arial" charset="0"/>
              </a:defRPr>
            </a:lvl2pPr>
            <a:lvl3pPr marL="1028700" indent="-204788">
              <a:defRPr>
                <a:solidFill>
                  <a:schemeClr val="tx1"/>
                </a:solidFill>
                <a:latin typeface="Arial" charset="0"/>
              </a:defRPr>
            </a:lvl3pPr>
            <a:lvl4pPr marL="1441450" indent="-206375">
              <a:defRPr>
                <a:solidFill>
                  <a:schemeClr val="tx1"/>
                </a:solidFill>
                <a:latin typeface="Arial" charset="0"/>
              </a:defRPr>
            </a:lvl4pPr>
            <a:lvl5pPr marL="1852613" indent="-206375">
              <a:defRPr>
                <a:solidFill>
                  <a:schemeClr val="tx1"/>
                </a:solidFill>
                <a:latin typeface="Arial" charset="0"/>
              </a:defRPr>
            </a:lvl5pPr>
            <a:lvl6pPr marL="23098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sz="2500" b="1" smtClean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6" r:id="rId1"/>
    <p:sldLayoutId id="2147484707" r:id="rId2"/>
    <p:sldLayoutId id="2147484708" r:id="rId3"/>
    <p:sldLayoutId id="2147484709" r:id="rId4"/>
    <p:sldLayoutId id="2147484710" r:id="rId5"/>
    <p:sldLayoutId id="2147484711" r:id="rId6"/>
    <p:sldLayoutId id="2147484712" r:id="rId7"/>
    <p:sldLayoutId id="2147484713" r:id="rId8"/>
    <p:sldLayoutId id="2147484714" r:id="rId9"/>
    <p:sldLayoutId id="2147484715" r:id="rId10"/>
    <p:sldLayoutId id="2147484716" r:id="rId11"/>
    <p:sldLayoutId id="2147484717" r:id="rId12"/>
    <p:sldLayoutId id="2147484718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 smtClean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9" r:id="rId1"/>
    <p:sldLayoutId id="2147484720" r:id="rId2"/>
    <p:sldLayoutId id="2147484721" r:id="rId3"/>
    <p:sldLayoutId id="2147484722" r:id="rId4"/>
    <p:sldLayoutId id="2147484723" r:id="rId5"/>
    <p:sldLayoutId id="2147484724" r:id="rId6"/>
    <p:sldLayoutId id="2147484725" r:id="rId7"/>
    <p:sldLayoutId id="2147484726" r:id="rId8"/>
    <p:sldLayoutId id="2147484727" r:id="rId9"/>
    <p:sldLayoutId id="2147484728" r:id="rId10"/>
    <p:sldLayoutId id="2147484729" r:id="rId11"/>
    <p:sldLayoutId id="2147484730" r:id="rId12"/>
    <p:sldLayoutId id="2147484731" r:id="rId1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 smtClean="0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743" r:id="rId12"/>
    <p:sldLayoutId id="2147484744" r:id="rId1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1.xls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Chart2.xls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2.xls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3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D:\nicks computer\new global series again!!!\global09\global09_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34925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3716338"/>
            <a:ext cx="8785225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4000" b="1" smtClean="0">
                <a:latin typeface="Times New Roman" panose="02020603050405020304" pitchFamily="18" charset="0"/>
              </a:rPr>
              <a:t>PRORAČUN  2018. </a:t>
            </a:r>
            <a:br>
              <a:rPr lang="hr-HR" altLang="sr-Latn-RS" sz="4000" b="1" smtClean="0">
                <a:latin typeface="Times New Roman" panose="02020603050405020304" pitchFamily="18" charset="0"/>
              </a:rPr>
            </a:br>
            <a:endParaRPr lang="hr-HR" altLang="sr-Latn-RS" sz="4000" b="1" smtClean="0">
              <a:latin typeface="Times New Roman" panose="02020603050405020304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237288"/>
            <a:ext cx="8640762" cy="431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hr-HR" altLang="sr-Latn-RS" sz="1600" b="1" smtClean="0"/>
              <a:t>prosinac 2017. 					</a:t>
            </a:r>
            <a:r>
              <a:rPr lang="hr-HR" altLang="sr-Latn-RS" sz="2000" b="1" i="1" smtClean="0"/>
              <a:t>VODIČ  ZA GRAĐANE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107950" y="765175"/>
            <a:ext cx="8907463" cy="57594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hr-HR" altLang="sr-Latn-RS" u="sng" dirty="0" smtClean="0"/>
          </a:p>
          <a:p>
            <a:pPr marL="0" indent="0" algn="just">
              <a:buFontTx/>
              <a:buNone/>
              <a:defRPr/>
            </a:pPr>
            <a:r>
              <a:rPr lang="hr-HR" altLang="sr-Latn-RS" sz="2800" dirty="0" smtClean="0"/>
              <a:t>Sadržaj proračuna:</a:t>
            </a:r>
          </a:p>
          <a:p>
            <a:pPr marL="0" indent="0" algn="just">
              <a:buFontTx/>
              <a:buNone/>
              <a:defRPr/>
            </a:pPr>
            <a:endParaRPr lang="hr-HR" altLang="sr-Latn-RS" sz="28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b="1" dirty="0" smtClean="0"/>
              <a:t>Odluka o izvršavanju proračuna </a:t>
            </a:r>
            <a:r>
              <a:rPr lang="hr-HR" altLang="sr-Latn-RS" sz="2800" dirty="0" smtClean="0"/>
              <a:t>– donosi se obavezno uz Proračun. Njome se uređuje struktura prihoda i primitaka te rashoda i izdataka proračuna, njegovo izvršavanje, opseg zaduživanja i jamstva, upravljanje financijskom i nefinancijskom imovinom, prava i obaveze proračunskih korisnika, utvrđuje se proračunska zaliha, utvrđuju se pojedine ovlasti Župana u izvršavanju proračuna te druga pitanja u izvršavanju proračuna.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zervirano mjesto sadržaja 2"/>
          <p:cNvSpPr>
            <a:spLocks noGrp="1"/>
          </p:cNvSpPr>
          <p:nvPr>
            <p:ph idx="1"/>
          </p:nvPr>
        </p:nvSpPr>
        <p:spPr>
          <a:xfrm>
            <a:off x="250825" y="1341438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 smtClean="0"/>
              <a:t>Izmjene i dopune proračuna</a:t>
            </a:r>
          </a:p>
          <a:p>
            <a:pPr marL="0" indent="0" algn="just">
              <a:buFontTx/>
              <a:buNone/>
            </a:pPr>
            <a:endParaRPr lang="hr-HR" altLang="sr-Latn-RS" sz="2800" smtClean="0"/>
          </a:p>
          <a:p>
            <a:pPr marL="0" indent="0" algn="just">
              <a:buFontTx/>
              <a:buNone/>
            </a:pPr>
            <a:r>
              <a:rPr lang="hr-HR" altLang="sr-Latn-RS" sz="2800" smtClean="0"/>
              <a:t>Ako se u tijeku proračunske godine zbog nastanka novih obaveza za proračun, povećaju rashodi i/ili izdaci, odnosno smanje prihodi i/ili primici, Županijska skupština na prijedlog Župana donosi izmjene i dopuna proračuna. Izmjene i dopune proračuna vrše se uravnoteženjem prihoda i primitaka s rashodima i izdatacima.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 smtClean="0"/>
              <a:t>Polugodišnji izvještaj o izvršenju proračuna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hr-HR" sz="28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Izrađuje ga upravni odjel nadležan za financije i  proračun te dostavlja Županu najkasnije do 5. rujna tekuće proračunske godine,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Župan ga dostavlja Županijskoj skupštini na donošenje najkasnije do 15. rujna tekuće proračunske godine.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981075"/>
            <a:ext cx="8694738" cy="5086350"/>
          </a:xfrm>
        </p:spPr>
        <p:txBody>
          <a:bodyPr/>
          <a:lstStyle/>
          <a:p>
            <a:pPr>
              <a:defRPr/>
            </a:pPr>
            <a:endParaRPr lang="hr-HR" dirty="0" smtClean="0"/>
          </a:p>
          <a:p>
            <a:pPr marL="0" indent="0">
              <a:buFontTx/>
              <a:buNone/>
              <a:defRPr/>
            </a:pPr>
            <a:r>
              <a:rPr lang="hr-HR" sz="2800" u="sng" dirty="0" smtClean="0"/>
              <a:t>Godišnji izvještaj o izvršenju Proračuna</a:t>
            </a:r>
          </a:p>
          <a:p>
            <a:pPr marL="0" indent="0">
              <a:buFontTx/>
              <a:buNone/>
              <a:defRPr/>
            </a:pPr>
            <a:endParaRPr lang="hr-HR" sz="2800" u="sng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Izrađuje ga upravni odjel nadležan za financije i proračun te dostavlja Županu najkasnije do 1. svibnja tekuće proračunske godine,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Župan ga dostavlja Županijskoj skupštini na donošenje najkasnije do 1. lipnja tekuće proračunske godine.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zervirano mjesto sadržaja 2"/>
          <p:cNvSpPr>
            <a:spLocks noGrp="1"/>
          </p:cNvSpPr>
          <p:nvPr>
            <p:ph idx="1"/>
          </p:nvPr>
        </p:nvSpPr>
        <p:spPr>
          <a:xfrm>
            <a:off x="250825" y="1628775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smtClean="0"/>
              <a:t>Jedno od najvažnijih načela proračuna jest da isti mora biti uravnotežen – ukupna visina planiranih prihoda i primitaka mora biti jednaka ukupnoj visini planiranih rashoda i izdataka. </a:t>
            </a:r>
          </a:p>
          <a:p>
            <a:pPr marL="0" indent="0">
              <a:buFontTx/>
              <a:buNone/>
            </a:pPr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052513"/>
            <a:ext cx="8694738" cy="55387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 smtClean="0"/>
              <a:t>Odakle dolazi novac u Proračun?</a:t>
            </a:r>
          </a:p>
          <a:p>
            <a:pPr marL="0" indent="0">
              <a:buFontTx/>
              <a:buNone/>
              <a:defRPr/>
            </a:pPr>
            <a:endParaRPr lang="hr-HR" sz="12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Porez  na dohodak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Porez na nasljedstva i darove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Porez na cestovna motorna vozila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Porez na automate za zabavne igre</a:t>
            </a:r>
            <a:endParaRPr lang="hr-HR" sz="2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Pomoći od međunarodnih organizacija i tijela EU (za projekte)</a:t>
            </a:r>
            <a:endParaRPr lang="hr-HR" sz="28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Pomoći iz proračuna (Državni proračun, proračuni općina i gradova – za zajedničke programe, aktivnosti i projekte)</a:t>
            </a:r>
          </a:p>
          <a:p>
            <a:pPr marL="0" indent="0">
              <a:buFontTx/>
              <a:buNone/>
              <a:defRPr/>
            </a:pPr>
            <a:endParaRPr lang="hr-HR" dirty="0" smtClean="0"/>
          </a:p>
          <a:p>
            <a:pPr>
              <a:buFont typeface="Wingdings" panose="05000000000000000000" pitchFamily="2" charset="2"/>
              <a:buChar char="q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zervirano mjesto sadržaja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329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 smtClean="0"/>
              <a:t>Odakle dolazi novac u Proračun?</a:t>
            </a:r>
          </a:p>
          <a:p>
            <a:pPr marL="0" indent="0">
              <a:buFontTx/>
              <a:buNone/>
              <a:defRPr/>
            </a:pPr>
            <a:endParaRPr lang="hr-HR" altLang="sr-Latn-RS" sz="12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 smtClean="0"/>
              <a:t>Pomoći iz izvanproračunskih korisnika (Fond za zaštitu okoliša i energetsku učinkovitost)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 smtClean="0"/>
              <a:t>Pomoći Državnog proračuna za decentralizirane funkcije (osnovne i srednje škole, učenički domovi, zdravstvene ustanove, centri za socijalnu skrb)</a:t>
            </a:r>
            <a:endParaRPr lang="hr-HR" altLang="sr-Latn-RS" sz="28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 smtClean="0"/>
              <a:t>Prihodi od financijske imovine (kamate, tečajne razlike, višak poslovanja pravnih osoba kojima je Županija osnivač)</a:t>
            </a:r>
            <a:endParaRPr lang="hr-HR" altLang="sr-Latn-RS" sz="28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 smtClean="0"/>
              <a:t>Prihodi od nefinancijske imovine (koncesije, naknada za nedozvoljeno izgrađene građevine)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zervirano mjesto sadržaja 2"/>
          <p:cNvSpPr>
            <a:spLocks noGrp="1"/>
          </p:cNvSpPr>
          <p:nvPr>
            <p:ph idx="1"/>
          </p:nvPr>
        </p:nvSpPr>
        <p:spPr>
          <a:xfrm>
            <a:off x="250825" y="1052513"/>
            <a:ext cx="8694738" cy="54721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 smtClean="0"/>
              <a:t>Odakle dolazi novac u Proračun?</a:t>
            </a:r>
          </a:p>
          <a:p>
            <a:pPr marL="0" indent="0">
              <a:buFontTx/>
              <a:buNone/>
              <a:defRPr/>
            </a:pPr>
            <a:endParaRPr lang="hr-HR" altLang="sr-Latn-RS" sz="12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 smtClean="0"/>
              <a:t>Prihodi od upravnih i administrativnih pristojbi (županijske upravne pristojbe i državni </a:t>
            </a:r>
            <a:r>
              <a:rPr lang="hr-HR" altLang="sr-Latn-RS" sz="2800" dirty="0" err="1" smtClean="0"/>
              <a:t>biljezi</a:t>
            </a:r>
            <a:r>
              <a:rPr lang="hr-HR" altLang="sr-Latn-RS" sz="2800" dirty="0" smtClean="0"/>
              <a:t>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 smtClean="0"/>
              <a:t>Prihodi po posebnim propisima (izdavanje dozvola za linijski prijevoz, refundacije i sl.)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 smtClean="0"/>
              <a:t>Prihodi od donacija (stipendije, manifestacije i sl.)</a:t>
            </a:r>
            <a:endParaRPr lang="hr-HR" altLang="sr-Latn-RS" sz="2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 smtClean="0"/>
              <a:t>Prihodi od prodaje (rashodovana službena vozila)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 smtClean="0"/>
              <a:t>Primici od financijske imovine i zaduživanja (primici od kreditnog zaduženja, povrati deponiranih sredstava za kredite dane poduzetnicima i poljoprivrednicima)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hr-HR" altLang="sr-Latn-R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052513"/>
            <a:ext cx="8694738" cy="5329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 smtClean="0"/>
              <a:t>Kamo odlazi novac iz Proračuna ?</a:t>
            </a:r>
          </a:p>
          <a:p>
            <a:pPr marL="0" indent="0">
              <a:buFontTx/>
              <a:buNone/>
              <a:defRPr/>
            </a:pPr>
            <a:endParaRPr lang="hr-HR" sz="12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Programi i projekti u gospodarstvu, poljoprivredi, prometu, komunalnom gospodarstvu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Programi i projekti iz područja gospodarenja otpadom, zaštite okoliša, prostornog uređenja i gradnje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Zdravstvo, obrazovanje, udruge, civilno društvo, Crveni križ, Vatrogasna zajednica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Donacije, potpore, pomoći, subvencije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Izvršno i predstavničko tijelo Županije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6" descr="D:\nicks computer\new global series again!!!\global09\global09_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82101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1450" y="3644900"/>
            <a:ext cx="8785225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4000" b="1" smtClean="0">
                <a:latin typeface="Times New Roman" panose="02020603050405020304" pitchFamily="18" charset="0"/>
              </a:rPr>
              <a:t>Proračun </a:t>
            </a:r>
            <a:br>
              <a:rPr lang="hr-HR" altLang="sr-Latn-RS" sz="4000" b="1" smtClean="0">
                <a:latin typeface="Times New Roman" panose="02020603050405020304" pitchFamily="18" charset="0"/>
              </a:rPr>
            </a:br>
            <a:r>
              <a:rPr lang="hr-HR" altLang="sr-Latn-RS" sz="4000" b="1" smtClean="0">
                <a:latin typeface="Times New Roman" panose="02020603050405020304" pitchFamily="18" charset="0"/>
              </a:rPr>
              <a:t>Krapinsko-zagorske županije  za  </a:t>
            </a:r>
            <a:br>
              <a:rPr lang="hr-HR" altLang="sr-Latn-RS" sz="4000" b="1" smtClean="0">
                <a:latin typeface="Times New Roman" panose="02020603050405020304" pitchFamily="18" charset="0"/>
              </a:rPr>
            </a:br>
            <a:r>
              <a:rPr lang="hr-HR" altLang="sr-Latn-RS" sz="4000" b="1" smtClean="0">
                <a:latin typeface="Times New Roman" panose="02020603050405020304" pitchFamily="18" charset="0"/>
              </a:rPr>
              <a:t>2018. godinu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1"/>
          <p:cNvSpPr>
            <a:spLocks noGrp="1"/>
          </p:cNvSpPr>
          <p:nvPr>
            <p:ph idx="1"/>
          </p:nvPr>
        </p:nvSpPr>
        <p:spPr>
          <a:xfrm>
            <a:off x="236538" y="1341438"/>
            <a:ext cx="8694737" cy="5322887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sr-Latn-CS" altLang="sr-Latn-RS" b="1" smtClean="0"/>
          </a:p>
          <a:p>
            <a:pPr marL="0" indent="0" algn="just">
              <a:buFontTx/>
              <a:buNone/>
            </a:pPr>
            <a:r>
              <a:rPr lang="sr-Latn-CS" altLang="sr-Latn-RS" sz="2800" b="1" smtClean="0"/>
              <a:t>ŠTO JE PRORAČUN?</a:t>
            </a:r>
          </a:p>
          <a:p>
            <a:pPr marL="0" indent="0" algn="just">
              <a:buFontTx/>
              <a:buNone/>
            </a:pPr>
            <a:endParaRPr lang="sr-Latn-CS" altLang="sr-Latn-RS" sz="2800" smtClean="0"/>
          </a:p>
          <a:p>
            <a:pPr marL="0" indent="0" algn="just">
              <a:buFontTx/>
              <a:buNone/>
            </a:pPr>
            <a:r>
              <a:rPr lang="sr-Latn-CS" altLang="sr-Latn-RS" sz="2800" smtClean="0"/>
              <a:t>Proračun je temeljni financijski dokument u kojem su iskazani svi planirani godišnji prihodi i primici te rashodi i izdaci. </a:t>
            </a:r>
          </a:p>
          <a:p>
            <a:pPr marL="0" indent="0" algn="just">
              <a:buFontTx/>
              <a:buNone/>
            </a:pPr>
            <a:r>
              <a:rPr lang="sr-Latn-CS" altLang="sr-Latn-RS" sz="2800" smtClean="0"/>
              <a:t>Proračun se odnosi na fiskalnu godinu koja prestavlja razdoblje od 12 mjeseci – od 1. siječnja do 31. prosinca.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 altLang="sr-Latn-RS" b="1" smtClean="0"/>
              <a:t>              </a:t>
            </a:r>
            <a:r>
              <a:rPr lang="hr-HR" altLang="sr-Latn-RS" sz="2800" b="1" smtClean="0"/>
              <a:t>metodologija izrade proračuna </a:t>
            </a:r>
          </a:p>
          <a:p>
            <a:pPr marL="0" indent="0">
              <a:buFontTx/>
              <a:buNone/>
            </a:pPr>
            <a:endParaRPr lang="hr-HR" altLang="sr-Latn-RS" smtClean="0"/>
          </a:p>
          <a:p>
            <a:pPr marL="0" indent="0" algn="ctr">
              <a:buFontTx/>
              <a:buNone/>
            </a:pPr>
            <a:endParaRPr lang="hr-HR" altLang="sr-Latn-RS" smtClean="0"/>
          </a:p>
          <a:p>
            <a:pPr marL="0" indent="0" algn="ctr">
              <a:buFontTx/>
              <a:buNone/>
            </a:pPr>
            <a:r>
              <a:rPr lang="hr-HR" altLang="sr-Latn-RS" sz="2800" smtClean="0"/>
              <a:t>   proračun obuhvaća prihode i primitke te </a:t>
            </a:r>
          </a:p>
          <a:p>
            <a:pPr marL="0" indent="0" algn="ctr">
              <a:buFontTx/>
              <a:buNone/>
            </a:pPr>
            <a:r>
              <a:rPr lang="hr-HR" altLang="sr-Latn-RS" sz="2800" smtClean="0"/>
              <a:t>     rashode i izdatke Krapinsko-zagorske županije te svih njezinih proračunskih korisnika 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(Registar proračunskih korisnika – NN 50/16)</a:t>
            </a:r>
          </a:p>
        </p:txBody>
      </p:sp>
      <p:sp>
        <p:nvSpPr>
          <p:cNvPr id="5" name="Strelica dolje 4"/>
          <p:cNvSpPr/>
          <p:nvPr/>
        </p:nvSpPr>
        <p:spPr>
          <a:xfrm>
            <a:off x="3779838" y="2349500"/>
            <a:ext cx="1079500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96975"/>
            <a:ext cx="8694738" cy="5327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altLang="x-none" sz="2800" b="1" dirty="0" smtClean="0"/>
              <a:t>Ukupno 49 proračunskih korisnika </a:t>
            </a:r>
          </a:p>
          <a:p>
            <a:pPr>
              <a:defRPr/>
            </a:pPr>
            <a:r>
              <a:rPr lang="hr-HR" altLang="x-none" sz="2800" dirty="0" smtClean="0"/>
              <a:t>32 osnovne škole</a:t>
            </a:r>
          </a:p>
          <a:p>
            <a:pPr>
              <a:defRPr/>
            </a:pPr>
            <a:r>
              <a:rPr lang="hr-HR" altLang="x-none" sz="2800" dirty="0" smtClean="0"/>
              <a:t>9 srednjih škola</a:t>
            </a:r>
          </a:p>
          <a:p>
            <a:pPr>
              <a:defRPr/>
            </a:pPr>
            <a:r>
              <a:rPr lang="hr-HR" altLang="x-none" sz="2800" dirty="0" smtClean="0"/>
              <a:t>OB Zabok</a:t>
            </a:r>
          </a:p>
          <a:p>
            <a:pPr>
              <a:defRPr/>
            </a:pPr>
            <a:r>
              <a:rPr lang="hr-HR" altLang="x-none" sz="2800" dirty="0" smtClean="0"/>
              <a:t>2 Specijalne bolnice</a:t>
            </a:r>
          </a:p>
          <a:p>
            <a:pPr>
              <a:defRPr/>
            </a:pPr>
            <a:r>
              <a:rPr lang="hr-HR" altLang="x-none" sz="2800" dirty="0" smtClean="0"/>
              <a:t>Dom zdravlja KZŽ</a:t>
            </a:r>
          </a:p>
          <a:p>
            <a:pPr>
              <a:defRPr/>
            </a:pPr>
            <a:r>
              <a:rPr lang="hr-HR" altLang="x-none" sz="2800" dirty="0" smtClean="0"/>
              <a:t>Zavod za hitnu medicinu</a:t>
            </a:r>
          </a:p>
          <a:p>
            <a:pPr>
              <a:defRPr/>
            </a:pPr>
            <a:r>
              <a:rPr lang="hr-HR" altLang="x-none" sz="2800" dirty="0" smtClean="0"/>
              <a:t>Zavoda za javno zdravstvo</a:t>
            </a:r>
          </a:p>
          <a:p>
            <a:pPr>
              <a:defRPr/>
            </a:pPr>
            <a:r>
              <a:rPr lang="hr-HR" altLang="x-none" sz="2800" dirty="0" smtClean="0"/>
              <a:t>Zavod za prostorno uređenje</a:t>
            </a:r>
          </a:p>
          <a:p>
            <a:pPr>
              <a:defRPr/>
            </a:pPr>
            <a:r>
              <a:rPr lang="hr-HR" altLang="x-none" sz="2800" dirty="0" smtClean="0"/>
              <a:t>Javna </a:t>
            </a:r>
            <a:r>
              <a:rPr lang="hr-HR" altLang="x-none" sz="2800" dirty="0" err="1" smtClean="0"/>
              <a:t>ustan</a:t>
            </a:r>
            <a:r>
              <a:rPr lang="hr-HR" altLang="x-none" sz="2800" dirty="0" smtClean="0"/>
              <a:t>. za uprav. </a:t>
            </a:r>
            <a:r>
              <a:rPr lang="hr-HR" altLang="x-none" sz="2800" dirty="0" err="1"/>
              <a:t>z</a:t>
            </a:r>
            <a:r>
              <a:rPr lang="hr-HR" altLang="x-none" sz="2800" dirty="0" err="1" smtClean="0"/>
              <a:t>aštić</a:t>
            </a:r>
            <a:r>
              <a:rPr lang="hr-HR" altLang="x-none" sz="2800" dirty="0" smtClean="0"/>
              <a:t>. dijelovima prirode</a:t>
            </a:r>
            <a:r>
              <a:rPr lang="hr-HR" altLang="x-none" dirty="0" smtClean="0"/>
              <a:t> </a:t>
            </a:r>
          </a:p>
          <a:p>
            <a:pPr marL="0" indent="0">
              <a:buFontTx/>
              <a:buNone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694738" cy="49672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pl-PL" altLang="sr-Latn-RS" sz="24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pl-PL" altLang="x-none" sz="2800" b="1" dirty="0"/>
              <a:t>Plan proračuna Županije zajedno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pl-PL" altLang="x-none" sz="2800" b="1" dirty="0"/>
              <a:t>s proračunskim korisnicima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pl-PL" altLang="x-none" sz="2800" b="1" dirty="0"/>
          </a:p>
          <a:p>
            <a:pPr marL="0" indent="0" algn="ctr">
              <a:buFontTx/>
              <a:buNone/>
              <a:defRPr/>
            </a:pPr>
            <a:r>
              <a:rPr lang="hr-HR" altLang="x-none" sz="2800" b="1" dirty="0" smtClean="0"/>
              <a:t>676.267.001,00</a:t>
            </a:r>
            <a:r>
              <a:rPr lang="hr-HR" altLang="x-none" sz="2800" dirty="0" smtClean="0"/>
              <a:t> </a:t>
            </a:r>
            <a:r>
              <a:rPr lang="hr-HR" altLang="x-none" sz="2800" b="1" dirty="0" smtClean="0"/>
              <a:t>kn</a:t>
            </a:r>
          </a:p>
          <a:p>
            <a:pPr marL="0" indent="0" algn="ctr">
              <a:buFontTx/>
              <a:buNone/>
              <a:defRPr/>
            </a:pPr>
            <a:r>
              <a:rPr lang="hr-HR" altLang="x-none" sz="2800" dirty="0" smtClean="0"/>
              <a:t>(+93.487.325,92 kn ili 16,0%;</a:t>
            </a:r>
          </a:p>
          <a:p>
            <a:pPr marL="0" indent="0" algn="ctr">
              <a:buFontTx/>
              <a:buNone/>
              <a:defRPr/>
            </a:pPr>
            <a:r>
              <a:rPr lang="hr-HR" altLang="x-none" sz="2800" dirty="0" smtClean="0">
                <a:cs typeface="Arial" panose="020B0604020202020204" pitchFamily="34" charset="0"/>
              </a:rPr>
              <a:t>prethodni plan 582.779.675,08 kn)</a:t>
            </a:r>
            <a:endParaRPr lang="hr-HR" altLang="x-none" sz="28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smtClean="0"/>
              <a:t>U proračun su uključeni proračunski korisnici iz obrazovanja u dijelu svih prihoda i rashoda te primitaka i izdataka, osim za plaće i materijalna prava zaposlenika. </a:t>
            </a:r>
          </a:p>
          <a:p>
            <a:pPr marL="0" indent="0" algn="just">
              <a:buFontTx/>
              <a:buNone/>
            </a:pPr>
            <a:endParaRPr lang="hr-HR" altLang="sr-Latn-RS" sz="2800" smtClean="0"/>
          </a:p>
          <a:p>
            <a:pPr marL="0" indent="0" algn="just">
              <a:buFontTx/>
              <a:buNone/>
            </a:pPr>
            <a:r>
              <a:rPr lang="hr-HR" altLang="sr-Latn-RS" sz="2800" smtClean="0"/>
              <a:t>Što se tiče proračunskih korisnika u zdravstvu, prostornom uređenju i zaštiti okoliša, u prihodima i rashodima te primicima i izdacima uključeni su svi prihodi i rashodi te primici i izdaci.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96975"/>
            <a:ext cx="8694738" cy="50863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hr-HR" altLang="sr-Latn-RS" smtClean="0"/>
          </a:p>
          <a:p>
            <a:pPr marL="0" indent="0" algn="ctr">
              <a:buFontTx/>
              <a:buNone/>
            </a:pPr>
            <a:endParaRPr lang="hr-HR" altLang="sr-Latn-RS" smtClean="0"/>
          </a:p>
          <a:p>
            <a:pPr marL="0" indent="0" algn="ctr">
              <a:buFontTx/>
              <a:buNone/>
            </a:pPr>
            <a:r>
              <a:rPr lang="hr-HR" altLang="sr-Latn-RS" sz="2800" b="1" smtClean="0"/>
              <a:t>Plan proračuna Krapinsko-zagorske županije </a:t>
            </a:r>
          </a:p>
          <a:p>
            <a:pPr marL="0" indent="0" algn="ctr">
              <a:buFontTx/>
              <a:buNone/>
            </a:pPr>
            <a:r>
              <a:rPr lang="hr-HR" altLang="sr-Latn-RS" sz="2800" b="1" u="sng" smtClean="0"/>
              <a:t>bez proračunskih korisnika</a:t>
            </a:r>
            <a:r>
              <a:rPr lang="hr-HR" altLang="sr-Latn-RS" sz="2800" b="1" smtClean="0"/>
              <a:t>  </a:t>
            </a:r>
          </a:p>
          <a:p>
            <a:pPr marL="0" indent="0" algn="ctr">
              <a:buFontTx/>
              <a:buNone/>
            </a:pPr>
            <a:endParaRPr lang="hr-HR" altLang="sr-Latn-RS" sz="2800" b="1" smtClean="0"/>
          </a:p>
          <a:p>
            <a:pPr marL="0" indent="0" algn="ctr">
              <a:buFontTx/>
              <a:buNone/>
            </a:pPr>
            <a:r>
              <a:rPr lang="hr-HR" altLang="sr-Latn-RS" sz="2800" b="1" smtClean="0"/>
              <a:t>235.634.367,00</a:t>
            </a:r>
            <a:r>
              <a:rPr lang="hr-HR" altLang="sr-Latn-RS" sz="2800" smtClean="0"/>
              <a:t> </a:t>
            </a:r>
            <a:r>
              <a:rPr lang="hr-HR" altLang="sr-Latn-RS" sz="2800" b="1" smtClean="0"/>
              <a:t>kn</a:t>
            </a:r>
          </a:p>
          <a:p>
            <a:pPr marL="0" indent="0" algn="ctr">
              <a:buFontTx/>
              <a:buNone/>
            </a:pPr>
            <a:r>
              <a:rPr lang="hr-HR" altLang="sr-Latn-RS" sz="2800" smtClean="0"/>
              <a:t>(+70.305.209,00 kn ili 42,5%;</a:t>
            </a:r>
          </a:p>
          <a:p>
            <a:pPr marL="0" indent="0" algn="ctr">
              <a:buFontTx/>
              <a:buNone/>
            </a:pPr>
            <a:r>
              <a:rPr lang="hr-HR" altLang="sr-Latn-RS" sz="2800" smtClean="0">
                <a:cs typeface="Arial" panose="020B0604020202020204" pitchFamily="34" charset="0"/>
              </a:rPr>
              <a:t>prethodni plan 165.329.158,00 kn)</a:t>
            </a:r>
          </a:p>
          <a:p>
            <a:pPr marL="0" indent="0" algn="ctr">
              <a:buFontTx/>
              <a:buNone/>
            </a:pPr>
            <a:endParaRPr lang="hr-HR" altLang="sr-Latn-RS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zervirano mjesto sadržaja 2"/>
          <p:cNvSpPr>
            <a:spLocks noGrp="1"/>
          </p:cNvSpPr>
          <p:nvPr>
            <p:ph idx="1"/>
          </p:nvPr>
        </p:nvSpPr>
        <p:spPr>
          <a:xfrm>
            <a:off x="179388" y="1052513"/>
            <a:ext cx="8656637" cy="52514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000" b="1" dirty="0" smtClean="0"/>
              <a:t>Razlog rasta</a:t>
            </a:r>
          </a:p>
          <a:p>
            <a:pPr>
              <a:defRPr/>
            </a:pPr>
            <a:r>
              <a:rPr lang="hr-HR" sz="2000" dirty="0" smtClean="0"/>
              <a:t>Provedba kapitalnih projekta sukladno Strategiji:</a:t>
            </a:r>
          </a:p>
          <a:p>
            <a:pPr marL="0" indent="0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Izgradnja Poslovno-tehnološkog inkubatora u Krapini;  </a:t>
            </a:r>
          </a:p>
          <a:p>
            <a:pPr marL="0" indent="0" algn="just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Povećanje energetske učinkovitosti u četiri OŠ (</a:t>
            </a:r>
            <a:r>
              <a:rPr lang="hr-HR" sz="2000" dirty="0" err="1" smtClean="0"/>
              <a:t>Đurmanec</a:t>
            </a:r>
            <a:r>
              <a:rPr lang="hr-HR" sz="2000" dirty="0" smtClean="0"/>
              <a:t>, Hum na 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2000" dirty="0" smtClean="0"/>
              <a:t>       Sutli, Pregrada i Zabok);  </a:t>
            </a:r>
          </a:p>
          <a:p>
            <a:pPr marL="0" indent="0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Uređenje i opremanje 9 ambulanti Doma zdravlja; </a:t>
            </a:r>
          </a:p>
          <a:p>
            <a:pPr marL="0" indent="0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Dovršetak dvorane pri OŠ </a:t>
            </a:r>
            <a:r>
              <a:rPr lang="hr-HR" sz="2000" dirty="0" err="1" smtClean="0"/>
              <a:t>Đurmanec</a:t>
            </a:r>
            <a:r>
              <a:rPr lang="hr-HR" sz="2000" dirty="0" smtClean="0"/>
              <a:t>;</a:t>
            </a:r>
          </a:p>
          <a:p>
            <a:pPr marL="0" indent="0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Izgradnja područne škole u </a:t>
            </a:r>
            <a:r>
              <a:rPr lang="hr-HR" sz="2000" dirty="0" err="1" smtClean="0"/>
              <a:t>Martinišću</a:t>
            </a:r>
            <a:r>
              <a:rPr lang="hr-HR" sz="2000" dirty="0" smtClean="0"/>
              <a:t>;</a:t>
            </a:r>
          </a:p>
          <a:p>
            <a:pPr marL="0" indent="0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Izgradnja dvorane u </a:t>
            </a:r>
            <a:r>
              <a:rPr lang="hr-HR" sz="2000" dirty="0" err="1" smtClean="0"/>
              <a:t>Hraščini</a:t>
            </a:r>
            <a:r>
              <a:rPr lang="hr-HR" sz="2000" dirty="0" smtClean="0"/>
              <a:t>;</a:t>
            </a:r>
          </a:p>
          <a:p>
            <a:pPr marL="0" indent="0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Sanacija  tri odlagališta otpada (</a:t>
            </a:r>
            <a:r>
              <a:rPr lang="hr-HR" sz="2000" dirty="0" err="1" smtClean="0"/>
              <a:t>Gorjak</a:t>
            </a:r>
            <a:r>
              <a:rPr lang="hr-HR" sz="2000" dirty="0" smtClean="0"/>
              <a:t>, </a:t>
            </a:r>
            <a:r>
              <a:rPr lang="hr-HR" sz="2000" dirty="0" err="1" smtClean="0"/>
              <a:t>Medvedov</a:t>
            </a:r>
            <a:r>
              <a:rPr lang="hr-HR" sz="2000" dirty="0" smtClean="0"/>
              <a:t> </a:t>
            </a:r>
            <a:r>
              <a:rPr lang="hr-HR" sz="2000" dirty="0" err="1" smtClean="0"/>
              <a:t>Jarek</a:t>
            </a:r>
            <a:r>
              <a:rPr lang="hr-HR" sz="2000" dirty="0" smtClean="0"/>
              <a:t> i </a:t>
            </a:r>
            <a:r>
              <a:rPr lang="hr-HR" sz="2000" dirty="0" err="1" smtClean="0"/>
              <a:t>Tugonica</a:t>
            </a:r>
            <a:r>
              <a:rPr lang="hr-HR" sz="2000" dirty="0" smtClean="0"/>
              <a:t>);  </a:t>
            </a:r>
          </a:p>
          <a:p>
            <a:pPr marL="0" indent="0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Projektno-</a:t>
            </a:r>
            <a:r>
              <a:rPr lang="hr-HR" sz="2000" dirty="0" err="1" smtClean="0"/>
              <a:t>teh</a:t>
            </a:r>
            <a:r>
              <a:rPr lang="hr-HR" sz="2000" dirty="0" smtClean="0"/>
              <a:t>. dokumentacije za dogradnju SB </a:t>
            </a:r>
            <a:r>
              <a:rPr lang="hr-HR" sz="2000" dirty="0" err="1" smtClean="0"/>
              <a:t>Kr.Toplice</a:t>
            </a:r>
            <a:r>
              <a:rPr lang="hr-HR" sz="2000" dirty="0" smtClean="0"/>
              <a:t>;</a:t>
            </a:r>
          </a:p>
          <a:p>
            <a:pPr marL="0" indent="0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Zemljište i projektno-</a:t>
            </a:r>
            <a:r>
              <a:rPr lang="hr-HR" sz="2000" dirty="0" err="1" smtClean="0"/>
              <a:t>teh</a:t>
            </a:r>
            <a:r>
              <a:rPr lang="hr-HR" sz="2000" dirty="0" smtClean="0"/>
              <a:t>. dok. za Regionalni centar kompetencija;</a:t>
            </a:r>
          </a:p>
          <a:p>
            <a:pPr marL="0" indent="0">
              <a:spcBef>
                <a:spcPts val="400"/>
              </a:spcBef>
              <a:buFontTx/>
              <a:buNone/>
              <a:defRPr/>
            </a:pPr>
            <a:r>
              <a:rPr lang="hr-HR" sz="2000" dirty="0" smtClean="0"/>
              <a:t>     - Dvorac St. </a:t>
            </a:r>
            <a:r>
              <a:rPr lang="hr-HR" sz="2000" dirty="0" err="1" smtClean="0"/>
              <a:t>Golubovec</a:t>
            </a:r>
            <a:r>
              <a:rPr lang="hr-HR" sz="2000" dirty="0" smtClean="0"/>
              <a:t> za Znanstveno-edukativno zabavni centar. 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hr-HR" sz="2000" dirty="0" smtClean="0"/>
              <a:t>Planirana vrijednost navedenih projekata u 2018. g. iznosi </a:t>
            </a:r>
            <a:r>
              <a:rPr lang="hr-HR" sz="2000" u="sng" dirty="0" smtClean="0"/>
              <a:t>90,5 </a:t>
            </a:r>
            <a:r>
              <a:rPr lang="hr-HR" sz="2000" u="sng" dirty="0" err="1" smtClean="0"/>
              <a:t>mln</a:t>
            </a:r>
            <a:r>
              <a:rPr lang="hr-HR" sz="2000" u="sng" dirty="0" smtClean="0"/>
              <a:t>. kn</a:t>
            </a:r>
            <a:r>
              <a:rPr lang="hr-HR" sz="2000" dirty="0" smtClean="0"/>
              <a:t>.</a:t>
            </a:r>
          </a:p>
          <a:p>
            <a:pPr marL="0" indent="0">
              <a:buFontTx/>
              <a:buNone/>
              <a:defRPr/>
            </a:pPr>
            <a:endParaRPr lang="hr-HR" altLang="sr-Latn-RS" sz="2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zervirano mjesto sadržaja 2"/>
          <p:cNvSpPr>
            <a:spLocks noGrp="1"/>
          </p:cNvSpPr>
          <p:nvPr>
            <p:ph idx="1"/>
          </p:nvPr>
        </p:nvSpPr>
        <p:spPr>
          <a:xfrm>
            <a:off x="236538" y="1052513"/>
            <a:ext cx="8656637" cy="5611812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r-HR" altLang="sr-Latn-RS" b="1" smtClean="0"/>
              <a:t>PRIHODI I PRIMICI</a:t>
            </a:r>
          </a:p>
          <a:p>
            <a:pPr marL="0" indent="0">
              <a:buFontTx/>
              <a:buNone/>
            </a:pPr>
            <a:r>
              <a:rPr lang="hr-HR" altLang="sr-Latn-RS" u="sng" smtClean="0"/>
              <a:t>Struktura prihoda</a:t>
            </a:r>
          </a:p>
        </p:txBody>
      </p:sp>
      <p:graphicFrame>
        <p:nvGraphicFramePr>
          <p:cNvPr id="38915" name="Objekt 4"/>
          <p:cNvGraphicFramePr>
            <a:graphicFrameLocks noChangeAspect="1"/>
          </p:cNvGraphicFramePr>
          <p:nvPr/>
        </p:nvGraphicFramePr>
        <p:xfrm>
          <a:off x="676275" y="2133600"/>
          <a:ext cx="7777163" cy="431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Worksheet" r:id="rId4" imgW="5724352" imgH="2971705" progId="Excel.Sheet.12">
                  <p:embed/>
                </p:oleObj>
              </mc:Choice>
              <mc:Fallback>
                <p:oleObj name="Worksheet" r:id="rId4" imgW="5724352" imgH="2971705" progId="Excel.Sheet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2133600"/>
                        <a:ext cx="7777163" cy="431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Grafikon 2"/>
          <p:cNvGraphicFramePr>
            <a:graphicFrameLocks/>
          </p:cNvGraphicFramePr>
          <p:nvPr/>
        </p:nvGraphicFramePr>
        <p:xfrm>
          <a:off x="1928813" y="1433513"/>
          <a:ext cx="5214937" cy="427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Chart" r:id="rId5" imgW="5218628" imgH="4285859" progId="Excel.Chart.8">
                  <p:embed/>
                </p:oleObj>
              </mc:Choice>
              <mc:Fallback>
                <p:oleObj name="Chart" r:id="rId5" imgW="5218628" imgH="4285859" progId="Excel.Chart.8">
                  <p:embed/>
                  <p:pic>
                    <p:nvPicPr>
                      <p:cNvPr id="0" name="Grafikon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433513"/>
                        <a:ext cx="5214937" cy="427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Rezervirano mjesto sadržaja 6"/>
          <p:cNvGraphicFramePr>
            <a:graphicFrameLocks noGrp="1"/>
          </p:cNvGraphicFramePr>
          <p:nvPr>
            <p:ph idx="1"/>
          </p:nvPr>
        </p:nvGraphicFramePr>
        <p:xfrm>
          <a:off x="200025" y="1217613"/>
          <a:ext cx="8796338" cy="549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Chart" r:id="rId4" imgW="8803387" imgH="5505165" progId="Excel.Chart.8">
                  <p:embed/>
                </p:oleObj>
              </mc:Choice>
              <mc:Fallback>
                <p:oleObj name="Chart" r:id="rId4" imgW="8803387" imgH="5505165" progId="Excel.Chart.8">
                  <p:embed/>
                  <p:pic>
                    <p:nvPicPr>
                      <p:cNvPr id="0" name="Rezervirano mjesto sadržaja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217613"/>
                        <a:ext cx="8796338" cy="549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236538" y="1196975"/>
            <a:ext cx="8694737" cy="5467350"/>
          </a:xfrm>
        </p:spPr>
        <p:txBody>
          <a:bodyPr/>
          <a:lstStyle/>
          <a:p>
            <a:pPr marL="0" indent="0">
              <a:buFontTx/>
              <a:buNone/>
            </a:pPr>
            <a:endParaRPr lang="hr-HR" altLang="sr-Latn-RS" sz="2800" u="sng" smtClean="0"/>
          </a:p>
          <a:p>
            <a:pPr marL="0" indent="0" algn="just">
              <a:buFontTx/>
              <a:buNone/>
            </a:pPr>
            <a:r>
              <a:rPr lang="hr-HR" altLang="sr-Latn-RS" sz="2800" u="sng" smtClean="0"/>
              <a:t>Porez na dohodak</a:t>
            </a:r>
            <a:r>
              <a:rPr lang="hr-HR" altLang="sr-Latn-RS" sz="2800" smtClean="0"/>
              <a:t> planiran je u visini 43.300.000,00 kn što je 4.800.000,00 kn ili 12,5% više u odnosu na 2017. g.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2800" smtClean="0"/>
              <a:t>U strukturi ukupnih prihoda i primitaka sudjeluje s 18,4%. Radi se o najznačajnijem poreznom prihodu Županije.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2800" smtClean="0"/>
              <a:t>Na povećanje prihoda od poreza na dohodak u najvećoj mjeri utjecale su izmjene Zakona o financiranju jedinica lokalne i regionalne (područne) samouprave te rast zaposlenosti na području Županije.      </a:t>
            </a:r>
          </a:p>
          <a:p>
            <a:pPr marL="0" indent="0" algn="just">
              <a:buFontTx/>
              <a:buNone/>
            </a:pPr>
            <a:r>
              <a:rPr lang="hr-HR" altLang="sr-Latn-RS" sz="2800" smtClean="0"/>
              <a:t>      </a:t>
            </a:r>
          </a:p>
          <a:p>
            <a:pPr marL="0" indent="0">
              <a:buFontTx/>
              <a:buNone/>
            </a:pPr>
            <a:endParaRPr lang="hr-HR" altLang="sr-Latn-RS" sz="2800" b="1" i="1" smtClean="0">
              <a:solidFill>
                <a:srgbClr val="16165D"/>
              </a:solidFill>
            </a:endParaRPr>
          </a:p>
          <a:p>
            <a:pPr marL="0" indent="0">
              <a:buFontTx/>
              <a:buNone/>
            </a:pPr>
            <a:endParaRPr lang="hr-HR" altLang="sr-Latn-RS" sz="2800" b="1" i="1" smtClean="0">
              <a:solidFill>
                <a:srgbClr val="16165D"/>
              </a:solidFill>
            </a:endParaRPr>
          </a:p>
          <a:p>
            <a:pPr marL="0" indent="0">
              <a:buFontTx/>
              <a:buNone/>
            </a:pPr>
            <a:endParaRPr lang="hr-HR" altLang="sr-Latn-RS" sz="2800" b="1" i="1" smtClean="0">
              <a:solidFill>
                <a:srgbClr val="16165D"/>
              </a:solidFill>
            </a:endParaRPr>
          </a:p>
          <a:p>
            <a:pPr marL="0" indent="0">
              <a:buFontTx/>
              <a:buNone/>
            </a:pPr>
            <a:r>
              <a:rPr lang="hr-HR" altLang="sr-Latn-RS" sz="2800" b="1" i="1" smtClean="0">
                <a:solidFill>
                  <a:srgbClr val="16165D"/>
                </a:solidFill>
              </a:rPr>
              <a:t>Prihodi od financijske imovine su vlastiti prihodi Županije. </a:t>
            </a:r>
          </a:p>
          <a:p>
            <a:pPr marL="0" indent="0" algn="r">
              <a:buFontTx/>
              <a:buNone/>
            </a:pPr>
            <a:r>
              <a:rPr lang="hr-HR" altLang="sr-Latn-RS" sz="2800" b="1" i="1" smtClean="0">
                <a:solidFill>
                  <a:srgbClr val="16165D"/>
                </a:solidFill>
              </a:rPr>
              <a:t>Prihodi od nefinancijske imovine su vlastiti prihodi Županije međutim njihovo korištenje je namjensko.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adržaja 1"/>
          <p:cNvSpPr>
            <a:spLocks noGrp="1"/>
          </p:cNvSpPr>
          <p:nvPr>
            <p:ph idx="1"/>
          </p:nvPr>
        </p:nvSpPr>
        <p:spPr>
          <a:xfrm>
            <a:off x="250825" y="1484313"/>
            <a:ext cx="8694738" cy="5302250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hr-HR" altLang="sr-Latn-RS" b="1" smtClean="0"/>
          </a:p>
          <a:p>
            <a:pPr marL="0" indent="0" algn="just">
              <a:buFontTx/>
              <a:buNone/>
            </a:pPr>
            <a:endParaRPr lang="hr-HR" altLang="sr-Latn-RS" b="1" smtClean="0"/>
          </a:p>
          <a:p>
            <a:pPr marL="0" indent="0" algn="just">
              <a:buFontTx/>
              <a:buNone/>
            </a:pPr>
            <a:r>
              <a:rPr lang="hr-HR" altLang="sr-Latn-RS" sz="2800" smtClean="0"/>
              <a:t>Temeljni propis kojim su regulirana sva pitanja vezana uz proračun je Zakon o proračunu (Narodne novine 87/08, 136/12 i 15/15, dalje: Zakon)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694738" cy="5327650"/>
          </a:xfrm>
        </p:spPr>
        <p:txBody>
          <a:bodyPr/>
          <a:lstStyle/>
          <a:p>
            <a:pPr marL="0" indent="0">
              <a:buFontTx/>
              <a:buNone/>
            </a:pPr>
            <a:endParaRPr lang="hr-HR" altLang="sr-Latn-RS" u="sng" smtClean="0"/>
          </a:p>
          <a:p>
            <a:pPr marL="0" indent="0" algn="just">
              <a:buFontTx/>
              <a:buNone/>
            </a:pPr>
            <a:r>
              <a:rPr lang="hr-HR" altLang="sr-Latn-RS" sz="2800" u="sng" smtClean="0"/>
              <a:t>Županijski porezi</a:t>
            </a:r>
            <a:r>
              <a:rPr lang="hr-HR" altLang="sr-Latn-RS" sz="2800" smtClean="0"/>
              <a:t> koji uključuju porez na cestovna motorna vozila, porez na nasljedstva i darove te porez na automate za zabavne igre planirani su u iznosu od 6.610.000,00 kn što je u skladu s izvršenjem prethodne godine. </a:t>
            </a:r>
          </a:p>
          <a:p>
            <a:pPr marL="0" indent="0" algn="just">
              <a:buFontTx/>
              <a:buNone/>
            </a:pPr>
            <a:r>
              <a:rPr lang="hr-HR" altLang="sr-Latn-RS" sz="2800" smtClean="0"/>
              <a:t>U strukturi ukupnih prihoda i primitaka sudjeluju s 2,8%. Porez na cestovna motorna vozila planiran je u visini 6.400.000,00 kn, porez na nasljedstva i darove u visini 100.000,00 kn, a porez na automate za zabavne igre u iznosu od 110.000,00 kn.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179388" y="1412875"/>
            <a:ext cx="8694737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 smtClean="0"/>
              <a:t>Prihod od imovine</a:t>
            </a:r>
            <a:r>
              <a:rPr lang="hr-HR" altLang="sr-Latn-RS" sz="2800" smtClean="0"/>
              <a:t> koji uključuje prihode od kamata, od viška poslovanja ustanova u vlasništvu Županije, prihode od koncesija te od legalizacije bespravno izgrađenih građevina planiran je u iznosu od 6.373.000,00 kn što je sukladno realizaciji prethodnog proračunskog razdoblja.  U strukturi ukupnih prihoda i primitaka sudjeluju s 2,7%. </a:t>
            </a:r>
          </a:p>
          <a:p>
            <a:pPr marL="0" indent="0">
              <a:buFontTx/>
              <a:buNone/>
            </a:pPr>
            <a:r>
              <a:rPr lang="hr-HR" altLang="sr-Latn-RS" sz="2800" smtClean="0"/>
              <a:t>Tako je prihod od viška poslovanja ustanova planiran u iznosu od 4.500.000,00 kn, prihod od </a:t>
            </a:r>
            <a:r>
              <a:rPr lang="hr-HR" altLang="sr-Latn-RS" sz="2800" i="1" smtClean="0"/>
              <a:t>legalizacije</a:t>
            </a:r>
            <a:r>
              <a:rPr lang="hr-HR" altLang="sr-Latn-RS" sz="2800" smtClean="0"/>
              <a:t> u iznosu od 1.000.000,00 kn, od koncesija u iznosu od 801.000,00 kn te od kamata u visini 72.000,00 kn.</a:t>
            </a:r>
          </a:p>
          <a:p>
            <a:pPr marL="0" indent="0">
              <a:buFontTx/>
              <a:buNone/>
            </a:pPr>
            <a:endParaRPr lang="hr-HR" altLang="sr-Latn-RS" b="1" i="1" smtClean="0">
              <a:solidFill>
                <a:srgbClr val="16165D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 smtClean="0"/>
              <a:t>Prihod od upravnih i administrativnih pristojbi i ostali prihodi</a:t>
            </a:r>
            <a:r>
              <a:rPr lang="hr-HR" altLang="sr-Latn-RS" sz="2800" smtClean="0"/>
              <a:t> (upravne pristojbe, državni biljezi, izdavanje dozvola i ostalo) planirani su u skladu s kretanjima u prethodnoj godini i iznose 2.848.485,00 kn. </a:t>
            </a:r>
          </a:p>
          <a:p>
            <a:pPr marL="0" indent="0" algn="just">
              <a:buFontTx/>
              <a:buNone/>
            </a:pPr>
            <a:r>
              <a:rPr lang="hr-HR" altLang="sr-Latn-RS" sz="2800" smtClean="0"/>
              <a:t>U strukturi ukupnih prihoda i primitaka sudjeluju s 1,2%. Prihod od upravnih pristojbi planira se u iznosu 1.000.000,00 kn, a prihod od prodaje državnih biljega u iznosu od 850.000,00 kn. Prihod od izdavanja raznih dozvola, refundacija i ostalog očekuje se u visini 998.485,00 kn.</a:t>
            </a:r>
          </a:p>
          <a:p>
            <a:pPr marL="0" indent="0">
              <a:buFontTx/>
              <a:buNone/>
            </a:pPr>
            <a:endParaRPr lang="hr-HR" altLang="sr-Latn-R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 smtClean="0"/>
              <a:t>Prihod od nefinancijske imovine</a:t>
            </a:r>
            <a:r>
              <a:rPr lang="hr-HR" altLang="sr-Latn-RS" sz="2800" smtClean="0"/>
              <a:t> (prodaja brošura i dugotrajne imovine) planiran je u visini 45.000,00 kn. Prihod od prodaje brošura planira se u iznosu 5.000,00 kn, a prihod od prodaje imovine odnosno rabljenog vozila u iznosu od 40.000,00 kn.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1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518001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 smtClean="0"/>
              <a:t>Primici</a:t>
            </a:r>
            <a:r>
              <a:rPr lang="hr-HR" altLang="sr-Latn-RS" sz="2800" smtClean="0"/>
              <a:t> koji uključuju povrat danih kredita i depozita za kreditiranje poduzetnika i poljoprivrednika planirani su skladu s očekivanom realizacijom povrata financijske imovine u iznosu od 185.000,00 kn. </a:t>
            </a:r>
          </a:p>
          <a:p>
            <a:pPr marL="0" indent="0">
              <a:buFontTx/>
              <a:buNone/>
            </a:pPr>
            <a:endParaRPr lang="hr-HR" altLang="sr-Latn-R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zervirano mjesto sadržaja 2"/>
          <p:cNvSpPr>
            <a:spLocks noGrp="1"/>
          </p:cNvSpPr>
          <p:nvPr>
            <p:ph idx="1"/>
          </p:nvPr>
        </p:nvSpPr>
        <p:spPr>
          <a:xfrm>
            <a:off x="250825" y="1268413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 smtClean="0"/>
              <a:t>Sredstva za decentralizirane funkcije</a:t>
            </a:r>
            <a:r>
              <a:rPr lang="hr-HR" altLang="sr-Latn-RS" sz="2800" smtClean="0"/>
              <a:t> odnosno sredstva za financiranje zakonskog standarda u školstvu, zdravstvu i socijalnoj skrbi planirana su za 4% više u odnosu na prethodnu godinu i iznose 61.088.356,00 kn. U strukturi ukupnih prihoda i primitaka sudjeluju s 25,9%.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179388" y="1484313"/>
            <a:ext cx="8694737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 smtClean="0"/>
              <a:t>Donacije, prihodi za posebne namjene i ostalo</a:t>
            </a:r>
            <a:r>
              <a:rPr lang="hr-HR" altLang="sr-Latn-RS" sz="2800" smtClean="0"/>
              <a:t> (donacije za studenske stipendije, donacije za manifestacije, prihod od lovo zakupnine i prihod od IPZP d.o.o.) planirani su u iznosu od 2.867.275,00 kn. U strukturi ukupnih prihoda i primitaka sudjeluju s 1,2%.  Prihod od donacija planira se u iznosu 96.000,00 kn, od lovo zakupnine u iznosu od 184.000,00 kn te od IPZP-a u visini 2.587.275,00 kn. </a:t>
            </a:r>
          </a:p>
          <a:p>
            <a:pPr marL="0" indent="0">
              <a:buFontTx/>
              <a:buNone/>
            </a:pPr>
            <a:endParaRPr lang="hr-HR" altLang="sr-Latn-R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179388" y="1557338"/>
            <a:ext cx="8694737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 smtClean="0"/>
              <a:t>Primici od zaduženja</a:t>
            </a:r>
            <a:r>
              <a:rPr lang="hr-HR" altLang="sr-Latn-RS" sz="2800" smtClean="0"/>
              <a:t> planiraju se u iznosu od 22.024.000,00 kn radi financiranja dijela već ranije spomenutih novih kapitalnih projekata te u strukturi ukupnih prihoda i primitaka sudjeluju s 9,3%. </a:t>
            </a:r>
            <a:endParaRPr lang="hr-HR" altLang="sr-Latn-RS" sz="2800" u="sng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zervirano mjesto sadržaja 2"/>
          <p:cNvSpPr>
            <a:spLocks noGrp="1"/>
          </p:cNvSpPr>
          <p:nvPr>
            <p:ph idx="1"/>
          </p:nvPr>
        </p:nvSpPr>
        <p:spPr>
          <a:xfrm>
            <a:off x="250825" y="1055688"/>
            <a:ext cx="8694738" cy="561657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000" u="sng" smtClean="0"/>
              <a:t>Pomoći</a:t>
            </a:r>
            <a:r>
              <a:rPr lang="hr-HR" altLang="sr-Latn-RS" sz="2000" smtClean="0"/>
              <a:t> su planirane u iznosu od 90.293.251,00 kn, a njihov detaljan pregled daje se u slijedećoj tabeli:</a:t>
            </a:r>
          </a:p>
          <a:p>
            <a:pPr marL="0" indent="0">
              <a:buFontTx/>
              <a:buNone/>
            </a:pPr>
            <a:endParaRPr lang="hr-HR" altLang="sr-Latn-RS" sz="240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0419" name="Objekt 6"/>
          <p:cNvGraphicFramePr>
            <a:graphicFrameLocks noChangeAspect="1"/>
          </p:cNvGraphicFramePr>
          <p:nvPr/>
        </p:nvGraphicFramePr>
        <p:xfrm>
          <a:off x="1716088" y="1776413"/>
          <a:ext cx="5762625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Worksheet" r:id="rId4" imgW="5762538" imgH="4895945" progId="Excel.Sheet.12">
                  <p:embed/>
                </p:oleObj>
              </mc:Choice>
              <mc:Fallback>
                <p:oleObj name="Worksheet" r:id="rId4" imgW="5762538" imgH="4895945" progId="Excel.Sheet.12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1776413"/>
                        <a:ext cx="5762625" cy="489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41425"/>
            <a:ext cx="8694738" cy="5616575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hr-HR" sz="2000" dirty="0"/>
              <a:t>Sredstva </a:t>
            </a:r>
            <a:r>
              <a:rPr lang="hr-HR" sz="2000" i="1" dirty="0"/>
              <a:t>Pomoći</a:t>
            </a:r>
            <a:r>
              <a:rPr lang="hr-HR" sz="2000" dirty="0"/>
              <a:t> čine 38,3% prihoda Županije i planirana su u iznosu od 90.293.251,00 kn, što je za 48.034.995,00 kn ili 113,7% više u odnosu na 2017. g.. </a:t>
            </a:r>
          </a:p>
          <a:p>
            <a:pPr marL="0" indent="0" algn="just">
              <a:buFontTx/>
              <a:buNone/>
              <a:defRPr/>
            </a:pPr>
            <a:r>
              <a:rPr lang="hr-HR" sz="2000" dirty="0"/>
              <a:t>Najznačajnije povećanje odnosi se na pomoći nadležnih ministarstava temeljem prijenosa EU sredstava koje iznose 33.038.305,00 kn što je za 28.860.235,00 kn više u odnosu na 2017. g..  Kako je već navedeno, razlog povećanja prvenstveno je provedba nekoliko ključnih kapitalnih projekta, sukladno Strategiji razvoja Županije, sufinanciranih iz EU izvora (Izgradnja Poslovno-tehnološkog inkubatora u Krapini; Povećanje </a:t>
            </a:r>
            <a:r>
              <a:rPr lang="hr-HR" sz="2000" dirty="0" smtClean="0"/>
              <a:t>energetske </a:t>
            </a:r>
            <a:r>
              <a:rPr lang="hr-HR" sz="2000" dirty="0"/>
              <a:t>učinkovitosti u 4 </a:t>
            </a:r>
            <a:r>
              <a:rPr lang="hr-HR" sz="2000" dirty="0" smtClean="0"/>
              <a:t>osnovne škole; </a:t>
            </a:r>
            <a:r>
              <a:rPr lang="hr-HR" sz="2000" dirty="0"/>
              <a:t>Poboljšanje primarne zdravstvene zaštite – uređenje i </a:t>
            </a:r>
            <a:r>
              <a:rPr lang="hr-HR" sz="2000" dirty="0" smtClean="0"/>
              <a:t>opremanje 9 </a:t>
            </a:r>
            <a:r>
              <a:rPr lang="hr-HR" sz="2000" dirty="0"/>
              <a:t>ambulanti).</a:t>
            </a:r>
          </a:p>
          <a:p>
            <a:pPr marL="0" indent="0" algn="just">
              <a:buFontTx/>
              <a:buNone/>
              <a:defRPr/>
            </a:pPr>
            <a:r>
              <a:rPr lang="hr-HR" sz="2000" dirty="0"/>
              <a:t>Dodatan razlog povećanju je pomoć iz Državnog proračuna odnosno Ministarstva regionalnog razvoja i fondova EU u obliku sufinanciranja vlastitog udjela Županije kod provedbe navedenih kapitalnih projekta. </a:t>
            </a:r>
          </a:p>
          <a:p>
            <a:pPr marL="0" indent="0" algn="just">
              <a:buFontTx/>
              <a:buNone/>
              <a:defRPr/>
            </a:pPr>
            <a:r>
              <a:rPr lang="hr-HR" sz="2000" dirty="0"/>
              <a:t>Sredstva pomoći Fonda za zaštitu okoliša i energetsku učinkovitost te gradova i općina rastu radi sufinanciranja sanacije odlagališta otpada.</a:t>
            </a:r>
          </a:p>
          <a:p>
            <a:pPr algn="just">
              <a:buFont typeface="Wingdings" pitchFamily="2" charset="2"/>
              <a:buNone/>
              <a:defRPr/>
            </a:pPr>
            <a:endParaRPr lang="hr-HR" altLang="x-none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adržaja 1"/>
          <p:cNvSpPr>
            <a:spLocks noGrp="1"/>
          </p:cNvSpPr>
          <p:nvPr>
            <p:ph idx="1"/>
          </p:nvPr>
        </p:nvSpPr>
        <p:spPr>
          <a:xfrm>
            <a:off x="236538" y="1196975"/>
            <a:ext cx="8694737" cy="5467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r-HR" altLang="x-none" sz="2800" dirty="0" smtClean="0"/>
          </a:p>
          <a:p>
            <a:pPr marL="0" indent="0">
              <a:buFontTx/>
              <a:buNone/>
              <a:defRPr/>
            </a:pPr>
            <a:r>
              <a:rPr lang="x-none" altLang="x-none" sz="2800" dirty="0" smtClean="0"/>
              <a:t>Što se sve može saznati</a:t>
            </a:r>
            <a:r>
              <a:rPr lang="hr-HR" altLang="x-none" sz="2800" dirty="0" smtClean="0"/>
              <a:t> </a:t>
            </a:r>
            <a:r>
              <a:rPr lang="x-none" altLang="x-none" sz="2800" dirty="0" smtClean="0"/>
              <a:t>iz proračuna?</a:t>
            </a:r>
          </a:p>
          <a:p>
            <a:pPr marL="0" indent="0">
              <a:buFontTx/>
              <a:buNone/>
              <a:defRPr/>
            </a:pPr>
            <a:endParaRPr lang="hr-HR" altLang="x-none" sz="28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x-none" altLang="x-none" sz="2800" dirty="0" smtClean="0"/>
              <a:t>Koliki su ukupni prihodi i primici Županije te iz kojih se izvora ti prihodi i primici ostvaruju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x-none" altLang="x-none" sz="2800" dirty="0" smtClean="0"/>
              <a:t>Koliki su ukupni rashodi i izdaci te pregled tih rashoda i izdataka po projektima, programima, aktivnostima te izvorima financiranja tih rashoda i izdataka</a:t>
            </a:r>
          </a:p>
          <a:p>
            <a:pPr marL="0" indent="0">
              <a:buFontTx/>
              <a:buNone/>
              <a:defRPr/>
            </a:pPr>
            <a:endParaRPr lang="x-none" altLang="x-none" dirty="0" smtClean="0"/>
          </a:p>
          <a:p>
            <a:pPr>
              <a:buFontTx/>
              <a:buChar char="-"/>
              <a:defRPr/>
            </a:pPr>
            <a:endParaRPr lang="x-none" alt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 bwMode="auto">
          <a:xfrm>
            <a:off x="428625" y="1125538"/>
            <a:ext cx="8229600" cy="414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2900" b="1" smtClean="0"/>
              <a:t>RASHODI I IZDACI</a:t>
            </a:r>
            <a:r>
              <a:rPr lang="hr-HR" altLang="sr-Latn-RS" sz="2400" b="1" smtClean="0"/>
              <a:t/>
            </a:r>
            <a:br>
              <a:rPr lang="hr-HR" altLang="sr-Latn-RS" sz="2400" b="1" smtClean="0"/>
            </a:br>
            <a:r>
              <a:rPr lang="hr-HR" altLang="sr-Latn-RS" sz="2400" b="1" smtClean="0"/>
              <a:t/>
            </a:r>
            <a:br>
              <a:rPr lang="hr-HR" altLang="sr-Latn-RS" sz="2400" b="1" smtClean="0"/>
            </a:br>
            <a:r>
              <a:rPr lang="hr-HR" altLang="sr-Latn-RS" sz="2400" b="1" smtClean="0"/>
              <a:t>Rashodi i izdaci prema organizacijskoj klasifikaciji</a:t>
            </a:r>
          </a:p>
        </p:txBody>
      </p:sp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611188" y="2420938"/>
          <a:ext cx="7921624" cy="4176708"/>
        </p:xfrm>
        <a:graphic>
          <a:graphicData uri="http://schemas.openxmlformats.org/drawingml/2006/table">
            <a:tbl>
              <a:tblPr/>
              <a:tblGrid>
                <a:gridCol w="2272060"/>
                <a:gridCol w="1533640"/>
                <a:gridCol w="799591"/>
                <a:gridCol w="1533640"/>
                <a:gridCol w="799591"/>
                <a:gridCol w="983102"/>
              </a:tblGrid>
              <a:tr h="3152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UPRAVNI ODJEL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2017.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2018.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Indeks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30985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Proračun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Proračun 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Udio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  <a:tr h="33098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Ured župana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3.533.100,00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3.788.000,00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107,2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Županijska skupština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6.489.490,00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2.496.300,00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38,5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Gospodarstvo, 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promet, 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poljoprivreda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27.749.600,00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17,2%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61.446.106,00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221,4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Financije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3.006.500,00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3.022.500,00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Graditeljstvo, 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zaštita okoliša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8.425.005,00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30.726.405,00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364,7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Zdravstvo, 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socijalna </a:t>
                      </a:r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skrb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31.171.746,00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19,3%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41.178.206,00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132,1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Obrazovanje, kultura, sport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78.216.454,00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88.950.700,00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37,7%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113,7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Opći i zajednički poslovi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2.905.900,00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2.856.400,00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23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Javna nabava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758.500,00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#DIJ/0!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985">
                <a:tc>
                  <a:txBody>
                    <a:bodyPr/>
                    <a:lstStyle/>
                    <a:p>
                      <a:pPr algn="l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Unutarnja revizija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277.300,00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411.250,00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148,3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746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UKUPNO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161.775.095,00</a:t>
                      </a:r>
                    </a:p>
                  </a:txBody>
                  <a:tcPr marL="9526" marR="9526" marT="9526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235.634.367,00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145,7</a:t>
                      </a:r>
                    </a:p>
                  </a:txBody>
                  <a:tcPr marL="9526" marR="9526" marT="9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2"/>
          <p:cNvSpPr>
            <a:spLocks noGrp="1"/>
          </p:cNvSpPr>
          <p:nvPr>
            <p:ph/>
          </p:nvPr>
        </p:nvSpPr>
        <p:spPr>
          <a:xfrm>
            <a:off x="107950" y="1125538"/>
            <a:ext cx="8837613" cy="53276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r-HR" altLang="sr-Latn-RS" sz="2400" b="1" smtClean="0"/>
              <a:t> Rashodi i izdaci prema organizacijskoj klasifikaciji</a:t>
            </a:r>
          </a:p>
          <a:p>
            <a:pPr marL="0" indent="0">
              <a:buFontTx/>
              <a:buNone/>
            </a:pPr>
            <a:endParaRPr lang="hr-HR" altLang="sr-Latn-RS" smtClean="0"/>
          </a:p>
          <a:p>
            <a:pPr marL="0" indent="0">
              <a:buFontTx/>
              <a:buNone/>
            </a:pPr>
            <a:endParaRPr lang="hr-HR" altLang="sr-Latn-RS" smtClean="0"/>
          </a:p>
        </p:txBody>
      </p:sp>
      <p:pic>
        <p:nvPicPr>
          <p:cNvPr id="65539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700213"/>
            <a:ext cx="692626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1"/>
          <p:cNvSpPr>
            <a:spLocks noGrp="1"/>
          </p:cNvSpPr>
          <p:nvPr>
            <p:ph/>
          </p:nvPr>
        </p:nvSpPr>
        <p:spPr>
          <a:xfrm>
            <a:off x="188913" y="1230313"/>
            <a:ext cx="8694737" cy="5521325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altLang="sr-Latn-RS" smtClean="0"/>
              <a:t>Rashodi i izdaci prema ekonomskoj klasifikaciji</a:t>
            </a:r>
          </a:p>
          <a:p>
            <a:pPr>
              <a:buFontTx/>
              <a:buNone/>
            </a:pPr>
            <a:endParaRPr lang="hr-HR" altLang="sr-Latn-RS" smtClean="0"/>
          </a:p>
        </p:txBody>
      </p:sp>
      <p:pic>
        <p:nvPicPr>
          <p:cNvPr id="67587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92162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/>
          </p:nvPr>
        </p:nvSpPr>
        <p:spPr>
          <a:xfrm>
            <a:off x="250825" y="1052513"/>
            <a:ext cx="8694738" cy="5688012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hr-HR" sz="2400" u="sng" dirty="0" smtClean="0"/>
              <a:t>Rashodi za zaposlene (15,9 mln.kn)</a:t>
            </a:r>
          </a:p>
          <a:p>
            <a:pPr>
              <a:spcBef>
                <a:spcPts val="300"/>
              </a:spcBef>
              <a:defRPr/>
            </a:pPr>
            <a:r>
              <a:rPr lang="hr-HR" sz="2400" dirty="0" smtClean="0"/>
              <a:t>11,4 mln. kn – županijska uprava</a:t>
            </a:r>
          </a:p>
          <a:p>
            <a:pPr>
              <a:spcBef>
                <a:spcPts val="300"/>
              </a:spcBef>
              <a:defRPr/>
            </a:pPr>
            <a:r>
              <a:rPr lang="hr-HR" sz="2400" dirty="0" smtClean="0"/>
              <a:t>1,7 mln. kn – Zavod i JU</a:t>
            </a:r>
          </a:p>
          <a:p>
            <a:pPr>
              <a:spcBef>
                <a:spcPts val="300"/>
              </a:spcBef>
              <a:defRPr/>
            </a:pPr>
            <a:r>
              <a:rPr lang="hr-HR" sz="2400" dirty="0" smtClean="0"/>
              <a:t>2,8 mln. kn – (Projekt “Baltazar” i dr.)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2400" dirty="0" smtClean="0"/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hr-HR" sz="2400" u="sng" dirty="0" smtClean="0"/>
              <a:t>Materijalni rashodi (58,8 mln. kn)</a:t>
            </a:r>
          </a:p>
          <a:p>
            <a:pPr algn="just">
              <a:spcBef>
                <a:spcPts val="300"/>
              </a:spcBef>
              <a:defRPr/>
            </a:pPr>
            <a:r>
              <a:rPr lang="hr-HR" sz="2400" dirty="0" smtClean="0"/>
              <a:t>32,2 mln. kn – rashodi za usluge </a:t>
            </a:r>
            <a:r>
              <a:rPr lang="hr-HR" sz="1600" dirty="0" smtClean="0"/>
              <a:t>(18,1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</a:t>
            </a:r>
            <a:r>
              <a:rPr lang="hr-HR" sz="1600" dirty="0" err="1" smtClean="0"/>
              <a:t>dec</a:t>
            </a:r>
            <a:r>
              <a:rPr lang="hr-HR" sz="1600" dirty="0" smtClean="0"/>
              <a:t>. sredstva u zdravstvu, </a:t>
            </a:r>
            <a:r>
              <a:rPr lang="hr-HR" sz="1600" dirty="0"/>
              <a:t>o</a:t>
            </a:r>
            <a:r>
              <a:rPr lang="hr-HR" sz="1600" dirty="0" smtClean="0"/>
              <a:t>brazovanju i socijalnoj skrbi; 11,9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kn. provedba Proračunom planiranih aktivnosti; 2,2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županijska uprava i administracija)</a:t>
            </a:r>
          </a:p>
          <a:p>
            <a:pPr algn="just">
              <a:spcBef>
                <a:spcPts val="300"/>
              </a:spcBef>
              <a:defRPr/>
            </a:pPr>
            <a:r>
              <a:rPr lang="hr-HR" sz="2400" dirty="0" smtClean="0"/>
              <a:t>16,5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rashodi za materijal i energiju </a:t>
            </a:r>
            <a:r>
              <a:rPr lang="hr-HR" sz="1600" dirty="0" smtClean="0"/>
              <a:t>(13,9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</a:t>
            </a:r>
            <a:r>
              <a:rPr lang="hr-HR" sz="1600" dirty="0" err="1" smtClean="0"/>
              <a:t>dec</a:t>
            </a:r>
            <a:r>
              <a:rPr lang="hr-HR" sz="1600" dirty="0" smtClean="0"/>
              <a:t>. sredstva u obrazovanju i socijalnoj skrbi; 1,7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</a:t>
            </a:r>
            <a:r>
              <a:rPr lang="hr-HR" sz="1600" dirty="0"/>
              <a:t>provedba Proračunom planiranih </a:t>
            </a:r>
            <a:r>
              <a:rPr lang="hr-HR" sz="1600" dirty="0" smtClean="0"/>
              <a:t>aktivnosti; 0,9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</a:t>
            </a:r>
            <a:r>
              <a:rPr lang="hr-HR" sz="1600" dirty="0"/>
              <a:t>županijska uprava i </a:t>
            </a:r>
            <a:r>
              <a:rPr lang="hr-HR" sz="1600" dirty="0" smtClean="0"/>
              <a:t>administracija)</a:t>
            </a:r>
          </a:p>
          <a:p>
            <a:pPr algn="just">
              <a:spcBef>
                <a:spcPts val="300"/>
              </a:spcBef>
              <a:defRPr/>
            </a:pPr>
            <a:r>
              <a:rPr lang="hr-HR" sz="2400" dirty="0" smtClean="0"/>
              <a:t>6,8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naknada troškova zaposlenima </a:t>
            </a:r>
            <a:r>
              <a:rPr lang="hr-HR" sz="1600" dirty="0" smtClean="0"/>
              <a:t>– prijevoz na posao</a:t>
            </a:r>
            <a:r>
              <a:rPr lang="hr-HR" sz="2400" dirty="0" smtClean="0"/>
              <a:t>  </a:t>
            </a:r>
            <a:r>
              <a:rPr lang="hr-HR" sz="1600" dirty="0" smtClean="0"/>
              <a:t>(5,6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sredstva </a:t>
            </a:r>
            <a:r>
              <a:rPr lang="hr-HR" sz="1600" dirty="0"/>
              <a:t>u obrazovanju i </a:t>
            </a:r>
            <a:r>
              <a:rPr lang="hr-HR" sz="1600" dirty="0" smtClean="0"/>
              <a:t>zdravstvu te na EU projektima; 1,2 </a:t>
            </a:r>
            <a:r>
              <a:rPr lang="hr-HR" sz="1600" dirty="0" err="1"/>
              <a:t>mln</a:t>
            </a:r>
            <a:r>
              <a:rPr lang="hr-HR" sz="1600" dirty="0"/>
              <a:t>. kn županijska </a:t>
            </a:r>
            <a:r>
              <a:rPr lang="hr-HR" sz="1600" dirty="0" smtClean="0"/>
              <a:t>uprava, Zavod i JU)</a:t>
            </a:r>
          </a:p>
          <a:p>
            <a:pPr algn="just">
              <a:spcBef>
                <a:spcPts val="300"/>
              </a:spcBef>
              <a:defRPr/>
            </a:pPr>
            <a:r>
              <a:rPr lang="hr-HR" sz="2400" dirty="0" smtClean="0"/>
              <a:t>3,3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ostali nespomenuti rashodi </a:t>
            </a:r>
            <a:r>
              <a:rPr lang="hr-HR" sz="1600" dirty="0" smtClean="0"/>
              <a:t>(npr. 0,8 </a:t>
            </a:r>
            <a:r>
              <a:rPr lang="hr-HR" sz="1600" dirty="0" err="1" smtClean="0"/>
              <a:t>mln</a:t>
            </a:r>
            <a:r>
              <a:rPr lang="hr-HR" sz="1600" dirty="0" smtClean="0"/>
              <a:t>. </a:t>
            </a:r>
            <a:r>
              <a:rPr lang="hr-HR" sz="1600" dirty="0"/>
              <a:t>kn </a:t>
            </a:r>
            <a:r>
              <a:rPr lang="hr-HR" sz="1600" dirty="0" err="1"/>
              <a:t>dec</a:t>
            </a:r>
            <a:r>
              <a:rPr lang="hr-HR" sz="1600" dirty="0"/>
              <a:t>. sredstva u </a:t>
            </a:r>
            <a:r>
              <a:rPr lang="hr-HR" sz="1600" dirty="0" smtClean="0"/>
              <a:t>zdravstvu i obrazovanju; 0,7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Županijska skupština)</a:t>
            </a:r>
            <a:endParaRPr lang="hr-H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9388" y="1196975"/>
            <a:ext cx="8694737" cy="54006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400" u="sng" dirty="0" smtClean="0"/>
              <a:t>Financijski rashodi (816,0 tis. kn)</a:t>
            </a:r>
          </a:p>
          <a:p>
            <a:pPr>
              <a:spcBef>
                <a:spcPts val="300"/>
              </a:spcBef>
              <a:defRPr/>
            </a:pPr>
            <a:r>
              <a:rPr lang="hr-HR" sz="2400" dirty="0" smtClean="0"/>
              <a:t>platni promet, kamate po novom kreditnom zaduženju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2400" dirty="0" smtClean="0"/>
          </a:p>
          <a:p>
            <a:pPr marL="0" indent="0">
              <a:buFontTx/>
              <a:buNone/>
              <a:defRPr/>
            </a:pPr>
            <a:r>
              <a:rPr lang="hr-HR" sz="2400" u="sng" dirty="0" smtClean="0"/>
              <a:t>Subvencije (8,6 </a:t>
            </a:r>
            <a:r>
              <a:rPr lang="hr-HR" sz="2400" u="sng" dirty="0" err="1" smtClean="0"/>
              <a:t>mln</a:t>
            </a:r>
            <a:r>
              <a:rPr lang="hr-HR" sz="2400" u="sng" dirty="0" smtClean="0"/>
              <a:t>. kn)</a:t>
            </a:r>
          </a:p>
          <a:p>
            <a:pPr>
              <a:spcBef>
                <a:spcPts val="300"/>
              </a:spcBef>
              <a:defRPr/>
            </a:pPr>
            <a:r>
              <a:rPr lang="hr-HR" sz="2400" dirty="0" smtClean="0"/>
              <a:t>2,1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trgovačka društva u vlasništvu Županije</a:t>
            </a:r>
          </a:p>
          <a:p>
            <a:pPr>
              <a:spcBef>
                <a:spcPts val="300"/>
              </a:spcBef>
              <a:defRPr/>
            </a:pPr>
            <a:r>
              <a:rPr lang="hr-HR" sz="2400" dirty="0" smtClean="0"/>
              <a:t>6,5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poduzetnici i poljoprivrednici</a:t>
            </a:r>
          </a:p>
          <a:p>
            <a:pPr marL="0" indent="0">
              <a:spcBef>
                <a:spcPts val="300"/>
              </a:spcBef>
              <a:buFontTx/>
              <a:buNone/>
              <a:defRPr/>
            </a:pPr>
            <a:endParaRPr lang="hr-HR" sz="24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2400" u="sng" dirty="0" smtClean="0"/>
              <a:t>Pomoći unutar općeg proračuna (5,1 </a:t>
            </a:r>
            <a:r>
              <a:rPr lang="hr-HR" sz="2400" u="sng" dirty="0" err="1" smtClean="0"/>
              <a:t>mln</a:t>
            </a:r>
            <a:r>
              <a:rPr lang="hr-HR" sz="2400" u="sng" dirty="0" smtClean="0"/>
              <a:t>. kn) </a:t>
            </a:r>
          </a:p>
          <a:p>
            <a:pPr algn="just">
              <a:spcBef>
                <a:spcPts val="300"/>
              </a:spcBef>
              <a:defRPr/>
            </a:pPr>
            <a:r>
              <a:rPr lang="hr-HR" sz="2400" dirty="0" smtClean="0"/>
              <a:t>4,2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gradovi i općine </a:t>
            </a:r>
            <a:r>
              <a:rPr lang="hr-HR" sz="1600" dirty="0" smtClean="0"/>
              <a:t>(2,9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uređenje komunalne, prometne i turističke infrastrukture te infrastrukture širokopojasnog pristupa; 1,0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ogrjev ugroženijim skupinama građana; 0,2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za predškolski odgoj; 0,1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za programe u kulturi)</a:t>
            </a:r>
          </a:p>
          <a:p>
            <a:pPr>
              <a:spcBef>
                <a:spcPts val="300"/>
              </a:spcBef>
              <a:defRPr/>
            </a:pPr>
            <a:r>
              <a:rPr lang="hr-HR" sz="2400" dirty="0" smtClean="0"/>
              <a:t>700,0 tis. kn – DGU </a:t>
            </a:r>
            <a:r>
              <a:rPr lang="hr-HR" sz="1600" dirty="0" smtClean="0"/>
              <a:t>(prostorne podloge i katastar nekretnina)</a:t>
            </a:r>
          </a:p>
          <a:p>
            <a:pPr>
              <a:spcBef>
                <a:spcPts val="300"/>
              </a:spcBef>
              <a:defRPr/>
            </a:pPr>
            <a:r>
              <a:rPr lang="hr-HR" sz="2400" dirty="0" smtClean="0"/>
              <a:t>200,00 tis. kn – DHMZ </a:t>
            </a:r>
            <a:r>
              <a:rPr lang="hr-HR" sz="1600" dirty="0" smtClean="0"/>
              <a:t>(obrana od tuče)</a:t>
            </a:r>
          </a:p>
          <a:p>
            <a:pPr>
              <a:defRPr/>
            </a:pPr>
            <a:endParaRPr lang="hr-HR" sz="2400" dirty="0" smtClean="0"/>
          </a:p>
          <a:p>
            <a:pPr>
              <a:defRPr/>
            </a:pPr>
            <a:endParaRPr lang="hr-HR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50825" y="1196975"/>
            <a:ext cx="8694738" cy="53959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400" u="sng" dirty="0" smtClean="0"/>
              <a:t>Naknade građanima i kućanstvima (21,6 </a:t>
            </a:r>
            <a:r>
              <a:rPr lang="hr-HR" sz="2400" u="sng" dirty="0" err="1" smtClean="0"/>
              <a:t>mln</a:t>
            </a:r>
            <a:r>
              <a:rPr lang="hr-HR" sz="2400" u="sng" dirty="0" smtClean="0"/>
              <a:t>. kn)</a:t>
            </a:r>
          </a:p>
          <a:p>
            <a:pPr>
              <a:spcBef>
                <a:spcPts val="0"/>
              </a:spcBef>
              <a:defRPr/>
            </a:pPr>
            <a:r>
              <a:rPr lang="hr-HR" sz="2400" dirty="0" smtClean="0"/>
              <a:t>19,1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prijevoz učenika</a:t>
            </a:r>
          </a:p>
          <a:p>
            <a:pPr>
              <a:spcBef>
                <a:spcPts val="0"/>
              </a:spcBef>
              <a:defRPr/>
            </a:pPr>
            <a:r>
              <a:rPr lang="hr-HR" sz="2400" dirty="0" smtClean="0"/>
              <a:t>1,4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stipendije učenika i studenata</a:t>
            </a:r>
          </a:p>
          <a:p>
            <a:pPr>
              <a:spcBef>
                <a:spcPts val="0"/>
              </a:spcBef>
              <a:defRPr/>
            </a:pPr>
            <a:r>
              <a:rPr lang="hr-HR" sz="2400" dirty="0" smtClean="0"/>
              <a:t>1,1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ostali programi u obrazovanju i </a:t>
            </a:r>
            <a:r>
              <a:rPr lang="hr-HR" sz="2400" dirty="0" err="1" smtClean="0"/>
              <a:t>soc</a:t>
            </a:r>
            <a:r>
              <a:rPr lang="hr-HR" sz="2400" dirty="0" smtClean="0"/>
              <a:t>. skrbi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24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2400" u="sng" dirty="0" smtClean="0"/>
              <a:t>Donacije i ostali rashodi (17,8 </a:t>
            </a:r>
            <a:r>
              <a:rPr lang="hr-HR" sz="2400" u="sng" dirty="0" err="1" smtClean="0"/>
              <a:t>mln</a:t>
            </a:r>
            <a:r>
              <a:rPr lang="hr-HR" sz="2400" u="sng" dirty="0" smtClean="0"/>
              <a:t>. kn)</a:t>
            </a:r>
          </a:p>
          <a:p>
            <a:pPr algn="just">
              <a:spcBef>
                <a:spcPts val="0"/>
              </a:spcBef>
              <a:defRPr/>
            </a:pPr>
            <a:r>
              <a:rPr lang="hr-HR" sz="2400" dirty="0" smtClean="0"/>
              <a:t>2,4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kapitalne pomoći </a:t>
            </a:r>
            <a:r>
              <a:rPr lang="hr-HR" sz="1600" dirty="0" smtClean="0"/>
              <a:t>(1,4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trgovačka društva u vlasništvu županije; 0,8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zaštita spomenika kulture; 0,2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opremanje prostora HOK-a)</a:t>
            </a:r>
          </a:p>
          <a:p>
            <a:pPr algn="just">
              <a:spcBef>
                <a:spcPts val="0"/>
              </a:spcBef>
              <a:defRPr/>
            </a:pPr>
            <a:r>
              <a:rPr lang="hr-HR" sz="2400" dirty="0" smtClean="0"/>
              <a:t>14,5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tekuće donacije </a:t>
            </a:r>
            <a:r>
              <a:rPr lang="hr-HR" sz="1600" dirty="0" smtClean="0"/>
              <a:t>(5,9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gospodarstvo, turizam i poljoprivreda; 2,9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zdravstvo; 2,0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udruge, skrb o braniteljima, Crveni križ i socijalna skrb; 1,5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obrazovanje i kultura; 1,2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sportski programi; 1,0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vatrogasna zajednica)</a:t>
            </a:r>
          </a:p>
          <a:p>
            <a:pPr>
              <a:spcBef>
                <a:spcPts val="0"/>
              </a:spcBef>
              <a:defRPr/>
            </a:pPr>
            <a:r>
              <a:rPr lang="hr-HR" sz="2400" dirty="0" smtClean="0"/>
              <a:t>900,0 tis. kn – ostali rashodi  </a:t>
            </a:r>
            <a:endParaRPr lang="hr-H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14313" y="1143000"/>
            <a:ext cx="8694737" cy="63896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400" u="sng" dirty="0" smtClean="0"/>
              <a:t>Rashodi za </a:t>
            </a:r>
            <a:r>
              <a:rPr lang="hr-HR" sz="2400" u="sng" dirty="0" err="1" smtClean="0"/>
              <a:t>nab</a:t>
            </a:r>
            <a:r>
              <a:rPr lang="hr-HR" sz="2400" u="sng" dirty="0" smtClean="0"/>
              <a:t>. </a:t>
            </a:r>
            <a:r>
              <a:rPr lang="hr-HR" sz="2400" u="sng" dirty="0" err="1" smtClean="0"/>
              <a:t>neproizved</a:t>
            </a:r>
            <a:r>
              <a:rPr lang="hr-HR" sz="2400" u="sng" dirty="0" smtClean="0"/>
              <a:t>. dug. imovine (1,1 </a:t>
            </a:r>
            <a:r>
              <a:rPr lang="hr-HR" sz="2400" u="sng" dirty="0" err="1" smtClean="0"/>
              <a:t>mln</a:t>
            </a:r>
            <a:r>
              <a:rPr lang="hr-HR" sz="2400" u="sng" dirty="0" smtClean="0"/>
              <a:t>. kn)</a:t>
            </a:r>
          </a:p>
          <a:p>
            <a:pPr>
              <a:spcBef>
                <a:spcPts val="0"/>
              </a:spcBef>
              <a:defRPr/>
            </a:pPr>
            <a:r>
              <a:rPr lang="hr-HR" sz="2400" dirty="0" smtClean="0"/>
              <a:t>0,5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izvedbeni projekt za PT Inkubator</a:t>
            </a:r>
          </a:p>
          <a:p>
            <a:pPr>
              <a:spcBef>
                <a:spcPts val="0"/>
              </a:spcBef>
              <a:defRPr/>
            </a:pPr>
            <a:r>
              <a:rPr lang="hr-HR" sz="2400" dirty="0" smtClean="0"/>
              <a:t>0,3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zemljište za Reg. centar kompetencija</a:t>
            </a:r>
          </a:p>
          <a:p>
            <a:pPr>
              <a:spcBef>
                <a:spcPts val="0"/>
              </a:spcBef>
              <a:defRPr/>
            </a:pPr>
            <a:r>
              <a:rPr lang="hr-HR" sz="2400" dirty="0" smtClean="0"/>
              <a:t>0,3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licence u zdravstvenim ustanovama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2400" dirty="0" smtClean="0"/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2400" u="sng" dirty="0" smtClean="0"/>
              <a:t>Rashodi za </a:t>
            </a:r>
            <a:r>
              <a:rPr lang="hr-HR" sz="2400" u="sng" dirty="0" err="1" smtClean="0"/>
              <a:t>nab</a:t>
            </a:r>
            <a:r>
              <a:rPr lang="hr-HR" sz="2400" u="sng" dirty="0" smtClean="0"/>
              <a:t>. </a:t>
            </a:r>
            <a:r>
              <a:rPr lang="hr-HR" sz="2400" u="sng" dirty="0" err="1" smtClean="0"/>
              <a:t>proizved</a:t>
            </a:r>
            <a:r>
              <a:rPr lang="hr-HR" sz="2400" u="sng" dirty="0" smtClean="0"/>
              <a:t>. dug. imovine (35,9 </a:t>
            </a:r>
            <a:r>
              <a:rPr lang="hr-HR" sz="2400" u="sng" dirty="0" err="1" smtClean="0"/>
              <a:t>mln</a:t>
            </a:r>
            <a:r>
              <a:rPr lang="hr-HR" sz="2400" u="sng" dirty="0" smtClean="0"/>
              <a:t>. kn)</a:t>
            </a:r>
          </a:p>
          <a:p>
            <a:pPr algn="just">
              <a:spcBef>
                <a:spcPts val="0"/>
              </a:spcBef>
              <a:defRPr/>
            </a:pPr>
            <a:r>
              <a:rPr lang="hr-HR" sz="2400" dirty="0" smtClean="0"/>
              <a:t>24,8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građevinski objekti </a:t>
            </a:r>
            <a:r>
              <a:rPr lang="hr-HR" sz="1600" dirty="0" smtClean="0"/>
              <a:t>(11,8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Poslovno-tehnološki inkubator; 5,7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PŠ </a:t>
            </a:r>
            <a:r>
              <a:rPr lang="hr-HR" sz="1600" dirty="0" err="1" smtClean="0"/>
              <a:t>Martinišće</a:t>
            </a:r>
            <a:r>
              <a:rPr lang="hr-HR" sz="1600" dirty="0" smtClean="0"/>
              <a:t>; 4,6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dvorana u </a:t>
            </a:r>
            <a:r>
              <a:rPr lang="hr-HR" sz="1600" dirty="0" err="1" smtClean="0"/>
              <a:t>Hraščini</a:t>
            </a:r>
            <a:r>
              <a:rPr lang="hr-HR" sz="1600" dirty="0" smtClean="0"/>
              <a:t>; 1,0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ostali objekti u obrazovanju; 0,9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objekti u zdravstvu; 0,4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Dvorac St, </a:t>
            </a:r>
            <a:r>
              <a:rPr lang="hr-HR" sz="1600" dirty="0" err="1" smtClean="0"/>
              <a:t>Golubovec</a:t>
            </a:r>
            <a:r>
              <a:rPr lang="hr-HR" sz="1600" dirty="0" smtClean="0"/>
              <a:t>; 0,4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ostalo)</a:t>
            </a:r>
          </a:p>
          <a:p>
            <a:pPr algn="just">
              <a:spcBef>
                <a:spcPts val="0"/>
              </a:spcBef>
              <a:defRPr/>
            </a:pPr>
            <a:r>
              <a:rPr lang="hr-HR" sz="2400" dirty="0" smtClean="0"/>
              <a:t>9,3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postrojenja i oprema </a:t>
            </a:r>
            <a:r>
              <a:rPr lang="hr-HR" sz="1600" dirty="0" smtClean="0"/>
              <a:t>(4,8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projekt „Poboljšanje primarne zdravstvene zaštite”; 2,6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ustanove u zdravstvu; 1,6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obrazovne ustanove; 0,3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ostalo)</a:t>
            </a:r>
          </a:p>
          <a:p>
            <a:pPr algn="just">
              <a:spcBef>
                <a:spcPts val="0"/>
              </a:spcBef>
              <a:defRPr/>
            </a:pPr>
            <a:r>
              <a:rPr lang="hr-HR" sz="2400" dirty="0" smtClean="0"/>
              <a:t>1,8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prijevozna sredstva </a:t>
            </a:r>
            <a:r>
              <a:rPr lang="hr-HR" sz="1600" dirty="0" smtClean="0"/>
              <a:t>(1,5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ustanove u zdravstvu; 0,3 </a:t>
            </a:r>
            <a:r>
              <a:rPr lang="hr-HR" sz="1600" dirty="0" err="1" smtClean="0"/>
              <a:t>mln</a:t>
            </a:r>
            <a:r>
              <a:rPr lang="hr-HR" sz="1600" dirty="0" smtClean="0"/>
              <a:t>. kn Županija, Zavod i JU)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14313" y="1214438"/>
            <a:ext cx="8694737" cy="54292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400" u="sng" dirty="0" smtClean="0"/>
              <a:t>Rashodi za dodatna ulaganja na nefin. imovini (59,4 </a:t>
            </a:r>
            <a:r>
              <a:rPr lang="hr-HR" sz="2400" u="sng" dirty="0" err="1" smtClean="0"/>
              <a:t>mln</a:t>
            </a:r>
            <a:r>
              <a:rPr lang="hr-HR" sz="2400" u="sng" dirty="0" smtClean="0"/>
              <a:t>. kn)</a:t>
            </a:r>
          </a:p>
          <a:p>
            <a:pPr algn="just">
              <a:spcBef>
                <a:spcPts val="300"/>
              </a:spcBef>
              <a:defRPr/>
            </a:pPr>
            <a:r>
              <a:rPr lang="hr-HR" sz="2400" dirty="0" smtClean="0"/>
              <a:t>37,7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građevinski objekti (24,3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energetska obnova 4 OŠ; 9,2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dvorana pri OŠ </a:t>
            </a:r>
            <a:r>
              <a:rPr lang="hr-HR" sz="2400" dirty="0" err="1" smtClean="0"/>
              <a:t>Đurmanec</a:t>
            </a:r>
            <a:r>
              <a:rPr lang="hr-HR" sz="2400" dirty="0" smtClean="0"/>
              <a:t>; 2,8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projekt „Poboljšanje primarne zdravstvene zaštite”; 1,1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objekti zdravstvenih ustanova; 0,2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ostalo)</a:t>
            </a:r>
          </a:p>
          <a:p>
            <a:pPr algn="just">
              <a:spcBef>
                <a:spcPts val="300"/>
              </a:spcBef>
              <a:defRPr/>
            </a:pPr>
            <a:r>
              <a:rPr lang="hr-HR" sz="2400" dirty="0" smtClean="0"/>
              <a:t>21,7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– ostala nefinancijska imovina (21,5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sanacija tri odlagališta otpada; 0,2 </a:t>
            </a:r>
            <a:r>
              <a:rPr lang="hr-HR" sz="2400" dirty="0" err="1" smtClean="0"/>
              <a:t>mln</a:t>
            </a:r>
            <a:r>
              <a:rPr lang="hr-HR" sz="2400" dirty="0" smtClean="0"/>
              <a:t>. kn ostalo)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2400" u="sng" dirty="0" smtClean="0"/>
              <a:t>Izdaci za dane zajmove i depozite (50,0 tis. kn)</a:t>
            </a:r>
          </a:p>
          <a:p>
            <a:pPr>
              <a:defRPr/>
            </a:pPr>
            <a:r>
              <a:rPr lang="hr-HR" sz="2400" dirty="0" smtClean="0"/>
              <a:t>studentski krediti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600" dirty="0" smtClean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2400" u="sng" dirty="0" smtClean="0"/>
              <a:t>Izdaci za otplatu glavnice (10,7mln. kn)</a:t>
            </a:r>
          </a:p>
          <a:p>
            <a:pPr>
              <a:defRPr/>
            </a:pPr>
            <a:r>
              <a:rPr lang="hr-HR" sz="2400" dirty="0" smtClean="0"/>
              <a:t>OB Zabok i SB Stubičke Toplice </a:t>
            </a:r>
          </a:p>
          <a:p>
            <a:pPr>
              <a:buFontTx/>
              <a:buNone/>
              <a:defRPr/>
            </a:pPr>
            <a:endParaRPr lang="hr-H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zervirano mjesto sadržaja 1"/>
          <p:cNvSpPr>
            <a:spLocks noGrp="1"/>
          </p:cNvSpPr>
          <p:nvPr>
            <p:ph/>
          </p:nvPr>
        </p:nvSpPr>
        <p:spPr>
          <a:xfrm>
            <a:off x="214313" y="1357313"/>
            <a:ext cx="8694737" cy="5318125"/>
          </a:xfrm>
        </p:spPr>
        <p:txBody>
          <a:bodyPr/>
          <a:lstStyle/>
          <a:p>
            <a:pPr algn="ctr">
              <a:buFontTx/>
              <a:buNone/>
            </a:pPr>
            <a:r>
              <a:rPr lang="hr-HR" altLang="sr-Latn-RS" sz="2400" b="1" dirty="0" smtClean="0"/>
              <a:t>Rashodi i </a:t>
            </a:r>
            <a:r>
              <a:rPr lang="hr-HR" altLang="sr-Latn-RS" sz="2400" b="1" dirty="0" smtClean="0"/>
              <a:t>izdaci </a:t>
            </a:r>
            <a:r>
              <a:rPr lang="hr-HR" altLang="sr-Latn-RS" sz="2400" b="1" dirty="0" smtClean="0"/>
              <a:t>prema funkcijskoj klasifikaciji</a:t>
            </a:r>
          </a:p>
          <a:p>
            <a:pPr algn="ctr">
              <a:buFontTx/>
              <a:buNone/>
            </a:pPr>
            <a:endParaRPr lang="hr-HR" altLang="sr-Latn-RS" dirty="0" smtClean="0"/>
          </a:p>
          <a:p>
            <a:pPr>
              <a:buFontTx/>
              <a:buNone/>
            </a:pPr>
            <a:endParaRPr lang="hr-HR" altLang="sr-Latn-RS" sz="2400" dirty="0" smtClean="0"/>
          </a:p>
        </p:txBody>
      </p:sp>
      <p:graphicFrame>
        <p:nvGraphicFramePr>
          <p:cNvPr id="73731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578672"/>
              </p:ext>
            </p:extLst>
          </p:nvPr>
        </p:nvGraphicFramePr>
        <p:xfrm>
          <a:off x="971550" y="2060575"/>
          <a:ext cx="7129463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Worksheet" r:id="rId3" imgW="5467395" imgH="2914769" progId="Excel.Sheet.12">
                  <p:embed/>
                </p:oleObj>
              </mc:Choice>
              <mc:Fallback>
                <p:oleObj name="Worksheet" r:id="rId3" imgW="5467395" imgH="2914769" progId="Excel.Sheet.12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60575"/>
                        <a:ext cx="7129463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4375" y="1169988"/>
            <a:ext cx="7858125" cy="4318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hr-HR" sz="2400" b="1" dirty="0">
                <a:solidFill>
                  <a:srgbClr val="000000"/>
                </a:solidFill>
              </a:rPr>
              <a:t>Rashodi i </a:t>
            </a:r>
            <a:r>
              <a:rPr lang="hr-HR" sz="2400" b="1" dirty="0" smtClean="0">
                <a:solidFill>
                  <a:srgbClr val="000000"/>
                </a:solidFill>
              </a:rPr>
              <a:t>izdaci </a:t>
            </a:r>
            <a:r>
              <a:rPr lang="hr-HR" sz="2400" b="1" dirty="0">
                <a:solidFill>
                  <a:srgbClr val="000000"/>
                </a:solidFill>
              </a:rPr>
              <a:t>prema funkcijskoj klasifikaciji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hr-HR" altLang="x-none" sz="16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755" name="Rezervirano mjesto sadržaja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" y="1431925"/>
            <a:ext cx="8694738" cy="525462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341438"/>
            <a:ext cx="8694738" cy="5086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r-HR" dirty="0" smtClean="0"/>
          </a:p>
          <a:p>
            <a:pPr marL="0" indent="0">
              <a:buFontTx/>
              <a:buNone/>
              <a:defRPr/>
            </a:pPr>
            <a:r>
              <a:rPr lang="hr-HR" altLang="sr-Latn-RS" sz="2800" dirty="0"/>
              <a:t>Kako se donosi Proračun</a:t>
            </a:r>
            <a:r>
              <a:rPr lang="hr-HR" altLang="sr-Latn-RS" sz="2800" dirty="0" smtClean="0"/>
              <a:t>?</a:t>
            </a:r>
          </a:p>
          <a:p>
            <a:pPr marL="0" indent="0">
              <a:buFontTx/>
              <a:buNone/>
              <a:defRPr/>
            </a:pPr>
            <a:endParaRPr lang="hr-HR" sz="28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Proračun donosi predstavničko tijelo – Županijska skupština Krapinsko-zagorske županije.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Zakonom je propisano da se Proračun za iduću godinu donosi najkasnije do kraja tekuće godine,  a na prijedlog Župana.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68313" y="1484313"/>
            <a:ext cx="8296275" cy="50863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hr-HR" altLang="sr-Latn-RS" sz="2400" b="1" smtClean="0"/>
              <a:t>Plan razvojnih programa za 2018. g.  </a:t>
            </a:r>
          </a:p>
          <a:p>
            <a:pPr marL="0" indent="0" algn="ctr">
              <a:buFontTx/>
              <a:buNone/>
            </a:pPr>
            <a:endParaRPr lang="hr-HR" altLang="sr-Latn-RS" sz="2400" b="1" smtClean="0"/>
          </a:p>
          <a:p>
            <a:pPr marL="0" indent="0" algn="ctr">
              <a:buFontTx/>
              <a:buNone/>
            </a:pPr>
            <a:r>
              <a:rPr lang="hr-HR" altLang="sr-Latn-RS" sz="2400" b="1" smtClean="0"/>
              <a:t>100.938.630,00</a:t>
            </a:r>
            <a:r>
              <a:rPr lang="hr-HR" altLang="sr-Latn-RS" sz="2400" smtClean="0"/>
              <a:t> </a:t>
            </a:r>
            <a:r>
              <a:rPr lang="hr-HR" altLang="sr-Latn-RS" sz="2400" b="1" smtClean="0"/>
              <a:t>kn</a:t>
            </a:r>
          </a:p>
          <a:p>
            <a:pPr marL="0" indent="0" algn="ctr">
              <a:buFontTx/>
              <a:buNone/>
            </a:pPr>
            <a:r>
              <a:rPr lang="hr-HR" altLang="sr-Latn-RS" sz="1800" smtClean="0"/>
              <a:t>(+73.271.871,47 kn u odnosu na prethodni plan)</a:t>
            </a:r>
          </a:p>
          <a:p>
            <a:pPr marL="0" indent="0">
              <a:buFontTx/>
              <a:buNone/>
            </a:pPr>
            <a:endParaRPr lang="hr-HR" altLang="sr-Latn-RS" sz="1800" smtClean="0"/>
          </a:p>
          <a:p>
            <a:pPr marL="0" indent="0"/>
            <a:r>
              <a:rPr lang="hr-HR" altLang="sr-Latn-RS" sz="2400" smtClean="0"/>
              <a:t> 96.428.630,00 kn – investicije</a:t>
            </a:r>
          </a:p>
          <a:p>
            <a:pPr marL="0" indent="0"/>
            <a:r>
              <a:rPr lang="hr-HR" altLang="sr-Latn-RS" sz="2400" smtClean="0"/>
              <a:t> 4.510.000,00 kn – kapitalne pomoći i donacije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92100" y="981075"/>
            <a:ext cx="8583613" cy="54721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2400" smtClean="0"/>
              <a:t>Plan razvojnih programa</a:t>
            </a:r>
          </a:p>
        </p:txBody>
      </p:sp>
      <p:graphicFrame>
        <p:nvGraphicFramePr>
          <p:cNvPr id="76803" name="Objekt 2"/>
          <p:cNvGraphicFramePr>
            <a:graphicFrameLocks noChangeAspect="1"/>
          </p:cNvGraphicFramePr>
          <p:nvPr/>
        </p:nvGraphicFramePr>
        <p:xfrm>
          <a:off x="395288" y="1403350"/>
          <a:ext cx="6337300" cy="512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4" name="Worksheet" r:id="rId4" imgW="7391469" imgH="8782098" progId="Excel.Sheet.8">
                  <p:embed/>
                </p:oleObj>
              </mc:Choice>
              <mc:Fallback>
                <p:oleObj name="Worksheet" r:id="rId4" imgW="7391469" imgH="8782098" progId="Excel.Sheet.8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03350"/>
                        <a:ext cx="6337300" cy="512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268413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hr-HR" dirty="0" smtClean="0"/>
          </a:p>
          <a:p>
            <a:pPr marL="0" indent="0" algn="just">
              <a:buFontTx/>
              <a:buNone/>
              <a:defRPr/>
            </a:pPr>
            <a:r>
              <a:rPr lang="hr-HR" sz="2800" dirty="0" smtClean="0"/>
              <a:t>Sadržaj proračuna:</a:t>
            </a:r>
          </a:p>
          <a:p>
            <a:pPr marL="0" indent="0" algn="just">
              <a:buFontTx/>
              <a:buNone/>
              <a:defRPr/>
            </a:pPr>
            <a:endParaRPr lang="hr-HR" sz="2800" u="sng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u="sng" dirty="0" smtClean="0"/>
              <a:t>Opći dio proračuna</a:t>
            </a:r>
            <a:r>
              <a:rPr lang="hr-HR" sz="2800" dirty="0" smtClean="0"/>
              <a:t> – račun prihoda i rashoda te račun financiranja koji obuhvaća primitke od financijske imovine i zaduživanja te izdatke za financijsku imovinu i za otplatu kredita i zajmova. </a:t>
            </a:r>
            <a:endParaRPr lang="hr-HR" sz="2800" dirty="0"/>
          </a:p>
          <a:p>
            <a:pPr marL="0" indent="0" algn="just">
              <a:buFontTx/>
              <a:buNone/>
              <a:defRPr/>
            </a:pPr>
            <a:endParaRPr lang="hr-H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96975"/>
            <a:ext cx="8694738" cy="508635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hr-HR" altLang="x-none" u="sng" dirty="0" smtClean="0"/>
          </a:p>
          <a:p>
            <a:pPr marL="0" indent="0">
              <a:buFontTx/>
              <a:buNone/>
              <a:defRPr/>
            </a:pPr>
            <a:r>
              <a:rPr lang="hr-HR" altLang="x-none" sz="2800" dirty="0" smtClean="0"/>
              <a:t>Sadržaj proračuna:</a:t>
            </a:r>
          </a:p>
          <a:p>
            <a:pPr marL="0" indent="0">
              <a:buFontTx/>
              <a:buNone/>
              <a:defRPr/>
            </a:pPr>
            <a:endParaRPr lang="hr-HR" altLang="x-none" sz="2800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hr-HR" altLang="x-none" sz="2800" u="sng" dirty="0" smtClean="0"/>
              <a:t>Poseban dio proračuna</a:t>
            </a:r>
            <a:r>
              <a:rPr lang="hr-HR" altLang="x-none" sz="2800" dirty="0" smtClean="0"/>
              <a:t> – sastoji se od plana rashoda i izdataka Županije i proračunskih korisnika iskazanih po vrstama, raspoređenih u programe koji se sastoje od aktivnosti i projekata.</a:t>
            </a:r>
          </a:p>
          <a:p>
            <a:pPr marL="0" indent="0" algn="just">
              <a:buFontTx/>
              <a:buNone/>
              <a:defRPr/>
            </a:pPr>
            <a:endParaRPr lang="hr-HR" altLang="sr-Latn-RS" sz="2000" dirty="0" smtClean="0"/>
          </a:p>
          <a:p>
            <a:pPr marL="0" indent="0" algn="just">
              <a:buFontTx/>
              <a:buNone/>
              <a:defRPr/>
            </a:pPr>
            <a:r>
              <a:rPr lang="hr-HR" altLang="sr-Latn-RS" sz="2000" dirty="0" smtClean="0"/>
              <a:t>(Proračunski </a:t>
            </a:r>
            <a:r>
              <a:rPr lang="hr-HR" altLang="sr-Latn-RS" sz="2000" dirty="0"/>
              <a:t>korisnici su državna tijela, ustanove, vijeća manjinske </a:t>
            </a:r>
            <a:r>
              <a:rPr lang="hr-HR" altLang="sr-Latn-RS" sz="2000" dirty="0" smtClean="0"/>
              <a:t> </a:t>
            </a:r>
            <a:r>
              <a:rPr lang="hr-HR" altLang="sr-Latn-RS" sz="2000" kern="100" dirty="0" smtClean="0"/>
              <a:t>samouprave</a:t>
            </a:r>
            <a:r>
              <a:rPr lang="hr-HR" altLang="sr-Latn-RS" sz="2000" kern="100" dirty="0"/>
              <a:t>, proračunski fondovi i mjesna samouprava čiji se rashodi </a:t>
            </a:r>
            <a:r>
              <a:rPr lang="hr-HR" altLang="sr-Latn-RS" sz="2000" kern="100" dirty="0" smtClean="0"/>
              <a:t>        i/ili </a:t>
            </a:r>
            <a:r>
              <a:rPr lang="hr-HR" altLang="sr-Latn-RS" sz="2000" kern="100" dirty="0"/>
              <a:t>materijalni rashodi osiguravaju u proračunu”  – članak 3. stavak 49. </a:t>
            </a:r>
            <a:r>
              <a:rPr lang="hr-HR" altLang="sr-Latn-RS" sz="2000" kern="100" dirty="0" smtClean="0"/>
              <a:t>     Zakona </a:t>
            </a:r>
            <a:r>
              <a:rPr lang="hr-HR" altLang="sr-Latn-RS" sz="2000" kern="100" dirty="0"/>
              <a:t>o </a:t>
            </a:r>
            <a:r>
              <a:rPr lang="hr-HR" altLang="sr-Latn-RS" sz="2000" dirty="0" smtClean="0"/>
              <a:t>proračunu) </a:t>
            </a:r>
            <a:endParaRPr lang="hr-HR" altLang="sr-Latn-RS" sz="2000" dirty="0"/>
          </a:p>
          <a:p>
            <a:pPr marL="0" indent="0" algn="just">
              <a:buFontTx/>
              <a:buNone/>
              <a:defRPr/>
            </a:pPr>
            <a:endParaRPr lang="hr-HR" altLang="x-none" u="sng" dirty="0" smtClean="0"/>
          </a:p>
          <a:p>
            <a:pPr>
              <a:defRPr/>
            </a:pPr>
            <a:endParaRPr lang="hr-HR" altLang="x-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62050"/>
            <a:ext cx="8694738" cy="566261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hr-HR" altLang="sr-Latn-RS" dirty="0" smtClean="0"/>
          </a:p>
          <a:p>
            <a:pPr marL="0" indent="0" algn="just">
              <a:buFontTx/>
              <a:buNone/>
              <a:defRPr/>
            </a:pPr>
            <a:r>
              <a:rPr lang="hr-HR" altLang="sr-Latn-RS" sz="2800" dirty="0" smtClean="0"/>
              <a:t>Sadržaj proračuna:</a:t>
            </a:r>
          </a:p>
          <a:p>
            <a:pPr marL="0" indent="0" algn="just">
              <a:buFontTx/>
              <a:buNone/>
              <a:defRPr/>
            </a:pPr>
            <a:endParaRPr lang="hr-HR" altLang="sr-Latn-RS" sz="2800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hr-HR" altLang="sr-Latn-RS" sz="2800" dirty="0" smtClean="0"/>
              <a:t>Proračunom su obuhvaćeni  Proračunski korisnici  Krapinsko-zagorske županije (dalje u tekstu Proračunski korisnici </a:t>
            </a:r>
            <a:r>
              <a:rPr lang="hr-HR" altLang="sr-Latn-RS" dirty="0" smtClean="0"/>
              <a:t>– </a:t>
            </a:r>
            <a:r>
              <a:rPr lang="hr-HR" altLang="sr-Latn-RS" sz="1100" b="1" dirty="0" smtClean="0">
                <a:solidFill>
                  <a:schemeClr val="accent6">
                    <a:lumMod val="75000"/>
                  </a:schemeClr>
                </a:solidFill>
              </a:rPr>
              <a:t>Registar proračunskih korisnika NN 50/16</a:t>
            </a:r>
            <a:r>
              <a:rPr lang="hr-HR" altLang="sr-Latn-RS" dirty="0" smtClean="0"/>
              <a:t>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hr-HR" altLang="sr-Latn-RS" sz="2000" dirty="0" smtClean="0"/>
              <a:t>Proračunski korisnici Proračuna su osnovne škole (ukupno 32), srednje škole (ukupno 9 s 2 učenička doma), zdravstvene ustanove (Opća bolnica Zabok i bolnica hrvatskih veterana, </a:t>
            </a:r>
            <a:r>
              <a:rPr lang="hr-HR" altLang="sr-Latn-RS" sz="2000" dirty="0"/>
              <a:t>s</a:t>
            </a:r>
            <a:r>
              <a:rPr lang="hr-HR" altLang="sr-Latn-RS" sz="2000" dirty="0" smtClean="0"/>
              <a:t>pecijalne bolnice Krapinske Toplice i Stubičke Toplice, Zavod za javno zdravstvo, Dom zdravlja i Zavod za hitnu medicinu KZŽ), Ustanova za upravljanje zaštićenim dijelovima prirode, Zavod za prostorno uređenje.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96975"/>
            <a:ext cx="8694738" cy="5086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r-HR" dirty="0" smtClean="0"/>
          </a:p>
          <a:p>
            <a:pPr marL="0" indent="0">
              <a:buFontTx/>
              <a:buNone/>
              <a:defRPr/>
            </a:pPr>
            <a:r>
              <a:rPr lang="hr-HR" sz="2800" dirty="0" smtClean="0"/>
              <a:t>Sadržaj proračuna:</a:t>
            </a:r>
          </a:p>
          <a:p>
            <a:pPr marL="0" indent="0">
              <a:buFontTx/>
              <a:buNone/>
              <a:defRPr/>
            </a:pPr>
            <a:endParaRPr lang="hr-HR" sz="2800" dirty="0" smtClean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 smtClean="0"/>
              <a:t>Uz Proračun se donosi i </a:t>
            </a:r>
            <a:r>
              <a:rPr lang="hr-HR" sz="2800" b="1" dirty="0" smtClean="0"/>
              <a:t>Plan razvojnih programa </a:t>
            </a:r>
            <a:r>
              <a:rPr lang="hr-HR" sz="2800" dirty="0" smtClean="0"/>
              <a:t>– to je prikaz planiranih investicija i drugih kapitalnih ulaganja koji su razrađeni po pojedinim programima i izvorima financiranja.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4630</TotalTime>
  <Words>2924</Words>
  <Application>Microsoft Office PowerPoint</Application>
  <PresentationFormat>Prikaz na zaslonu (4:3)</PresentationFormat>
  <Paragraphs>313</Paragraphs>
  <Slides>51</Slides>
  <Notes>16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5</vt:i4>
      </vt:variant>
      <vt:variant>
        <vt:lpstr>Uloženi OLE poslužitelji</vt:lpstr>
      </vt:variant>
      <vt:variant>
        <vt:i4>4</vt:i4>
      </vt:variant>
      <vt:variant>
        <vt:lpstr>Naslovi slajdova</vt:lpstr>
      </vt:variant>
      <vt:variant>
        <vt:i4>51</vt:i4>
      </vt:variant>
    </vt:vector>
  </HeadingPairs>
  <TitlesOfParts>
    <vt:vector size="64" baseType="lpstr">
      <vt:lpstr>Arial</vt:lpstr>
      <vt:lpstr>Calibri</vt:lpstr>
      <vt:lpstr>Times New Roman</vt:lpstr>
      <vt:lpstr>Wingdings</vt:lpstr>
      <vt:lpstr>ppp_ani_glo_stand</vt:lpstr>
      <vt:lpstr>1_ppp_ani_glo_stand</vt:lpstr>
      <vt:lpstr>2_ppp_ani_glo_stand</vt:lpstr>
      <vt:lpstr>3_ppp_ani_glo_stand</vt:lpstr>
      <vt:lpstr>4_ppp_ani_glo_stand</vt:lpstr>
      <vt:lpstr>Worksheet</vt:lpstr>
      <vt:lpstr>Microsoft Excel Chart</vt:lpstr>
      <vt:lpstr>Microsoft Excel Worksheet</vt:lpstr>
      <vt:lpstr>Microsoft Excel 97-2003 Worksheet</vt:lpstr>
      <vt:lpstr>PRORAČUN  2018.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Proračun  Krapinsko-zagorske županije  za   2018. godinu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RASHODI I IZDACI  Rashodi i izdaci prema organizacijskoj klasifikaciji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KZZ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Kretanje na tržištu rada na području Krapinsko-zagorske županije</dc:title>
  <dc:creator>ivankab</dc:creator>
  <cp:lastModifiedBy>Zoran Gumbas</cp:lastModifiedBy>
  <cp:revision>274</cp:revision>
  <cp:lastPrinted>2014-12-15T07:03:00Z</cp:lastPrinted>
  <dcterms:created xsi:type="dcterms:W3CDTF">2010-11-02T08:26:15Z</dcterms:created>
  <dcterms:modified xsi:type="dcterms:W3CDTF">2018-01-08T13:31:38Z</dcterms:modified>
</cp:coreProperties>
</file>