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3.xml" ContentType="application/vnd.openxmlformats-officedocument.theme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theme/theme4.xml" ContentType="application/vnd.openxmlformats-officedocument.theme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  <p:sldMasterId id="2147483652" r:id="rId2"/>
    <p:sldMasterId id="2147483653" r:id="rId3"/>
    <p:sldMasterId id="2147483857" r:id="rId4"/>
    <p:sldMasterId id="2147484465" r:id="rId5"/>
  </p:sldMasterIdLst>
  <p:notesMasterIdLst>
    <p:notesMasterId r:id="rId39"/>
  </p:notesMasterIdLst>
  <p:sldIdLst>
    <p:sldId id="256" r:id="rId6"/>
    <p:sldId id="257" r:id="rId7"/>
    <p:sldId id="292" r:id="rId8"/>
    <p:sldId id="291" r:id="rId9"/>
    <p:sldId id="293" r:id="rId10"/>
    <p:sldId id="295" r:id="rId11"/>
    <p:sldId id="327" r:id="rId12"/>
    <p:sldId id="302" r:id="rId13"/>
    <p:sldId id="296" r:id="rId14"/>
    <p:sldId id="305" r:id="rId15"/>
    <p:sldId id="298" r:id="rId16"/>
    <p:sldId id="367" r:id="rId17"/>
    <p:sldId id="368" r:id="rId18"/>
    <p:sldId id="300" r:id="rId19"/>
    <p:sldId id="307" r:id="rId20"/>
    <p:sldId id="369" r:id="rId21"/>
    <p:sldId id="370" r:id="rId22"/>
    <p:sldId id="328" r:id="rId23"/>
    <p:sldId id="383" r:id="rId24"/>
    <p:sldId id="384" r:id="rId25"/>
    <p:sldId id="428" r:id="rId26"/>
    <p:sldId id="386" r:id="rId27"/>
    <p:sldId id="387" r:id="rId28"/>
    <p:sldId id="388" r:id="rId29"/>
    <p:sldId id="429" r:id="rId30"/>
    <p:sldId id="458" r:id="rId31"/>
    <p:sldId id="459" r:id="rId32"/>
    <p:sldId id="460" r:id="rId33"/>
    <p:sldId id="461" r:id="rId34"/>
    <p:sldId id="462" r:id="rId35"/>
    <p:sldId id="463" r:id="rId36"/>
    <p:sldId id="464" r:id="rId37"/>
    <p:sldId id="466" r:id="rId38"/>
  </p:sldIdLst>
  <p:sldSz cx="9144000" cy="6858000" type="screen4x3"/>
  <p:notesSz cx="6797675" cy="9929813"/>
  <p:defaultTextStyle>
    <a:defPPr>
      <a:defRPr lang="hr-HR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0" autoAdjust="0"/>
    <p:restoredTop sz="94101" autoAdjust="0"/>
  </p:normalViewPr>
  <p:slideViewPr>
    <p:cSldViewPr>
      <p:cViewPr varScale="1">
        <p:scale>
          <a:sx n="108" d="100"/>
          <a:sy n="108" d="100"/>
        </p:scale>
        <p:origin x="1704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16.xml"/><Relationship Id="rId34" Type="http://schemas.openxmlformats.org/officeDocument/2006/relationships/slide" Target="slides/slide29.xml"/><Relationship Id="rId42" Type="http://schemas.openxmlformats.org/officeDocument/2006/relationships/theme" Target="theme/theme1.xml"/><Relationship Id="rId7" Type="http://schemas.openxmlformats.org/officeDocument/2006/relationships/slide" Target="slides/slide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slide" Target="slides/slide32.xml"/><Relationship Id="rId40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slide" Target="slides/slide3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slide" Target="slides/slide30.xml"/><Relationship Id="rId43" Type="http://schemas.openxmlformats.org/officeDocument/2006/relationships/tableStyles" Target="tableStyles.xml"/><Relationship Id="rId8" Type="http://schemas.openxmlformats.org/officeDocument/2006/relationships/slide" Target="slides/slide3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slide" Target="slides/slide3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10EFC140-0820-4382-B2E1-C6ADACDBBB38}" type="datetimeFigureOut">
              <a:rPr lang="hr-HR"/>
              <a:pPr>
                <a:defRPr/>
              </a:pPr>
              <a:t>29.5.2020.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hr-HR" noProof="0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88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r-HR" noProof="0"/>
              <a:t>Uredite stilove teksta matrice</a:t>
            </a:r>
          </a:p>
          <a:p>
            <a:pPr lvl="1"/>
            <a:r>
              <a:rPr lang="hr-HR" noProof="0"/>
              <a:t>Druga razina</a:t>
            </a:r>
          </a:p>
          <a:p>
            <a:pPr lvl="2"/>
            <a:r>
              <a:rPr lang="hr-HR" noProof="0"/>
              <a:t>Treća razina</a:t>
            </a:r>
          </a:p>
          <a:p>
            <a:pPr lvl="3"/>
            <a:r>
              <a:rPr lang="hr-HR" noProof="0"/>
              <a:t>Četvrta razina</a:t>
            </a:r>
          </a:p>
          <a:p>
            <a:pPr lvl="4"/>
            <a:r>
              <a:rPr lang="hr-HR" noProof="0"/>
              <a:t>Peta razina</a:t>
            </a:r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9431338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49688" y="9431338"/>
            <a:ext cx="29464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B7E20EB1-F12D-4813-82A3-D563B07572D2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374500444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zervirano mjesto slike slajd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Rezervirano mjesto bilježaka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sr-Latn-RS" altLang="sr-Latn-RS"/>
          </a:p>
        </p:txBody>
      </p:sp>
      <p:sp>
        <p:nvSpPr>
          <p:cNvPr id="10244" name="Rezervirano mjesto broja slajd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F4FE963-A9BF-4C18-8CBF-FB5E9D923F8F}" type="slidenum">
              <a:rPr lang="hr-HR" altLang="sr-Latn-RS" sz="1200" smtClean="0"/>
              <a:pPr/>
              <a:t>1</a:t>
            </a:fld>
            <a:endParaRPr lang="hr-HR" altLang="sr-Latn-RS" sz="1200"/>
          </a:p>
        </p:txBody>
      </p:sp>
    </p:spTree>
    <p:extLst>
      <p:ext uri="{BB962C8B-B14F-4D97-AF65-F5344CB8AC3E}">
        <p14:creationId xmlns:p14="http://schemas.microsoft.com/office/powerpoint/2010/main" val="7458742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zervirano mjesto slike slajd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Rezervirano mjesto bilježaka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r-Latn-CS" altLang="sr-Latn-RS"/>
          </a:p>
        </p:txBody>
      </p:sp>
      <p:sp>
        <p:nvSpPr>
          <p:cNvPr id="16388" name="Rezervirano mjesto broja slajd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296D1B6-CFC3-4A76-BD7A-D4CCAFC0B730}" type="slidenum">
              <a:rPr lang="hr-HR" altLang="sr-Latn-R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6</a:t>
            </a:fld>
            <a:endParaRPr lang="hr-HR" altLang="sr-Latn-R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05201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zervirano mjesto slike slajd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Rezervirano mjesto bilježaka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r-Latn-CS" altLang="sr-Latn-RS"/>
          </a:p>
        </p:txBody>
      </p:sp>
      <p:sp>
        <p:nvSpPr>
          <p:cNvPr id="30724" name="Rezervirano mjesto broja slajd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DB057BA-C4D3-4442-8BB0-D7513C7AAD03}" type="slidenum">
              <a:rPr lang="hr-HR" altLang="sr-Latn-R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19</a:t>
            </a:fld>
            <a:endParaRPr lang="hr-HR" altLang="sr-Latn-R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17564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zervirano mjesto slike slajd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Rezervirano mjesto bilježaka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r-Latn-CS" altLang="sr-Latn-RS"/>
          </a:p>
        </p:txBody>
      </p:sp>
      <p:sp>
        <p:nvSpPr>
          <p:cNvPr id="34820" name="Rezervirano mjesto broja slajd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6C61F05-77FB-462D-B888-C8D471CACB59}" type="slidenum">
              <a:rPr lang="hr-HR" altLang="sr-Latn-R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22</a:t>
            </a:fld>
            <a:endParaRPr lang="hr-HR" altLang="sr-Latn-R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85180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r-HR"/>
              <a:t>Uredite stil podnaslova matrice</a:t>
            </a:r>
          </a:p>
        </p:txBody>
      </p:sp>
    </p:spTree>
    <p:extLst>
      <p:ext uri="{BB962C8B-B14F-4D97-AF65-F5344CB8AC3E}">
        <p14:creationId xmlns:p14="http://schemas.microsoft.com/office/powerpoint/2010/main" val="24797403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</p:spTree>
    <p:extLst>
      <p:ext uri="{BB962C8B-B14F-4D97-AF65-F5344CB8AC3E}">
        <p14:creationId xmlns:p14="http://schemas.microsoft.com/office/powerpoint/2010/main" val="3873673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757988" y="274638"/>
            <a:ext cx="2173287" cy="6389687"/>
          </a:xfrm>
          <a:prstGeom prst="rect">
            <a:avLst/>
          </a:prstGeom>
        </p:spPr>
        <p:txBody>
          <a:bodyPr vert="eaVert"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236538" y="274638"/>
            <a:ext cx="6369050" cy="6389687"/>
          </a:xfrm>
        </p:spPr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</p:spTree>
    <p:extLst>
      <p:ext uri="{BB962C8B-B14F-4D97-AF65-F5344CB8AC3E}">
        <p14:creationId xmlns:p14="http://schemas.microsoft.com/office/powerpoint/2010/main" val="41387736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/>
          </p:nvPr>
        </p:nvSpPr>
        <p:spPr>
          <a:xfrm>
            <a:off x="236538" y="274638"/>
            <a:ext cx="8694737" cy="6389687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</p:spTree>
    <p:extLst>
      <p:ext uri="{BB962C8B-B14F-4D97-AF65-F5344CB8AC3E}">
        <p14:creationId xmlns:p14="http://schemas.microsoft.com/office/powerpoint/2010/main" val="27111109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Naslov, tekst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sz="half" idx="1"/>
          </p:nvPr>
        </p:nvSpPr>
        <p:spPr>
          <a:xfrm>
            <a:off x="236538" y="1577975"/>
            <a:ext cx="4270375" cy="5086350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59313" y="1577975"/>
            <a:ext cx="4271962" cy="5086350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</p:spTree>
    <p:extLst>
      <p:ext uri="{BB962C8B-B14F-4D97-AF65-F5344CB8AC3E}">
        <p14:creationId xmlns:p14="http://schemas.microsoft.com/office/powerpoint/2010/main" val="5620704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r-HR"/>
              <a:t>Uredite stil podnaslova matrice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 altLang="sr-Latn-R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 altLang="sr-Latn-RS"/>
          </a:p>
        </p:txBody>
      </p:sp>
    </p:spTree>
    <p:extLst>
      <p:ext uri="{BB962C8B-B14F-4D97-AF65-F5344CB8AC3E}">
        <p14:creationId xmlns:p14="http://schemas.microsoft.com/office/powerpoint/2010/main" val="27298539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 altLang="sr-Latn-R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 altLang="sr-Latn-RS"/>
          </a:p>
        </p:txBody>
      </p:sp>
    </p:spTree>
    <p:extLst>
      <p:ext uri="{BB962C8B-B14F-4D97-AF65-F5344CB8AC3E}">
        <p14:creationId xmlns:p14="http://schemas.microsoft.com/office/powerpoint/2010/main" val="38830885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 altLang="sr-Latn-R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 altLang="sr-Latn-RS"/>
          </a:p>
        </p:txBody>
      </p:sp>
    </p:spTree>
    <p:extLst>
      <p:ext uri="{BB962C8B-B14F-4D97-AF65-F5344CB8AC3E}">
        <p14:creationId xmlns:p14="http://schemas.microsoft.com/office/powerpoint/2010/main" val="55612745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236538" y="1577975"/>
            <a:ext cx="4270375" cy="5086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59313" y="1577975"/>
            <a:ext cx="4271962" cy="5086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 altLang="sr-Latn-R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 altLang="sr-Latn-RS"/>
          </a:p>
        </p:txBody>
      </p:sp>
    </p:spTree>
    <p:extLst>
      <p:ext uri="{BB962C8B-B14F-4D97-AF65-F5344CB8AC3E}">
        <p14:creationId xmlns:p14="http://schemas.microsoft.com/office/powerpoint/2010/main" val="274872425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 altLang="sr-Latn-R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 altLang="sr-Latn-RS"/>
          </a:p>
        </p:txBody>
      </p:sp>
    </p:spTree>
    <p:extLst>
      <p:ext uri="{BB962C8B-B14F-4D97-AF65-F5344CB8AC3E}">
        <p14:creationId xmlns:p14="http://schemas.microsoft.com/office/powerpoint/2010/main" val="217137306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 altLang="sr-Latn-R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 altLang="sr-Latn-RS"/>
          </a:p>
        </p:txBody>
      </p:sp>
    </p:spTree>
    <p:extLst>
      <p:ext uri="{BB962C8B-B14F-4D97-AF65-F5344CB8AC3E}">
        <p14:creationId xmlns:p14="http://schemas.microsoft.com/office/powerpoint/2010/main" val="34519429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</p:spTree>
    <p:extLst>
      <p:ext uri="{BB962C8B-B14F-4D97-AF65-F5344CB8AC3E}">
        <p14:creationId xmlns:p14="http://schemas.microsoft.com/office/powerpoint/2010/main" val="317941229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 altLang="sr-Latn-R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 altLang="sr-Latn-RS"/>
          </a:p>
        </p:txBody>
      </p:sp>
    </p:spTree>
    <p:extLst>
      <p:ext uri="{BB962C8B-B14F-4D97-AF65-F5344CB8AC3E}">
        <p14:creationId xmlns:p14="http://schemas.microsoft.com/office/powerpoint/2010/main" val="111398584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 altLang="sr-Latn-R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 altLang="sr-Latn-RS"/>
          </a:p>
        </p:txBody>
      </p:sp>
    </p:spTree>
    <p:extLst>
      <p:ext uri="{BB962C8B-B14F-4D97-AF65-F5344CB8AC3E}">
        <p14:creationId xmlns:p14="http://schemas.microsoft.com/office/powerpoint/2010/main" val="233097211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r-HR" noProof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 altLang="sr-Latn-R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 altLang="sr-Latn-RS"/>
          </a:p>
        </p:txBody>
      </p:sp>
    </p:spTree>
    <p:extLst>
      <p:ext uri="{BB962C8B-B14F-4D97-AF65-F5344CB8AC3E}">
        <p14:creationId xmlns:p14="http://schemas.microsoft.com/office/powerpoint/2010/main" val="150868143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 altLang="sr-Latn-R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 altLang="sr-Latn-RS"/>
          </a:p>
        </p:txBody>
      </p:sp>
    </p:spTree>
    <p:extLst>
      <p:ext uri="{BB962C8B-B14F-4D97-AF65-F5344CB8AC3E}">
        <p14:creationId xmlns:p14="http://schemas.microsoft.com/office/powerpoint/2010/main" val="298847086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757988" y="274638"/>
            <a:ext cx="2173287" cy="6389687"/>
          </a:xfrm>
          <a:prstGeom prst="rect">
            <a:avLst/>
          </a:prstGeom>
        </p:spPr>
        <p:txBody>
          <a:bodyPr vert="eaVert"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236538" y="274638"/>
            <a:ext cx="6369050" cy="6389687"/>
          </a:xfrm>
        </p:spPr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 altLang="sr-Latn-R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 altLang="sr-Latn-RS"/>
          </a:p>
        </p:txBody>
      </p:sp>
    </p:spTree>
    <p:extLst>
      <p:ext uri="{BB962C8B-B14F-4D97-AF65-F5344CB8AC3E}">
        <p14:creationId xmlns:p14="http://schemas.microsoft.com/office/powerpoint/2010/main" val="366555026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/>
          </p:nvPr>
        </p:nvSpPr>
        <p:spPr>
          <a:xfrm>
            <a:off x="236538" y="274638"/>
            <a:ext cx="8694737" cy="6389687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</p:spTree>
    <p:extLst>
      <p:ext uri="{BB962C8B-B14F-4D97-AF65-F5344CB8AC3E}">
        <p14:creationId xmlns:p14="http://schemas.microsoft.com/office/powerpoint/2010/main" val="97070493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Naslov, tekst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sz="half" idx="1"/>
          </p:nvPr>
        </p:nvSpPr>
        <p:spPr>
          <a:xfrm>
            <a:off x="236538" y="1577975"/>
            <a:ext cx="4270375" cy="5086350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59313" y="1577975"/>
            <a:ext cx="4271962" cy="5086350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</p:spTree>
    <p:extLst>
      <p:ext uri="{BB962C8B-B14F-4D97-AF65-F5344CB8AC3E}">
        <p14:creationId xmlns:p14="http://schemas.microsoft.com/office/powerpoint/2010/main" val="153528110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r-HR"/>
              <a:t>Uredite stil podnaslova matrice</a:t>
            </a:r>
          </a:p>
        </p:txBody>
      </p:sp>
    </p:spTree>
    <p:extLst>
      <p:ext uri="{BB962C8B-B14F-4D97-AF65-F5344CB8AC3E}">
        <p14:creationId xmlns:p14="http://schemas.microsoft.com/office/powerpoint/2010/main" val="138284050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</p:spTree>
    <p:extLst>
      <p:ext uri="{BB962C8B-B14F-4D97-AF65-F5344CB8AC3E}">
        <p14:creationId xmlns:p14="http://schemas.microsoft.com/office/powerpoint/2010/main" val="23324018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</p:spTree>
    <p:extLst>
      <p:ext uri="{BB962C8B-B14F-4D97-AF65-F5344CB8AC3E}">
        <p14:creationId xmlns:p14="http://schemas.microsoft.com/office/powerpoint/2010/main" val="39427151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</p:spTree>
    <p:extLst>
      <p:ext uri="{BB962C8B-B14F-4D97-AF65-F5344CB8AC3E}">
        <p14:creationId xmlns:p14="http://schemas.microsoft.com/office/powerpoint/2010/main" val="84784800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236538" y="1577975"/>
            <a:ext cx="4270375" cy="5086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59313" y="1577975"/>
            <a:ext cx="4271962" cy="5086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</p:spTree>
    <p:extLst>
      <p:ext uri="{BB962C8B-B14F-4D97-AF65-F5344CB8AC3E}">
        <p14:creationId xmlns:p14="http://schemas.microsoft.com/office/powerpoint/2010/main" val="165407291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</p:spTree>
    <p:extLst>
      <p:ext uri="{BB962C8B-B14F-4D97-AF65-F5344CB8AC3E}">
        <p14:creationId xmlns:p14="http://schemas.microsoft.com/office/powerpoint/2010/main" val="167446123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hr-HR"/>
              <a:t>Uredite stil naslova matrice</a:t>
            </a:r>
          </a:p>
        </p:txBody>
      </p:sp>
    </p:spTree>
    <p:extLst>
      <p:ext uri="{BB962C8B-B14F-4D97-AF65-F5344CB8AC3E}">
        <p14:creationId xmlns:p14="http://schemas.microsoft.com/office/powerpoint/2010/main" val="320816490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8979014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</p:spTree>
    <p:extLst>
      <p:ext uri="{BB962C8B-B14F-4D97-AF65-F5344CB8AC3E}">
        <p14:creationId xmlns:p14="http://schemas.microsoft.com/office/powerpoint/2010/main" val="143646599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r-HR" noProof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</p:spTree>
    <p:extLst>
      <p:ext uri="{BB962C8B-B14F-4D97-AF65-F5344CB8AC3E}">
        <p14:creationId xmlns:p14="http://schemas.microsoft.com/office/powerpoint/2010/main" val="348751755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</p:spTree>
    <p:extLst>
      <p:ext uri="{BB962C8B-B14F-4D97-AF65-F5344CB8AC3E}">
        <p14:creationId xmlns:p14="http://schemas.microsoft.com/office/powerpoint/2010/main" val="65658884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757988" y="274638"/>
            <a:ext cx="2173287" cy="6389687"/>
          </a:xfrm>
          <a:prstGeom prst="rect">
            <a:avLst/>
          </a:prstGeom>
        </p:spPr>
        <p:txBody>
          <a:bodyPr vert="eaVert"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236538" y="274638"/>
            <a:ext cx="6369050" cy="6389687"/>
          </a:xfrm>
        </p:spPr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</p:spTree>
    <p:extLst>
      <p:ext uri="{BB962C8B-B14F-4D97-AF65-F5344CB8AC3E}">
        <p14:creationId xmlns:p14="http://schemas.microsoft.com/office/powerpoint/2010/main" val="200136948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/>
          </p:nvPr>
        </p:nvSpPr>
        <p:spPr>
          <a:xfrm>
            <a:off x="236538" y="274638"/>
            <a:ext cx="8694737" cy="6389687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</p:spTree>
    <p:extLst>
      <p:ext uri="{BB962C8B-B14F-4D97-AF65-F5344CB8AC3E}">
        <p14:creationId xmlns:p14="http://schemas.microsoft.com/office/powerpoint/2010/main" val="276025920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Naslov, tekst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sz="half" idx="1"/>
          </p:nvPr>
        </p:nvSpPr>
        <p:spPr>
          <a:xfrm>
            <a:off x="236538" y="1577975"/>
            <a:ext cx="4270375" cy="5086350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59313" y="1577975"/>
            <a:ext cx="4271962" cy="5086350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</p:spTree>
    <p:extLst>
      <p:ext uri="{BB962C8B-B14F-4D97-AF65-F5344CB8AC3E}">
        <p14:creationId xmlns:p14="http://schemas.microsoft.com/office/powerpoint/2010/main" val="21586352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236538" y="1577975"/>
            <a:ext cx="4270375" cy="5086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59313" y="1577975"/>
            <a:ext cx="4271962" cy="5086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</p:spTree>
    <p:extLst>
      <p:ext uri="{BB962C8B-B14F-4D97-AF65-F5344CB8AC3E}">
        <p14:creationId xmlns:p14="http://schemas.microsoft.com/office/powerpoint/2010/main" val="2267337372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r-HR"/>
              <a:t>Uredite stil podnaslova matrice</a:t>
            </a:r>
          </a:p>
        </p:txBody>
      </p:sp>
    </p:spTree>
    <p:extLst>
      <p:ext uri="{BB962C8B-B14F-4D97-AF65-F5344CB8AC3E}">
        <p14:creationId xmlns:p14="http://schemas.microsoft.com/office/powerpoint/2010/main" val="2845438482"/>
      </p:ext>
    </p:extLst>
  </p:cSld>
  <p:clrMapOvr>
    <a:masterClrMapping/>
  </p:clrMapOvr>
  <p:transition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</p:spTree>
    <p:extLst>
      <p:ext uri="{BB962C8B-B14F-4D97-AF65-F5344CB8AC3E}">
        <p14:creationId xmlns:p14="http://schemas.microsoft.com/office/powerpoint/2010/main" val="1437902312"/>
      </p:ext>
    </p:extLst>
  </p:cSld>
  <p:clrMapOvr>
    <a:masterClrMapping/>
  </p:clrMapOvr>
  <p:transition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</p:spTree>
    <p:extLst>
      <p:ext uri="{BB962C8B-B14F-4D97-AF65-F5344CB8AC3E}">
        <p14:creationId xmlns:p14="http://schemas.microsoft.com/office/powerpoint/2010/main" val="4120613154"/>
      </p:ext>
    </p:extLst>
  </p:cSld>
  <p:clrMapOvr>
    <a:masterClrMapping/>
  </p:clrMapOvr>
  <p:transition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236538" y="1577975"/>
            <a:ext cx="4270375" cy="5086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59313" y="1577975"/>
            <a:ext cx="4271962" cy="5086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</p:spTree>
    <p:extLst>
      <p:ext uri="{BB962C8B-B14F-4D97-AF65-F5344CB8AC3E}">
        <p14:creationId xmlns:p14="http://schemas.microsoft.com/office/powerpoint/2010/main" val="2639080188"/>
      </p:ext>
    </p:extLst>
  </p:cSld>
  <p:clrMapOvr>
    <a:masterClrMapping/>
  </p:clrMapOvr>
  <p:transition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</p:spTree>
    <p:extLst>
      <p:ext uri="{BB962C8B-B14F-4D97-AF65-F5344CB8AC3E}">
        <p14:creationId xmlns:p14="http://schemas.microsoft.com/office/powerpoint/2010/main" val="945282539"/>
      </p:ext>
    </p:extLst>
  </p:cSld>
  <p:clrMapOvr>
    <a:masterClrMapping/>
  </p:clrMapOvr>
  <p:transition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hr-HR"/>
              <a:t>Uredite stil naslova matrice</a:t>
            </a:r>
          </a:p>
        </p:txBody>
      </p:sp>
    </p:spTree>
    <p:extLst>
      <p:ext uri="{BB962C8B-B14F-4D97-AF65-F5344CB8AC3E}">
        <p14:creationId xmlns:p14="http://schemas.microsoft.com/office/powerpoint/2010/main" val="770985168"/>
      </p:ext>
    </p:extLst>
  </p:cSld>
  <p:clrMapOvr>
    <a:masterClrMapping/>
  </p:clrMapOvr>
  <p:transition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30353975"/>
      </p:ext>
    </p:extLst>
  </p:cSld>
  <p:clrMapOvr>
    <a:masterClrMapping/>
  </p:clrMapOvr>
  <p:transition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</p:spTree>
    <p:extLst>
      <p:ext uri="{BB962C8B-B14F-4D97-AF65-F5344CB8AC3E}">
        <p14:creationId xmlns:p14="http://schemas.microsoft.com/office/powerpoint/2010/main" val="1033811891"/>
      </p:ext>
    </p:extLst>
  </p:cSld>
  <p:clrMapOvr>
    <a:masterClrMapping/>
  </p:clrMapOvr>
  <p:transition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r-HR" noProof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</p:spTree>
    <p:extLst>
      <p:ext uri="{BB962C8B-B14F-4D97-AF65-F5344CB8AC3E}">
        <p14:creationId xmlns:p14="http://schemas.microsoft.com/office/powerpoint/2010/main" val="684126644"/>
      </p:ext>
    </p:extLst>
  </p:cSld>
  <p:clrMapOvr>
    <a:masterClrMapping/>
  </p:clrMapOvr>
  <p:transition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</p:spTree>
    <p:extLst>
      <p:ext uri="{BB962C8B-B14F-4D97-AF65-F5344CB8AC3E}">
        <p14:creationId xmlns:p14="http://schemas.microsoft.com/office/powerpoint/2010/main" val="2749359110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</p:spTree>
    <p:extLst>
      <p:ext uri="{BB962C8B-B14F-4D97-AF65-F5344CB8AC3E}">
        <p14:creationId xmlns:p14="http://schemas.microsoft.com/office/powerpoint/2010/main" val="1188561190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757988" y="274638"/>
            <a:ext cx="2173287" cy="6389687"/>
          </a:xfrm>
          <a:prstGeom prst="rect">
            <a:avLst/>
          </a:prstGeom>
        </p:spPr>
        <p:txBody>
          <a:bodyPr vert="eaVert"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236538" y="274638"/>
            <a:ext cx="6369050" cy="6389687"/>
          </a:xfrm>
        </p:spPr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</p:spTree>
    <p:extLst>
      <p:ext uri="{BB962C8B-B14F-4D97-AF65-F5344CB8AC3E}">
        <p14:creationId xmlns:p14="http://schemas.microsoft.com/office/powerpoint/2010/main" val="1117627812"/>
      </p:ext>
    </p:extLst>
  </p:cSld>
  <p:clrMapOvr>
    <a:masterClrMapping/>
  </p:clrMapOvr>
  <p:transition/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/>
          </p:nvPr>
        </p:nvSpPr>
        <p:spPr>
          <a:xfrm>
            <a:off x="236538" y="274638"/>
            <a:ext cx="8694737" cy="6389687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</p:spTree>
    <p:extLst>
      <p:ext uri="{BB962C8B-B14F-4D97-AF65-F5344CB8AC3E}">
        <p14:creationId xmlns:p14="http://schemas.microsoft.com/office/powerpoint/2010/main" val="2977605302"/>
      </p:ext>
    </p:extLst>
  </p:cSld>
  <p:clrMapOvr>
    <a:masterClrMapping/>
  </p:clrMapOvr>
  <p:transition/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Naslov, tekst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sz="half" idx="1"/>
          </p:nvPr>
        </p:nvSpPr>
        <p:spPr>
          <a:xfrm>
            <a:off x="236538" y="1577975"/>
            <a:ext cx="4270375" cy="5086350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59313" y="1577975"/>
            <a:ext cx="4271962" cy="5086350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</p:spTree>
    <p:extLst>
      <p:ext uri="{BB962C8B-B14F-4D97-AF65-F5344CB8AC3E}">
        <p14:creationId xmlns:p14="http://schemas.microsoft.com/office/powerpoint/2010/main" val="3753314216"/>
      </p:ext>
    </p:extLst>
  </p:cSld>
  <p:clrMapOvr>
    <a:masterClrMapping/>
  </p:clrMapOvr>
  <p:transition/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r-HR"/>
              <a:t>Uredite stil podnaslova matrice</a:t>
            </a:r>
          </a:p>
        </p:txBody>
      </p:sp>
    </p:spTree>
    <p:extLst>
      <p:ext uri="{BB962C8B-B14F-4D97-AF65-F5344CB8AC3E}">
        <p14:creationId xmlns:p14="http://schemas.microsoft.com/office/powerpoint/2010/main" val="2088521287"/>
      </p:ext>
    </p:extLst>
  </p:cSld>
  <p:clrMapOvr>
    <a:masterClrMapping/>
  </p:clrMapOvr>
  <p:transition/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</p:spTree>
    <p:extLst>
      <p:ext uri="{BB962C8B-B14F-4D97-AF65-F5344CB8AC3E}">
        <p14:creationId xmlns:p14="http://schemas.microsoft.com/office/powerpoint/2010/main" val="235544795"/>
      </p:ext>
    </p:extLst>
  </p:cSld>
  <p:clrMapOvr>
    <a:masterClrMapping/>
  </p:clrMapOvr>
  <p:transition/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</p:spTree>
    <p:extLst>
      <p:ext uri="{BB962C8B-B14F-4D97-AF65-F5344CB8AC3E}">
        <p14:creationId xmlns:p14="http://schemas.microsoft.com/office/powerpoint/2010/main" val="2529983602"/>
      </p:ext>
    </p:extLst>
  </p:cSld>
  <p:clrMapOvr>
    <a:masterClrMapping/>
  </p:clrMapOvr>
  <p:transition/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236538" y="1577975"/>
            <a:ext cx="4270375" cy="5086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59313" y="1577975"/>
            <a:ext cx="4271962" cy="5086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</p:spTree>
    <p:extLst>
      <p:ext uri="{BB962C8B-B14F-4D97-AF65-F5344CB8AC3E}">
        <p14:creationId xmlns:p14="http://schemas.microsoft.com/office/powerpoint/2010/main" val="372878430"/>
      </p:ext>
    </p:extLst>
  </p:cSld>
  <p:clrMapOvr>
    <a:masterClrMapping/>
  </p:clrMapOvr>
  <p:transition/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</p:spTree>
    <p:extLst>
      <p:ext uri="{BB962C8B-B14F-4D97-AF65-F5344CB8AC3E}">
        <p14:creationId xmlns:p14="http://schemas.microsoft.com/office/powerpoint/2010/main" val="3868739959"/>
      </p:ext>
    </p:extLst>
  </p:cSld>
  <p:clrMapOvr>
    <a:masterClrMapping/>
  </p:clrMapOvr>
  <p:transition/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hr-HR"/>
              <a:t>Uredite stil naslova matrice</a:t>
            </a:r>
          </a:p>
        </p:txBody>
      </p:sp>
    </p:spTree>
    <p:extLst>
      <p:ext uri="{BB962C8B-B14F-4D97-AF65-F5344CB8AC3E}">
        <p14:creationId xmlns:p14="http://schemas.microsoft.com/office/powerpoint/2010/main" val="1104665214"/>
      </p:ext>
    </p:extLst>
  </p:cSld>
  <p:clrMapOvr>
    <a:masterClrMapping/>
  </p:clrMapOvr>
  <p:transition/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54944556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hr-HR"/>
              <a:t>Uredite stil naslova matrice</a:t>
            </a:r>
          </a:p>
        </p:txBody>
      </p:sp>
    </p:spTree>
    <p:extLst>
      <p:ext uri="{BB962C8B-B14F-4D97-AF65-F5344CB8AC3E}">
        <p14:creationId xmlns:p14="http://schemas.microsoft.com/office/powerpoint/2010/main" val="2390289533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</p:spTree>
    <p:extLst>
      <p:ext uri="{BB962C8B-B14F-4D97-AF65-F5344CB8AC3E}">
        <p14:creationId xmlns:p14="http://schemas.microsoft.com/office/powerpoint/2010/main" val="2612489874"/>
      </p:ext>
    </p:extLst>
  </p:cSld>
  <p:clrMapOvr>
    <a:masterClrMapping/>
  </p:clrMapOvr>
  <p:transition/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r-HR" noProof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</p:spTree>
    <p:extLst>
      <p:ext uri="{BB962C8B-B14F-4D97-AF65-F5344CB8AC3E}">
        <p14:creationId xmlns:p14="http://schemas.microsoft.com/office/powerpoint/2010/main" val="3706030479"/>
      </p:ext>
    </p:extLst>
  </p:cSld>
  <p:clrMapOvr>
    <a:masterClrMapping/>
  </p:clrMapOvr>
  <p:transition/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</p:spTree>
    <p:extLst>
      <p:ext uri="{BB962C8B-B14F-4D97-AF65-F5344CB8AC3E}">
        <p14:creationId xmlns:p14="http://schemas.microsoft.com/office/powerpoint/2010/main" val="3786315586"/>
      </p:ext>
    </p:extLst>
  </p:cSld>
  <p:clrMapOvr>
    <a:masterClrMapping/>
  </p:clrMapOvr>
  <p:transition/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757988" y="274638"/>
            <a:ext cx="2173287" cy="6389687"/>
          </a:xfrm>
          <a:prstGeom prst="rect">
            <a:avLst/>
          </a:prstGeom>
        </p:spPr>
        <p:txBody>
          <a:bodyPr vert="eaVert"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236538" y="274638"/>
            <a:ext cx="6369050" cy="6389687"/>
          </a:xfrm>
        </p:spPr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</p:spTree>
    <p:extLst>
      <p:ext uri="{BB962C8B-B14F-4D97-AF65-F5344CB8AC3E}">
        <p14:creationId xmlns:p14="http://schemas.microsoft.com/office/powerpoint/2010/main" val="362188740"/>
      </p:ext>
    </p:extLst>
  </p:cSld>
  <p:clrMapOvr>
    <a:masterClrMapping/>
  </p:clrMapOvr>
  <p:transition/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/>
          </p:nvPr>
        </p:nvSpPr>
        <p:spPr>
          <a:xfrm>
            <a:off x="236538" y="274638"/>
            <a:ext cx="8694737" cy="6389687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</p:spTree>
    <p:extLst>
      <p:ext uri="{BB962C8B-B14F-4D97-AF65-F5344CB8AC3E}">
        <p14:creationId xmlns:p14="http://schemas.microsoft.com/office/powerpoint/2010/main" val="970798886"/>
      </p:ext>
    </p:extLst>
  </p:cSld>
  <p:clrMapOvr>
    <a:masterClrMapping/>
  </p:clrMapOvr>
  <p:transition/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Naslov, tekst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sz="half" idx="1"/>
          </p:nvPr>
        </p:nvSpPr>
        <p:spPr>
          <a:xfrm>
            <a:off x="236538" y="1577975"/>
            <a:ext cx="4270375" cy="5086350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59313" y="1577975"/>
            <a:ext cx="4271962" cy="5086350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</p:spTree>
    <p:extLst>
      <p:ext uri="{BB962C8B-B14F-4D97-AF65-F5344CB8AC3E}">
        <p14:creationId xmlns:p14="http://schemas.microsoft.com/office/powerpoint/2010/main" val="2970095042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941565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</p:spTree>
    <p:extLst>
      <p:ext uri="{BB962C8B-B14F-4D97-AF65-F5344CB8AC3E}">
        <p14:creationId xmlns:p14="http://schemas.microsoft.com/office/powerpoint/2010/main" val="4799645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r-HR" noProof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</p:spTree>
    <p:extLst>
      <p:ext uri="{BB962C8B-B14F-4D97-AF65-F5344CB8AC3E}">
        <p14:creationId xmlns:p14="http://schemas.microsoft.com/office/powerpoint/2010/main" val="15983743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13" Type="http://schemas.openxmlformats.org/officeDocument/2006/relationships/slideLayout" Target="../slideLayouts/slideLayout39.xml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12" Type="http://schemas.openxmlformats.org/officeDocument/2006/relationships/slideLayout" Target="../slideLayouts/slideLayout38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1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Relationship Id="rId1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7.xml"/><Relationship Id="rId13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2.xml"/><Relationship Id="rId7" Type="http://schemas.openxmlformats.org/officeDocument/2006/relationships/slideLayout" Target="../slideLayouts/slideLayout46.xml"/><Relationship Id="rId12" Type="http://schemas.openxmlformats.org/officeDocument/2006/relationships/slideLayout" Target="../slideLayouts/slideLayout51.xml"/><Relationship Id="rId2" Type="http://schemas.openxmlformats.org/officeDocument/2006/relationships/slideLayout" Target="../slideLayouts/slideLayout41.xml"/><Relationship Id="rId1" Type="http://schemas.openxmlformats.org/officeDocument/2006/relationships/slideLayout" Target="../slideLayouts/slideLayout40.xml"/><Relationship Id="rId6" Type="http://schemas.openxmlformats.org/officeDocument/2006/relationships/slideLayout" Target="../slideLayouts/slideLayout45.xml"/><Relationship Id="rId11" Type="http://schemas.openxmlformats.org/officeDocument/2006/relationships/slideLayout" Target="../slideLayouts/slideLayout50.xml"/><Relationship Id="rId5" Type="http://schemas.openxmlformats.org/officeDocument/2006/relationships/slideLayout" Target="../slideLayouts/slideLayout44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49.xml"/><Relationship Id="rId4" Type="http://schemas.openxmlformats.org/officeDocument/2006/relationships/slideLayout" Target="../slideLayouts/slideLayout43.xml"/><Relationship Id="rId9" Type="http://schemas.openxmlformats.org/officeDocument/2006/relationships/slideLayout" Target="../slideLayouts/slideLayout48.xml"/><Relationship Id="rId14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0.xml"/><Relationship Id="rId13" Type="http://schemas.openxmlformats.org/officeDocument/2006/relationships/slideLayout" Target="../slideLayouts/slideLayout65.xml"/><Relationship Id="rId3" Type="http://schemas.openxmlformats.org/officeDocument/2006/relationships/slideLayout" Target="../slideLayouts/slideLayout55.xml"/><Relationship Id="rId7" Type="http://schemas.openxmlformats.org/officeDocument/2006/relationships/slideLayout" Target="../slideLayouts/slideLayout59.xml"/><Relationship Id="rId12" Type="http://schemas.openxmlformats.org/officeDocument/2006/relationships/slideLayout" Target="../slideLayouts/slideLayout64.xml"/><Relationship Id="rId2" Type="http://schemas.openxmlformats.org/officeDocument/2006/relationships/slideLayout" Target="../slideLayouts/slideLayout54.xml"/><Relationship Id="rId1" Type="http://schemas.openxmlformats.org/officeDocument/2006/relationships/slideLayout" Target="../slideLayouts/slideLayout53.xml"/><Relationship Id="rId6" Type="http://schemas.openxmlformats.org/officeDocument/2006/relationships/slideLayout" Target="../slideLayouts/slideLayout58.xml"/><Relationship Id="rId11" Type="http://schemas.openxmlformats.org/officeDocument/2006/relationships/slideLayout" Target="../slideLayouts/slideLayout63.xml"/><Relationship Id="rId5" Type="http://schemas.openxmlformats.org/officeDocument/2006/relationships/slideLayout" Target="../slideLayouts/slideLayout57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62.xml"/><Relationship Id="rId4" Type="http://schemas.openxmlformats.org/officeDocument/2006/relationships/slideLayout" Target="../slideLayouts/slideLayout56.xml"/><Relationship Id="rId9" Type="http://schemas.openxmlformats.org/officeDocument/2006/relationships/slideLayout" Target="../slideLayouts/slideLayout61.xml"/><Relationship Id="rId14" Type="http://schemas.openxmlformats.org/officeDocument/2006/relationships/theme" Target="../theme/theme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fol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8" descr="D:\nicks computer\new global series again!!!\global09\global09_txt.jpg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79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36538" y="1577975"/>
            <a:ext cx="8694737" cy="508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4" tIns="45717" rIns="91434" bIns="457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/>
              <a:t>Click to edit Master text styles</a:t>
            </a:r>
          </a:p>
          <a:p>
            <a:pPr lvl="1"/>
            <a:r>
              <a:rPr lang="en-US" altLang="sr-Latn-RS"/>
              <a:t>Second level</a:t>
            </a:r>
          </a:p>
          <a:p>
            <a:pPr lvl="2"/>
            <a:r>
              <a:rPr lang="en-US" altLang="sr-Latn-RS"/>
              <a:t>Third level</a:t>
            </a:r>
          </a:p>
          <a:p>
            <a:pPr lvl="3"/>
            <a:r>
              <a:rPr lang="en-US" altLang="sr-Latn-RS"/>
              <a:t>Fourth level</a:t>
            </a:r>
          </a:p>
          <a:p>
            <a:pPr lvl="4"/>
            <a:r>
              <a:rPr lang="en-US" altLang="sr-Latn-RS"/>
              <a:t>Fifth level</a:t>
            </a:r>
          </a:p>
        </p:txBody>
      </p:sp>
      <p:sp>
        <p:nvSpPr>
          <p:cNvPr id="9" name="Title 1"/>
          <p:cNvSpPr txBox="1">
            <a:spLocks/>
          </p:cNvSpPr>
          <p:nvPr/>
        </p:nvSpPr>
        <p:spPr bwMode="auto">
          <a:xfrm>
            <a:off x="0" y="549275"/>
            <a:ext cx="7596188" cy="457200"/>
          </a:xfrm>
          <a:prstGeom prst="rect">
            <a:avLst/>
          </a:prstGeom>
          <a:noFill/>
          <a:ln>
            <a:noFill/>
          </a:ln>
        </p:spPr>
        <p:txBody>
          <a:bodyPr lIns="82351" tIns="16211" rIns="82351" bIns="16211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668338" indent="-257175">
              <a:defRPr>
                <a:solidFill>
                  <a:schemeClr val="tx1"/>
                </a:solidFill>
                <a:latin typeface="Arial" charset="0"/>
              </a:defRPr>
            </a:lvl2pPr>
            <a:lvl3pPr marL="1028700" indent="-204788">
              <a:defRPr>
                <a:solidFill>
                  <a:schemeClr val="tx1"/>
                </a:solidFill>
                <a:latin typeface="Arial" charset="0"/>
              </a:defRPr>
            </a:lvl3pPr>
            <a:lvl4pPr marL="1441450" indent="-206375">
              <a:defRPr>
                <a:solidFill>
                  <a:schemeClr val="tx1"/>
                </a:solidFill>
                <a:latin typeface="Arial" charset="0"/>
              </a:defRPr>
            </a:lvl4pPr>
            <a:lvl5pPr marL="1852613" indent="-206375">
              <a:defRPr>
                <a:solidFill>
                  <a:schemeClr val="tx1"/>
                </a:solidFill>
                <a:latin typeface="Arial" charset="0"/>
              </a:defRPr>
            </a:lvl5pPr>
            <a:lvl6pPr marL="2309813" indent="-206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767013" indent="-206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224213" indent="-206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681413" indent="-206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x-none" sz="2500" b="1">
              <a:solidFill>
                <a:srgbClr val="F2F2F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285" r:id="rId1"/>
    <p:sldLayoutId id="2147485286" r:id="rId2"/>
    <p:sldLayoutId id="2147485287" r:id="rId3"/>
    <p:sldLayoutId id="2147485288" r:id="rId4"/>
    <p:sldLayoutId id="2147485289" r:id="rId5"/>
    <p:sldLayoutId id="2147485290" r:id="rId6"/>
    <p:sldLayoutId id="2147485291" r:id="rId7"/>
    <p:sldLayoutId id="2147485292" r:id="rId8"/>
    <p:sldLayoutId id="2147485293" r:id="rId9"/>
    <p:sldLayoutId id="2147485294" r:id="rId10"/>
    <p:sldLayoutId id="2147485295" r:id="rId11"/>
    <p:sldLayoutId id="2147485296" r:id="rId12"/>
    <p:sldLayoutId id="2147485297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9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1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9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x-non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fol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6" descr="D:\nicks computer\new global series again!!!\global09\global09_title.jpg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938"/>
            <a:ext cx="9144000" cy="6850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36538" y="1577975"/>
            <a:ext cx="8694737" cy="508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8" tIns="45714" rIns="91428" bIns="4571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/>
              <a:t>Click to edit Master text styles</a:t>
            </a:r>
          </a:p>
          <a:p>
            <a:pPr lvl="1"/>
            <a:r>
              <a:rPr lang="en-US" altLang="sr-Latn-RS"/>
              <a:t>Second level</a:t>
            </a:r>
          </a:p>
          <a:p>
            <a:pPr lvl="2"/>
            <a:r>
              <a:rPr lang="en-US" altLang="sr-Latn-RS"/>
              <a:t>Third level</a:t>
            </a:r>
          </a:p>
          <a:p>
            <a:pPr lvl="3"/>
            <a:r>
              <a:rPr lang="en-US" altLang="sr-Latn-RS"/>
              <a:t>Fourth level</a:t>
            </a:r>
          </a:p>
          <a:p>
            <a:pPr lvl="4"/>
            <a:r>
              <a:rPr lang="en-US" altLang="sr-Latn-RS"/>
              <a:t>Fifth level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494463"/>
            <a:ext cx="1166813" cy="363537"/>
          </a:xfrm>
          <a:prstGeom prst="rect">
            <a:avLst/>
          </a:prstGeom>
          <a:noFill/>
          <a:ln>
            <a:noFill/>
          </a:ln>
        </p:spPr>
        <p:txBody>
          <a:bodyPr vert="horz" wrap="square" lIns="82345" tIns="41173" rIns="82345" bIns="41173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sr-Latn-CS" altLang="sr-Latn-R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676525" y="6481763"/>
            <a:ext cx="6467475" cy="376237"/>
          </a:xfrm>
          <a:prstGeom prst="rect">
            <a:avLst/>
          </a:prstGeom>
          <a:noFill/>
          <a:ln>
            <a:noFill/>
          </a:ln>
        </p:spPr>
        <p:txBody>
          <a:bodyPr vert="horz" wrap="square" lIns="82345" tIns="41173" rIns="82345" bIns="41173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sr-Latn-CS" altLang="sr-Latn-R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298" r:id="rId1"/>
    <p:sldLayoutId id="2147485299" r:id="rId2"/>
    <p:sldLayoutId id="2147485300" r:id="rId3"/>
    <p:sldLayoutId id="2147485301" r:id="rId4"/>
    <p:sldLayoutId id="2147485302" r:id="rId5"/>
    <p:sldLayoutId id="2147485303" r:id="rId6"/>
    <p:sldLayoutId id="2147485304" r:id="rId7"/>
    <p:sldLayoutId id="2147485305" r:id="rId8"/>
    <p:sldLayoutId id="2147485306" r:id="rId9"/>
    <p:sldLayoutId id="2147485307" r:id="rId10"/>
    <p:sldLayoutId id="2147485308" r:id="rId11"/>
    <p:sldLayoutId id="2147485348" r:id="rId12"/>
    <p:sldLayoutId id="2147485349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9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1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9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x-non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18" descr="D:\nicks computer\new global series again!!!\global09\global09_txt.jpg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8575"/>
            <a:ext cx="9144000" cy="679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itle 1"/>
          <p:cNvSpPr txBox="1">
            <a:spLocks/>
          </p:cNvSpPr>
          <p:nvPr/>
        </p:nvSpPr>
        <p:spPr bwMode="auto">
          <a:xfrm>
            <a:off x="0" y="549275"/>
            <a:ext cx="7596188" cy="457200"/>
          </a:xfrm>
          <a:prstGeom prst="rect">
            <a:avLst/>
          </a:prstGeom>
          <a:noFill/>
          <a:ln>
            <a:noFill/>
          </a:ln>
        </p:spPr>
        <p:txBody>
          <a:bodyPr lIns="82340" tIns="16209" rIns="82340" bIns="16209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668338" indent="-257175">
              <a:defRPr>
                <a:solidFill>
                  <a:schemeClr val="tx1"/>
                </a:solidFill>
                <a:latin typeface="Arial" charset="0"/>
              </a:defRPr>
            </a:lvl2pPr>
            <a:lvl3pPr marL="1028700" indent="-204788">
              <a:defRPr>
                <a:solidFill>
                  <a:schemeClr val="tx1"/>
                </a:solidFill>
                <a:latin typeface="Arial" charset="0"/>
              </a:defRPr>
            </a:lvl3pPr>
            <a:lvl4pPr marL="1441450" indent="-206375">
              <a:defRPr>
                <a:solidFill>
                  <a:schemeClr val="tx1"/>
                </a:solidFill>
                <a:latin typeface="Arial" charset="0"/>
              </a:defRPr>
            </a:lvl4pPr>
            <a:lvl5pPr marL="1852613" indent="-206375">
              <a:defRPr>
                <a:solidFill>
                  <a:schemeClr val="tx1"/>
                </a:solidFill>
                <a:latin typeface="Arial" charset="0"/>
              </a:defRPr>
            </a:lvl5pPr>
            <a:lvl6pPr marL="2309813" indent="-206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767013" indent="-206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224213" indent="-206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681413" indent="-206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x-none" sz="2500" b="1">
              <a:solidFill>
                <a:srgbClr val="F2F2F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36538" y="1577975"/>
            <a:ext cx="8694737" cy="508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3" tIns="45711" rIns="91423" bIns="4571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/>
              <a:t>Click to edit Master text styles</a:t>
            </a:r>
          </a:p>
          <a:p>
            <a:pPr lvl="1"/>
            <a:r>
              <a:rPr lang="en-US" altLang="sr-Latn-RS"/>
              <a:t>Second level</a:t>
            </a:r>
          </a:p>
          <a:p>
            <a:pPr lvl="2"/>
            <a:r>
              <a:rPr lang="en-US" altLang="sr-Latn-RS"/>
              <a:t>Third level</a:t>
            </a:r>
          </a:p>
          <a:p>
            <a:pPr lvl="3"/>
            <a:r>
              <a:rPr lang="en-US" altLang="sr-Latn-RS"/>
              <a:t>Fourth level</a:t>
            </a:r>
          </a:p>
          <a:p>
            <a:pPr lvl="4"/>
            <a:r>
              <a:rPr lang="en-US" altLang="sr-Latn-R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309" r:id="rId1"/>
    <p:sldLayoutId id="2147485310" r:id="rId2"/>
    <p:sldLayoutId id="2147485311" r:id="rId3"/>
    <p:sldLayoutId id="2147485312" r:id="rId4"/>
    <p:sldLayoutId id="2147485313" r:id="rId5"/>
    <p:sldLayoutId id="2147485314" r:id="rId6"/>
    <p:sldLayoutId id="2147485315" r:id="rId7"/>
    <p:sldLayoutId id="2147485316" r:id="rId8"/>
    <p:sldLayoutId id="2147485317" r:id="rId9"/>
    <p:sldLayoutId id="2147485318" r:id="rId10"/>
    <p:sldLayoutId id="2147485319" r:id="rId11"/>
    <p:sldLayoutId id="2147485320" r:id="rId12"/>
    <p:sldLayoutId id="2147485321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9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1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9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x-non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fol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18" descr="D:\nicks computer\new global series again!!!\global09\global09_txt.jpg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79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36538" y="1577975"/>
            <a:ext cx="8694737" cy="508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4" tIns="45717" rIns="91434" bIns="457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/>
              <a:t>Click to edit Master text styles</a:t>
            </a:r>
          </a:p>
          <a:p>
            <a:pPr lvl="1"/>
            <a:r>
              <a:rPr lang="en-US" altLang="sr-Latn-RS"/>
              <a:t>Second level</a:t>
            </a:r>
          </a:p>
          <a:p>
            <a:pPr lvl="2"/>
            <a:r>
              <a:rPr lang="en-US" altLang="sr-Latn-RS"/>
              <a:t>Third level</a:t>
            </a:r>
          </a:p>
          <a:p>
            <a:pPr lvl="3"/>
            <a:r>
              <a:rPr lang="en-US" altLang="sr-Latn-RS"/>
              <a:t>Fourth level</a:t>
            </a:r>
          </a:p>
          <a:p>
            <a:pPr lvl="4"/>
            <a:r>
              <a:rPr lang="en-US" altLang="sr-Latn-RS"/>
              <a:t>Fifth level</a:t>
            </a:r>
          </a:p>
        </p:txBody>
      </p:sp>
      <p:sp>
        <p:nvSpPr>
          <p:cNvPr id="9" name="Title 1"/>
          <p:cNvSpPr txBox="1">
            <a:spLocks/>
          </p:cNvSpPr>
          <p:nvPr/>
        </p:nvSpPr>
        <p:spPr bwMode="auto">
          <a:xfrm>
            <a:off x="0" y="549275"/>
            <a:ext cx="7596188" cy="457200"/>
          </a:xfrm>
          <a:prstGeom prst="rect">
            <a:avLst/>
          </a:prstGeom>
          <a:noFill/>
          <a:ln>
            <a:noFill/>
          </a:ln>
        </p:spPr>
        <p:txBody>
          <a:bodyPr lIns="82351" tIns="16211" rIns="82351" bIns="16211"/>
          <a:lstStyle>
            <a:lvl1pPr eaLnBrk="0" hangingPunct="0"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x-none" altLang="x-none" sz="2500" b="1">
              <a:solidFill>
                <a:srgbClr val="F2F2F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322" r:id="rId1"/>
    <p:sldLayoutId id="2147485323" r:id="rId2"/>
    <p:sldLayoutId id="2147485324" r:id="rId3"/>
    <p:sldLayoutId id="2147485325" r:id="rId4"/>
    <p:sldLayoutId id="2147485326" r:id="rId5"/>
    <p:sldLayoutId id="2147485327" r:id="rId6"/>
    <p:sldLayoutId id="2147485328" r:id="rId7"/>
    <p:sldLayoutId id="2147485329" r:id="rId8"/>
    <p:sldLayoutId id="2147485330" r:id="rId9"/>
    <p:sldLayoutId id="2147485331" r:id="rId10"/>
    <p:sldLayoutId id="2147485332" r:id="rId11"/>
    <p:sldLayoutId id="2147485333" r:id="rId12"/>
    <p:sldLayoutId id="2147485334" r:id="rId13"/>
  </p:sldLayoutIdLst>
  <p:transition/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9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1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9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x-non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fol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18" descr="D:\nicks computer\new global series again!!!\global09\global09_txt.jpg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79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36538" y="1577975"/>
            <a:ext cx="8694737" cy="508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4" tIns="45717" rIns="91434" bIns="457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/>
              <a:t>Click to edit Master text styles</a:t>
            </a:r>
          </a:p>
          <a:p>
            <a:pPr lvl="1"/>
            <a:r>
              <a:rPr lang="en-US" altLang="sr-Latn-RS"/>
              <a:t>Second level</a:t>
            </a:r>
          </a:p>
          <a:p>
            <a:pPr lvl="2"/>
            <a:r>
              <a:rPr lang="en-US" altLang="sr-Latn-RS"/>
              <a:t>Third level</a:t>
            </a:r>
          </a:p>
          <a:p>
            <a:pPr lvl="3"/>
            <a:r>
              <a:rPr lang="en-US" altLang="sr-Latn-RS"/>
              <a:t>Fourth level</a:t>
            </a:r>
          </a:p>
          <a:p>
            <a:pPr lvl="4"/>
            <a:r>
              <a:rPr lang="en-US" altLang="sr-Latn-RS"/>
              <a:t>Fifth level</a:t>
            </a:r>
          </a:p>
        </p:txBody>
      </p:sp>
      <p:sp>
        <p:nvSpPr>
          <p:cNvPr id="9" name="Title 1"/>
          <p:cNvSpPr txBox="1">
            <a:spLocks/>
          </p:cNvSpPr>
          <p:nvPr/>
        </p:nvSpPr>
        <p:spPr bwMode="auto">
          <a:xfrm>
            <a:off x="0" y="549275"/>
            <a:ext cx="7596188" cy="457200"/>
          </a:xfrm>
          <a:prstGeom prst="rect">
            <a:avLst/>
          </a:prstGeom>
          <a:noFill/>
          <a:ln>
            <a:noFill/>
          </a:ln>
        </p:spPr>
        <p:txBody>
          <a:bodyPr lIns="82351" tIns="16211" rIns="82351" bIns="16211"/>
          <a:lstStyle>
            <a:lvl1pPr eaLnBrk="0" hangingPunct="0"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x-none" altLang="x-none" sz="2500" b="1">
              <a:solidFill>
                <a:srgbClr val="F2F2F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335" r:id="rId1"/>
    <p:sldLayoutId id="2147485336" r:id="rId2"/>
    <p:sldLayoutId id="2147485337" r:id="rId3"/>
    <p:sldLayoutId id="2147485338" r:id="rId4"/>
    <p:sldLayoutId id="2147485339" r:id="rId5"/>
    <p:sldLayoutId id="2147485340" r:id="rId6"/>
    <p:sldLayoutId id="2147485341" r:id="rId7"/>
    <p:sldLayoutId id="2147485342" r:id="rId8"/>
    <p:sldLayoutId id="2147485343" r:id="rId9"/>
    <p:sldLayoutId id="2147485344" r:id="rId10"/>
    <p:sldLayoutId id="2147485345" r:id="rId11"/>
    <p:sldLayoutId id="2147485346" r:id="rId12"/>
    <p:sldLayoutId id="2147485347" r:id="rId13"/>
  </p:sldLayoutIdLst>
  <p:transition/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9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1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9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x-non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16" descr="D:\nicks computer\new global series again!!!\global09\global09_titl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88" y="34925"/>
            <a:ext cx="9144000" cy="685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179388" y="3716338"/>
            <a:ext cx="8785225" cy="25209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hr-HR" altLang="sr-Latn-RS" sz="4000" b="1">
                <a:latin typeface="Times New Roman" panose="02020603050405020304" pitchFamily="18" charset="0"/>
              </a:rPr>
              <a:t>PRORAČUN  2020. </a:t>
            </a:r>
            <a:br>
              <a:rPr lang="hr-HR" altLang="sr-Latn-RS" sz="4000" b="1">
                <a:latin typeface="Times New Roman" panose="02020603050405020304" pitchFamily="18" charset="0"/>
              </a:rPr>
            </a:br>
            <a:endParaRPr lang="hr-HR" altLang="sr-Latn-RS" sz="4000" b="1">
              <a:latin typeface="Times New Roman" panose="02020603050405020304" pitchFamily="18" charset="0"/>
            </a:endParaRP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9388" y="6237288"/>
            <a:ext cx="8640762" cy="431800"/>
          </a:xfrm>
        </p:spPr>
        <p:txBody>
          <a:bodyPr/>
          <a:lstStyle/>
          <a:p>
            <a:pPr algn="l">
              <a:lnSpc>
                <a:spcPct val="80000"/>
              </a:lnSpc>
            </a:pPr>
            <a:r>
              <a:rPr lang="hr-HR" altLang="sr-Latn-R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prosinac 2019. </a:t>
            </a:r>
            <a:r>
              <a:rPr lang="hr-HR" altLang="sr-Latn-RS" sz="1600" b="1"/>
              <a:t>					</a:t>
            </a:r>
            <a:r>
              <a:rPr lang="hr-HR" altLang="sr-Latn-RS" sz="20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VODIČ  ZA GRAĐANE</a:t>
            </a:r>
          </a:p>
        </p:txBody>
      </p:sp>
    </p:spTree>
  </p:cSld>
  <p:clrMapOvr>
    <a:masterClrMapping/>
  </p:clrMapOvr>
  <p:transition>
    <p:fade thruBlk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zervirano mjesto sadržaja 2"/>
          <p:cNvSpPr>
            <a:spLocks noGrp="1"/>
          </p:cNvSpPr>
          <p:nvPr>
            <p:ph idx="1"/>
          </p:nvPr>
        </p:nvSpPr>
        <p:spPr>
          <a:xfrm>
            <a:off x="107950" y="765175"/>
            <a:ext cx="8907463" cy="5759450"/>
          </a:xfrm>
        </p:spPr>
        <p:txBody>
          <a:bodyPr/>
          <a:lstStyle/>
          <a:p>
            <a:pPr marL="0" indent="0" algn="just">
              <a:buFontTx/>
              <a:buNone/>
              <a:defRPr/>
            </a:pPr>
            <a:endParaRPr lang="hr-HR" altLang="sr-Latn-RS" u="sng" dirty="0"/>
          </a:p>
          <a:p>
            <a:pPr marL="0" indent="0" algn="just">
              <a:buFontTx/>
              <a:buNone/>
              <a:defRPr/>
            </a:pPr>
            <a:r>
              <a:rPr lang="hr-HR" altLang="sr-Latn-R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Sadržaj proračuna:</a:t>
            </a:r>
          </a:p>
          <a:p>
            <a:pPr marL="0" indent="0" algn="just">
              <a:buFontTx/>
              <a:buNone/>
              <a:defRPr/>
            </a:pPr>
            <a:endParaRPr lang="hr-HR" altLang="sr-Latn-R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  <a:defRPr/>
            </a:pPr>
            <a:r>
              <a:rPr lang="hr-HR" altLang="sr-Latn-R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Odluka o izvršavanju proračuna </a:t>
            </a:r>
            <a:r>
              <a:rPr lang="hr-HR" altLang="sr-Latn-R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donosi se obavezno uz Proračun. Njome se uređuje struktura prihoda i primitaka te rashoda i izdataka proračuna, njegovo izvršavanje, opseg zaduživanja i jamstava, upravljanje financijskom i nefinancijskom imovinom, prava i obaveze proračunskih korisnika, utvrđuje se proračunska zaliha, utvrđuju se pojedine ovlasti župana u izvršavanju proračuna te druga pitanja u izvršavanju proračuna.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zervirano mjesto sadržaja 2"/>
          <p:cNvSpPr>
            <a:spLocks noGrp="1" noChangeArrowheads="1"/>
          </p:cNvSpPr>
          <p:nvPr>
            <p:ph idx="1"/>
          </p:nvPr>
        </p:nvSpPr>
        <p:spPr>
          <a:xfrm>
            <a:off x="250825" y="1341438"/>
            <a:ext cx="8694738" cy="5086350"/>
          </a:xfrm>
        </p:spPr>
        <p:txBody>
          <a:bodyPr/>
          <a:lstStyle/>
          <a:p>
            <a:pPr marL="0" indent="0" algn="just">
              <a:buFontTx/>
              <a:buNone/>
            </a:pPr>
            <a:r>
              <a:rPr lang="hr-HR" altLang="sr-Latn-RS" sz="2800" u="sng">
                <a:latin typeface="Times New Roman" panose="02020603050405020304" pitchFamily="18" charset="0"/>
                <a:cs typeface="Times New Roman" panose="02020603050405020304" pitchFamily="18" charset="0"/>
              </a:rPr>
              <a:t>Izmjene i dopune proračuna</a:t>
            </a:r>
          </a:p>
          <a:p>
            <a:pPr marL="0" indent="0" algn="just">
              <a:buFontTx/>
              <a:buNone/>
            </a:pPr>
            <a:endParaRPr lang="hr-HR" altLang="sr-Latn-R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FontTx/>
              <a:buNone/>
            </a:pPr>
            <a:r>
              <a:rPr lang="hr-HR" altLang="sr-Latn-RS" sz="2800">
                <a:latin typeface="Times New Roman" panose="02020603050405020304" pitchFamily="18" charset="0"/>
                <a:cs typeface="Times New Roman" panose="02020603050405020304" pitchFamily="18" charset="0"/>
              </a:rPr>
              <a:t>Ako se u tijeku proračunske godine zbog nastanka novih obaveza za proračun, povećaju rashodi i/ili izdaci, odnosno smanje prihodi i/ili primici, Županijska skupština na prijedlog župana donosi izmjene i dopuna proračuna. Izmjene i dopune proračuna vrše se uravnoteženjem prihoda i primitaka s rashodima i izdacima.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  <a:defRPr/>
            </a:pPr>
            <a:r>
              <a:rPr lang="hr-HR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Polugodišnji izvještaj o izvršenju proračuna</a:t>
            </a:r>
          </a:p>
          <a:p>
            <a:pPr algn="just">
              <a:buFont typeface="Wingdings" panose="05000000000000000000" pitchFamily="2" charset="2"/>
              <a:buChar char="Ø"/>
              <a:defRPr/>
            </a:pPr>
            <a:endParaRPr lang="hr-H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  <a:defRPr/>
            </a:pPr>
            <a:r>
              <a:rPr lang="hr-H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Izrađuje ga upravni odjel nadležan za financije i  proračun te dostavlja županu najkasnije do 5. rujna tekuće proračunske godine,</a:t>
            </a:r>
          </a:p>
          <a:p>
            <a:pPr algn="just">
              <a:buFont typeface="Wingdings" panose="05000000000000000000" pitchFamily="2" charset="2"/>
              <a:buChar char="Ø"/>
              <a:defRPr/>
            </a:pPr>
            <a:r>
              <a:rPr lang="hr-H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Župan ga dostavlja Županijskoj skupštini na donošenje najkasnije do 15. rujna tekuće proračunske godine.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250825" y="981075"/>
            <a:ext cx="8694738" cy="5086350"/>
          </a:xfrm>
        </p:spPr>
        <p:txBody>
          <a:bodyPr/>
          <a:lstStyle/>
          <a:p>
            <a:pPr>
              <a:defRPr/>
            </a:pPr>
            <a:endParaRPr lang="hr-HR" dirty="0"/>
          </a:p>
          <a:p>
            <a:pPr marL="0" indent="0">
              <a:buFontTx/>
              <a:buNone/>
              <a:defRPr/>
            </a:pPr>
            <a:r>
              <a:rPr lang="hr-HR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Godišnji izvještaj o izvršenju Proračuna</a:t>
            </a:r>
          </a:p>
          <a:p>
            <a:pPr marL="0" indent="0">
              <a:buFontTx/>
              <a:buNone/>
              <a:defRPr/>
            </a:pPr>
            <a:endParaRPr lang="hr-HR" sz="28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  <a:defRPr/>
            </a:pPr>
            <a:r>
              <a:rPr lang="hr-H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Izrađuje ga upravni odjel nadležan za financije i proračun te dostavlja županu najkasnije do 1. svibnja tekuće godine za prethodnu godinu,</a:t>
            </a:r>
          </a:p>
          <a:p>
            <a:pPr algn="just">
              <a:buFont typeface="Wingdings" panose="05000000000000000000" pitchFamily="2" charset="2"/>
              <a:buChar char="Ø"/>
              <a:defRPr/>
            </a:pPr>
            <a:r>
              <a:rPr lang="hr-H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Župan ga dostavlja Županijskoj skupštini na donošenje najkasnije do 1. lipnja tekuće godine za prethodnu godinu.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zervirano mjesto sadržaja 2"/>
          <p:cNvSpPr>
            <a:spLocks noGrp="1" noChangeArrowheads="1"/>
          </p:cNvSpPr>
          <p:nvPr>
            <p:ph idx="1"/>
          </p:nvPr>
        </p:nvSpPr>
        <p:spPr>
          <a:xfrm>
            <a:off x="250825" y="1628775"/>
            <a:ext cx="8694738" cy="5086350"/>
          </a:xfrm>
        </p:spPr>
        <p:txBody>
          <a:bodyPr/>
          <a:lstStyle/>
          <a:p>
            <a:pPr marL="0" indent="0" algn="just">
              <a:buFontTx/>
              <a:buNone/>
            </a:pPr>
            <a:r>
              <a:rPr lang="hr-HR" altLang="sr-Latn-RS" sz="2800">
                <a:latin typeface="Times New Roman" panose="02020603050405020304" pitchFamily="18" charset="0"/>
                <a:cs typeface="Times New Roman" panose="02020603050405020304" pitchFamily="18" charset="0"/>
              </a:rPr>
              <a:t>Jedno od najvažnijih načela proračuna jest da isti mora biti uravnotežen – ukupna visina planiranih prihoda i primitaka mora biti jednaka ukupnoj visini planiranih rashoda i izdataka. </a:t>
            </a:r>
          </a:p>
          <a:p>
            <a:pPr marL="0" indent="0">
              <a:buFontTx/>
              <a:buNone/>
            </a:pPr>
            <a:endParaRPr lang="hr-HR" altLang="sr-Latn-R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250825" y="1052513"/>
            <a:ext cx="8694738" cy="5538787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hr-HR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Odakle dolazi novac u Proračun?</a:t>
            </a:r>
          </a:p>
          <a:p>
            <a:pPr marL="0" indent="0">
              <a:buFontTx/>
              <a:buNone/>
              <a:defRPr/>
            </a:pPr>
            <a:endParaRPr lang="hr-HR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hr-H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Porez  na dohodak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hr-H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Porez na nasljedstva i darove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hr-H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Porez na cestovna motorna vozila 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hr-H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Porez na automate za zabavne igre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hr-H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Pomoći od međunarodnih organizacija i tijela EU (za projekte)</a:t>
            </a:r>
          </a:p>
          <a:p>
            <a:pPr algn="just">
              <a:buFont typeface="Wingdings" panose="05000000000000000000" pitchFamily="2" charset="2"/>
              <a:buChar char="Ø"/>
              <a:defRPr/>
            </a:pPr>
            <a:r>
              <a:rPr lang="hr-H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Pomoći iz proračuna (Državni proračun, proračuni općina i gradova – za zajedničke programe, aktivnosti i projekte)</a:t>
            </a:r>
          </a:p>
          <a:p>
            <a:pPr marL="0" indent="0">
              <a:buFontTx/>
              <a:buNone/>
              <a:defRPr/>
            </a:pPr>
            <a:endParaRPr lang="hr-HR" dirty="0"/>
          </a:p>
          <a:p>
            <a:pPr>
              <a:buFont typeface="Wingdings" panose="05000000000000000000" pitchFamily="2" charset="2"/>
              <a:buChar char="q"/>
              <a:defRPr/>
            </a:pPr>
            <a:endParaRPr lang="hr-HR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zervirano mjesto sadržaja 2"/>
          <p:cNvSpPr>
            <a:spLocks noGrp="1"/>
          </p:cNvSpPr>
          <p:nvPr>
            <p:ph idx="1"/>
          </p:nvPr>
        </p:nvSpPr>
        <p:spPr>
          <a:xfrm>
            <a:off x="179388" y="1052513"/>
            <a:ext cx="8785225" cy="5329237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hr-HR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Odakle dolazi novac u Proračun?</a:t>
            </a:r>
          </a:p>
          <a:p>
            <a:pPr marL="0" indent="0">
              <a:buFontTx/>
              <a:buNone/>
              <a:defRPr/>
            </a:pPr>
            <a:endParaRPr lang="hr-HR" altLang="sr-Latn-R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  <a:defRPr/>
            </a:pPr>
            <a:r>
              <a:rPr lang="hr-HR" altLang="sr-Latn-R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Pomoći iz izvanproračunskih korisnika (Hrvatski zavod za zapošljavanje)</a:t>
            </a:r>
          </a:p>
          <a:p>
            <a:pPr algn="just">
              <a:buFont typeface="Wingdings" panose="05000000000000000000" pitchFamily="2" charset="2"/>
              <a:buChar char="Ø"/>
              <a:defRPr/>
            </a:pPr>
            <a:r>
              <a:rPr lang="hr-HR" altLang="sr-Latn-R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Pomoći Državnog proračuna za decentralizirane funkcije (zakonski standard za osnovne i srednje škole, učeničke domove, zdravstvene ustanove, centre za socijalnu skrb)</a:t>
            </a:r>
          </a:p>
          <a:p>
            <a:pPr algn="just">
              <a:buFont typeface="Wingdings" panose="05000000000000000000" pitchFamily="2" charset="2"/>
              <a:buChar char="Ø"/>
              <a:defRPr/>
            </a:pPr>
            <a:r>
              <a:rPr lang="hr-HR" altLang="sr-Latn-R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Prihodi od financijske imovine (kamate, tečajne razlike, višak poslovanja pravnih osoba kojima je Županija osnivač)</a:t>
            </a:r>
          </a:p>
          <a:p>
            <a:pPr algn="just">
              <a:buFont typeface="Wingdings" panose="05000000000000000000" pitchFamily="2" charset="2"/>
              <a:buChar char="Ø"/>
              <a:defRPr/>
            </a:pPr>
            <a:r>
              <a:rPr lang="hr-HR" altLang="sr-Latn-R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Prihodi od nefinancijske imovine (koncesije, naknada za nedozvoljeno izgrađene građevine)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zervirano mjesto sadržaja 2"/>
          <p:cNvSpPr>
            <a:spLocks noGrp="1"/>
          </p:cNvSpPr>
          <p:nvPr>
            <p:ph idx="1"/>
          </p:nvPr>
        </p:nvSpPr>
        <p:spPr>
          <a:xfrm>
            <a:off x="250825" y="1052513"/>
            <a:ext cx="8694738" cy="5472112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hr-HR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Odakle dolazi novac u Proračun?</a:t>
            </a:r>
          </a:p>
          <a:p>
            <a:pPr marL="0" indent="0">
              <a:buFontTx/>
              <a:buNone/>
              <a:defRPr/>
            </a:pPr>
            <a:endParaRPr lang="hr-HR" altLang="sr-Latn-R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  <a:defRPr/>
            </a:pPr>
            <a:r>
              <a:rPr lang="hr-HR" altLang="sr-Latn-R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Prihodi od upravnih i administrativnih pristojbi (županijske upravne pristojbe i državni </a:t>
            </a:r>
            <a:r>
              <a:rPr lang="hr-HR" altLang="sr-Latn-R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biljezi</a:t>
            </a:r>
            <a:r>
              <a:rPr lang="hr-HR" altLang="sr-Latn-R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just">
              <a:buFont typeface="Wingdings" panose="05000000000000000000" pitchFamily="2" charset="2"/>
              <a:buChar char="Ø"/>
              <a:defRPr/>
            </a:pPr>
            <a:r>
              <a:rPr lang="hr-HR" altLang="sr-Latn-R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Prihodi po posebnim propisima (izdavanje dozvola za linijski prijevoz, refundacije i sl.)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hr-HR" altLang="sr-Latn-R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Prihodi od donacija (stipendije, manifestacije i sl.)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hr-HR" altLang="sr-Latn-R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Prihodi od prodaje (rashodovana službena vozila)</a:t>
            </a:r>
          </a:p>
          <a:p>
            <a:pPr algn="just">
              <a:buFont typeface="Wingdings" panose="05000000000000000000" pitchFamily="2" charset="2"/>
              <a:buChar char="Ø"/>
              <a:defRPr/>
            </a:pPr>
            <a:r>
              <a:rPr lang="hr-HR" altLang="sr-Latn-R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Primici od financijske imovine i zaduživanja (primici od kreditnog zaduženja, povrati deponiranih sredstava za kredite dane poduzetnicima i poljoprivrednicima)</a:t>
            </a:r>
          </a:p>
          <a:p>
            <a:pPr>
              <a:buFont typeface="Wingdings" panose="05000000000000000000" pitchFamily="2" charset="2"/>
              <a:buChar char="q"/>
              <a:defRPr/>
            </a:pPr>
            <a:endParaRPr lang="hr-HR" altLang="sr-Latn-R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250825" y="1052513"/>
            <a:ext cx="8694738" cy="5329237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hr-HR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Kamo odlazi novac iz Proračuna ?</a:t>
            </a:r>
          </a:p>
          <a:p>
            <a:pPr algn="just">
              <a:buFont typeface="Wingdings" panose="05000000000000000000" pitchFamily="2" charset="2"/>
              <a:buChar char="Ø"/>
              <a:defRPr/>
            </a:pPr>
            <a:r>
              <a:rPr lang="hr-H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Zdravstvo</a:t>
            </a:r>
          </a:p>
          <a:p>
            <a:pPr algn="just">
              <a:buFont typeface="Wingdings" panose="05000000000000000000" pitchFamily="2" charset="2"/>
              <a:buChar char="Ø"/>
              <a:defRPr/>
            </a:pPr>
            <a:r>
              <a:rPr lang="hr-H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Obrazovanje, </a:t>
            </a:r>
          </a:p>
          <a:p>
            <a:pPr algn="just">
              <a:buFont typeface="Wingdings" panose="05000000000000000000" pitchFamily="2" charset="2"/>
              <a:buChar char="Ø"/>
              <a:defRPr/>
            </a:pPr>
            <a:r>
              <a:rPr lang="hr-H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Udruge, civilno društvo, Crveni križ, Vatrogasna zajednica</a:t>
            </a:r>
          </a:p>
          <a:p>
            <a:pPr algn="just">
              <a:buFont typeface="Wingdings" panose="05000000000000000000" pitchFamily="2" charset="2"/>
              <a:buChar char="Ø"/>
              <a:defRPr/>
            </a:pPr>
            <a:r>
              <a:rPr lang="hr-H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Programi i projekti u gospodarstvu, poljoprivredi, prometu, komunalnom gospodarstvu</a:t>
            </a:r>
          </a:p>
          <a:p>
            <a:pPr algn="just">
              <a:buFont typeface="Wingdings" panose="05000000000000000000" pitchFamily="2" charset="2"/>
              <a:buChar char="Ø"/>
              <a:defRPr/>
            </a:pPr>
            <a:r>
              <a:rPr lang="hr-H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Programi i projekti iz područja gospodarenja otpadom, zaštite okoliša, prostornog uređenja i gradnje</a:t>
            </a:r>
          </a:p>
          <a:p>
            <a:pPr algn="just">
              <a:buFont typeface="Wingdings" panose="05000000000000000000" pitchFamily="2" charset="2"/>
              <a:buChar char="Ø"/>
              <a:defRPr/>
            </a:pPr>
            <a:r>
              <a:rPr lang="hr-H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Donacije, potpore, pomoći, subvencije</a:t>
            </a:r>
          </a:p>
          <a:p>
            <a:pPr algn="just">
              <a:buFont typeface="Wingdings" panose="05000000000000000000" pitchFamily="2" charset="2"/>
              <a:buChar char="Ø"/>
              <a:defRPr/>
            </a:pPr>
            <a:r>
              <a:rPr lang="hr-H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Izvršno i predstavničko tijelo Županije</a:t>
            </a:r>
          </a:p>
          <a:p>
            <a:pPr>
              <a:buFont typeface="Wingdings" panose="05000000000000000000" pitchFamily="2" charset="2"/>
              <a:buChar char="q"/>
              <a:defRPr/>
            </a:pPr>
            <a:endParaRPr lang="hr-HR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16" descr="D:\nicks computer\new global series again!!!\global09\global09_titl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6988" y="-23813"/>
            <a:ext cx="9182101" cy="688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699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171450" y="3644900"/>
            <a:ext cx="8785225" cy="25209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hr-HR" altLang="sr-Latn-RS" sz="4000" b="1">
                <a:latin typeface="Times New Roman" panose="02020603050405020304" pitchFamily="18" charset="0"/>
              </a:rPr>
              <a:t>Proračun </a:t>
            </a:r>
            <a:br>
              <a:rPr lang="hr-HR" altLang="sr-Latn-RS" sz="4000" b="1">
                <a:latin typeface="Times New Roman" panose="02020603050405020304" pitchFamily="18" charset="0"/>
              </a:rPr>
            </a:br>
            <a:r>
              <a:rPr lang="hr-HR" altLang="sr-Latn-RS" sz="4000" b="1">
                <a:latin typeface="Times New Roman" panose="02020603050405020304" pitchFamily="18" charset="0"/>
              </a:rPr>
              <a:t>Krapinsko-zagorske županije  za  </a:t>
            </a:r>
            <a:br>
              <a:rPr lang="hr-HR" altLang="sr-Latn-RS" sz="4000" b="1">
                <a:latin typeface="Times New Roman" panose="02020603050405020304" pitchFamily="18" charset="0"/>
              </a:rPr>
            </a:br>
            <a:r>
              <a:rPr lang="hr-HR" altLang="sr-Latn-RS" sz="4000" b="1">
                <a:latin typeface="Times New Roman" panose="02020603050405020304" pitchFamily="18" charset="0"/>
              </a:rPr>
              <a:t>2020. godinu</a:t>
            </a:r>
          </a:p>
        </p:txBody>
      </p:sp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zervirano mjesto sadržaja 1"/>
          <p:cNvSpPr>
            <a:spLocks noGrp="1" noChangeArrowheads="1"/>
          </p:cNvSpPr>
          <p:nvPr>
            <p:ph idx="1"/>
          </p:nvPr>
        </p:nvSpPr>
        <p:spPr>
          <a:xfrm>
            <a:off x="236538" y="1341438"/>
            <a:ext cx="8694737" cy="5322887"/>
          </a:xfrm>
        </p:spPr>
        <p:txBody>
          <a:bodyPr/>
          <a:lstStyle/>
          <a:p>
            <a:pPr marL="0" indent="0" algn="just">
              <a:buFontTx/>
              <a:buNone/>
            </a:pPr>
            <a:endParaRPr lang="sr-Latn-CS" altLang="sr-Latn-RS" b="1"/>
          </a:p>
          <a:p>
            <a:pPr marL="0" indent="0" algn="just">
              <a:buFontTx/>
              <a:buNone/>
            </a:pPr>
            <a:r>
              <a:rPr lang="sr-Latn-CS" altLang="sr-Latn-R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ŠTO JE PRORAČUN?</a:t>
            </a:r>
          </a:p>
          <a:p>
            <a:pPr marL="0" indent="0" algn="just">
              <a:buFontTx/>
              <a:buNone/>
            </a:pPr>
            <a:endParaRPr lang="sr-Latn-CS" altLang="sr-Latn-R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FontTx/>
              <a:buNone/>
            </a:pPr>
            <a:r>
              <a:rPr lang="sr-Latn-CS" altLang="sr-Latn-RS" sz="2800">
                <a:latin typeface="Times New Roman" panose="02020603050405020304" pitchFamily="18" charset="0"/>
                <a:cs typeface="Times New Roman" panose="02020603050405020304" pitchFamily="18" charset="0"/>
              </a:rPr>
              <a:t>Proračun je temeljni financijski dokument u kojem su iskazani svi planirani godišnji prihodi i primici te rashodi i izdaci. </a:t>
            </a:r>
          </a:p>
          <a:p>
            <a:pPr marL="0" indent="0" algn="just">
              <a:buFontTx/>
              <a:buNone/>
            </a:pPr>
            <a:r>
              <a:rPr lang="sr-Latn-CS" altLang="sr-Latn-RS" sz="2800">
                <a:latin typeface="Times New Roman" panose="02020603050405020304" pitchFamily="18" charset="0"/>
                <a:cs typeface="Times New Roman" panose="02020603050405020304" pitchFamily="18" charset="0"/>
              </a:rPr>
              <a:t>Proračun se odnosi na fiskalnu godinu koja prestavlja razdoblje od 12 mjeseci – od 1. siječnja do 31. prosinca.</a:t>
            </a:r>
          </a:p>
        </p:txBody>
      </p:sp>
    </p:spTree>
  </p:cSld>
  <p:clrMapOvr>
    <a:masterClrMapping/>
  </p:clrMapOvr>
  <p:transition>
    <p:fade thruBlk="1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zervirano mjesto sadržaja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hr-HR" altLang="sr-Latn-RS" b="1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</a:t>
            </a:r>
            <a:r>
              <a:rPr lang="hr-HR" altLang="sr-Latn-R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metodologija izrade proračuna </a:t>
            </a:r>
          </a:p>
          <a:p>
            <a:pPr marL="0" indent="0" algn="ctr">
              <a:buFontTx/>
              <a:buNone/>
            </a:pPr>
            <a:r>
              <a:rPr lang="hr-HR" altLang="sr-Latn-R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r">
              <a:buFontTx/>
              <a:buNone/>
            </a:pPr>
            <a:r>
              <a:rPr lang="hr-HR" altLang="sr-Latn-R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ctr">
              <a:buFontTx/>
              <a:buNone/>
            </a:pPr>
            <a:r>
              <a:rPr lang="hr-HR" altLang="sr-Latn-RS" sz="2800">
                <a:latin typeface="Times New Roman" panose="02020603050405020304" pitchFamily="18" charset="0"/>
                <a:cs typeface="Times New Roman" panose="02020603050405020304" pitchFamily="18" charset="0"/>
              </a:rPr>
              <a:t>   proračun obuhvaća prihode i primitke te </a:t>
            </a:r>
          </a:p>
          <a:p>
            <a:pPr marL="0" indent="0" algn="ctr">
              <a:buFontTx/>
              <a:buNone/>
            </a:pPr>
            <a:r>
              <a:rPr lang="hr-HR" altLang="sr-Latn-RS" sz="2800">
                <a:latin typeface="Times New Roman" panose="02020603050405020304" pitchFamily="18" charset="0"/>
                <a:cs typeface="Times New Roman" panose="02020603050405020304" pitchFamily="18" charset="0"/>
              </a:rPr>
              <a:t>     rashode i izdatke Krapinsko-zagorske županije te svih njezinih proračunskih korisn</a:t>
            </a:r>
            <a:r>
              <a:rPr lang="hr-HR" altLang="sr-Latn-RS" sz="2800"/>
              <a:t>ika </a:t>
            </a:r>
          </a:p>
        </p:txBody>
      </p:sp>
      <p:sp>
        <p:nvSpPr>
          <p:cNvPr id="5" name="Strelica dolje 4"/>
          <p:cNvSpPr/>
          <p:nvPr/>
        </p:nvSpPr>
        <p:spPr>
          <a:xfrm>
            <a:off x="3779838" y="2349500"/>
            <a:ext cx="1079500" cy="71913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hr-HR" dirty="0"/>
          </a:p>
        </p:txBody>
      </p:sp>
    </p:spTree>
  </p:cSld>
  <p:clrMapOvr>
    <a:masterClrMapping/>
  </p:clrMapOvr>
  <p:transition spd="slow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250825" y="981075"/>
            <a:ext cx="8694738" cy="5761038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hr-HR" altLang="x-none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Ukupno 50 proračunskih korisnika </a:t>
            </a:r>
          </a:p>
          <a:p>
            <a:pPr>
              <a:defRPr/>
            </a:pPr>
            <a:r>
              <a:rPr lang="hr-HR" altLang="x-non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32 osnovne škole</a:t>
            </a:r>
          </a:p>
          <a:p>
            <a:pPr>
              <a:defRPr/>
            </a:pPr>
            <a:r>
              <a:rPr lang="hr-HR" altLang="x-non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 srednjih škola</a:t>
            </a:r>
          </a:p>
          <a:p>
            <a:pPr>
              <a:defRPr/>
            </a:pPr>
            <a:r>
              <a:rPr lang="hr-HR" altLang="x-non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 Zabok</a:t>
            </a:r>
          </a:p>
          <a:p>
            <a:pPr>
              <a:defRPr/>
            </a:pPr>
            <a:r>
              <a:rPr lang="hr-HR" altLang="x-non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Specijalne bolnice</a:t>
            </a:r>
          </a:p>
          <a:p>
            <a:pPr>
              <a:defRPr/>
            </a:pPr>
            <a:r>
              <a:rPr lang="hr-HR" altLang="x-non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Dom zdravlja KZŽ</a:t>
            </a:r>
          </a:p>
          <a:p>
            <a:pPr>
              <a:defRPr/>
            </a:pPr>
            <a:r>
              <a:rPr lang="hr-HR" altLang="x-non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Zavod za hitnu medicinu</a:t>
            </a:r>
          </a:p>
          <a:p>
            <a:pPr>
              <a:defRPr/>
            </a:pPr>
            <a:r>
              <a:rPr lang="hr-HR" altLang="x-non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Zavod za javno zdravstvo</a:t>
            </a:r>
          </a:p>
          <a:p>
            <a:pPr>
              <a:defRPr/>
            </a:pPr>
            <a:r>
              <a:rPr lang="hr-HR" altLang="x-non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Zavod za prostorno uređenje</a:t>
            </a:r>
          </a:p>
          <a:p>
            <a:pPr>
              <a:defRPr/>
            </a:pPr>
            <a:r>
              <a:rPr lang="hr-HR" altLang="x-non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Javna ustanova za </a:t>
            </a:r>
            <a:r>
              <a:rPr lang="hr-HR" altLang="x-none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upravlj</a:t>
            </a:r>
            <a:r>
              <a:rPr lang="hr-HR" altLang="x-non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zaštićenim dijelovima prirode</a:t>
            </a:r>
            <a:r>
              <a:rPr lang="hr-HR" altLang="x-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defRPr/>
            </a:pPr>
            <a:r>
              <a:rPr lang="hr-HR" altLang="x-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Zagorska razvojna agencija</a:t>
            </a:r>
          </a:p>
          <a:p>
            <a:pPr marL="0" indent="0">
              <a:buFontTx/>
              <a:buNone/>
              <a:defRPr/>
            </a:pPr>
            <a:endParaRPr lang="hr-HR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idx="1"/>
          </p:nvPr>
        </p:nvSpPr>
        <p:spPr>
          <a:xfrm>
            <a:off x="250825" y="1412875"/>
            <a:ext cx="8694738" cy="4967288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Char char="Ø"/>
              <a:defRPr/>
            </a:pPr>
            <a:endParaRPr lang="pl-PL" altLang="sr-Latn-RS" sz="2400" b="1" dirty="0">
              <a:latin typeface="Times New Roman" pitchFamily="18" charset="0"/>
            </a:endParaRPr>
          </a:p>
          <a:p>
            <a:pPr marL="0" indent="0" algn="ctr">
              <a:lnSpc>
                <a:spcPct val="80000"/>
              </a:lnSpc>
              <a:buFontTx/>
              <a:buNone/>
              <a:defRPr/>
            </a:pPr>
            <a:r>
              <a:rPr lang="pl-PL" altLang="x-none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Plan proračuna Županije zajedno </a:t>
            </a:r>
          </a:p>
          <a:p>
            <a:pPr marL="0" indent="0" algn="ctr">
              <a:lnSpc>
                <a:spcPct val="80000"/>
              </a:lnSpc>
              <a:buFontTx/>
              <a:buNone/>
              <a:defRPr/>
            </a:pPr>
            <a:r>
              <a:rPr lang="pl-PL" altLang="x-none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 proračunskim korisnicima</a:t>
            </a:r>
          </a:p>
          <a:p>
            <a:pPr marL="0" indent="0" algn="ctr">
              <a:lnSpc>
                <a:spcPct val="80000"/>
              </a:lnSpc>
              <a:buFontTx/>
              <a:buNone/>
              <a:defRPr/>
            </a:pPr>
            <a:endParaRPr lang="pl-PL" altLang="x-none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FontTx/>
              <a:buNone/>
              <a:defRPr/>
            </a:pPr>
            <a:r>
              <a:rPr lang="hr-HR" altLang="x-none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969.732.012,95</a:t>
            </a:r>
            <a:r>
              <a:rPr lang="hr-HR" altLang="x-non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altLang="x-none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kn</a:t>
            </a:r>
          </a:p>
          <a:p>
            <a:pPr marL="0" indent="0" algn="ctr">
              <a:buFontTx/>
              <a:buNone/>
              <a:defRPr/>
            </a:pPr>
            <a:r>
              <a:rPr lang="hr-HR" altLang="x-non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(+227.767.215,68 kn ili 30,7%;</a:t>
            </a:r>
          </a:p>
          <a:p>
            <a:pPr marL="0" indent="0" algn="ctr">
              <a:buFontTx/>
              <a:buNone/>
              <a:defRPr/>
            </a:pPr>
            <a:r>
              <a:rPr lang="hr-HR" altLang="x-non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prethodni plan 741.964.797,27 kn)</a:t>
            </a:r>
          </a:p>
          <a:p>
            <a:pPr marL="0" indent="0" algn="ctr">
              <a:lnSpc>
                <a:spcPct val="80000"/>
              </a:lnSpc>
              <a:buFontTx/>
              <a:buNone/>
              <a:defRPr/>
            </a:pPr>
            <a:endParaRPr lang="hr-HR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80000"/>
              </a:lnSpc>
              <a:buFontTx/>
              <a:buNone/>
              <a:defRPr/>
            </a:pPr>
            <a:endParaRPr lang="hr-HR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80000"/>
              </a:lnSpc>
              <a:buFontTx/>
              <a:buNone/>
              <a:defRPr/>
            </a:pPr>
            <a:endParaRPr lang="hr-HR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80000"/>
              </a:lnSpc>
              <a:buFontTx/>
              <a:buNone/>
              <a:defRPr/>
            </a:pPr>
            <a:endParaRPr lang="hr-HR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80000"/>
              </a:lnSpc>
              <a:buFontTx/>
              <a:buNone/>
              <a:defRPr/>
            </a:pPr>
            <a:r>
              <a:rPr lang="hr-H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*značajno povećanje u odnosu na prethodnu godinu prvenstveno je posljedica uključivanja u Proračun rashoda za zaposlene u obrazovnim ustanovama (do ove godine bili su dio državnog proračuna)  </a:t>
            </a:r>
            <a:endParaRPr lang="pl-PL" altLang="x-none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zervirano mjesto sadržaja 2"/>
          <p:cNvSpPr>
            <a:spLocks noGrp="1" noChangeArrowheads="1"/>
          </p:cNvSpPr>
          <p:nvPr>
            <p:ph idx="1"/>
          </p:nvPr>
        </p:nvSpPr>
        <p:spPr>
          <a:xfrm>
            <a:off x="250825" y="1196975"/>
            <a:ext cx="8694738" cy="5086350"/>
          </a:xfrm>
        </p:spPr>
        <p:txBody>
          <a:bodyPr/>
          <a:lstStyle/>
          <a:p>
            <a:pPr marL="0" indent="0" algn="ctr">
              <a:buFontTx/>
              <a:buNone/>
            </a:pPr>
            <a:endParaRPr lang="hr-HR" altLang="sr-Latn-RS"/>
          </a:p>
          <a:p>
            <a:pPr marL="0" indent="0" algn="ctr">
              <a:buFontTx/>
              <a:buNone/>
            </a:pPr>
            <a:r>
              <a:rPr lang="hr-HR" altLang="sr-Latn-R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Plan proračuna Krapinsko-zagorske županije </a:t>
            </a:r>
          </a:p>
          <a:p>
            <a:pPr marL="0" indent="0" algn="ctr">
              <a:buFontTx/>
              <a:buNone/>
            </a:pPr>
            <a:r>
              <a:rPr lang="hr-HR" altLang="sr-Latn-RS" sz="2800" b="1" u="sng">
                <a:latin typeface="Times New Roman" panose="02020603050405020304" pitchFamily="18" charset="0"/>
                <a:cs typeface="Times New Roman" panose="02020603050405020304" pitchFamily="18" charset="0"/>
              </a:rPr>
              <a:t>bez proračunskih korisnika</a:t>
            </a:r>
            <a:r>
              <a:rPr lang="hr-HR" altLang="sr-Latn-R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pPr marL="0" indent="0" algn="ctr">
              <a:buFontTx/>
              <a:buNone/>
            </a:pPr>
            <a:endParaRPr lang="hr-HR" altLang="sr-Latn-RS" sz="28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FontTx/>
              <a:buNone/>
            </a:pPr>
            <a:r>
              <a:rPr lang="hr-HR" altLang="sr-Latn-R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246.801.659,94 kn</a:t>
            </a:r>
          </a:p>
          <a:p>
            <a:pPr marL="0" indent="0" algn="ctr">
              <a:buFontTx/>
              <a:buNone/>
            </a:pPr>
            <a:r>
              <a:rPr lang="hr-HR" altLang="sr-Latn-RS" sz="2800">
                <a:latin typeface="Times New Roman" panose="02020603050405020304" pitchFamily="18" charset="0"/>
                <a:cs typeface="Times New Roman" panose="02020603050405020304" pitchFamily="18" charset="0"/>
              </a:rPr>
              <a:t>(-1.264.474,45 kn ili 0,5%;</a:t>
            </a:r>
          </a:p>
          <a:p>
            <a:pPr marL="0" indent="0" algn="ctr">
              <a:buFontTx/>
              <a:buNone/>
            </a:pPr>
            <a:r>
              <a:rPr lang="hr-HR" altLang="sr-Latn-RS" sz="2800">
                <a:latin typeface="Times New Roman" panose="02020603050405020304" pitchFamily="18" charset="0"/>
                <a:cs typeface="Times New Roman" panose="02020603050405020304" pitchFamily="18" charset="0"/>
              </a:rPr>
              <a:t>prethodni plan 248.066.134,39 kn)</a:t>
            </a:r>
          </a:p>
          <a:p>
            <a:pPr marL="0" indent="0" algn="ctr">
              <a:buFontTx/>
              <a:buNone/>
            </a:pPr>
            <a:endParaRPr lang="hr-HR" altLang="sr-Latn-RS" b="1"/>
          </a:p>
        </p:txBody>
      </p:sp>
    </p:spTree>
  </p:cSld>
  <p:clrMapOvr>
    <a:masterClrMapping/>
  </p:clrMapOvr>
  <p:transition spd="slow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zervirano mjesto sadržaja 2"/>
          <p:cNvSpPr>
            <a:spLocks noGrp="1"/>
          </p:cNvSpPr>
          <p:nvPr>
            <p:ph idx="1"/>
          </p:nvPr>
        </p:nvSpPr>
        <p:spPr>
          <a:xfrm>
            <a:off x="242888" y="1052513"/>
            <a:ext cx="8656637" cy="4105275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hr-H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Rashodovna strana proračuna</a:t>
            </a:r>
          </a:p>
          <a:p>
            <a:pPr marL="0" indent="0" algn="ctr">
              <a:buFontTx/>
              <a:buNone/>
              <a:defRPr/>
            </a:pPr>
            <a:endParaRPr lang="hr-H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FontTx/>
              <a:buNone/>
              <a:defRPr/>
            </a:pPr>
            <a:r>
              <a:rPr lang="hr-H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Školstvo – 75.425.353</a:t>
            </a:r>
          </a:p>
          <a:p>
            <a:pPr>
              <a:buFont typeface="Wingdings" panose="05000000000000000000" pitchFamily="2" charset="2"/>
              <a:buChar char="ü"/>
              <a:defRPr/>
            </a:pPr>
            <a: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42.092.353 – minimalni zakonski standard (materijalni rashodi)</a:t>
            </a:r>
          </a:p>
          <a:p>
            <a:pPr>
              <a:buFont typeface="Wingdings" panose="05000000000000000000" pitchFamily="2" charset="2"/>
              <a:buChar char="ü"/>
              <a:defRPr/>
            </a:pPr>
            <a: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21.400.000 – prijevoz učenika (srednje škole)</a:t>
            </a:r>
          </a:p>
          <a:p>
            <a:pPr>
              <a:buFont typeface="Wingdings" panose="05000000000000000000" pitchFamily="2" charset="2"/>
              <a:buChar char="ü"/>
              <a:defRPr/>
            </a:pPr>
            <a: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3.914.000 – pomoćnici u nastavi, dio prehrane učenika OŠ</a:t>
            </a:r>
          </a:p>
          <a:p>
            <a:pPr>
              <a:buFont typeface="Wingdings" panose="05000000000000000000" pitchFamily="2" charset="2"/>
              <a:buChar char="ü"/>
              <a:defRPr/>
            </a:pPr>
            <a: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3.261.000 – stipendije, učenička natjecanja i edukativni programi</a:t>
            </a:r>
          </a:p>
          <a:p>
            <a:pPr>
              <a:buFont typeface="Wingdings" panose="05000000000000000000" pitchFamily="2" charset="2"/>
              <a:buChar char="ü"/>
              <a:defRPr/>
            </a:pPr>
            <a: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2.958.000 – tekuće i investicijsko održavanje objekata</a:t>
            </a:r>
          </a:p>
          <a:p>
            <a:pPr>
              <a:buFont typeface="Wingdings" panose="05000000000000000000" pitchFamily="2" charset="2"/>
              <a:buChar char="ü"/>
              <a:defRPr/>
            </a:pPr>
            <a: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1.800.000 – radne bilježnice za učenike OŠ </a:t>
            </a:r>
          </a:p>
          <a:p>
            <a:pPr marL="0" indent="0" algn="ctr">
              <a:buFontTx/>
              <a:buNone/>
              <a:defRPr/>
            </a:pPr>
            <a:endParaRPr lang="hr-H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FontTx/>
              <a:buNone/>
              <a:defRPr/>
            </a:pPr>
            <a:r>
              <a:rPr lang="hr-H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75,4 </a:t>
            </a:r>
            <a:r>
              <a:rPr lang="hr-HR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mln</a:t>
            </a:r>
            <a:r>
              <a:rPr lang="hr-H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kn / 246,8 </a:t>
            </a:r>
            <a:r>
              <a:rPr lang="hr-HR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mln</a:t>
            </a:r>
            <a:r>
              <a:rPr lang="hr-H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kn</a:t>
            </a:r>
          </a:p>
          <a:p>
            <a:pPr marL="0" indent="0">
              <a:buFontTx/>
              <a:buNone/>
              <a:defRPr/>
            </a:pPr>
            <a:endParaRPr lang="hr-HR" altLang="sr-Latn-RS" sz="2000" dirty="0"/>
          </a:p>
        </p:txBody>
      </p:sp>
    </p:spTree>
  </p:cSld>
  <p:clrMapOvr>
    <a:masterClrMapping/>
  </p:clrMapOvr>
  <p:transition spd="slow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zervirano mjesto sadržaja 2"/>
          <p:cNvSpPr>
            <a:spLocks noGrp="1"/>
          </p:cNvSpPr>
          <p:nvPr>
            <p:ph idx="1"/>
          </p:nvPr>
        </p:nvSpPr>
        <p:spPr>
          <a:xfrm>
            <a:off x="236538" y="1052513"/>
            <a:ext cx="8656637" cy="5611812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hr-H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Rashodovna strana proračuna</a:t>
            </a:r>
          </a:p>
          <a:p>
            <a:pPr marL="0" indent="0" algn="ctr">
              <a:buFontTx/>
              <a:buNone/>
              <a:defRPr/>
            </a:pPr>
            <a:r>
              <a:rPr lang="hr-H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Kapitalni projekti – 55.310.000</a:t>
            </a:r>
          </a:p>
          <a:p>
            <a:pPr>
              <a:buFont typeface="Wingdings" panose="05000000000000000000" pitchFamily="2" charset="2"/>
              <a:buChar char="ü"/>
              <a:defRPr/>
            </a:pPr>
            <a:r>
              <a:rPr lang="hr-H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34.645.000 – energetska obnova 6 škola (OŠ Đurmanec, Gornja Stubica, Konjščina, Kumrovec i SŠ Bedekovčina i Konjščina)</a:t>
            </a:r>
          </a:p>
          <a:p>
            <a:pPr>
              <a:buFont typeface="Wingdings" panose="05000000000000000000" pitchFamily="2" charset="2"/>
              <a:buChar char="ü"/>
              <a:defRPr/>
            </a:pPr>
            <a:r>
              <a:rPr lang="hr-H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13.340.000 – dovršetak gradnje Poslovno-tehnološkog inkubatora u Krapini</a:t>
            </a:r>
          </a:p>
          <a:p>
            <a:pPr>
              <a:buFont typeface="Wingdings" panose="05000000000000000000" pitchFamily="2" charset="2"/>
              <a:buChar char="ü"/>
              <a:defRPr/>
            </a:pPr>
            <a:r>
              <a:rPr lang="hr-H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2.956.500 – projektno-tehnička dokumentacija za Regionalni centar kompetencija u ugostiteljstvu i turizmu u Zaboku i za Znanstveno-edukacijsko zabavni centar u dvorcu Stubički </a:t>
            </a:r>
            <a:r>
              <a:rPr lang="hr-H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Golubovec</a:t>
            </a:r>
            <a:endParaRPr lang="hr-HR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ü"/>
              <a:defRPr/>
            </a:pPr>
            <a:r>
              <a:rPr lang="hr-H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1.000.000 – Sanacija 2 odlagališta otpada</a:t>
            </a:r>
          </a:p>
          <a:p>
            <a:pPr>
              <a:buFont typeface="Wingdings" panose="05000000000000000000" pitchFamily="2" charset="2"/>
              <a:buChar char="ü"/>
              <a:defRPr/>
            </a:pPr>
            <a:r>
              <a:rPr lang="hr-H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950.000 – dovršetak gradnje i opremanje dvorane u </a:t>
            </a:r>
            <a:r>
              <a:rPr lang="hr-H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Hraščini</a:t>
            </a:r>
            <a:endParaRPr lang="hr-HR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ü"/>
              <a:defRPr/>
            </a:pPr>
            <a:r>
              <a:rPr lang="hr-H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636.000 – opremanje ambulanti Doma zdravlja</a:t>
            </a:r>
          </a:p>
          <a:p>
            <a:pPr>
              <a:buFont typeface="Wingdings" panose="05000000000000000000" pitchFamily="2" charset="2"/>
              <a:buChar char="ü"/>
              <a:defRPr/>
            </a:pPr>
            <a:r>
              <a:rPr lang="hr-H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600.000 – dovršetak toplinske ovojnice u OŠ Mače</a:t>
            </a:r>
          </a:p>
          <a:p>
            <a:pPr>
              <a:buFont typeface="Wingdings" panose="05000000000000000000" pitchFamily="2" charset="2"/>
              <a:buChar char="ü"/>
              <a:defRPr/>
            </a:pPr>
            <a:r>
              <a:rPr lang="hr-H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443.000 –  ulaganja u </a:t>
            </a:r>
            <a:r>
              <a:rPr lang="hr-H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cikloturizam</a:t>
            </a:r>
            <a:r>
              <a:rPr lang="hr-H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(biciklistička odmorišta)</a:t>
            </a:r>
          </a:p>
          <a:p>
            <a:pPr>
              <a:buFont typeface="Wingdings" panose="05000000000000000000" pitchFamily="2" charset="2"/>
              <a:buChar char="ü"/>
              <a:defRPr/>
            </a:pPr>
            <a:r>
              <a:rPr lang="hr-H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600.000 – projektno-tehnička dokumentacija za energetsku obnovu OŠ Marija Bistrica i COO Krapinske Toplice te za još 2 škole prema prioritetima</a:t>
            </a:r>
          </a:p>
          <a:p>
            <a:pPr>
              <a:buFont typeface="Wingdings" panose="05000000000000000000" pitchFamily="2" charset="2"/>
              <a:buChar char="ü"/>
              <a:defRPr/>
            </a:pPr>
            <a:r>
              <a:rPr lang="hr-H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140.000 – vodni doprinos za dogradnju Specijalne bolnice Kr. Toplice  </a:t>
            </a:r>
          </a:p>
          <a:p>
            <a:pPr marL="0" indent="0">
              <a:buFontTx/>
              <a:buNone/>
              <a:defRPr/>
            </a:pPr>
            <a:r>
              <a:rPr lang="hr-H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130,7 / 246,8</a:t>
            </a:r>
          </a:p>
          <a:p>
            <a:pPr marL="0" indent="0">
              <a:buFontTx/>
              <a:buNone/>
              <a:defRPr/>
            </a:pPr>
            <a:endParaRPr lang="hr-HR" altLang="sr-Latn-RS" u="sng" dirty="0"/>
          </a:p>
        </p:txBody>
      </p:sp>
    </p:spTree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236538" y="1196975"/>
            <a:ext cx="8694737" cy="5467350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hr-H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Rashodovna strana proračuna</a:t>
            </a:r>
          </a:p>
          <a:p>
            <a:pPr marL="0" indent="0" algn="ctr">
              <a:buFontTx/>
              <a:buNone/>
              <a:defRPr/>
            </a:pPr>
            <a:endParaRPr lang="hr-H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FontTx/>
              <a:buNone/>
              <a:defRPr/>
            </a:pPr>
            <a:r>
              <a:rPr lang="hr-H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Javna uprava i administracija – 37.200.000</a:t>
            </a:r>
          </a:p>
          <a:p>
            <a:pPr marL="0" indent="0" algn="ctr">
              <a:buFontTx/>
              <a:buNone/>
              <a:defRPr/>
            </a:pPr>
            <a:endParaRPr lang="hr-H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ü"/>
              <a:defRPr/>
            </a:pPr>
            <a: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28.097.000 – trošak administracije </a:t>
            </a:r>
            <a:r>
              <a:rPr lang="hr-H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(rashodi za zaposlene i materijalni rashodi)</a:t>
            </a:r>
          </a:p>
          <a:p>
            <a:pPr>
              <a:buFont typeface="Wingdings" panose="05000000000000000000" pitchFamily="2" charset="2"/>
              <a:buChar char="ü"/>
              <a:defRPr/>
            </a:pPr>
            <a: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7.000.000 – provedba predsjedničkih i parlamentarnih izbora</a:t>
            </a:r>
          </a:p>
          <a:p>
            <a:pPr>
              <a:buFont typeface="Wingdings" panose="05000000000000000000" pitchFamily="2" charset="2"/>
              <a:buChar char="ü"/>
              <a:defRPr/>
            </a:pPr>
            <a: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1.083.000 – aktivnosti Ureda župana </a:t>
            </a:r>
          </a:p>
          <a:p>
            <a:pPr>
              <a:buFont typeface="Wingdings" panose="05000000000000000000" pitchFamily="2" charset="2"/>
              <a:buChar char="ü"/>
              <a:defRPr/>
            </a:pPr>
            <a: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1.020.000 – aktivnosti Županijske skupštine</a:t>
            </a:r>
          </a:p>
          <a:p>
            <a:pPr>
              <a:buFont typeface="Wingdings" panose="05000000000000000000" pitchFamily="2" charset="2"/>
              <a:buChar char="ü"/>
              <a:defRPr/>
            </a:pPr>
            <a:endParaRPr lang="hr-H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ü"/>
              <a:defRPr/>
            </a:pPr>
            <a:endParaRPr lang="hr-H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FontTx/>
              <a:buNone/>
              <a:defRPr/>
            </a:pPr>
            <a:endParaRPr lang="hr-H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FontTx/>
              <a:buNone/>
              <a:defRPr/>
            </a:pPr>
            <a:r>
              <a:rPr lang="hr-H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168,1 / 246,8</a:t>
            </a:r>
          </a:p>
          <a:p>
            <a:pPr>
              <a:buFont typeface="Wingdings" panose="05000000000000000000" pitchFamily="2" charset="2"/>
              <a:buChar char="ü"/>
              <a:defRPr/>
            </a:pPr>
            <a:endParaRPr lang="hr-H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250825" y="1196975"/>
            <a:ext cx="8694738" cy="5400675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hr-H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Rashodovna strana proračuna</a:t>
            </a:r>
          </a:p>
          <a:p>
            <a:pPr marL="0" indent="0" algn="ctr">
              <a:spcBef>
                <a:spcPts val="0"/>
              </a:spcBef>
              <a:buFontTx/>
              <a:buNone/>
              <a:defRPr/>
            </a:pPr>
            <a:endParaRPr lang="hr-H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0"/>
              </a:spcBef>
              <a:buFontTx/>
              <a:buNone/>
              <a:defRPr/>
            </a:pPr>
            <a:r>
              <a:rPr lang="hr-H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Zdravstvo i socijalna skrb – 25.754.840</a:t>
            </a:r>
          </a:p>
          <a:p>
            <a:pPr>
              <a:buFont typeface="Wingdings" panose="05000000000000000000" pitchFamily="2" charset="2"/>
              <a:buChar char="ü"/>
              <a:defRPr/>
            </a:pPr>
            <a:r>
              <a:rPr lang="hr-H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22.151.840 – minimalni zakonski standard </a:t>
            </a:r>
          </a:p>
          <a:p>
            <a:pPr>
              <a:buFont typeface="Wingdings" panose="05000000000000000000" pitchFamily="2" charset="2"/>
              <a:buChar char="ü"/>
              <a:defRPr/>
            </a:pPr>
            <a:r>
              <a:rPr lang="hr-H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1.000.000 – hitna medicinska služba</a:t>
            </a:r>
          </a:p>
          <a:p>
            <a:pPr>
              <a:buFont typeface="Wingdings" panose="05000000000000000000" pitchFamily="2" charset="2"/>
              <a:buChar char="ü"/>
              <a:defRPr/>
            </a:pPr>
            <a:r>
              <a:rPr lang="hr-H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500.000 – projekt „Sigurne kuća”</a:t>
            </a:r>
          </a:p>
          <a:p>
            <a:pPr>
              <a:buFont typeface="Wingdings" panose="05000000000000000000" pitchFamily="2" charset="2"/>
              <a:buChar char="ü"/>
              <a:defRPr/>
            </a:pPr>
            <a:r>
              <a:rPr lang="hr-H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443.000 – programi prevencije i edukacije</a:t>
            </a:r>
          </a:p>
          <a:p>
            <a:pPr>
              <a:buFont typeface="Wingdings" panose="05000000000000000000" pitchFamily="2" charset="2"/>
              <a:buChar char="ü"/>
              <a:defRPr/>
            </a:pPr>
            <a:r>
              <a:rPr lang="hr-H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400.000 – troškovi mrtvozornika</a:t>
            </a:r>
          </a:p>
          <a:p>
            <a:pPr>
              <a:buFont typeface="Wingdings" panose="05000000000000000000" pitchFamily="2" charset="2"/>
              <a:buChar char="ü"/>
              <a:defRPr/>
            </a:pPr>
            <a:r>
              <a:rPr lang="hr-H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300.000 – pomoći obiteljima i samcima</a:t>
            </a:r>
          </a:p>
          <a:p>
            <a:pPr>
              <a:buFont typeface="Wingdings" panose="05000000000000000000" pitchFamily="2" charset="2"/>
              <a:buChar char="ü"/>
              <a:defRPr/>
            </a:pPr>
            <a:r>
              <a:rPr lang="hr-H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285.000 – pronatalitetni dodatak</a:t>
            </a:r>
          </a:p>
          <a:p>
            <a:pPr>
              <a:buFont typeface="Wingdings" panose="05000000000000000000" pitchFamily="2" charset="2"/>
              <a:buChar char="ü"/>
              <a:defRPr/>
            </a:pPr>
            <a:r>
              <a:rPr lang="hr-H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250.000 – troškovi rane intervencije </a:t>
            </a:r>
          </a:p>
          <a:p>
            <a:pPr>
              <a:buFont typeface="Wingdings" panose="05000000000000000000" pitchFamily="2" charset="2"/>
              <a:buChar char="ü"/>
              <a:defRPr/>
            </a:pPr>
            <a:r>
              <a:rPr lang="hr-H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170.000 –  projekt „Županija-prijatelj djece”</a:t>
            </a:r>
          </a:p>
          <a:p>
            <a:pPr>
              <a:buFont typeface="Wingdings" panose="05000000000000000000" pitchFamily="2" charset="2"/>
              <a:buChar char="ü"/>
              <a:defRPr/>
            </a:pPr>
            <a:r>
              <a:rPr lang="hr-H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100.000 – provedba Socijalnog plana KZŽ</a:t>
            </a:r>
          </a:p>
          <a:p>
            <a:pPr>
              <a:buFont typeface="Wingdings" panose="05000000000000000000" pitchFamily="2" charset="2"/>
              <a:buChar char="ü"/>
              <a:defRPr/>
            </a:pPr>
            <a:r>
              <a:rPr lang="hr-H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155.000 – ostali programi</a:t>
            </a:r>
          </a:p>
          <a:p>
            <a:pPr marL="0" indent="0">
              <a:buFontTx/>
              <a:buNone/>
              <a:defRPr/>
            </a:pPr>
            <a:r>
              <a:rPr lang="hr-H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193,8 / 246,8</a:t>
            </a:r>
          </a:p>
          <a:p>
            <a:pPr marL="0" indent="0">
              <a:buFontTx/>
              <a:buNone/>
              <a:defRPr/>
            </a:pPr>
            <a:endParaRPr lang="hr-H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FontTx/>
              <a:buNone/>
              <a:defRPr/>
            </a:pPr>
            <a:endParaRPr lang="hr-HR" dirty="0"/>
          </a:p>
        </p:txBody>
      </p:sp>
    </p:spTree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250825" y="1125538"/>
            <a:ext cx="8694738" cy="5616575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hr-H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Rashodovna strana proračuna</a:t>
            </a:r>
          </a:p>
          <a:p>
            <a:pPr marL="0" indent="0" algn="ctr">
              <a:buFontTx/>
              <a:buNone/>
              <a:defRPr/>
            </a:pPr>
            <a:r>
              <a:rPr lang="hr-H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Potpore – 11.915.000</a:t>
            </a:r>
          </a:p>
          <a:p>
            <a:pPr>
              <a:buFont typeface="Wingdings" panose="05000000000000000000" pitchFamily="2" charset="2"/>
              <a:buChar char="ü"/>
              <a:defRPr/>
            </a:pPr>
            <a: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4.500.000 – subvencija kamata poduzetnicima</a:t>
            </a:r>
          </a:p>
          <a:p>
            <a:pPr>
              <a:buFont typeface="Wingdings" panose="05000000000000000000" pitchFamily="2" charset="2"/>
              <a:buChar char="ü"/>
              <a:defRPr/>
            </a:pPr>
            <a: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2.530.000 – poljoprivreda i manifestacije vezane uz poljoprivredu </a:t>
            </a:r>
          </a:p>
          <a:p>
            <a:pPr>
              <a:buFont typeface="Wingdings" panose="05000000000000000000" pitchFamily="2" charset="2"/>
              <a:buChar char="ü"/>
              <a:defRPr/>
            </a:pPr>
            <a: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1.950.000 – Turistička zajednica KZŽ</a:t>
            </a:r>
          </a:p>
          <a:p>
            <a:pPr>
              <a:buFont typeface="Wingdings" panose="05000000000000000000" pitchFamily="2" charset="2"/>
              <a:buChar char="ü"/>
              <a:defRPr/>
            </a:pPr>
            <a: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1.100.000 – upravljanje Poslovno-tehnološkim inkubatorom</a:t>
            </a:r>
          </a:p>
          <a:p>
            <a:pPr>
              <a:buFont typeface="Wingdings" panose="05000000000000000000" pitchFamily="2" charset="2"/>
              <a:buChar char="ü"/>
              <a:defRPr/>
            </a:pPr>
            <a: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535.000 – nastupi poduzetnika na manifestacijama i sajmovima</a:t>
            </a:r>
          </a:p>
          <a:p>
            <a:pPr>
              <a:buFont typeface="Wingdings" panose="05000000000000000000" pitchFamily="2" charset="2"/>
              <a:buChar char="ü"/>
              <a:defRPr/>
            </a:pPr>
            <a: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490.000 – poticanje samozapošljavanja</a:t>
            </a:r>
          </a:p>
          <a:p>
            <a:pPr>
              <a:buFont typeface="Wingdings" panose="05000000000000000000" pitchFamily="2" charset="2"/>
              <a:buChar char="ü"/>
              <a:defRPr/>
            </a:pPr>
            <a: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400.000 – poticanje proizvodnje zagorskih mlinaca</a:t>
            </a:r>
          </a:p>
          <a:p>
            <a:pPr>
              <a:buFont typeface="Wingdings" panose="05000000000000000000" pitchFamily="2" charset="2"/>
              <a:buChar char="ü"/>
              <a:defRPr/>
            </a:pPr>
            <a: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200.000 – DHMZ (obrana od tuče)</a:t>
            </a:r>
          </a:p>
          <a:p>
            <a:pPr>
              <a:buFont typeface="Wingdings" panose="05000000000000000000" pitchFamily="2" charset="2"/>
              <a:buChar char="ü"/>
              <a:defRPr/>
            </a:pPr>
            <a: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110.000 – tradicionalni obrti</a:t>
            </a:r>
          </a:p>
          <a:p>
            <a:pPr>
              <a:buFont typeface="Wingdings" panose="05000000000000000000" pitchFamily="2" charset="2"/>
              <a:buChar char="ü"/>
              <a:defRPr/>
            </a:pPr>
            <a: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100.000 – „start </a:t>
            </a:r>
            <a:r>
              <a:rPr lang="hr-H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up</a:t>
            </a:r>
            <a: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 tvrtke</a:t>
            </a:r>
          </a:p>
          <a:p>
            <a:pPr marL="0" indent="0">
              <a:buFontTx/>
              <a:buNone/>
              <a:defRPr/>
            </a:pPr>
            <a:r>
              <a:rPr lang="hr-H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205,7 / 246,8</a:t>
            </a:r>
          </a:p>
          <a:p>
            <a:pPr marL="0" indent="0">
              <a:buFontTx/>
              <a:buNone/>
              <a:defRPr/>
            </a:pPr>
            <a:endParaRPr lang="hr-H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FontTx/>
              <a:buNone/>
              <a:defRPr/>
            </a:pPr>
            <a:endParaRPr lang="hr-HR" dirty="0"/>
          </a:p>
        </p:txBody>
      </p:sp>
    </p:spTree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79388" y="1125538"/>
            <a:ext cx="8856662" cy="5472112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hr-H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Rashodovna strana proračuna</a:t>
            </a:r>
          </a:p>
          <a:p>
            <a:pPr marL="0" indent="0" algn="ctr">
              <a:spcBef>
                <a:spcPts val="0"/>
              </a:spcBef>
              <a:buFontTx/>
              <a:buNone/>
              <a:defRPr/>
            </a:pPr>
            <a:endParaRPr lang="hr-H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0"/>
              </a:spcBef>
              <a:buFontTx/>
              <a:buNone/>
              <a:defRPr/>
            </a:pPr>
            <a:r>
              <a:rPr lang="hr-H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Povezana društva i ustanove – 7.677.027</a:t>
            </a:r>
          </a:p>
          <a:p>
            <a:pPr marL="0" indent="0" algn="ctr">
              <a:buFontTx/>
              <a:buNone/>
              <a:defRPr/>
            </a:pPr>
            <a:endParaRPr lang="hr-H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ü"/>
              <a:defRPr/>
            </a:pPr>
            <a: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2.305.857 – Javna ustanova za uprav. zaštićenim dijel. prirode KZŽ</a:t>
            </a:r>
          </a:p>
          <a:p>
            <a:pPr>
              <a:buFont typeface="Wingdings" panose="05000000000000000000" pitchFamily="2" charset="2"/>
              <a:buChar char="ü"/>
              <a:defRPr/>
            </a:pPr>
            <a: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2.269.000 – Zavod za prostorno uređenje KZŽ</a:t>
            </a:r>
          </a:p>
          <a:p>
            <a:pPr>
              <a:buFont typeface="Wingdings" panose="05000000000000000000" pitchFamily="2" charset="2"/>
              <a:buChar char="ü"/>
              <a:defRPr/>
            </a:pPr>
            <a: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945.000 – Integrirani promet zagrebačkog područja d.o.o.</a:t>
            </a:r>
          </a:p>
          <a:p>
            <a:pPr>
              <a:buFont typeface="Wingdings" panose="05000000000000000000" pitchFamily="2" charset="2"/>
              <a:buChar char="ü"/>
              <a:defRPr/>
            </a:pPr>
            <a: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700.000 – Regionalna energetska agencija Sjeverozapadne Hrvatske</a:t>
            </a:r>
          </a:p>
          <a:p>
            <a:pPr>
              <a:buFont typeface="Wingdings" panose="05000000000000000000" pitchFamily="2" charset="2"/>
              <a:buChar char="ü"/>
              <a:defRPr/>
            </a:pPr>
            <a: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719.070 – Zagorska razvojna agencija</a:t>
            </a:r>
          </a:p>
          <a:p>
            <a:pPr>
              <a:buFont typeface="Wingdings" panose="05000000000000000000" pitchFamily="2" charset="2"/>
              <a:buChar char="ü"/>
              <a:defRPr/>
            </a:pPr>
            <a: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500.000 – Poduzetnički centar KZŽ d.o.o.</a:t>
            </a:r>
          </a:p>
          <a:p>
            <a:pPr>
              <a:buFont typeface="Wingdings" panose="05000000000000000000" pitchFamily="2" charset="2"/>
              <a:buChar char="ü"/>
              <a:defRPr/>
            </a:pPr>
            <a: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238.100 – </a:t>
            </a:r>
            <a:r>
              <a:rPr lang="hr-H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Piškornica</a:t>
            </a:r>
            <a: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d.o.o. </a:t>
            </a:r>
          </a:p>
          <a:p>
            <a:pPr marL="0" indent="0">
              <a:buFontTx/>
              <a:buNone/>
              <a:defRPr/>
            </a:pPr>
            <a:r>
              <a:rPr lang="hr-H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</a:t>
            </a:r>
          </a:p>
          <a:p>
            <a:pPr marL="0" indent="0">
              <a:buFontTx/>
              <a:buNone/>
              <a:defRPr/>
            </a:pPr>
            <a:r>
              <a:rPr lang="hr-H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213,4 / 246,8</a:t>
            </a:r>
          </a:p>
          <a:p>
            <a:pPr marL="0" indent="0">
              <a:buFontTx/>
              <a:buNone/>
              <a:defRPr/>
            </a:pPr>
            <a:endParaRPr lang="hr-HR" dirty="0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zervirano mjesto sadržaja 1"/>
          <p:cNvSpPr>
            <a:spLocks noGrp="1" noChangeArrowheads="1"/>
          </p:cNvSpPr>
          <p:nvPr>
            <p:ph idx="1"/>
          </p:nvPr>
        </p:nvSpPr>
        <p:spPr>
          <a:xfrm>
            <a:off x="250825" y="1484313"/>
            <a:ext cx="8694738" cy="5302250"/>
          </a:xfrm>
        </p:spPr>
        <p:txBody>
          <a:bodyPr/>
          <a:lstStyle/>
          <a:p>
            <a:pPr marL="0" indent="0" algn="just">
              <a:buFontTx/>
              <a:buNone/>
            </a:pPr>
            <a:endParaRPr lang="hr-HR" altLang="sr-Latn-RS" b="1"/>
          </a:p>
          <a:p>
            <a:pPr marL="0" indent="0" algn="just">
              <a:buFontTx/>
              <a:buNone/>
            </a:pPr>
            <a:endParaRPr lang="hr-HR" altLang="sr-Latn-RS" b="1"/>
          </a:p>
          <a:p>
            <a:pPr marL="0" indent="0" algn="just">
              <a:buFontTx/>
              <a:buNone/>
            </a:pPr>
            <a:r>
              <a:rPr lang="hr-HR" altLang="sr-Latn-RS" sz="2800">
                <a:latin typeface="Times New Roman" panose="02020603050405020304" pitchFamily="18" charset="0"/>
                <a:cs typeface="Times New Roman" panose="02020603050405020304" pitchFamily="18" charset="0"/>
              </a:rPr>
              <a:t>Temeljni propis kojim su regulirana sva pitanja vezana uz proračun je Zakon o proračunu (Narodne novine 87/08, 136/12 i 15/15, dalje: Zakon)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23850" y="1125538"/>
            <a:ext cx="8694738" cy="5086350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hr-H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Rashodovna strana proračuna</a:t>
            </a:r>
          </a:p>
          <a:p>
            <a:pPr marL="0" indent="0" algn="ctr">
              <a:spcBef>
                <a:spcPts val="0"/>
              </a:spcBef>
              <a:buFontTx/>
              <a:buNone/>
              <a:defRPr/>
            </a:pPr>
            <a:endParaRPr lang="hr-H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0"/>
              </a:spcBef>
              <a:buFontTx/>
              <a:buNone/>
              <a:defRPr/>
            </a:pPr>
            <a:r>
              <a:rPr lang="hr-H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Kultura, sport i udruge – 7.255.000</a:t>
            </a:r>
          </a:p>
          <a:p>
            <a:pPr>
              <a:buFont typeface="Wingdings" panose="05000000000000000000" pitchFamily="2" charset="2"/>
              <a:buChar char="ü"/>
              <a:defRPr/>
            </a:pPr>
            <a: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1.880.000 – udruge (civilne, braniteljske, Crveni križ, mladi, starije i ranjivije skupine) </a:t>
            </a:r>
          </a:p>
          <a:p>
            <a:pPr>
              <a:buFont typeface="Wingdings" panose="05000000000000000000" pitchFamily="2" charset="2"/>
              <a:buChar char="ü"/>
              <a:defRPr/>
            </a:pPr>
            <a: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1.490.000 – zaštita spomenika kulture</a:t>
            </a:r>
          </a:p>
          <a:p>
            <a:pPr>
              <a:buFont typeface="Wingdings" panose="05000000000000000000" pitchFamily="2" charset="2"/>
              <a:buChar char="ü"/>
              <a:defRPr/>
            </a:pPr>
            <a: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1.430.000 – sport</a:t>
            </a:r>
          </a:p>
          <a:p>
            <a:pPr>
              <a:buFont typeface="Wingdings" panose="05000000000000000000" pitchFamily="2" charset="2"/>
              <a:buChar char="ü"/>
              <a:defRPr/>
            </a:pPr>
            <a: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1.100.000 – Vatrogasna zajednica KZŽ</a:t>
            </a:r>
          </a:p>
          <a:p>
            <a:pPr>
              <a:buFont typeface="Wingdings" panose="05000000000000000000" pitchFamily="2" charset="2"/>
              <a:buChar char="ü"/>
              <a:defRPr/>
            </a:pPr>
            <a: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1.100.000 – Program kulturnog razvitka</a:t>
            </a:r>
          </a:p>
          <a:p>
            <a:pPr>
              <a:buFont typeface="Wingdings" panose="05000000000000000000" pitchFamily="2" charset="2"/>
              <a:buChar char="ü"/>
              <a:defRPr/>
            </a:pPr>
            <a: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255.000 – izdavačka djelatnost</a:t>
            </a:r>
          </a:p>
          <a:p>
            <a:pPr marL="0" indent="0">
              <a:buFontTx/>
              <a:buNone/>
              <a:defRPr/>
            </a:pPr>
            <a:endParaRPr lang="hr-H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FontTx/>
              <a:buNone/>
              <a:defRPr/>
            </a:pPr>
            <a:r>
              <a:rPr lang="hr-H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220,7 / 246,8</a:t>
            </a:r>
          </a:p>
          <a:p>
            <a:pPr marL="0" indent="0">
              <a:buFontTx/>
              <a:buNone/>
              <a:defRPr/>
            </a:pPr>
            <a:endParaRPr lang="hr-HR" dirty="0"/>
          </a:p>
        </p:txBody>
      </p:sp>
    </p:spTree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250825" y="1125538"/>
            <a:ext cx="8694738" cy="5616575"/>
          </a:xfrm>
        </p:spPr>
        <p:txBody>
          <a:bodyPr/>
          <a:lstStyle/>
          <a:p>
            <a:pPr marL="0" indent="0">
              <a:spcBef>
                <a:spcPts val="0"/>
              </a:spcBef>
              <a:buFontTx/>
              <a:buNone/>
              <a:defRPr/>
            </a:pPr>
            <a:r>
              <a:rPr lang="hr-H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Rashodovna strana proračuna</a:t>
            </a:r>
          </a:p>
          <a:p>
            <a:pPr marL="0" indent="0" algn="ctr">
              <a:spcBef>
                <a:spcPts val="0"/>
              </a:spcBef>
              <a:buFontTx/>
              <a:buNone/>
              <a:defRPr/>
            </a:pPr>
            <a:endParaRPr lang="hr-H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0"/>
              </a:spcBef>
              <a:buFontTx/>
              <a:buNone/>
              <a:defRPr/>
            </a:pPr>
            <a:r>
              <a:rPr lang="hr-H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Zaštita okoliša, promet i komunalna infrastruktura – 5.104.000</a:t>
            </a:r>
          </a:p>
          <a:p>
            <a:pPr>
              <a:buFont typeface="Wingdings" panose="05000000000000000000" pitchFamily="2" charset="2"/>
              <a:buChar char="ü"/>
              <a:defRPr/>
            </a:pPr>
            <a: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2.560.000 – sanacija klizišta i šteta od elementarnih nepogoda</a:t>
            </a:r>
          </a:p>
          <a:p>
            <a:pPr>
              <a:buFont typeface="Wingdings" panose="05000000000000000000" pitchFamily="2" charset="2"/>
              <a:buChar char="ü"/>
              <a:defRPr/>
            </a:pPr>
            <a: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700.000 – izrada geodetskih podloga </a:t>
            </a:r>
          </a:p>
          <a:p>
            <a:pPr>
              <a:buFont typeface="Wingdings" panose="05000000000000000000" pitchFamily="2" charset="2"/>
              <a:buChar char="ü"/>
              <a:defRPr/>
            </a:pPr>
            <a: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500.000 – pomoći brdsko-planinskim naseljima </a:t>
            </a:r>
          </a:p>
          <a:p>
            <a:pPr>
              <a:buFont typeface="Wingdings" panose="05000000000000000000" pitchFamily="2" charset="2"/>
              <a:buChar char="ü"/>
              <a:defRPr/>
            </a:pPr>
            <a: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475.000 – prometna infrastruktura </a:t>
            </a:r>
          </a:p>
          <a:p>
            <a:pPr>
              <a:buFont typeface="Wingdings" panose="05000000000000000000" pitchFamily="2" charset="2"/>
              <a:buChar char="ü"/>
              <a:defRPr/>
            </a:pPr>
            <a: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300.000 – vodoopskrba i odvodnja</a:t>
            </a:r>
          </a:p>
          <a:p>
            <a:pPr>
              <a:buFont typeface="Wingdings" panose="05000000000000000000" pitchFamily="2" charset="2"/>
              <a:buChar char="ü"/>
              <a:defRPr/>
            </a:pPr>
            <a: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299.000 – subvencije i sigurnost u prometu</a:t>
            </a:r>
          </a:p>
          <a:p>
            <a:pPr>
              <a:buFont typeface="Wingdings" panose="05000000000000000000" pitchFamily="2" charset="2"/>
              <a:buChar char="ü"/>
              <a:defRPr/>
            </a:pPr>
            <a: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280.000 – studije vezane uz zaštitu okoliša</a:t>
            </a:r>
          </a:p>
          <a:p>
            <a:pPr>
              <a:buFont typeface="Wingdings" panose="05000000000000000000" pitchFamily="2" charset="2"/>
              <a:buChar char="ü"/>
              <a:defRPr/>
            </a:pPr>
            <a: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120.000 – </a:t>
            </a:r>
            <a:r>
              <a:rPr lang="hr-H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reciklažna</a:t>
            </a:r>
            <a: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dvorišta i sanacija neuređenih odlagališta  </a:t>
            </a:r>
          </a:p>
          <a:p>
            <a:pPr>
              <a:buFont typeface="Wingdings" panose="05000000000000000000" pitchFamily="2" charset="2"/>
              <a:buChar char="ü"/>
              <a:defRPr/>
            </a:pPr>
            <a: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70.000 – održavanje Krapinsko-zagorskog aerodroma</a:t>
            </a:r>
          </a:p>
          <a:p>
            <a:pPr marL="0" indent="0">
              <a:buFontTx/>
              <a:buNone/>
              <a:defRPr/>
            </a:pPr>
            <a:r>
              <a:rPr lang="hr-H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225,8 / 246,8</a:t>
            </a:r>
          </a:p>
          <a:p>
            <a:pPr>
              <a:buFont typeface="Wingdings" panose="05000000000000000000" pitchFamily="2" charset="2"/>
              <a:buChar char="ü"/>
              <a:defRPr/>
            </a:pPr>
            <a:endParaRPr lang="hr-H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FontTx/>
              <a:buNone/>
              <a:defRPr/>
            </a:pPr>
            <a:endParaRPr lang="hr-HR" dirty="0"/>
          </a:p>
        </p:txBody>
      </p:sp>
    </p:spTree>
  </p:cSld>
  <p:clrMapOvr>
    <a:masterClrMapping/>
  </p:clrMapOvr>
  <p:transition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250825" y="1196975"/>
            <a:ext cx="8694738" cy="5400675"/>
          </a:xfrm>
        </p:spPr>
        <p:txBody>
          <a:bodyPr/>
          <a:lstStyle/>
          <a:p>
            <a:pPr marL="0" indent="0">
              <a:spcBef>
                <a:spcPts val="0"/>
              </a:spcBef>
              <a:buFontTx/>
              <a:buNone/>
              <a:defRPr/>
            </a:pPr>
            <a:r>
              <a:rPr lang="hr-H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Rashodovna strana proračuna</a:t>
            </a:r>
          </a:p>
          <a:p>
            <a:pPr marL="0" indent="0" algn="ctr">
              <a:spcBef>
                <a:spcPts val="0"/>
              </a:spcBef>
              <a:buFontTx/>
              <a:buNone/>
              <a:defRPr/>
            </a:pPr>
            <a:endParaRPr lang="hr-H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0"/>
              </a:spcBef>
              <a:buFontTx/>
              <a:buNone/>
              <a:defRPr/>
            </a:pPr>
            <a:r>
              <a:rPr lang="hr-H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Krediti i ostalo – 21.025.440</a:t>
            </a:r>
          </a:p>
          <a:p>
            <a:pPr marL="0" indent="0" algn="ctr">
              <a:spcBef>
                <a:spcPts val="0"/>
              </a:spcBef>
              <a:buFontTx/>
              <a:buNone/>
              <a:defRPr/>
            </a:pPr>
            <a:endParaRPr lang="hr-H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ü"/>
              <a:defRPr/>
            </a:pPr>
            <a: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15.000.000 – kratkoročni </a:t>
            </a:r>
            <a:r>
              <a:rPr lang="hr-H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revolving</a:t>
            </a:r>
            <a: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kredit </a:t>
            </a:r>
            <a:r>
              <a:rPr lang="hr-H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(koristi se</a:t>
            </a:r>
            <a:r>
              <a:rPr lang="hr-HR" altLang="sr-Latn-R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za premošćivanje jaza nastalog zbog različite dinamike priljeva bespovratnih sredstava za financiranje projekata i dospijeća obveza, odnosno koristi se do povrata bespovratnih sredstava iz kojih se zatim vraća banci)</a:t>
            </a:r>
          </a:p>
          <a:p>
            <a:pPr>
              <a:buFont typeface="Wingdings" panose="05000000000000000000" pitchFamily="2" charset="2"/>
              <a:buChar char="ü"/>
              <a:defRPr/>
            </a:pPr>
            <a: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1.955.000 – kredit OB Zabok (15% obveze)</a:t>
            </a:r>
          </a:p>
          <a:p>
            <a:pPr>
              <a:buFont typeface="Wingdings" panose="05000000000000000000" pitchFamily="2" charset="2"/>
              <a:buChar char="ü"/>
              <a:defRPr/>
            </a:pPr>
            <a: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1.140.000 – dugoročni kredit za kapitalne projekte</a:t>
            </a:r>
          </a:p>
          <a:p>
            <a:pPr>
              <a:buFont typeface="Wingdings" panose="05000000000000000000" pitchFamily="2" charset="2"/>
              <a:buChar char="ü"/>
              <a:defRPr/>
            </a:pPr>
            <a: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450.000 – kamate</a:t>
            </a:r>
          </a:p>
          <a:p>
            <a:pPr>
              <a:buFont typeface="Wingdings" panose="05000000000000000000" pitchFamily="2" charset="2"/>
              <a:buChar char="ü"/>
              <a:defRPr/>
            </a:pPr>
            <a: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47.000 – kamate SB Stubičke Toplice (30% obveze)</a:t>
            </a:r>
          </a:p>
          <a:p>
            <a:pPr>
              <a:buFont typeface="Wingdings" panose="05000000000000000000" pitchFamily="2" charset="2"/>
              <a:buChar char="ü"/>
              <a:defRPr/>
            </a:pPr>
            <a: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2.433.440 – ostale aktivnosti kroz Proračun, pojedinačno manjih iznosa </a:t>
            </a:r>
          </a:p>
          <a:p>
            <a:pPr marL="0" indent="0">
              <a:buFontTx/>
              <a:buNone/>
              <a:defRPr/>
            </a:pPr>
            <a:r>
              <a:rPr lang="hr-H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246,8 / 246,8</a:t>
            </a:r>
          </a:p>
          <a:p>
            <a:pPr marL="0" indent="0">
              <a:buFontTx/>
              <a:buNone/>
              <a:defRPr/>
            </a:pPr>
            <a:endParaRPr lang="hr-H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FontTx/>
              <a:buNone/>
              <a:defRPr/>
            </a:pPr>
            <a:endParaRPr lang="hr-HR" dirty="0"/>
          </a:p>
        </p:txBody>
      </p:sp>
    </p:spTree>
  </p:cSld>
  <p:clrMapOvr>
    <a:masterClrMapping/>
  </p:clrMapOvr>
  <p:transition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zervirano mjesto sadržaja 2"/>
          <p:cNvSpPr>
            <a:spLocks noGrp="1"/>
          </p:cNvSpPr>
          <p:nvPr>
            <p:ph idx="1"/>
          </p:nvPr>
        </p:nvSpPr>
        <p:spPr>
          <a:xfrm>
            <a:off x="323850" y="1196975"/>
            <a:ext cx="8694738" cy="508635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hr-HR" altLang="sr-Latn-R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Struktura prihoda</a:t>
            </a:r>
          </a:p>
          <a:p>
            <a:pPr marL="0" indent="0">
              <a:buFontTx/>
              <a:buNone/>
            </a:pPr>
            <a:endParaRPr lang="hr-HR" altLang="sr-Latn-RS" sz="24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FontTx/>
              <a:buNone/>
            </a:pPr>
            <a:endParaRPr lang="hr-HR" altLang="sr-Latn-RS" sz="24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FontTx/>
              <a:buNone/>
            </a:pPr>
            <a:endParaRPr lang="hr-HR" altLang="sr-Latn-RS" sz="24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FontTx/>
              <a:buNone/>
            </a:pPr>
            <a:endParaRPr lang="hr-HR" altLang="sr-Latn-RS" sz="24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FontTx/>
              <a:buNone/>
            </a:pPr>
            <a:endParaRPr lang="hr-HR" altLang="sr-Latn-RS" sz="24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FontTx/>
              <a:buNone/>
            </a:pPr>
            <a:endParaRPr lang="hr-HR" altLang="sr-Latn-RS" sz="24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FontTx/>
              <a:buNone/>
            </a:pPr>
            <a:endParaRPr lang="hr-HR" altLang="sr-Latn-RS" sz="24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FontTx/>
              <a:buNone/>
            </a:pPr>
            <a:endParaRPr lang="hr-HR" altLang="sr-Latn-RS" sz="24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FontTx/>
              <a:buNone/>
            </a:pPr>
            <a:endParaRPr lang="hr-HR" altLang="sr-Latn-RS" sz="24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FontTx/>
              <a:buNone/>
            </a:pPr>
            <a:endParaRPr lang="hr-HR" altLang="sr-Latn-RS" sz="14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FontTx/>
              <a:buNone/>
            </a:pPr>
            <a:r>
              <a:rPr lang="hr-HR" altLang="sr-Latn-RS" sz="1100">
                <a:latin typeface="Times New Roman" panose="02020603050405020304" pitchFamily="18" charset="0"/>
                <a:cs typeface="Times New Roman" panose="02020603050405020304" pitchFamily="18" charset="0"/>
              </a:rPr>
              <a:t>*15.000.000,00 kn odnosi se na kratkoročni revolving kredit, a ostatak na dugoročni kredit za financiranje kapitalnih projekata</a:t>
            </a:r>
            <a:r>
              <a:rPr lang="hr-HR" altLang="sr-Latn-RS" sz="140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FontTx/>
              <a:buNone/>
            </a:pPr>
            <a:endParaRPr lang="hr-HR" altLang="sr-Latn-RS" sz="24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Tablica 4"/>
          <p:cNvGraphicFramePr>
            <a:graphicFrameLocks noGrp="1"/>
          </p:cNvGraphicFramePr>
          <p:nvPr/>
        </p:nvGraphicFramePr>
        <p:xfrm>
          <a:off x="539750" y="1773238"/>
          <a:ext cx="7920038" cy="4019550"/>
        </p:xfrm>
        <a:graphic>
          <a:graphicData uri="http://schemas.openxmlformats.org/drawingml/2006/table">
            <a:tbl>
              <a:tblPr/>
              <a:tblGrid>
                <a:gridCol w="26283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543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060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543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0602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7097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66455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PRIHODI I PRIMICI</a:t>
                      </a:r>
                    </a:p>
                  </a:txBody>
                  <a:tcPr marL="9524" marR="9524" marT="95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2019.</a:t>
                      </a:r>
                    </a:p>
                  </a:txBody>
                  <a:tcPr marL="9524" marR="9524" marT="9524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4" marR="9524" marT="9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2020.</a:t>
                      </a:r>
                    </a:p>
                  </a:txBody>
                  <a:tcPr marL="9524" marR="9524" marT="9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4" marR="9524" marT="9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Indeks</a:t>
                      </a:r>
                    </a:p>
                  </a:txBody>
                  <a:tcPr marL="9524" marR="9524" marT="95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7582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4" marR="9524" marT="95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Proračun </a:t>
                      </a:r>
                    </a:p>
                  </a:txBody>
                  <a:tcPr marL="9524" marR="9524" marT="9524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Udio</a:t>
                      </a:r>
                    </a:p>
                  </a:txBody>
                  <a:tcPr marL="9524" marR="9524" marT="9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Proračun</a:t>
                      </a:r>
                    </a:p>
                  </a:txBody>
                  <a:tcPr marL="9524" marR="9524" marT="9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Udio</a:t>
                      </a:r>
                    </a:p>
                  </a:txBody>
                  <a:tcPr marL="9524" marR="9524" marT="9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4" marR="9524" marT="95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9034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I. Vlastiti prihodi i primici</a:t>
                      </a:r>
                    </a:p>
                  </a:txBody>
                  <a:tcPr marL="9524" marR="9524" marT="95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70.489.670,80</a:t>
                      </a:r>
                    </a:p>
                  </a:txBody>
                  <a:tcPr marL="9524" marR="9524" marT="9524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28,4%</a:t>
                      </a:r>
                    </a:p>
                  </a:txBody>
                  <a:tcPr marL="9524" marR="9524" marT="9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69.219.526,94</a:t>
                      </a:r>
                    </a:p>
                  </a:txBody>
                  <a:tcPr marL="9524" marR="9524" marT="9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28,0%</a:t>
                      </a:r>
                    </a:p>
                  </a:txBody>
                  <a:tcPr marL="9524" marR="9524" marT="9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98,2</a:t>
                      </a:r>
                    </a:p>
                  </a:txBody>
                  <a:tcPr marL="9524" marR="9524" marT="9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9034">
                <a:tc>
                  <a:txBody>
                    <a:bodyPr/>
                    <a:lstStyle/>
                    <a:p>
                      <a:pPr algn="l" fontAlgn="ctr"/>
                      <a:r>
                        <a:rPr lang="hr-HR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 porez na dohodak (izvorni)</a:t>
                      </a:r>
                    </a:p>
                  </a:txBody>
                  <a:tcPr marL="9524" marR="9524" marT="95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53.000.000,00</a:t>
                      </a:r>
                    </a:p>
                  </a:txBody>
                  <a:tcPr marL="9524" marR="9524" marT="9524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21,4%</a:t>
                      </a:r>
                    </a:p>
                  </a:txBody>
                  <a:tcPr marL="9524" marR="9524" marT="9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54.500.000,00</a:t>
                      </a:r>
                    </a:p>
                  </a:txBody>
                  <a:tcPr marL="9524" marR="9524" marT="9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22,1%</a:t>
                      </a:r>
                    </a:p>
                  </a:txBody>
                  <a:tcPr marL="9524" marR="9524" marT="9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102,8</a:t>
                      </a:r>
                    </a:p>
                  </a:txBody>
                  <a:tcPr marL="9524" marR="9524" marT="9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9034">
                <a:tc>
                  <a:txBody>
                    <a:bodyPr/>
                    <a:lstStyle/>
                    <a:p>
                      <a:pPr algn="l" fontAlgn="ctr"/>
                      <a:r>
                        <a:rPr lang="hr-HR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 županijski porezi</a:t>
                      </a:r>
                    </a:p>
                  </a:txBody>
                  <a:tcPr marL="9524" marR="9524" marT="95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6.765.000,00</a:t>
                      </a:r>
                    </a:p>
                  </a:txBody>
                  <a:tcPr marL="9524" marR="9524" marT="9524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2,7%</a:t>
                      </a:r>
                    </a:p>
                  </a:txBody>
                  <a:tcPr marL="9524" marR="9524" marT="9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7.400.000,00</a:t>
                      </a:r>
                    </a:p>
                  </a:txBody>
                  <a:tcPr marL="9524" marR="9524" marT="9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3,0%</a:t>
                      </a:r>
                    </a:p>
                  </a:txBody>
                  <a:tcPr marL="9524" marR="9524" marT="9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109,4</a:t>
                      </a:r>
                    </a:p>
                  </a:txBody>
                  <a:tcPr marL="9524" marR="9524" marT="9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9034">
                <a:tc>
                  <a:txBody>
                    <a:bodyPr/>
                    <a:lstStyle/>
                    <a:p>
                      <a:pPr algn="l" fontAlgn="ctr"/>
                      <a:r>
                        <a:rPr lang="hr-HR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 prihod od imovine</a:t>
                      </a:r>
                    </a:p>
                  </a:txBody>
                  <a:tcPr marL="9524" marR="9524" marT="95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3.992.000,00</a:t>
                      </a:r>
                    </a:p>
                  </a:txBody>
                  <a:tcPr marL="9524" marR="9524" marT="9524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1,6%</a:t>
                      </a:r>
                    </a:p>
                  </a:txBody>
                  <a:tcPr marL="9524" marR="9524" marT="9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3.975.000,00</a:t>
                      </a:r>
                    </a:p>
                  </a:txBody>
                  <a:tcPr marL="9524" marR="9524" marT="9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1,6%</a:t>
                      </a:r>
                    </a:p>
                  </a:txBody>
                  <a:tcPr marL="9524" marR="9524" marT="9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99,6</a:t>
                      </a:r>
                    </a:p>
                  </a:txBody>
                  <a:tcPr marL="9524" marR="9524" marT="9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9034">
                <a:tc>
                  <a:txBody>
                    <a:bodyPr/>
                    <a:lstStyle/>
                    <a:p>
                      <a:pPr algn="l" fontAlgn="ctr"/>
                      <a:r>
                        <a:rPr lang="nn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 uprav</a:t>
                      </a:r>
                      <a:r>
                        <a:rPr lang="hr-H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ne</a:t>
                      </a:r>
                      <a:r>
                        <a:rPr lang="nn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i adm</a:t>
                      </a:r>
                      <a:r>
                        <a:rPr lang="hr-HR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inistrativne</a:t>
                      </a:r>
                      <a:r>
                        <a:rPr lang="hr-HR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nn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prist</a:t>
                      </a:r>
                      <a:r>
                        <a:rPr lang="hr-HR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ojbe</a:t>
                      </a:r>
                      <a:r>
                        <a:rPr lang="nn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i ostalo</a:t>
                      </a:r>
                    </a:p>
                  </a:txBody>
                  <a:tcPr marL="9524" marR="9524" marT="95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1.788.593,76</a:t>
                      </a:r>
                    </a:p>
                  </a:txBody>
                  <a:tcPr marL="9524" marR="9524" marT="9524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0,7%</a:t>
                      </a:r>
                    </a:p>
                  </a:txBody>
                  <a:tcPr marL="9524" marR="9524" marT="9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2.234.526,94</a:t>
                      </a:r>
                    </a:p>
                  </a:txBody>
                  <a:tcPr marL="9524" marR="9524" marT="9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0,9%</a:t>
                      </a:r>
                    </a:p>
                  </a:txBody>
                  <a:tcPr marL="9524" marR="9524" marT="9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124,9</a:t>
                      </a:r>
                    </a:p>
                  </a:txBody>
                  <a:tcPr marL="9524" marR="9524" marT="9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9034">
                <a:tc>
                  <a:txBody>
                    <a:bodyPr/>
                    <a:lstStyle/>
                    <a:p>
                      <a:pPr algn="l" fontAlgn="ctr"/>
                      <a:r>
                        <a:rPr lang="hr-H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 prodaja nefinancijske imovine</a:t>
                      </a:r>
                    </a:p>
                  </a:txBody>
                  <a:tcPr marL="9524" marR="9524" marT="95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40.000,00</a:t>
                      </a:r>
                    </a:p>
                  </a:txBody>
                  <a:tcPr marL="9524" marR="9524" marT="9524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0,0%</a:t>
                      </a:r>
                    </a:p>
                  </a:txBody>
                  <a:tcPr marL="9524" marR="9524" marT="9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35.000,00</a:t>
                      </a:r>
                    </a:p>
                  </a:txBody>
                  <a:tcPr marL="9524" marR="9524" marT="9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0,0%</a:t>
                      </a:r>
                    </a:p>
                  </a:txBody>
                  <a:tcPr marL="9524" marR="9524" marT="9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87,5</a:t>
                      </a:r>
                    </a:p>
                  </a:txBody>
                  <a:tcPr marL="9524" marR="9524" marT="9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9034">
                <a:tc>
                  <a:txBody>
                    <a:bodyPr/>
                    <a:lstStyle/>
                    <a:p>
                      <a:pPr algn="l" fontAlgn="ctr"/>
                      <a:r>
                        <a:rPr lang="hr-H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 primici</a:t>
                      </a:r>
                    </a:p>
                  </a:txBody>
                  <a:tcPr marL="9524" marR="9524" marT="95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125.000,00</a:t>
                      </a:r>
                    </a:p>
                  </a:txBody>
                  <a:tcPr marL="9524" marR="9524" marT="9524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0,1%</a:t>
                      </a:r>
                    </a:p>
                  </a:txBody>
                  <a:tcPr marL="9524" marR="9524" marT="9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125.000,00</a:t>
                      </a:r>
                    </a:p>
                  </a:txBody>
                  <a:tcPr marL="9524" marR="9524" marT="9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0,1%</a:t>
                      </a:r>
                    </a:p>
                  </a:txBody>
                  <a:tcPr marL="9524" marR="9524" marT="9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</a:t>
                      </a:r>
                    </a:p>
                  </a:txBody>
                  <a:tcPr marL="9524" marR="9524" marT="9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9034">
                <a:tc>
                  <a:txBody>
                    <a:bodyPr/>
                    <a:lstStyle/>
                    <a:p>
                      <a:pPr algn="l" fontAlgn="ctr"/>
                      <a:r>
                        <a:rPr lang="hr-HR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 višak prethodnog razdoblja</a:t>
                      </a:r>
                    </a:p>
                  </a:txBody>
                  <a:tcPr marL="9524" marR="9524" marT="95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4.779.077,04</a:t>
                      </a:r>
                    </a:p>
                  </a:txBody>
                  <a:tcPr marL="9524" marR="9524" marT="9524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1,9%</a:t>
                      </a:r>
                    </a:p>
                  </a:txBody>
                  <a:tcPr marL="9524" marR="9524" marT="9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950.000,00</a:t>
                      </a:r>
                    </a:p>
                  </a:txBody>
                  <a:tcPr marL="9524" marR="9524" marT="9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0,4%</a:t>
                      </a:r>
                    </a:p>
                  </a:txBody>
                  <a:tcPr marL="9524" marR="9524" marT="9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19,9</a:t>
                      </a:r>
                    </a:p>
                  </a:txBody>
                  <a:tcPr marL="9524" marR="9524" marT="9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29034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II. Namjenski prihodi i primici</a:t>
                      </a:r>
                    </a:p>
                  </a:txBody>
                  <a:tcPr marL="9524" marR="9524" marT="95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177.576.463,59</a:t>
                      </a:r>
                    </a:p>
                  </a:txBody>
                  <a:tcPr marL="9524" marR="9524" marT="9524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71,6%</a:t>
                      </a:r>
                    </a:p>
                  </a:txBody>
                  <a:tcPr marL="9524" marR="9524" marT="9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177.582.133,00</a:t>
                      </a:r>
                    </a:p>
                  </a:txBody>
                  <a:tcPr marL="9524" marR="9524" marT="9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72,0%</a:t>
                      </a:r>
                    </a:p>
                  </a:txBody>
                  <a:tcPr marL="9524" marR="9524" marT="9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</a:t>
                      </a:r>
                    </a:p>
                  </a:txBody>
                  <a:tcPr marL="9524" marR="9524" marT="9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29034">
                <a:tc>
                  <a:txBody>
                    <a:bodyPr/>
                    <a:lstStyle/>
                    <a:p>
                      <a:pPr algn="l" fontAlgn="ctr"/>
                      <a:r>
                        <a:rPr lang="hr-H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 sredstva minimalnog zakonskog standarda</a:t>
                      </a:r>
                    </a:p>
                  </a:txBody>
                  <a:tcPr marL="9524" marR="9524" marT="95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62.430.538,00</a:t>
                      </a:r>
                    </a:p>
                  </a:txBody>
                  <a:tcPr marL="9524" marR="9524" marT="9524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25,2%</a:t>
                      </a:r>
                    </a:p>
                  </a:txBody>
                  <a:tcPr marL="9524" marR="9524" marT="9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64.244.193,00</a:t>
                      </a:r>
                    </a:p>
                  </a:txBody>
                  <a:tcPr marL="9524" marR="9524" marT="9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26,0%</a:t>
                      </a:r>
                    </a:p>
                  </a:txBody>
                  <a:tcPr marL="9524" marR="9524" marT="9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102,9</a:t>
                      </a:r>
                    </a:p>
                  </a:txBody>
                  <a:tcPr marL="9524" marR="9524" marT="9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29034">
                <a:tc>
                  <a:txBody>
                    <a:bodyPr/>
                    <a:lstStyle/>
                    <a:p>
                      <a:pPr algn="l" fontAlgn="ctr"/>
                      <a:r>
                        <a:rPr lang="hr-H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 Pomoći (EU</a:t>
                      </a:r>
                      <a:r>
                        <a:rPr lang="hr-HR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i nacionalna sredstva)</a:t>
                      </a:r>
                      <a:endParaRPr lang="hr-HR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4" marR="9524" marT="95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78.120.698,00</a:t>
                      </a:r>
                    </a:p>
                  </a:txBody>
                  <a:tcPr marL="9524" marR="9524" marT="9524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31,5%</a:t>
                      </a:r>
                    </a:p>
                  </a:txBody>
                  <a:tcPr marL="9524" marR="9524" marT="9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77.142.940,00</a:t>
                      </a:r>
                    </a:p>
                  </a:txBody>
                  <a:tcPr marL="9524" marR="9524" marT="9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31,3%</a:t>
                      </a:r>
                    </a:p>
                  </a:txBody>
                  <a:tcPr marL="9524" marR="9524" marT="9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98,7</a:t>
                      </a:r>
                    </a:p>
                  </a:txBody>
                  <a:tcPr marL="9524" marR="9524" marT="9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29034">
                <a:tc>
                  <a:txBody>
                    <a:bodyPr/>
                    <a:lstStyle/>
                    <a:p>
                      <a:pPr algn="l" fontAlgn="ctr"/>
                      <a:r>
                        <a:rPr lang="hr-HR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 donacije i posebne namjene</a:t>
                      </a:r>
                    </a:p>
                  </a:txBody>
                  <a:tcPr marL="9524" marR="9524" marT="95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208.000,00</a:t>
                      </a:r>
                    </a:p>
                  </a:txBody>
                  <a:tcPr marL="9524" marR="9524" marT="9524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0,1%</a:t>
                      </a:r>
                    </a:p>
                  </a:txBody>
                  <a:tcPr marL="9524" marR="9524" marT="9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208.000,00</a:t>
                      </a:r>
                    </a:p>
                  </a:txBody>
                  <a:tcPr marL="9524" marR="9524" marT="9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0,1%</a:t>
                      </a:r>
                    </a:p>
                  </a:txBody>
                  <a:tcPr marL="9524" marR="9524" marT="9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</a:t>
                      </a:r>
                    </a:p>
                  </a:txBody>
                  <a:tcPr marL="9524" marR="9524" marT="9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29034">
                <a:tc>
                  <a:txBody>
                    <a:bodyPr/>
                    <a:lstStyle/>
                    <a:p>
                      <a:pPr algn="l" fontAlgn="ctr"/>
                      <a:r>
                        <a:rPr lang="hr-H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 primici od zaduženja*</a:t>
                      </a:r>
                    </a:p>
                  </a:txBody>
                  <a:tcPr marL="9524" marR="9524" marT="95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33.597.984,00</a:t>
                      </a:r>
                    </a:p>
                  </a:txBody>
                  <a:tcPr marL="9524" marR="9524" marT="9524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13,5%</a:t>
                      </a:r>
                    </a:p>
                  </a:txBody>
                  <a:tcPr marL="9524" marR="9524" marT="9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35.687.000,00</a:t>
                      </a:r>
                    </a:p>
                  </a:txBody>
                  <a:tcPr marL="9524" marR="9524" marT="9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14,5%</a:t>
                      </a:r>
                    </a:p>
                  </a:txBody>
                  <a:tcPr marL="9524" marR="9524" marT="9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106,2</a:t>
                      </a:r>
                    </a:p>
                  </a:txBody>
                  <a:tcPr marL="9524" marR="9524" marT="9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29034">
                <a:tc>
                  <a:txBody>
                    <a:bodyPr/>
                    <a:lstStyle/>
                    <a:p>
                      <a:pPr algn="l" fontAlgn="ctr"/>
                      <a:r>
                        <a:rPr lang="hr-HR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 višak prethodnog razdoblja</a:t>
                      </a:r>
                    </a:p>
                  </a:txBody>
                  <a:tcPr marL="9524" marR="9524" marT="95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3.219.243,59</a:t>
                      </a:r>
                    </a:p>
                  </a:txBody>
                  <a:tcPr marL="9524" marR="9524" marT="9524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1,3%</a:t>
                      </a:r>
                    </a:p>
                  </a:txBody>
                  <a:tcPr marL="9524" marR="9524" marT="9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300.000,00</a:t>
                      </a:r>
                    </a:p>
                  </a:txBody>
                  <a:tcPr marL="9524" marR="9524" marT="9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0,1%</a:t>
                      </a:r>
                    </a:p>
                  </a:txBody>
                  <a:tcPr marL="9524" marR="9524" marT="9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9,3</a:t>
                      </a:r>
                    </a:p>
                  </a:txBody>
                  <a:tcPr marL="9524" marR="9524" marT="95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29034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UKUPNO</a:t>
                      </a:r>
                    </a:p>
                  </a:txBody>
                  <a:tcPr marL="9524" marR="9524" marT="95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248.066.134,39</a:t>
                      </a:r>
                    </a:p>
                  </a:txBody>
                  <a:tcPr marL="9524" marR="9524" marT="9524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100,0%</a:t>
                      </a:r>
                    </a:p>
                  </a:txBody>
                  <a:tcPr marL="9524" marR="9524" marT="9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246.801.659,94</a:t>
                      </a:r>
                    </a:p>
                  </a:txBody>
                  <a:tcPr marL="9524" marR="9524" marT="9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100,0%</a:t>
                      </a:r>
                    </a:p>
                  </a:txBody>
                  <a:tcPr marL="9524" marR="9524" marT="9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99,5</a:t>
                      </a:r>
                    </a:p>
                  </a:txBody>
                  <a:tcPr marL="9524" marR="9524" marT="95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zervirano mjesto sadržaja 1"/>
          <p:cNvSpPr>
            <a:spLocks noGrp="1"/>
          </p:cNvSpPr>
          <p:nvPr>
            <p:ph idx="1"/>
          </p:nvPr>
        </p:nvSpPr>
        <p:spPr>
          <a:xfrm>
            <a:off x="236538" y="1196975"/>
            <a:ext cx="8694737" cy="5467350"/>
          </a:xfrm>
        </p:spPr>
        <p:txBody>
          <a:bodyPr/>
          <a:lstStyle/>
          <a:p>
            <a:pPr marL="0" indent="0">
              <a:buFontTx/>
              <a:buNone/>
              <a:defRPr/>
            </a:pPr>
            <a:endParaRPr lang="hr-HR" altLang="x-none" sz="2800" dirty="0"/>
          </a:p>
          <a:p>
            <a:pPr marL="0" indent="0">
              <a:buFontTx/>
              <a:buNone/>
              <a:defRPr/>
            </a:pPr>
            <a:r>
              <a:rPr lang="x-none" altLang="x-non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Što se sve može saznati</a:t>
            </a:r>
            <a:r>
              <a:rPr lang="hr-HR" altLang="x-non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altLang="x-non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iz proračuna?</a:t>
            </a:r>
          </a:p>
          <a:p>
            <a:pPr marL="0" indent="0">
              <a:buFontTx/>
              <a:buNone/>
              <a:defRPr/>
            </a:pPr>
            <a:endParaRPr lang="hr-HR" altLang="x-none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  <a:defRPr/>
            </a:pPr>
            <a:r>
              <a:rPr lang="hr-HR" altLang="x-non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x-none" altLang="x-non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kupni prihodi i primici Županije te iz kojih se izvora ti prihodi i primici ostvaruju</a:t>
            </a:r>
          </a:p>
          <a:p>
            <a:pPr algn="just">
              <a:buFont typeface="Wingdings" panose="05000000000000000000" pitchFamily="2" charset="2"/>
              <a:buChar char="Ø"/>
              <a:defRPr/>
            </a:pPr>
            <a:r>
              <a:rPr lang="hr-HR" altLang="x-non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x-none" altLang="x-non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kupni rashodi i izdaci te pregled tih rashoda i izdataka po projektima, programima, aktivnostima te izvorima financiranja tih rashoda i izdataka</a:t>
            </a:r>
          </a:p>
          <a:p>
            <a:pPr marL="0" indent="0">
              <a:buFontTx/>
              <a:buNone/>
              <a:defRPr/>
            </a:pPr>
            <a:endParaRPr lang="x-none" altLang="x-none" dirty="0"/>
          </a:p>
          <a:p>
            <a:pPr>
              <a:buFontTx/>
              <a:buChar char="-"/>
              <a:defRPr/>
            </a:pPr>
            <a:endParaRPr lang="x-none" altLang="x-none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250825" y="1341438"/>
            <a:ext cx="8694738" cy="5086350"/>
          </a:xfrm>
        </p:spPr>
        <p:txBody>
          <a:bodyPr/>
          <a:lstStyle/>
          <a:p>
            <a:pPr marL="0" indent="0">
              <a:buFontTx/>
              <a:buNone/>
              <a:defRPr/>
            </a:pPr>
            <a:endParaRPr lang="hr-HR" dirty="0"/>
          </a:p>
          <a:p>
            <a:pPr marL="0" indent="0">
              <a:buFontTx/>
              <a:buNone/>
              <a:defRPr/>
            </a:pPr>
            <a:r>
              <a:rPr lang="hr-HR" altLang="sr-Latn-R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Kako se donosi Proračun?</a:t>
            </a:r>
          </a:p>
          <a:p>
            <a:pPr marL="0" indent="0">
              <a:buFontTx/>
              <a:buNone/>
              <a:defRPr/>
            </a:pPr>
            <a:endParaRPr lang="hr-H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  <a:defRPr/>
            </a:pPr>
            <a:r>
              <a:rPr lang="hr-H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Proračun donosi predstavničko tijelo – Županijska skupština Krapinsko-zagorske županije.</a:t>
            </a:r>
          </a:p>
          <a:p>
            <a:pPr algn="just">
              <a:buFont typeface="Wingdings" panose="05000000000000000000" pitchFamily="2" charset="2"/>
              <a:buChar char="Ø"/>
              <a:defRPr/>
            </a:pPr>
            <a:r>
              <a:rPr lang="hr-H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Zakonom je propisano da se Proračun za iduću godinu donosi najkasnije do kraja tekuće godine,  a na prijedlog župana.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250825" y="1268413"/>
            <a:ext cx="8694738" cy="5086350"/>
          </a:xfrm>
        </p:spPr>
        <p:txBody>
          <a:bodyPr/>
          <a:lstStyle/>
          <a:p>
            <a:pPr marL="0" indent="0" algn="just">
              <a:buFontTx/>
              <a:buNone/>
              <a:defRPr/>
            </a:pPr>
            <a:endParaRPr lang="hr-HR" dirty="0"/>
          </a:p>
          <a:p>
            <a:pPr marL="0" indent="0" algn="just">
              <a:buFontTx/>
              <a:buNone/>
              <a:defRPr/>
            </a:pPr>
            <a:r>
              <a:rPr lang="hr-H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Sadržaj proračuna:</a:t>
            </a:r>
          </a:p>
          <a:p>
            <a:pPr marL="0" indent="0" algn="just">
              <a:buFontTx/>
              <a:buNone/>
              <a:defRPr/>
            </a:pPr>
            <a:endParaRPr lang="hr-HR" sz="28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  <a:defRPr/>
            </a:pPr>
            <a:r>
              <a:rPr lang="hr-HR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Opći dio proračuna</a:t>
            </a:r>
            <a:r>
              <a:rPr lang="hr-H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račun prihoda i rashoda te račun financiranja koji obuhvaća primitke od financijske imovine i zaduživanja te izdatke za financijsku imovinu i za otplatu kredita i zajmova. </a:t>
            </a:r>
          </a:p>
          <a:p>
            <a:pPr marL="0" indent="0" algn="just">
              <a:buFontTx/>
              <a:buNone/>
              <a:defRPr/>
            </a:pPr>
            <a:endParaRPr lang="hr-H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zervirano mjesto sadržaja 2"/>
          <p:cNvSpPr>
            <a:spLocks noGrp="1"/>
          </p:cNvSpPr>
          <p:nvPr>
            <p:ph idx="1"/>
          </p:nvPr>
        </p:nvSpPr>
        <p:spPr>
          <a:xfrm>
            <a:off x="250825" y="1196975"/>
            <a:ext cx="8694738" cy="5086350"/>
          </a:xfrm>
        </p:spPr>
        <p:txBody>
          <a:bodyPr/>
          <a:lstStyle/>
          <a:p>
            <a:pPr>
              <a:buFont typeface="Wingdings" pitchFamily="2" charset="2"/>
              <a:buChar char="Ø"/>
              <a:defRPr/>
            </a:pPr>
            <a:endParaRPr lang="hr-HR" altLang="x-none" u="sng" dirty="0"/>
          </a:p>
          <a:p>
            <a:pPr marL="0" indent="0">
              <a:buFontTx/>
              <a:buNone/>
              <a:defRPr/>
            </a:pPr>
            <a:r>
              <a:rPr lang="hr-HR" altLang="x-non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Sadržaj proračuna:</a:t>
            </a:r>
          </a:p>
          <a:p>
            <a:pPr marL="0" indent="0">
              <a:buFontTx/>
              <a:buNone/>
              <a:defRPr/>
            </a:pPr>
            <a:endParaRPr lang="hr-HR" altLang="x-none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itchFamily="2" charset="2"/>
              <a:buChar char="Ø"/>
              <a:defRPr/>
            </a:pPr>
            <a:r>
              <a:rPr lang="hr-HR" altLang="x-none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Poseban dio proračuna</a:t>
            </a:r>
            <a:r>
              <a:rPr lang="hr-HR" altLang="x-non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sastoji se od plana rashoda i izdataka Županije i njezinih proračunskih korisnika iskazanih po vrstama, raspoređenih u programe koji se sastoje od aktivnosti i projekata.</a:t>
            </a:r>
          </a:p>
          <a:p>
            <a:pPr marL="0" indent="0">
              <a:buFontTx/>
              <a:buNone/>
              <a:defRPr/>
            </a:pPr>
            <a:endParaRPr lang="hr-HR" altLang="x-none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zervirano mjesto sadržaja 2"/>
          <p:cNvSpPr>
            <a:spLocks noGrp="1"/>
          </p:cNvSpPr>
          <p:nvPr>
            <p:ph idx="1"/>
          </p:nvPr>
        </p:nvSpPr>
        <p:spPr>
          <a:xfrm>
            <a:off x="250825" y="1162050"/>
            <a:ext cx="8694738" cy="5662613"/>
          </a:xfrm>
        </p:spPr>
        <p:txBody>
          <a:bodyPr/>
          <a:lstStyle/>
          <a:p>
            <a:pPr marL="0" indent="0" algn="just">
              <a:buFontTx/>
              <a:buNone/>
              <a:defRPr/>
            </a:pPr>
            <a:endParaRPr lang="hr-HR" altLang="sr-Latn-RS" dirty="0"/>
          </a:p>
          <a:p>
            <a:pPr marL="0" indent="0" algn="just">
              <a:buFontTx/>
              <a:buNone/>
              <a:defRPr/>
            </a:pPr>
            <a:r>
              <a:rPr lang="hr-HR" altLang="sr-Latn-R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Sadržaj proračuna:</a:t>
            </a:r>
          </a:p>
          <a:p>
            <a:pPr marL="0" indent="0" algn="just">
              <a:buFontTx/>
              <a:buNone/>
              <a:defRPr/>
            </a:pPr>
            <a:endParaRPr lang="hr-HR" altLang="sr-Latn-R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itchFamily="2" charset="2"/>
              <a:buChar char="Ø"/>
              <a:defRPr/>
            </a:pPr>
            <a:r>
              <a:rPr lang="hr-HR" altLang="sr-Latn-R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Proračunom su obuhvaćeni Proračunski korisnici  Krapinsko-zagorske županije (dalje u tekstu Proračunski korisnici)</a:t>
            </a:r>
          </a:p>
          <a:p>
            <a:pPr algn="just">
              <a:buFont typeface="Wingdings" pitchFamily="2" charset="2"/>
              <a:buChar char="ü"/>
              <a:defRPr/>
            </a:pPr>
            <a:r>
              <a:rPr lang="hr-HR" altLang="sr-Latn-R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Proračunski korisnici Proračuna su osnovne škole (ukupno 32), srednje škole (ukupno 9 s 2 učenička doma), zdravstvene ustanove (Opća bolnica Zabok i bolnica hrvatskih veterana, specijalne bolnice Krapinske Toplice i Stubičke Toplice, Zavod za javno zdravstvo, Dom zdravlja i Zavod za hitnu medicinu KZŽ), Ustanova za upravljanje zaštićenim dijelovima prirode, Zavod za prostorno uređenje i Zagorska razvojna agencija.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250825" y="1196975"/>
            <a:ext cx="8694738" cy="5086350"/>
          </a:xfrm>
        </p:spPr>
        <p:txBody>
          <a:bodyPr/>
          <a:lstStyle/>
          <a:p>
            <a:pPr marL="0" indent="0">
              <a:buFontTx/>
              <a:buNone/>
              <a:defRPr/>
            </a:pPr>
            <a:endParaRPr lang="hr-HR" dirty="0"/>
          </a:p>
          <a:p>
            <a:pPr marL="0" indent="0">
              <a:buFontTx/>
              <a:buNone/>
              <a:defRPr/>
            </a:pPr>
            <a:r>
              <a:rPr lang="hr-H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Sadržaj proračuna:</a:t>
            </a:r>
          </a:p>
          <a:p>
            <a:pPr marL="0" indent="0">
              <a:buFontTx/>
              <a:buNone/>
              <a:defRPr/>
            </a:pPr>
            <a:endParaRPr lang="hr-H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  <a:defRPr/>
            </a:pPr>
            <a:r>
              <a:rPr lang="hr-H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Uz Proračun se donosi i </a:t>
            </a:r>
            <a:r>
              <a:rPr lang="hr-H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Plan razvojnih programa </a:t>
            </a:r>
            <a:r>
              <a:rPr lang="hr-H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daje prikaz planiranih investicija i drugih kapitalnih ulaganja koji su razrađeni po pojedinim programima i izvorima financiranja.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pp_ani_glo_stand">
  <a:themeElements>
    <a:clrScheme name="">
      <a:dk1>
        <a:srgbClr val="000000"/>
      </a:dk1>
      <a:lt1>
        <a:srgbClr val="C0C0C0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DCDCDC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pp_ani_glo_stan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pp_ani_glo_stand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p_ani_glo_stand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ani_glo_stand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ani_glo_stand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ani_glo_stand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ani_glo_stand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ani_glo_stand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ppp_ani_glo_stand">
  <a:themeElements>
    <a:clrScheme name="">
      <a:dk1>
        <a:srgbClr val="000000"/>
      </a:dk1>
      <a:lt1>
        <a:srgbClr val="C0C0C0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DCDCDC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1_ppp_ani_glo_stan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ppp_ani_glo_stand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pp_ani_glo_stand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pp_ani_glo_stand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pp_ani_glo_stand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pp_ani_glo_stand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pp_ani_glo_stand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pp_ani_glo_stand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ppp_ani_glo_stand">
  <a:themeElements>
    <a:clrScheme name="">
      <a:dk1>
        <a:srgbClr val="000000"/>
      </a:dk1>
      <a:lt1>
        <a:srgbClr val="C0C0C0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DCDCDC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2_ppp_ani_glo_stan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ppp_ani_glo_stand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ppp_ani_glo_stand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ppp_ani_glo_stand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ppp_ani_glo_stand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ppp_ani_glo_stand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ppp_ani_glo_stand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ppp_ani_glo_stand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ppp_ani_glo_stand">
  <a:themeElements>
    <a:clrScheme name="">
      <a:dk1>
        <a:srgbClr val="000000"/>
      </a:dk1>
      <a:lt1>
        <a:srgbClr val="C0C0C0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DCDCDC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pp_ani_glo_stan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pp_ani_glo_stand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p_ani_glo_stand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ani_glo_stand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ani_glo_stand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ani_glo_stand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ani_glo_stand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ani_glo_stand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4_ppp_ani_glo_stand">
  <a:themeElements>
    <a:clrScheme name="">
      <a:dk1>
        <a:srgbClr val="000000"/>
      </a:dk1>
      <a:lt1>
        <a:srgbClr val="C0C0C0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DCDCDC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pp_ani_glo_stan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pp_ani_glo_stand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p_ani_glo_stand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ani_glo_stand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ani_glo_stand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ani_glo_stand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ani_glo_stand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ani_glo_stand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KZZ Powerpoint predložak</Template>
  <TotalTime>5187</TotalTime>
  <Words>1902</Words>
  <Application>Microsoft Office PowerPoint</Application>
  <PresentationFormat>Prikaz na zaslonu (4:3)</PresentationFormat>
  <Paragraphs>349</Paragraphs>
  <Slides>33</Slides>
  <Notes>4</Notes>
  <HiddenSlides>0</HiddenSlides>
  <MMClips>0</MMClips>
  <ScaleCrop>false</ScaleCrop>
  <HeadingPairs>
    <vt:vector size="6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5</vt:i4>
      </vt:variant>
      <vt:variant>
        <vt:lpstr>Naslovi slajdova</vt:lpstr>
      </vt:variant>
      <vt:variant>
        <vt:i4>33</vt:i4>
      </vt:variant>
    </vt:vector>
  </HeadingPairs>
  <TitlesOfParts>
    <vt:vector size="42" baseType="lpstr">
      <vt:lpstr>Arial</vt:lpstr>
      <vt:lpstr>Calibri</vt:lpstr>
      <vt:lpstr>Times New Roman</vt:lpstr>
      <vt:lpstr>Wingdings</vt:lpstr>
      <vt:lpstr>ppp_ani_glo_stand</vt:lpstr>
      <vt:lpstr>1_ppp_ani_glo_stand</vt:lpstr>
      <vt:lpstr>2_ppp_ani_glo_stand</vt:lpstr>
      <vt:lpstr>3_ppp_ani_glo_stand</vt:lpstr>
      <vt:lpstr>4_ppp_ani_glo_stand</vt:lpstr>
      <vt:lpstr>PRORAČUN  2020.  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Proračun  Krapinsko-zagorske županije  za   2020. godinu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</vt:vector>
  </TitlesOfParts>
  <Company>KZZ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PRORAČUN  2020.  </dc:title>
  <dc:creator>ivankab</dc:creator>
  <cp:lastModifiedBy>Zvonko Tušek</cp:lastModifiedBy>
  <cp:revision>317</cp:revision>
  <cp:lastPrinted>2014-12-15T07:03:00Z</cp:lastPrinted>
  <dcterms:created xsi:type="dcterms:W3CDTF">2010-11-02T08:26:15Z</dcterms:created>
  <dcterms:modified xsi:type="dcterms:W3CDTF">2020-05-29T12:22:44Z</dcterms:modified>
</cp:coreProperties>
</file>