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72" r:id="rId5"/>
    <p:sldMasterId id="2147483786" r:id="rId6"/>
  </p:sldMasterIdLst>
  <p:notesMasterIdLst>
    <p:notesMasterId r:id="rId17"/>
  </p:notesMasterIdLst>
  <p:handoutMasterIdLst>
    <p:handoutMasterId r:id="rId18"/>
  </p:handoutMasterIdLst>
  <p:sldIdLst>
    <p:sldId id="256" r:id="rId7"/>
    <p:sldId id="288" r:id="rId8"/>
    <p:sldId id="300" r:id="rId9"/>
    <p:sldId id="301" r:id="rId10"/>
    <p:sldId id="299" r:id="rId11"/>
    <p:sldId id="302" r:id="rId12"/>
    <p:sldId id="303" r:id="rId13"/>
    <p:sldId id="304" r:id="rId14"/>
    <p:sldId id="305" r:id="rId15"/>
    <p:sldId id="282" r:id="rId16"/>
  </p:sldIdLst>
  <p:sldSz cx="10150475" cy="7616825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9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Gregurović Šanjug" initials="MGŠ" lastIdx="2" clrIdx="0">
    <p:extLst>
      <p:ext uri="{19B8F6BF-5375-455C-9EA6-DF929625EA0E}">
        <p15:presenceInfo xmlns:p15="http://schemas.microsoft.com/office/powerpoint/2012/main" userId="S-1-5-21-376623481-1724159862-3268761338-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82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4" autoAdjust="0"/>
    <p:restoredTop sz="90950" autoAdjust="0"/>
  </p:normalViewPr>
  <p:slideViewPr>
    <p:cSldViewPr snapToGrid="0">
      <p:cViewPr varScale="1">
        <p:scale>
          <a:sx n="95" d="100"/>
          <a:sy n="95" d="100"/>
        </p:scale>
        <p:origin x="1392" y="24"/>
      </p:cViewPr>
      <p:guideLst>
        <p:guide orient="horz" pos="2399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AEC8AED-F623-4CAB-8EA0-B6751BFFC0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F722D1-7BEA-4D0A-9B7C-3F295BD3B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95570C-568F-443A-ABFF-CBAAC362C270}" type="datetimeFigureOut">
              <a:rPr lang="sr-Latn-CS"/>
              <a:pPr>
                <a:defRPr/>
              </a:pPr>
              <a:t>13.1.2021.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01323D-D8AD-4DB0-A981-082A58FCC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3F1A18-A5C0-42AC-A79F-10F8AADB6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5FA1E8-3665-42CA-A541-B53634FE60E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235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ED7BA-EEB8-4C3B-A61F-5D166A9AC6F7}" type="datetimeFigureOut">
              <a:rPr lang="hr-HR" smtClean="0"/>
              <a:t>13.1.2021.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353-CE04-4075-A018-F331D2C41B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49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x-none"/>
          </a:p>
        </p:txBody>
      </p:sp>
      <p:sp>
        <p:nvSpPr>
          <p:cNvPr id="501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76" indent="-2853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348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87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426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965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504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043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582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EB14E-663E-4245-A10C-C8FC46C5A95F}" type="slidenum">
              <a:rPr lang="hr-HR" altLang="x-none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hr-HR" altLang="x-non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9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:\nicks computer\new global series again!!!\global09\global09_title.jpg">
            <a:extLst>
              <a:ext uri="{FF2B5EF4-FFF2-40B4-BE49-F238E27FC236}">
                <a16:creationId xmlns="" xmlns:a16="http://schemas.microsoft.com/office/drawing/2014/main" id="{646E16DA-77AD-4DF7-8520-1858EB05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150475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1" y="3919989"/>
            <a:ext cx="9753600" cy="2350182"/>
          </a:xfrm>
          <a:prstGeom prst="rect">
            <a:avLst/>
          </a:prstGeom>
        </p:spPr>
        <p:txBody>
          <a:bodyPr anchor="t"/>
          <a:lstStyle>
            <a:lvl1pPr algn="l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5F6033D1-1540-4754-B491-BF3AC0477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7213600"/>
            <a:ext cx="1295400" cy="4032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5179578-590E-460A-ABF0-929A57B2D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7199313"/>
            <a:ext cx="7178675" cy="4175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4425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4829448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42794733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7649836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989565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34961178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7487112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691294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1926547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1881105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2990169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1522395"/>
            <a:ext cx="9768115" cy="590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08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395104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49377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21225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4965178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5474707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0806612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718235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9686707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7971172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6112820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8497343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7276762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692888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986510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9787438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9134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>
            <a:extLst>
              <a:ext uri="{FF2B5EF4-FFF2-40B4-BE49-F238E27FC236}">
                <a16:creationId xmlns="" xmlns:a16="http://schemas.microsoft.com/office/drawing/2014/main" id="{8A473A77-692B-403B-B9EE-CF912E69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0150475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7380F9C8-E9E1-48A9-8A06-F133781F4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752600"/>
            <a:ext cx="9652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DC985F2-6C60-4957-BEA1-F4729E941C33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8432800" cy="508000"/>
          </a:xfrm>
          <a:prstGeom prst="rect">
            <a:avLst/>
          </a:prstGeom>
        </p:spPr>
        <p:txBody>
          <a:bodyPr tIns="18000" bIns="18000"/>
          <a:lstStyle>
            <a:lvl1pPr algn="l">
              <a:defRPr sz="2800" b="1" baseline="0">
                <a:ln w="3175" cap="sq" cmpd="sng"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pPr defTabSz="1016000" eaLnBrk="0" hangingPunct="0">
              <a:defRPr/>
            </a:pPr>
            <a:endParaRPr lang="hr-HR" kern="0" dirty="0"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2pPr>
      <a:lvl3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3pPr>
      <a:lvl4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4pPr>
      <a:lvl5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9pPr>
    </p:titleStyle>
    <p:bodyStyle>
      <a:lvl1pPr marL="381000" indent="-381000" algn="l" defTabSz="1016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84413" indent="-254000" algn="l" defTabSz="10160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  <a:extLst/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0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  <a:extLst/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53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0.gif"/><Relationship Id="rId7" Type="http://schemas.openxmlformats.org/officeDocument/2006/relationships/image" Target="../media/image1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9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8DEEE382-3725-4203-9591-3A110F5CAEC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14351" y="3796508"/>
            <a:ext cx="9867236" cy="213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r-HR" sz="3600" b="1" dirty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KRAPINSKO-ZAGORSKA ŽUPANIJA – </a:t>
            </a:r>
            <a:b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PRIJATELJ DJECE</a:t>
            </a:r>
            <a:r>
              <a:rPr lang="hr-HR" sz="40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”</a:t>
            </a: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D</a:t>
            </a:r>
            <a:r>
              <a:rPr lang="hr-HR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ječji proračun za 2021. godinu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800" dirty="0">
                <a:solidFill>
                  <a:srgbClr val="0E582F"/>
                </a:solidFill>
                <a:latin typeface="Comic Sans MS" panose="030F0702030302020204" pitchFamily="66" charset="0"/>
              </a:rPr>
              <a:t/>
            </a:r>
            <a:br>
              <a:rPr lang="hr-HR" sz="2800" dirty="0">
                <a:solidFill>
                  <a:srgbClr val="0E582F"/>
                </a:solidFill>
                <a:latin typeface="Comic Sans MS" panose="030F0702030302020204" pitchFamily="66" charset="0"/>
              </a:rPr>
            </a:br>
            <a:endParaRPr lang="hr-HR" altLang="sr-Latn-RS" sz="2800" i="1" dirty="0">
              <a:solidFill>
                <a:srgbClr val="0E582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r-HR" sz="4000" b="1" dirty="0">
                <a:solidFill>
                  <a:srgbClr val="0E582F"/>
                </a:solidFill>
                <a:latin typeface="Comic Sans MS" panose="030F0702030302020204" pitchFamily="66" charset="0"/>
              </a:rPr>
              <a:t>Hvala na pozornosti!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993C009-91B0-4F94-BCDA-17CBCC5FD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63" y="3668712"/>
            <a:ext cx="3429000" cy="3429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F9C3271-7D85-4D71-A656-79E39C960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337167"/>
            <a:ext cx="2911793" cy="262323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F25C2A24-9A36-4611-95E0-3FF7988A1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6" y="1522395"/>
            <a:ext cx="3077528" cy="278787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79255720-C28D-45B0-ACCA-9A5E07312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697803"/>
            <a:ext cx="1753331" cy="250475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5D925653-262A-4077-AA0B-08171EA3F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3" y="800813"/>
            <a:ext cx="2131348" cy="296535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="" xmlns:a16="http://schemas.microsoft.com/office/drawing/2014/main" id="{474973E2-577C-4B7E-AEFB-B9A789F85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03" y="1231953"/>
            <a:ext cx="1556413" cy="213539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DF1B543A-8A5A-4BA3-A4DF-19AE2BE51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4419345"/>
            <a:ext cx="3031737" cy="189677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="" xmlns:a16="http://schemas.microsoft.com/office/drawing/2014/main" id="{E0314FA9-F60B-4FA0-9F31-B59199D48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25" y="5685347"/>
            <a:ext cx="2381250" cy="17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33" y="1969454"/>
            <a:ext cx="6358308" cy="4768731"/>
          </a:xfr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84B45F7-B1ED-4DCC-A954-384A0E1B8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77" y="408273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idx="1"/>
          </p:nvPr>
        </p:nvSpPr>
        <p:spPr>
          <a:xfrm>
            <a:off x="0" y="1828763"/>
            <a:ext cx="10010902" cy="5788062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DJEČJI PRORAČUN - </a:t>
            </a:r>
            <a:r>
              <a:rPr lang="hr-HR" altLang="x-none" sz="3996" dirty="0" smtClean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2021.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Dječji proračun = </a:t>
            </a:r>
            <a:r>
              <a:rPr lang="pl-PL" altLang="x-none" sz="2664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108.055.066,00 </a:t>
            </a: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>
              <a:lnSpc>
                <a:spcPct val="80000"/>
              </a:lnSpc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Proračun Županije = </a:t>
            </a:r>
            <a:r>
              <a:rPr lang="pl-PL" altLang="x-none" sz="2664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238.290.425,25 </a:t>
            </a: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>
              <a:lnSpc>
                <a:spcPct val="80000"/>
              </a:lnSpc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Dječji proračun = </a:t>
            </a:r>
            <a:r>
              <a:rPr lang="pl-PL" altLang="x-none" sz="3552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45% </a:t>
            </a: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proračuna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Županije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20BCA19-2221-47A7-97A4-E8705E9A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93" y="2605026"/>
            <a:ext cx="1729867" cy="24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zervirano mjesto sadržaja 2"/>
          <p:cNvSpPr>
            <a:spLocks noGrp="1"/>
          </p:cNvSpPr>
          <p:nvPr>
            <p:ph idx="1"/>
          </p:nvPr>
        </p:nvSpPr>
        <p:spPr>
          <a:xfrm>
            <a:off x="249356" y="1793631"/>
            <a:ext cx="9651762" cy="6065290"/>
          </a:xfrm>
        </p:spPr>
        <p:txBody>
          <a:bodyPr/>
          <a:lstStyle/>
          <a:p>
            <a:pPr marL="0" lv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</a:t>
            </a:r>
            <a:r>
              <a:rPr lang="hr-HR" altLang="x-none" sz="3996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2021.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altLang="x-none" sz="2664" b="1" u="sng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hr-HR" altLang="x-none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OBNOVA ŠKOLA = 14.741.250,00 KN</a:t>
            </a:r>
          </a:p>
          <a:p>
            <a:pPr marL="0" indent="0" algn="ctr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Vanjska ovojnica (fasada), vanjska stolarija, krovište, kotlovnica</a:t>
            </a: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OŠ u </a:t>
            </a:r>
            <a:r>
              <a:rPr lang="hr-HR" altLang="x-none" sz="2664" dirty="0" err="1" smtClean="0">
                <a:solidFill>
                  <a:srgbClr val="0E582F"/>
                </a:solidFill>
                <a:latin typeface="Comic Sans MS" panose="030F0702030302020204" pitchFamily="66" charset="0"/>
              </a:rPr>
              <a:t>M.Bistrici</a:t>
            </a:r>
            <a:r>
              <a:rPr lang="hr-HR" altLang="x-none" sz="2664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, COO </a:t>
            </a:r>
            <a:r>
              <a:rPr lang="hr-HR" altLang="x-none" sz="2664" dirty="0" err="1" smtClean="0">
                <a:solidFill>
                  <a:srgbClr val="0E582F"/>
                </a:solidFill>
                <a:latin typeface="Comic Sans MS" panose="030F0702030302020204" pitchFamily="66" charset="0"/>
              </a:rPr>
              <a:t>Kr.Toplice,dvorana</a:t>
            </a:r>
            <a:r>
              <a:rPr lang="hr-HR" altLang="x-none" sz="2664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 </a:t>
            </a:r>
            <a:r>
              <a:rPr lang="hr-HR" altLang="x-none" sz="2664" dirty="0" err="1" smtClean="0">
                <a:solidFill>
                  <a:srgbClr val="0E582F"/>
                </a:solidFill>
                <a:latin typeface="Comic Sans MS" panose="030F0702030302020204" pitchFamily="66" charset="0"/>
              </a:rPr>
              <a:t>Zl.Bistrica</a:t>
            </a:r>
            <a:endParaRPr lang="hr-HR" altLang="x-none" sz="2664" dirty="0" smtClean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 </a:t>
            </a:r>
            <a:r>
              <a:rPr lang="hr-HR" altLang="x-none" sz="2664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    PŠ Laz Bistrički</a:t>
            </a: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Regionalni centar kompetencija u turizmu i ugostiteljstvu</a:t>
            </a: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CEF568E-7F1A-44BB-9F3D-E5E7B719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23" y="5125402"/>
            <a:ext cx="1554996" cy="22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211" y="1712015"/>
            <a:ext cx="9768115" cy="606473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</a:t>
            </a:r>
            <a:r>
              <a:rPr lang="hr-HR" altLang="x-none" sz="3996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2021.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POTPORE UČENICIMA I RODITELJIMA – </a:t>
            </a:r>
            <a:r>
              <a:rPr lang="hr-HR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41.202.985,00 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Prijevoz učenika – </a:t>
            </a: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34.844.985,00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Pomoćnici u nastavi (Baltazar) – </a:t>
            </a: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2.790.000,00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Radne bilježnice u OŠ – </a:t>
            </a: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1.400.000,00 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Prehrana u OŠ (</a:t>
            </a:r>
            <a:r>
              <a:rPr lang="hr-HR" sz="2400" dirty="0" err="1">
                <a:solidFill>
                  <a:srgbClr val="0E582F"/>
                </a:solidFill>
                <a:latin typeface="Comic Sans MS" panose="030F0702030302020204" pitchFamily="66" charset="0"/>
              </a:rPr>
              <a:t>Zalogajček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) – </a:t>
            </a: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766.000,00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Stipendije – </a:t>
            </a: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1.402.000,00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2BB413-26D1-4943-A256-3CD27C40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60" y="5800736"/>
            <a:ext cx="2902766" cy="18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3226" y="1706880"/>
            <a:ext cx="9768115" cy="620775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</a:t>
            </a:r>
            <a:r>
              <a:rPr lang="hr-HR" altLang="x-none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2021. </a:t>
            </a:r>
            <a:r>
              <a:rPr lang="hr-HR" altLang="x-none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ŠKOLSTVO – </a:t>
            </a:r>
            <a:r>
              <a:rPr lang="hr-HR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32.434.931,00 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 marL="0" lvl="0" indent="0" algn="ctr" defTabSz="914400" eaLnBrk="0" hangingPunct="0">
              <a:buNone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redovno funkcioniranje škola: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22.121.985,00 </a:t>
            </a: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- materijalni troškovi (energenti, uredski materijal, komunalije…)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8.185.439,00 </a:t>
            </a: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– izgradnja i održavanje objekata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596.307,00 </a:t>
            </a: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– oprema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1.311.200,00 </a:t>
            </a: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– dodatni programi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220.000,00 </a:t>
            </a: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- natjecanja</a:t>
            </a:r>
          </a:p>
          <a:p>
            <a:endParaRPr lang="hr-HR" sz="2800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D1E3DB6-306D-476B-B177-DCEE9153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74" y="5599333"/>
            <a:ext cx="2567986" cy="18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91179" y="186463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</a:t>
            </a:r>
            <a:r>
              <a:rPr lang="hr-HR" altLang="x-none" sz="3996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2021.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KULTURA I SPORT – </a:t>
            </a:r>
            <a:r>
              <a:rPr lang="hr-HR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11.623.350,00 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7</a:t>
            </a: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06.500,00 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– sport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10.685.000,00 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– Znanstveno-edukativno zabavni centar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231.850,00 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– događanja u kulturi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672A54AF-A653-47BD-8BE5-579307CB9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32" y="4924361"/>
            <a:ext cx="2742883" cy="24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546" y="180367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</a:t>
            </a:r>
            <a:r>
              <a:rPr lang="hr-HR" altLang="x-none" sz="3996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2021.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ZDRAVSTVO I SOCIJALNA SKRB – </a:t>
            </a:r>
            <a:r>
              <a:rPr lang="hr-HR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7.691.000,00 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3.291.000,00 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– zdravstvo (13% ukupnih davanja u dijelu koji se odnosi na Županiju)</a:t>
            </a: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4.400.000,00 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– socijalna skrb (pomoći obiteljima, pomoći novorođenima, projekt sigurne kuće, dječji participativni proračuna, Županija-prijatelj djece)   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44F0383-FD07-4B07-9922-FFEE79C3E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27" y="-74294"/>
            <a:ext cx="2180273" cy="19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83066" y="194591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</a:t>
            </a:r>
            <a:r>
              <a:rPr lang="hr-HR" altLang="x-none" sz="3996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2021.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UDRUGE – </a:t>
            </a:r>
            <a:r>
              <a:rPr lang="hr-HR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270.450,00 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rad udruga usmjeren na pomoć djeci i sudjelovanje najmlađih</a:t>
            </a:r>
          </a:p>
          <a:p>
            <a:pPr marL="0" lvl="0" indent="0" defTabSz="914400" eaLnBrk="0" hangingPunct="0">
              <a:buNone/>
            </a:pPr>
            <a:endParaRPr lang="hr-HR" sz="2400" dirty="0">
              <a:solidFill>
                <a:srgbClr val="0E582F"/>
              </a:solidFill>
            </a:endParaRPr>
          </a:p>
          <a:p>
            <a:pPr marL="0" lvl="0" indent="0" defTabSz="914400" eaLnBrk="0" hangingPunct="0">
              <a:lnSpc>
                <a:spcPct val="150000"/>
              </a:lnSpc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SIGURNOST U PROMETU – </a:t>
            </a:r>
            <a:r>
              <a:rPr lang="hr-HR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91.100,00 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edukativne aktivnosti po osnovnim školama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033E4587-58F5-4B16-A9EA-448C38F48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569" y="4310374"/>
            <a:ext cx="1520142" cy="1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703E-6 1.20467E-6 L 1.16109 0.0031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54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ZZ Powerpoint predložak">
  <a:themeElements>
    <a:clrScheme name="Prilagođeno 2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4C"/>
      </a:hlink>
      <a:folHlink>
        <a:srgbClr val="00664C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DE3402807884D999F516646854F4B" ma:contentTypeVersion="0" ma:contentTypeDescription="Create a new document." ma:contentTypeScope="" ma:versionID="9311dae01e35a4681548cba3967c39f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187E71-6F85-4A9E-8439-00761A5CE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DFF6D0F-3621-4B69-9AD9-5CF861ADF58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1584C3D-793E-488D-BB05-1413632F9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265</Words>
  <Application>Microsoft Office PowerPoint</Application>
  <PresentationFormat>Prilagođeno</PresentationFormat>
  <Paragraphs>76</Paragraphs>
  <Slides>10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Comic Sans MS</vt:lpstr>
      <vt:lpstr>Wingdings</vt:lpstr>
      <vt:lpstr>KZZ Powerpoint predložak</vt:lpstr>
      <vt:lpstr>ppp_ani_glo_stand</vt:lpstr>
      <vt:lpstr>1_ppp_ani_glo_stand</vt:lpstr>
      <vt:lpstr>„KRAPINSKO-ZAGORSKA ŽUPANIJA –    PRIJATELJ DJECE”   Dječji proračun za 2021. godinu  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KZZ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Zvonko Tušek</dc:creator>
  <cp:lastModifiedBy>Nevenka Puljko</cp:lastModifiedBy>
  <cp:revision>131</cp:revision>
  <cp:lastPrinted>2019-09-03T09:55:32Z</cp:lastPrinted>
  <dcterms:created xsi:type="dcterms:W3CDTF">2012-01-12T06:54:41Z</dcterms:created>
  <dcterms:modified xsi:type="dcterms:W3CDTF">2021-01-13T07:58:10Z</dcterms:modified>
</cp:coreProperties>
</file>