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857" r:id="rId4"/>
    <p:sldMasterId id="2147484465" r:id="rId5"/>
    <p:sldMasterId id="2147485618" r:id="rId6"/>
  </p:sldMasterIdLst>
  <p:notesMasterIdLst>
    <p:notesMasterId r:id="rId50"/>
  </p:notesMasterIdLst>
  <p:sldIdLst>
    <p:sldId id="256" r:id="rId7"/>
    <p:sldId id="257" r:id="rId8"/>
    <p:sldId id="292" r:id="rId9"/>
    <p:sldId id="291" r:id="rId10"/>
    <p:sldId id="293" r:id="rId11"/>
    <p:sldId id="295" r:id="rId12"/>
    <p:sldId id="327" r:id="rId13"/>
    <p:sldId id="302" r:id="rId14"/>
    <p:sldId id="305" r:id="rId15"/>
    <p:sldId id="298" r:id="rId16"/>
    <p:sldId id="367" r:id="rId17"/>
    <p:sldId id="368" r:id="rId18"/>
    <p:sldId id="300" r:id="rId19"/>
    <p:sldId id="307" r:id="rId20"/>
    <p:sldId id="369" r:id="rId21"/>
    <p:sldId id="370" r:id="rId22"/>
    <p:sldId id="328" r:id="rId23"/>
    <p:sldId id="383" r:id="rId24"/>
    <p:sldId id="384" r:id="rId25"/>
    <p:sldId id="428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2" r:id="rId42"/>
    <p:sldId id="523" r:id="rId43"/>
    <p:sldId id="525" r:id="rId44"/>
    <p:sldId id="524" r:id="rId45"/>
    <p:sldId id="526" r:id="rId46"/>
    <p:sldId id="527" r:id="rId47"/>
    <p:sldId id="528" r:id="rId48"/>
    <p:sldId id="521" r:id="rId49"/>
  </p:sldIdLst>
  <p:sldSz cx="9144000" cy="6858000" type="screen4x3"/>
  <p:notesSz cx="6735763" cy="9866313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101" autoAdjust="0"/>
  </p:normalViewPr>
  <p:slideViewPr>
    <p:cSldViewPr>
      <p:cViewPr varScale="1">
        <p:scale>
          <a:sx n="104" d="100"/>
          <a:sy n="104" d="100"/>
        </p:scale>
        <p:origin x="12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2780994E-981D-FEBB-F65B-E0611BBB8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F91F041-8332-EA95-94D3-B6BE0DF6BF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FCFDEB8-2613-49AF-8329-AFFEAC726143}" type="datetimeFigureOut">
              <a:rPr lang="hr-HR"/>
              <a:pPr>
                <a:defRPr/>
              </a:pPr>
              <a:t>30.12.2022.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4C908018-991F-6376-8AAD-42A90EEC5D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1D5E8D95-ACB5-FB4B-6664-2AB46793F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DA420C1-D0DB-0210-68C0-148E5B0617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4D4ACA2-530F-368D-C32B-E2CC6B731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997EE1-586C-43C9-AB67-0E687000C98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like slajda 1">
            <a:extLst>
              <a:ext uri="{FF2B5EF4-FFF2-40B4-BE49-F238E27FC236}">
                <a16:creationId xmlns:a16="http://schemas.microsoft.com/office/drawing/2014/main" id="{AB407620-B0E9-64B9-D524-2C5CBCC8A8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zervirano mjesto bilježaka 2">
            <a:extLst>
              <a:ext uri="{FF2B5EF4-FFF2-40B4-BE49-F238E27FC236}">
                <a16:creationId xmlns:a16="http://schemas.microsoft.com/office/drawing/2014/main" id="{85B6D0B3-F527-1AA0-286F-798F6A75AD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11268" name="Rezervirano mjesto broja slajda 3">
            <a:extLst>
              <a:ext uri="{FF2B5EF4-FFF2-40B4-BE49-F238E27FC236}">
                <a16:creationId xmlns:a16="http://schemas.microsoft.com/office/drawing/2014/main" id="{4BEDEB2E-A056-508C-27AB-B9B901AB3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060014-F8C7-46DF-A4D7-70139C0480B6}" type="slidenum">
              <a:rPr lang="hr-HR" altLang="sr-Latn-RS" sz="1200"/>
              <a:pPr/>
              <a:t>1</a:t>
            </a:fld>
            <a:endParaRPr lang="hr-HR" altLang="sr-Latn-R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like slajda 1">
            <a:extLst>
              <a:ext uri="{FF2B5EF4-FFF2-40B4-BE49-F238E27FC236}">
                <a16:creationId xmlns:a16="http://schemas.microsoft.com/office/drawing/2014/main" id="{99B51086-F3F9-2E52-03A6-5FF8486FB0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zervirano mjesto bilježaka 2">
            <a:extLst>
              <a:ext uri="{FF2B5EF4-FFF2-40B4-BE49-F238E27FC236}">
                <a16:creationId xmlns:a16="http://schemas.microsoft.com/office/drawing/2014/main" id="{72812CEA-B826-EB55-2F5A-4FEC9E1C18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/>
          </a:p>
        </p:txBody>
      </p:sp>
      <p:sp>
        <p:nvSpPr>
          <p:cNvPr id="17412" name="Rezervirano mjesto broja slajda 3">
            <a:extLst>
              <a:ext uri="{FF2B5EF4-FFF2-40B4-BE49-F238E27FC236}">
                <a16:creationId xmlns:a16="http://schemas.microsoft.com/office/drawing/2014/main" id="{62490A7B-B1D7-39D4-2E40-E5A3E3FD0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FA45CA-F064-43FE-B435-CA9A356DEF1A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zervirano mjesto slike slajda 1">
            <a:extLst>
              <a:ext uri="{FF2B5EF4-FFF2-40B4-BE49-F238E27FC236}">
                <a16:creationId xmlns:a16="http://schemas.microsoft.com/office/drawing/2014/main" id="{12E6AB39-99B7-FBC8-CDC4-95AE04DD60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zervirano mjesto bilježaka 2">
            <a:extLst>
              <a:ext uri="{FF2B5EF4-FFF2-40B4-BE49-F238E27FC236}">
                <a16:creationId xmlns:a16="http://schemas.microsoft.com/office/drawing/2014/main" id="{F4CC4968-B8A0-B79C-A645-E8D4C24B54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/>
          </a:p>
        </p:txBody>
      </p:sp>
      <p:sp>
        <p:nvSpPr>
          <p:cNvPr id="30724" name="Rezervirano mjesto broja slajda 3">
            <a:extLst>
              <a:ext uri="{FF2B5EF4-FFF2-40B4-BE49-F238E27FC236}">
                <a16:creationId xmlns:a16="http://schemas.microsoft.com/office/drawing/2014/main" id="{68B4B196-74DC-A18C-1609-CD95AC5EC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3809D9-AD16-417C-A8D7-D6B992DC46F1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zervirano mjesto slike slajda 1">
            <a:extLst>
              <a:ext uri="{FF2B5EF4-FFF2-40B4-BE49-F238E27FC236}">
                <a16:creationId xmlns:a16="http://schemas.microsoft.com/office/drawing/2014/main" id="{81D2FEB5-B4D0-9484-2D61-DEB300834E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zervirano mjesto bilježaka 2">
            <a:extLst>
              <a:ext uri="{FF2B5EF4-FFF2-40B4-BE49-F238E27FC236}">
                <a16:creationId xmlns:a16="http://schemas.microsoft.com/office/drawing/2014/main" id="{0B054118-1EE8-638A-51D9-9875C4AE9D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/>
          </a:p>
        </p:txBody>
      </p:sp>
      <p:sp>
        <p:nvSpPr>
          <p:cNvPr id="34820" name="Rezervirano mjesto broja slajda 3">
            <a:extLst>
              <a:ext uri="{FF2B5EF4-FFF2-40B4-BE49-F238E27FC236}">
                <a16:creationId xmlns:a16="http://schemas.microsoft.com/office/drawing/2014/main" id="{6E786851-CE43-C879-C811-27FAC1629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90C49E-E6C6-4086-899B-D8B2C3F65665}" type="slidenum">
              <a:rPr lang="hr-HR" altLang="sr-Latn-R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hr-HR" altLang="sr-Latn-R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zervirano mjesto slike slajda 1">
            <a:extLst>
              <a:ext uri="{FF2B5EF4-FFF2-40B4-BE49-F238E27FC236}">
                <a16:creationId xmlns:a16="http://schemas.microsoft.com/office/drawing/2014/main" id="{21B4D6E5-3AF2-0F45-609A-B7E7A36DF1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zervirano mjesto bilježaka 2">
            <a:extLst>
              <a:ext uri="{FF2B5EF4-FFF2-40B4-BE49-F238E27FC236}">
                <a16:creationId xmlns:a16="http://schemas.microsoft.com/office/drawing/2014/main" id="{517E87B4-2D65-BA51-B4DD-4E89CDE857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/>
          </a:p>
        </p:txBody>
      </p:sp>
      <p:sp>
        <p:nvSpPr>
          <p:cNvPr id="36868" name="Rezervirano mjesto broja slajda 3">
            <a:extLst>
              <a:ext uri="{FF2B5EF4-FFF2-40B4-BE49-F238E27FC236}">
                <a16:creationId xmlns:a16="http://schemas.microsoft.com/office/drawing/2014/main" id="{0673CD97-1F37-7F43-7907-81B5294F4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B54780-39C1-40F5-919A-09E6C022470E}" type="slidenum">
              <a:rPr lang="hr-HR" altLang="sr-Latn-R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hr-HR" altLang="sr-Latn-R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zervirano mjesto slike slajda 1">
            <a:extLst>
              <a:ext uri="{FF2B5EF4-FFF2-40B4-BE49-F238E27FC236}">
                <a16:creationId xmlns:a16="http://schemas.microsoft.com/office/drawing/2014/main" id="{E0FE16B8-5490-FEDD-E217-5CFAE4F8E2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zervirano mjesto bilježaka 2">
            <a:extLst>
              <a:ext uri="{FF2B5EF4-FFF2-40B4-BE49-F238E27FC236}">
                <a16:creationId xmlns:a16="http://schemas.microsoft.com/office/drawing/2014/main" id="{A2C31398-4A52-2823-0F88-745392322F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/>
          </a:p>
        </p:txBody>
      </p:sp>
      <p:sp>
        <p:nvSpPr>
          <p:cNvPr id="59396" name="Rezervirano mjesto broja slajda 3">
            <a:extLst>
              <a:ext uri="{FF2B5EF4-FFF2-40B4-BE49-F238E27FC236}">
                <a16:creationId xmlns:a16="http://schemas.microsoft.com/office/drawing/2014/main" id="{F6BEB329-DBBC-3F52-51F6-5A1453231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6D09D2-15C3-4ABF-AC93-2010EEF535E6}" type="slidenum">
              <a:rPr lang="hr-HR" altLang="sr-Latn-R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hr-HR" altLang="sr-Latn-R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4384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8492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11978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96485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58196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A811F1-972F-8A50-E3BA-23E2A68E1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131851-B616-10AF-D2ED-956416D20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7038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F4286F-7EE6-7CAC-B2F3-510582146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67DA58-6C61-5205-2059-CF0D4B34F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50129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D9F58B-BBE3-8AC4-5C25-FEDF8B54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3CB2F2-2F1C-2C5A-A8D2-197DB8F81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286341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C6DD7-15FF-DBEF-6681-1C8897E46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5E22A2-E126-F617-A01B-6DF77DF0E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982757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23DBC1-122A-6DDE-6B29-CD4CDB81F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9A956D2-FF83-96ED-524C-1205D4788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599327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F8F204-E48E-7F34-9A73-F16A597F2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C148D-D737-D0F2-053C-E1E5D68AC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47692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28139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16B4644-489A-9F49-BC26-DE0C8B998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CDD024A-6E52-EED5-5722-AAD249ED0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668970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17348-F567-8576-9C61-ABC02D5E4D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C39ED8-F073-8C06-3329-95B6DAC3D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280618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428050-6390-6D60-C583-3E8D2ACCC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235E9-D9B4-A706-4F89-FAC439B44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61234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0DEA4E-5255-76C4-8C69-C3F07DFBC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A306F6-D879-0415-6B42-B0285A898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629764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089960-68E7-E2A5-05D2-1FB7273EE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3E4F12-B78A-ADF9-9A4B-C3F0783DE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194378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597145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548856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859594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244310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5024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033227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576579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703019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6629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684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93715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623149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377972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560476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76038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413839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4205831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8354028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78250679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53793302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6057067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9305571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71073795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039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9074845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3794822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8574579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717579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64855891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65071102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138298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27887196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51264380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95415252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24729301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20129619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38682429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5501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849460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87605207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72601921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55816808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36690457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33371935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6288586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4787946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52292021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5472874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9321989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5042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6593871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66522354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2998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83724737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88896382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22889378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68875978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2992921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3845104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48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15129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57BEE599-3EA7-AF55-0F55-D4FC009D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CBF66052-C51C-9A9F-6F75-13BD182F6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6FFDE5-F11A-7446-9707-49C16EC57729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68338" indent="-257175">
              <a:defRPr>
                <a:solidFill>
                  <a:schemeClr val="tx1"/>
                </a:solidFill>
                <a:latin typeface="Arial" charset="0"/>
              </a:defRPr>
            </a:lvl2pPr>
            <a:lvl3pPr marL="1028700" indent="-204788">
              <a:defRPr>
                <a:solidFill>
                  <a:schemeClr val="tx1"/>
                </a:solidFill>
                <a:latin typeface="Arial" charset="0"/>
              </a:defRPr>
            </a:lvl3pPr>
            <a:lvl4pPr marL="1441450" indent="-206375">
              <a:defRPr>
                <a:solidFill>
                  <a:schemeClr val="tx1"/>
                </a:solidFill>
                <a:latin typeface="Arial" charset="0"/>
              </a:defRPr>
            </a:lvl4pPr>
            <a:lvl5pPr marL="1852613" indent="-206375">
              <a:defRPr>
                <a:solidFill>
                  <a:schemeClr val="tx1"/>
                </a:solidFill>
                <a:latin typeface="Arial" charset="0"/>
              </a:defRPr>
            </a:lvl5pPr>
            <a:lvl6pPr marL="23098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70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42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4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  <p:sldLayoutId id="2147485718" r:id="rId5"/>
    <p:sldLayoutId id="2147485719" r:id="rId6"/>
    <p:sldLayoutId id="2147485720" r:id="rId7"/>
    <p:sldLayoutId id="2147485721" r:id="rId8"/>
    <p:sldLayoutId id="2147485722" r:id="rId9"/>
    <p:sldLayoutId id="2147485723" r:id="rId10"/>
    <p:sldLayoutId id="2147485724" r:id="rId11"/>
    <p:sldLayoutId id="2147485725" r:id="rId12"/>
    <p:sldLayoutId id="214748572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D:\nicks computer\new global series again!!!\global09\global09_title.jpg">
            <a:extLst>
              <a:ext uri="{FF2B5EF4-FFF2-40B4-BE49-F238E27FC236}">
                <a16:creationId xmlns:a16="http://schemas.microsoft.com/office/drawing/2014/main" id="{AA33A4E7-5DD9-4742-AD7F-17EA5243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8BCB6661-BB90-7E73-0851-871709A04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D417C-A4DA-2BEB-5846-9B9637ADA0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94463"/>
            <a:ext cx="1166813" cy="363537"/>
          </a:xfrm>
          <a:prstGeom prst="rect">
            <a:avLst/>
          </a:prstGeom>
          <a:noFill/>
          <a:ln>
            <a:noFill/>
          </a:ln>
        </p:spPr>
        <p:txBody>
          <a:bodyPr vert="horz" wrap="square" lIns="82345" tIns="41173" rIns="82345" bIns="411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788E7-68D1-9D1F-6D2F-894AAA42DF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6525" y="6481763"/>
            <a:ext cx="6467475" cy="3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2345" tIns="41173" rIns="82345" bIns="411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7" r:id="rId1"/>
    <p:sldLayoutId id="2147485728" r:id="rId2"/>
    <p:sldLayoutId id="2147485729" r:id="rId3"/>
    <p:sldLayoutId id="2147485730" r:id="rId4"/>
    <p:sldLayoutId id="2147485731" r:id="rId5"/>
    <p:sldLayoutId id="2147485732" r:id="rId6"/>
    <p:sldLayoutId id="2147485733" r:id="rId7"/>
    <p:sldLayoutId id="2147485734" r:id="rId8"/>
    <p:sldLayoutId id="2147485735" r:id="rId9"/>
    <p:sldLayoutId id="2147485736" r:id="rId10"/>
    <p:sldLayoutId id="2147485737" r:id="rId11"/>
    <p:sldLayoutId id="2147485790" r:id="rId12"/>
    <p:sldLayoutId id="214748579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35795ADF-351E-DF8D-DC43-C283B89B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A48EA7-6F87-8A2D-E2CB-62F3A17B6F7E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40" tIns="16209" rIns="82340" bIns="16209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68338" indent="-257175">
              <a:defRPr>
                <a:solidFill>
                  <a:schemeClr val="tx1"/>
                </a:solidFill>
                <a:latin typeface="Arial" charset="0"/>
              </a:defRPr>
            </a:lvl2pPr>
            <a:lvl3pPr marL="1028700" indent="-204788">
              <a:defRPr>
                <a:solidFill>
                  <a:schemeClr val="tx1"/>
                </a:solidFill>
                <a:latin typeface="Arial" charset="0"/>
              </a:defRPr>
            </a:lvl3pPr>
            <a:lvl4pPr marL="1441450" indent="-206375">
              <a:defRPr>
                <a:solidFill>
                  <a:schemeClr val="tx1"/>
                </a:solidFill>
                <a:latin typeface="Arial" charset="0"/>
              </a:defRPr>
            </a:lvl4pPr>
            <a:lvl5pPr marL="1852613" indent="-206375">
              <a:defRPr>
                <a:solidFill>
                  <a:schemeClr val="tx1"/>
                </a:solidFill>
                <a:latin typeface="Arial" charset="0"/>
              </a:defRPr>
            </a:lvl5pPr>
            <a:lvl6pPr marL="23098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70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42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4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605F56DE-D885-FB22-4F22-4A123244E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8" r:id="rId1"/>
    <p:sldLayoutId id="2147485739" r:id="rId2"/>
    <p:sldLayoutId id="2147485740" r:id="rId3"/>
    <p:sldLayoutId id="2147485741" r:id="rId4"/>
    <p:sldLayoutId id="2147485742" r:id="rId5"/>
    <p:sldLayoutId id="2147485743" r:id="rId6"/>
    <p:sldLayoutId id="2147485744" r:id="rId7"/>
    <p:sldLayoutId id="2147485745" r:id="rId8"/>
    <p:sldLayoutId id="2147485746" r:id="rId9"/>
    <p:sldLayoutId id="2147485747" r:id="rId10"/>
    <p:sldLayoutId id="2147485748" r:id="rId11"/>
    <p:sldLayoutId id="2147485749" r:id="rId12"/>
    <p:sldLayoutId id="214748575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1A68A785-FCE9-5B81-2E01-618A4F6CE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921E7D0E-2E6E-2025-F290-A02CDEA04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B0BE28-99E7-1409-C9E0-8B4B80E2B8FC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alt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1" r:id="rId1"/>
    <p:sldLayoutId id="2147485752" r:id="rId2"/>
    <p:sldLayoutId id="2147485753" r:id="rId3"/>
    <p:sldLayoutId id="2147485754" r:id="rId4"/>
    <p:sldLayoutId id="2147485755" r:id="rId5"/>
    <p:sldLayoutId id="2147485756" r:id="rId6"/>
    <p:sldLayoutId id="2147485757" r:id="rId7"/>
    <p:sldLayoutId id="2147485758" r:id="rId8"/>
    <p:sldLayoutId id="2147485759" r:id="rId9"/>
    <p:sldLayoutId id="2147485760" r:id="rId10"/>
    <p:sldLayoutId id="2147485761" r:id="rId11"/>
    <p:sldLayoutId id="2147485762" r:id="rId12"/>
    <p:sldLayoutId id="2147485763" r:id="rId13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E1C9D7D3-4688-600F-7FD5-8054725B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05833206-980C-18F2-A9C3-202532374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B8F2E2-4D9D-1665-236F-2306026D215D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alt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4" r:id="rId1"/>
    <p:sldLayoutId id="2147485765" r:id="rId2"/>
    <p:sldLayoutId id="2147485766" r:id="rId3"/>
    <p:sldLayoutId id="2147485767" r:id="rId4"/>
    <p:sldLayoutId id="2147485768" r:id="rId5"/>
    <p:sldLayoutId id="2147485769" r:id="rId6"/>
    <p:sldLayoutId id="2147485770" r:id="rId7"/>
    <p:sldLayoutId id="2147485771" r:id="rId8"/>
    <p:sldLayoutId id="2147485772" r:id="rId9"/>
    <p:sldLayoutId id="2147485773" r:id="rId10"/>
    <p:sldLayoutId id="2147485774" r:id="rId11"/>
    <p:sldLayoutId id="2147485775" r:id="rId12"/>
    <p:sldLayoutId id="2147485776" r:id="rId13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id="{73EAA627-5A22-F737-F96B-5FD0AFDF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9369A4B7-B6F6-5FFB-5CE6-166ABA5C5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2597AB-A026-BEC5-EDD9-FC249E06B94B}"/>
              </a:ext>
            </a:extLst>
          </p:cNvPr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alt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7" r:id="rId1"/>
    <p:sldLayoutId id="2147485778" r:id="rId2"/>
    <p:sldLayoutId id="2147485779" r:id="rId3"/>
    <p:sldLayoutId id="2147485780" r:id="rId4"/>
    <p:sldLayoutId id="2147485781" r:id="rId5"/>
    <p:sldLayoutId id="2147485782" r:id="rId6"/>
    <p:sldLayoutId id="2147485783" r:id="rId7"/>
    <p:sldLayoutId id="2147485784" r:id="rId8"/>
    <p:sldLayoutId id="2147485785" r:id="rId9"/>
    <p:sldLayoutId id="2147485786" r:id="rId10"/>
    <p:sldLayoutId id="2147485787" r:id="rId11"/>
    <p:sldLayoutId id="2147485788" r:id="rId12"/>
    <p:sldLayoutId id="2147485789" r:id="rId13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D:\nicks computer\new global series again!!!\global09\global09_title.jpg">
            <a:extLst>
              <a:ext uri="{FF2B5EF4-FFF2-40B4-BE49-F238E27FC236}">
                <a16:creationId xmlns:a16="http://schemas.microsoft.com/office/drawing/2014/main" id="{F1A8ABC1-07D5-EBEA-3CE0-3FCD4434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FCA799D9-944A-FEAA-72D8-2140A2664C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3716338"/>
            <a:ext cx="8785225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4000" b="1" dirty="0">
                <a:latin typeface="Times New Roman" panose="02020603050405020304" pitchFamily="18" charset="0"/>
              </a:rPr>
              <a:t>PRORAČUN  2023. </a:t>
            </a:r>
            <a:br>
              <a:rPr lang="hr-HR" altLang="sr-Latn-RS" sz="4000" b="1" dirty="0">
                <a:latin typeface="Times New Roman" panose="02020603050405020304" pitchFamily="18" charset="0"/>
              </a:rPr>
            </a:br>
            <a:endParaRPr lang="hr-HR" altLang="sr-Latn-RS" sz="4000" b="1" dirty="0">
              <a:latin typeface="Times New Roman" panose="02020603050405020304" pitchFamily="18" charset="0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4EA365C-633E-9FF7-95A8-3CC1275D9B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6237288"/>
            <a:ext cx="8640762" cy="431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hr-HR" alt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prosinac 2022. </a:t>
            </a:r>
            <a:r>
              <a:rPr lang="hr-HR" altLang="sr-Latn-RS" sz="1600" b="1" dirty="0"/>
              <a:t>					</a:t>
            </a:r>
            <a:r>
              <a:rPr lang="hr-HR" altLang="sr-Latn-R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VODIČ  ZA GRAĐANE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zervirano mjesto sadržaja 2">
            <a:extLst>
              <a:ext uri="{FF2B5EF4-FFF2-40B4-BE49-F238E27FC236}">
                <a16:creationId xmlns:a16="http://schemas.microsoft.com/office/drawing/2014/main" id="{0BFA16A4-2317-2C9A-DF95-35BB7FC5BE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Izmjene i dopune proračuna</a:t>
            </a:r>
          </a:p>
          <a:p>
            <a:pPr marL="0" indent="0" algn="just">
              <a:buFontTx/>
              <a:buNone/>
            </a:pPr>
            <a:endParaRPr lang="hr-HR" altLang="sr-Latn-R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hr-HR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Ako se u tijeku proračunske godine zbog nastanka novih obaveza za proračun, povećaju rashodi i/ili izdaci, odnosno smanje prihodi i/ili primici, Županijska skupština na prijedlog župana donosi izmjene i dopuna proračuna. Izmjene i dopune proračuna vrše se uravnoteženjem prihoda i primitaka s rashodima i izdacima.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CAC5C9-C93C-CEDE-91B7-86AB12FC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Polugodišnji izvještaj o izvršenju proračuna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Izrađuje ga upravni odjel nadležan za financije i  proračun te dostavlja županu najkasnije do 5. rujna tekuće proračunske godine,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Župan ga dostavlja Županijskoj skupštini na donošenje najkasnije do 15. rujna tekuće proračunske godine.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68A84C-1B5E-782C-F1BA-BB3AB315C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8694738" cy="5086350"/>
          </a:xfrm>
        </p:spPr>
        <p:txBody>
          <a:bodyPr/>
          <a:lstStyle/>
          <a:p>
            <a:pPr>
              <a:defRPr/>
            </a:pPr>
            <a:endParaRPr lang="hr-HR" dirty="0"/>
          </a:p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Godišnji izvještaj o izvršenju Proračuna</a:t>
            </a:r>
          </a:p>
          <a:p>
            <a:pPr marL="0" indent="0">
              <a:buFontTx/>
              <a:buNone/>
              <a:defRPr/>
            </a:pPr>
            <a:endParaRPr lang="hr-HR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Izrađuje ga upravni odjel nadležan za financije i proračun te dostavlja županu najkasnije do 1. svibnja tekuće godine za prethodnu godinu,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Župan ga dostavlja Županijskoj skupštini na donošenje najkasnije do 1. lipnja tekuće godine za prethodnu godinu.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zervirano mjesto sadržaja 2">
            <a:extLst>
              <a:ext uri="{FF2B5EF4-FFF2-40B4-BE49-F238E27FC236}">
                <a16:creationId xmlns:a16="http://schemas.microsoft.com/office/drawing/2014/main" id="{AA29CD94-CE0F-B70B-8CD9-2395E10F3B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Jedno od najvažnijih načela proračuna jest da isti mora biti uravnotežen – ukupna visina planiranih prihoda i primitaka mora biti jednaka ukupnoj visini planiranih rashoda i izdataka. </a:t>
            </a:r>
          </a:p>
          <a:p>
            <a:pPr marL="0" indent="0">
              <a:buFontTx/>
              <a:buNone/>
            </a:pPr>
            <a:endParaRPr lang="hr-HR" altLang="sr-Latn-R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F50AF3-C9CE-4C12-9826-DD028AF8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52513"/>
            <a:ext cx="8694738" cy="55387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Odakle dolazi novac u Proračun?</a:t>
            </a:r>
          </a:p>
          <a:p>
            <a:pPr marL="0" indent="0">
              <a:buFontTx/>
              <a:buNone/>
              <a:defRPr/>
            </a:pP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Porez  na dohodak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Porez na nasljedstva i darove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Porez na cestovna motorna vozila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Porez na automate za zabavne igre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Pomoći od međunarodnih organizacija i tijela EU (za projekte)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Pomoći iz proračuna (Državni proračun, proračuni općina i gradova – za zajedničke programe, aktivnosti i projekte)</a:t>
            </a:r>
          </a:p>
          <a:p>
            <a:pPr marL="0" indent="0">
              <a:buFontTx/>
              <a:buNone/>
              <a:defRPr/>
            </a:pPr>
            <a:endParaRPr lang="hr-HR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zervirano mjesto sadržaja 2">
            <a:extLst>
              <a:ext uri="{FF2B5EF4-FFF2-40B4-BE49-F238E27FC236}">
                <a16:creationId xmlns:a16="http://schemas.microsoft.com/office/drawing/2014/main" id="{8DF06A0D-6D2D-E893-FA56-06CC9814C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329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Odakle dolazi novac u Proračun?</a:t>
            </a:r>
          </a:p>
          <a:p>
            <a:pPr marL="0" indent="0">
              <a:buFontTx/>
              <a:buNone/>
              <a:defRPr/>
            </a:pPr>
            <a:endParaRPr lang="hr-HR" alt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Pomoći iz izvanproračunskih korisnika (Hrvatski zavod za zapošljavanje)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Pomoći Državnog proračuna za decentralizirane funkcije (zakonski standard za osnovne i srednje škole, učeničke domove, zdravstvene ustanove, centre za socijalnu skrb)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financijske imovine (kamate, tečajne razlike, višak poslovanja pravnih osoba kojima je Županija osnivač)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nefinancijske imovine (koncesije, naknada za nedozvoljeno izgrađene građevine)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zervirano mjesto sadržaja 2">
            <a:extLst>
              <a:ext uri="{FF2B5EF4-FFF2-40B4-BE49-F238E27FC236}">
                <a16:creationId xmlns:a16="http://schemas.microsoft.com/office/drawing/2014/main" id="{B6A05186-43C5-3D9A-DB3E-0F644DE6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52513"/>
            <a:ext cx="8694738" cy="54721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Odakle dolazi novac u Proračun?</a:t>
            </a:r>
          </a:p>
          <a:p>
            <a:pPr marL="0" indent="0">
              <a:buFontTx/>
              <a:buNone/>
              <a:defRPr/>
            </a:pPr>
            <a:endParaRPr lang="hr-HR" alt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upravnih i administrativnih pristojbi (županijske upravne pristojbe i državni </a:t>
            </a:r>
            <a:r>
              <a:rPr lang="hr-HR" alt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biljezi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po posebnim propisima (izdavanje dozvola za linijski prijevoz, refundacije i sl.)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donacija (stipendije, manifestacije i sl.)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prodaje (rashodovana službena vozila)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Primici od financijske imovine i zaduživanja (primici od kreditnog zaduženja, povrati deponiranih sredstava za kredite dane poduzetnicima i poljoprivrednicima)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hr-HR" altLang="sr-Latn-R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FBACB6-5C92-9129-9261-E2A32C58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52513"/>
            <a:ext cx="8694738" cy="5329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 odlazi novac iz Proračuna ?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Zdravstvo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Obrazovanje,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Udruge, civilno društvo, Crveni križ, Vatrogasna zajednica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Programi i projekti u gospodarstvu, poljoprivredi, prometu, komunalnom gospodarstvu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Programi i projekti iz područja gospodarenja otpadom, zaštite okoliša, prostornog uređenja i gradnje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Donacije, potpore, pomoći, subvencije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Izvršno i predstavničko tijelo Županije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6" descr="D:\nicks computer\new global series again!!!\global09\global09_title.jpg">
            <a:extLst>
              <a:ext uri="{FF2B5EF4-FFF2-40B4-BE49-F238E27FC236}">
                <a16:creationId xmlns:a16="http://schemas.microsoft.com/office/drawing/2014/main" id="{71CE0311-9B2A-0771-3AC2-A3DE493F3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82101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8E65742D-E16D-F9BD-51AC-AB69423D5D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71450" y="3644900"/>
            <a:ext cx="8785225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4000" b="1">
                <a:latin typeface="Times New Roman" panose="02020603050405020304" pitchFamily="18" charset="0"/>
              </a:rPr>
              <a:t>Proračun </a:t>
            </a:r>
            <a:br>
              <a:rPr lang="hr-HR" altLang="sr-Latn-RS" sz="4000" b="1">
                <a:latin typeface="Times New Roman" panose="02020603050405020304" pitchFamily="18" charset="0"/>
              </a:rPr>
            </a:br>
            <a:r>
              <a:rPr lang="hr-HR" altLang="sr-Latn-RS" sz="4000" b="1">
                <a:latin typeface="Times New Roman" panose="02020603050405020304" pitchFamily="18" charset="0"/>
              </a:rPr>
              <a:t>Krapinsko-zagorske županije  za  </a:t>
            </a:r>
            <a:br>
              <a:rPr lang="hr-HR" altLang="sr-Latn-RS" sz="4000" b="1">
                <a:latin typeface="Times New Roman" panose="02020603050405020304" pitchFamily="18" charset="0"/>
              </a:rPr>
            </a:br>
            <a:r>
              <a:rPr lang="hr-HR" altLang="sr-Latn-RS" sz="4000" b="1">
                <a:latin typeface="Times New Roman" panose="02020603050405020304" pitchFamily="18" charset="0"/>
              </a:rPr>
              <a:t>2023. godinu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zervirano mjesto sadržaja 2">
            <a:extLst>
              <a:ext uri="{FF2B5EF4-FFF2-40B4-BE49-F238E27FC236}">
                <a16:creationId xmlns:a16="http://schemas.microsoft.com/office/drawing/2014/main" id="{6EC3AA60-03C2-5938-1BD7-CC3A761342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metodologija izrade proračuna </a:t>
            </a:r>
          </a:p>
          <a:p>
            <a:pPr marL="0" indent="0" algn="ctr">
              <a:buFontTx/>
              <a:buNone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FontTx/>
              <a:buNone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hr-HR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proračun obuhvaća prihode i primitke te </a:t>
            </a:r>
          </a:p>
          <a:p>
            <a:pPr marL="0" indent="0" algn="ctr">
              <a:buFontTx/>
              <a:buNone/>
            </a:pPr>
            <a:r>
              <a:rPr lang="hr-HR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rashode i izdatke Krapinsko-zagorske županije te svih njezinih proračunskih korisn</a:t>
            </a:r>
            <a:r>
              <a:rPr lang="hr-HR" altLang="sr-Latn-RS" sz="2800"/>
              <a:t>ika </a:t>
            </a:r>
          </a:p>
        </p:txBody>
      </p:sp>
      <p:sp>
        <p:nvSpPr>
          <p:cNvPr id="5" name="Strelica dolje 4">
            <a:extLst>
              <a:ext uri="{FF2B5EF4-FFF2-40B4-BE49-F238E27FC236}">
                <a16:creationId xmlns:a16="http://schemas.microsoft.com/office/drawing/2014/main" id="{7DC53894-805D-2411-135C-1313F70CE4BA}"/>
              </a:ext>
            </a:extLst>
          </p:cNvPr>
          <p:cNvSpPr/>
          <p:nvPr/>
        </p:nvSpPr>
        <p:spPr>
          <a:xfrm>
            <a:off x="3779838" y="2349500"/>
            <a:ext cx="1079500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adržaja 1">
            <a:extLst>
              <a:ext uri="{FF2B5EF4-FFF2-40B4-BE49-F238E27FC236}">
                <a16:creationId xmlns:a16="http://schemas.microsoft.com/office/drawing/2014/main" id="{1F2EB2D6-4BC6-7384-77E3-96218FF159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538" y="1341438"/>
            <a:ext cx="8694737" cy="5322887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sr-Latn-CS" altLang="sr-Latn-RS" b="1"/>
          </a:p>
          <a:p>
            <a:pPr marL="0" indent="0" algn="just">
              <a:buFontTx/>
              <a:buNone/>
            </a:pPr>
            <a:r>
              <a:rPr lang="sr-Latn-CS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ŠTO JE PRORAČUN?</a:t>
            </a:r>
          </a:p>
          <a:p>
            <a:pPr marL="0" indent="0" algn="just">
              <a:buFontTx/>
              <a:buNone/>
            </a:pPr>
            <a:endParaRPr lang="sr-Latn-CS" altLang="sr-Latn-R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sr-Latn-CS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Proračun je temeljni financijski dokument u kojem su iskazani svi planirani godišnji prihodi i primici te rashodi i izdaci. </a:t>
            </a:r>
          </a:p>
          <a:p>
            <a:pPr marL="0" indent="0" algn="just">
              <a:buFontTx/>
              <a:buNone/>
            </a:pPr>
            <a:r>
              <a:rPr lang="sr-Latn-CS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Proračun se odnosi na fiskalnu godinu koja prestavlja razdoblje od 12 mjeseci – od 1. siječnja do 31. prosinca.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08FF3A-5A15-1AE8-DBD4-94436ADB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8694738" cy="57610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Ukupno 51 proračunski korisnik 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osnovne škole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srednjih škola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 Zabok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Specijalne bolnice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zdravlja KZŽ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hitnu medicinu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javno zdravstvo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prostorno uređenje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Javna ustanova za </a:t>
            </a:r>
            <a:r>
              <a:rPr lang="hr-HR" altLang="x-non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upravlj</a:t>
            </a: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zaštićenim dijelovima prirode 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Zagorska razvojna agencija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za žrtve nasilja u obitelji Novi početak</a:t>
            </a:r>
          </a:p>
          <a:p>
            <a:pPr>
              <a:defRPr/>
            </a:pPr>
            <a:endParaRPr lang="hr-HR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6" descr="D:\nicks computer\new global series again!!!\global09\global09_title.jpg">
            <a:extLst>
              <a:ext uri="{FF2B5EF4-FFF2-40B4-BE49-F238E27FC236}">
                <a16:creationId xmlns:a16="http://schemas.microsoft.com/office/drawing/2014/main" id="{B90A4865-60B9-C674-6AF8-2E3D501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4925"/>
            <a:ext cx="91821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4B7DB3DE-913C-7ED7-5C45-CFB34B73E9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98438" y="3789363"/>
            <a:ext cx="8785225" cy="143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4000" b="1">
                <a:latin typeface="Times New Roman" panose="02020603050405020304" pitchFamily="18" charset="0"/>
              </a:rPr>
              <a:t>Prijedlog  proračuna za 2023. g.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C388863-3E7C-FD68-78E9-49DCFEF0AC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6237288"/>
            <a:ext cx="6400800" cy="431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hr-HR" altLang="sr-Latn-RS" sz="1200">
                <a:latin typeface="Times New Roman" panose="02020603050405020304" pitchFamily="18" charset="0"/>
              </a:rPr>
              <a:t>10. sjednica Županijske skupštine</a:t>
            </a:r>
          </a:p>
          <a:p>
            <a:pPr algn="l">
              <a:lnSpc>
                <a:spcPct val="80000"/>
              </a:lnSpc>
            </a:pPr>
            <a:r>
              <a:rPr lang="hr-HR" altLang="sr-Latn-RS" sz="1200">
                <a:latin typeface="Times New Roman" panose="02020603050405020304" pitchFamily="18" charset="0"/>
              </a:rPr>
              <a:t>Krapina, 16.prosinac 2022.</a:t>
            </a:r>
            <a:r>
              <a:rPr lang="hr-HR" altLang="sr-Latn-RS" sz="1600"/>
              <a:t>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CDACF25-EB49-5A65-C03E-465378FD70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694738" cy="49672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endParaRPr lang="pl-PL" altLang="sr-Latn-RS" sz="2400" b="1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sr-Latn-RS" sz="2400" b="1"/>
              <a:t>Plan proračuna Županije zajedno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sr-Latn-RS" sz="2400" b="1"/>
              <a:t>s proračunskim korisnicima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pl-PL" altLang="sr-Latn-RS" sz="2400" b="1"/>
          </a:p>
          <a:p>
            <a:pPr marL="0" indent="0" algn="ctr">
              <a:buFontTx/>
              <a:buNone/>
            </a:pPr>
            <a:r>
              <a:rPr lang="hr-HR" altLang="sr-Latn-RS" sz="2400" b="1"/>
              <a:t>202.267.449,59</a:t>
            </a:r>
            <a:r>
              <a:rPr lang="hr-HR" altLang="sr-Latn-RS" sz="2400"/>
              <a:t> eur (</a:t>
            </a:r>
            <a:r>
              <a:rPr lang="hr-HR" altLang="sr-Latn-RS" sz="2400">
                <a:solidFill>
                  <a:srgbClr val="C00000"/>
                </a:solidFill>
              </a:rPr>
              <a:t>1.523 mln kn</a:t>
            </a:r>
            <a:r>
              <a:rPr lang="hr-HR" altLang="sr-Latn-RS" sz="2400"/>
              <a:t>)</a:t>
            </a:r>
            <a:endParaRPr lang="hr-HR" altLang="sr-Latn-RS" sz="2400" b="1"/>
          </a:p>
          <a:p>
            <a:pPr marL="0" indent="0" algn="ctr">
              <a:buFontTx/>
              <a:buNone/>
            </a:pPr>
            <a:r>
              <a:rPr lang="hr-HR" altLang="sr-Latn-RS" sz="2400"/>
              <a:t>(+41.731.711,58 eur ili 26%;( </a:t>
            </a:r>
            <a:r>
              <a:rPr lang="hr-HR" altLang="sr-Latn-RS" sz="2400">
                <a:solidFill>
                  <a:srgbClr val="C00000"/>
                </a:solidFill>
              </a:rPr>
              <a:t>314,4 mln kn</a:t>
            </a:r>
            <a:r>
              <a:rPr lang="hr-HR" altLang="sr-Latn-RS" sz="2400"/>
              <a:t>)</a:t>
            </a:r>
          </a:p>
          <a:p>
            <a:pPr marL="0" indent="0" algn="ctr">
              <a:buFontTx/>
              <a:buNone/>
            </a:pPr>
            <a:r>
              <a:rPr lang="hr-HR" altLang="sr-Latn-RS" sz="2400">
                <a:cs typeface="Arial" panose="020B0604020202020204" pitchFamily="34" charset="0"/>
              </a:rPr>
              <a:t>prethodni plan 160.535.738,01 eur(</a:t>
            </a:r>
            <a:r>
              <a:rPr lang="hr-HR" altLang="sr-Latn-RS" sz="2400">
                <a:solidFill>
                  <a:srgbClr val="C00000"/>
                </a:solidFill>
                <a:cs typeface="Arial" panose="020B0604020202020204" pitchFamily="34" charset="0"/>
              </a:rPr>
              <a:t>1.209</a:t>
            </a:r>
            <a:r>
              <a:rPr lang="hr-HR" altLang="sr-Latn-RS" sz="24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r-HR" altLang="sr-Latn-RS" sz="2400">
                <a:solidFill>
                  <a:srgbClr val="C00000"/>
                </a:solidFill>
                <a:cs typeface="Arial" panose="020B0604020202020204" pitchFamily="34" charset="0"/>
              </a:rPr>
              <a:t>mln kn</a:t>
            </a:r>
            <a:r>
              <a:rPr lang="hr-HR" altLang="sr-Latn-RS" sz="2400">
                <a:cs typeface="Arial" panose="020B0604020202020204" pitchFamily="34" charset="0"/>
              </a:rPr>
              <a:t>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pl-PL" altLang="sr-Latn-RS" sz="2400" b="1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zervirano mjesto sadržaja 2">
            <a:extLst>
              <a:ext uri="{FF2B5EF4-FFF2-40B4-BE49-F238E27FC236}">
                <a16:creationId xmlns:a16="http://schemas.microsoft.com/office/drawing/2014/main" id="{4D09BCDD-2264-2B68-FA72-F859D93B3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hr-HR" altLang="sr-Latn-RS"/>
          </a:p>
          <a:p>
            <a:pPr marL="0" indent="0" algn="ctr">
              <a:buFontTx/>
              <a:buNone/>
            </a:pPr>
            <a:r>
              <a:rPr lang="hr-HR" altLang="sr-Latn-RS" sz="2400" b="1"/>
              <a:t>Plan proračuna Krapinsko-zagorske županije </a:t>
            </a:r>
          </a:p>
          <a:p>
            <a:pPr marL="0" indent="0" algn="ctr">
              <a:buFontTx/>
              <a:buNone/>
            </a:pPr>
            <a:r>
              <a:rPr lang="hr-HR" altLang="sr-Latn-RS" sz="2400" b="1" u="sng"/>
              <a:t>bez proračunskih korisnika</a:t>
            </a:r>
            <a:r>
              <a:rPr lang="hr-HR" altLang="sr-Latn-RS" sz="2400" b="1"/>
              <a:t>  </a:t>
            </a:r>
          </a:p>
          <a:p>
            <a:pPr marL="0" indent="0" algn="ctr">
              <a:buFontTx/>
              <a:buNone/>
            </a:pPr>
            <a:endParaRPr lang="hr-HR" altLang="sr-Latn-RS" sz="2400" b="1"/>
          </a:p>
          <a:p>
            <a:pPr marL="0" indent="0" algn="ctr">
              <a:buFontTx/>
              <a:buNone/>
            </a:pPr>
            <a:r>
              <a:rPr lang="hr-HR" altLang="sr-Latn-RS" sz="2400"/>
              <a:t>47.479.809,82 eur (</a:t>
            </a:r>
            <a:r>
              <a:rPr lang="hr-HR" altLang="sr-Latn-RS" sz="2400">
                <a:solidFill>
                  <a:srgbClr val="C00000"/>
                </a:solidFill>
              </a:rPr>
              <a:t>357,7 mln kn</a:t>
            </a:r>
            <a:r>
              <a:rPr lang="hr-HR" altLang="sr-Latn-RS" sz="2400"/>
              <a:t>)</a:t>
            </a:r>
            <a:endParaRPr lang="hr-HR" altLang="sr-Latn-RS" sz="2400" b="1"/>
          </a:p>
          <a:p>
            <a:pPr marL="0" indent="0" algn="ctr">
              <a:buFontTx/>
              <a:buNone/>
            </a:pPr>
            <a:r>
              <a:rPr lang="hr-HR" altLang="sr-Latn-RS" sz="2400"/>
              <a:t>+11.834.697,58 eur ili 33%; (</a:t>
            </a:r>
            <a:r>
              <a:rPr lang="hr-HR" altLang="sr-Latn-RS" sz="2400">
                <a:solidFill>
                  <a:srgbClr val="C00000"/>
                </a:solidFill>
              </a:rPr>
              <a:t>89,1 mln kn</a:t>
            </a:r>
            <a:r>
              <a:rPr lang="hr-HR" altLang="sr-Latn-RS" sz="2400"/>
              <a:t>)</a:t>
            </a:r>
          </a:p>
          <a:p>
            <a:pPr marL="0" indent="0" algn="ctr">
              <a:buFontTx/>
              <a:buNone/>
            </a:pPr>
            <a:r>
              <a:rPr lang="hr-HR" altLang="sr-Latn-RS" sz="2400">
                <a:cs typeface="Arial" panose="020B0604020202020204" pitchFamily="34" charset="0"/>
              </a:rPr>
              <a:t>prethodni plan 35.645.112,24 eur(</a:t>
            </a:r>
            <a:r>
              <a:rPr lang="hr-HR" altLang="sr-Latn-RS" sz="2400">
                <a:solidFill>
                  <a:srgbClr val="C00000"/>
                </a:solidFill>
                <a:cs typeface="Arial" panose="020B0604020202020204" pitchFamily="34" charset="0"/>
              </a:rPr>
              <a:t>268,6 mln kn</a:t>
            </a:r>
            <a:r>
              <a:rPr lang="hr-HR" altLang="sr-Latn-RS" sz="2400"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slov 1">
            <a:extLst>
              <a:ext uri="{FF2B5EF4-FFF2-40B4-BE49-F238E27FC236}">
                <a16:creationId xmlns:a16="http://schemas.microsoft.com/office/drawing/2014/main" id="{3B916A84-C728-CE74-EF69-CAE49D677A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188" y="1052513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000"/>
              <a:t>Struktura prihoda prema vrsti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51FC6FE-CC40-0AD1-4318-B435CA565E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538" y="1989138"/>
          <a:ext cx="8080375" cy="4003679"/>
        </p:xfrm>
        <a:graphic>
          <a:graphicData uri="http://schemas.openxmlformats.org/drawingml/2006/table">
            <a:tbl>
              <a:tblPr/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85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PRIHODI I PRIMICI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Indeks 23/22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3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Proračun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Proračun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Porezni prihodi i primici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11.319.264,73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11.345.870,00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Neporezni prihodi i primici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24.325.847,51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36.133.939,82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148,5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sredstva za dec. funkcije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8.382.331,41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8.059.613,82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pomoći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11.028.552,28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21.181.120,00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192,1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5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prihod od imovine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507.399,28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496.300,00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uprav. i adm. prist. i ostalo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350.525,86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304.976,00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prodaja nefin. imovine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13.385,76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22.070,00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164,9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donacije, poseb. namj. i ostalo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10.312,56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1.990,00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primici,primici od zaduženja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15.263,12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15.270,00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višak prethodnog razdoblja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4.018.077,24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6.052.600,00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150,6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1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35.645.112,24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47.479.809,82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slov 1">
            <a:extLst>
              <a:ext uri="{FF2B5EF4-FFF2-40B4-BE49-F238E27FC236}">
                <a16:creationId xmlns:a16="http://schemas.microsoft.com/office/drawing/2014/main" id="{1A49B3EF-83A7-84E3-4635-5F374EC31F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0113" y="1341438"/>
            <a:ext cx="7786687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2400"/>
              <a:t>Rashodi i izdaci prema organizacijskoj klasifikaciji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AE53B4F7-328F-FAAB-FC71-D53B801D69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5650" y="2349500"/>
          <a:ext cx="7848600" cy="4176713"/>
        </p:xfrm>
        <a:graphic>
          <a:graphicData uri="http://schemas.openxmlformats.org/drawingml/2006/table">
            <a:tbl>
              <a:tblPr/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18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UPRAVNI ODJEL</a:t>
                      </a:r>
                      <a:endParaRPr kumimoji="0" lang="hr-HR" altLang="sr-Latn-R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</a:t>
                      </a:r>
                      <a:endParaRPr kumimoji="0" lang="hr-HR" altLang="sr-Latn-R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Proračun </a:t>
                      </a:r>
                      <a:endParaRPr kumimoji="0" lang="hr-HR" altLang="sr-Latn-R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Poslovi župana i županijske skupštine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318.400,00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Gospodarstvo, poljoprivreda, turizam, promet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3.102.070,00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6,5%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Javna nabava i EU fondovi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9.970.900,00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21,0%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Prostorno uređenje, gradnja i zaštita okoliša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6.329.911,00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13,3%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Zdravstvo, socijalna politika, branitelji, civilno društvo i mladi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5.426.174,06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11,4%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Obrazovanje, kultura, šport i tehnička kultura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17.118.429,76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36,1%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Financije i proračun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4.021.180,00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8,5%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Opća uprava, imovinsko-pravni i zajednički poslovi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1.192.745,00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  <a:endParaRPr kumimoji="0" lang="hr-HR" altLang="sr-Latn-R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kumimoji="0" lang="hr-HR" altLang="sr-Latn-R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47.479.809,82</a:t>
                      </a:r>
                      <a:endParaRPr kumimoji="0" lang="hr-HR" altLang="sr-Latn-R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>
            <a:extLst>
              <a:ext uri="{FF2B5EF4-FFF2-40B4-BE49-F238E27FC236}">
                <a16:creationId xmlns:a16="http://schemas.microsoft.com/office/drawing/2014/main" id="{D7121689-B53D-8219-934A-5463D341DC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40963" name="Rezervirano mjesto sadržaja 2">
            <a:extLst>
              <a:ext uri="{FF2B5EF4-FFF2-40B4-BE49-F238E27FC236}">
                <a16:creationId xmlns:a16="http://schemas.microsoft.com/office/drawing/2014/main" id="{82E31B2F-543A-5381-4F1C-390CF4344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/>
          </a:p>
        </p:txBody>
      </p:sp>
      <p:graphicFrame>
        <p:nvGraphicFramePr>
          <p:cNvPr id="40964" name="Grafikon 3">
            <a:extLst>
              <a:ext uri="{FF2B5EF4-FFF2-40B4-BE49-F238E27FC236}">
                <a16:creationId xmlns:a16="http://schemas.microsoft.com/office/drawing/2014/main" id="{52A79BC3-6DCF-0C47-F241-0E432408AB65}"/>
              </a:ext>
            </a:extLst>
          </p:cNvPr>
          <p:cNvGraphicFramePr>
            <a:graphicFrameLocks/>
          </p:cNvGraphicFramePr>
          <p:nvPr/>
        </p:nvGraphicFramePr>
        <p:xfrm>
          <a:off x="185738" y="1722438"/>
          <a:ext cx="7662862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69433" imgH="4645555" progId="Excel.Chart.8">
                  <p:embed/>
                </p:oleObj>
              </mc:Choice>
              <mc:Fallback>
                <p:oleObj name="Chart" r:id="rId2" imgW="7669433" imgH="4645555" progId="Excel.Chart.8">
                  <p:embed/>
                  <p:pic>
                    <p:nvPicPr>
                      <p:cNvPr id="0" name="Grafikon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722438"/>
                        <a:ext cx="7662862" cy="463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4AD5FF-D632-834E-7549-865AD303A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893175" cy="50085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Obrazovanje – 10.872.120 (</a:t>
            </a:r>
            <a:r>
              <a:rPr lang="hr-HR" sz="2400" b="1" dirty="0">
                <a:solidFill>
                  <a:srgbClr val="C00000"/>
                </a:solidFill>
              </a:rPr>
              <a:t>81,9 </a:t>
            </a:r>
            <a:r>
              <a:rPr lang="hr-HR" sz="2400" b="1" dirty="0" err="1">
                <a:solidFill>
                  <a:srgbClr val="C00000"/>
                </a:solidFill>
              </a:rPr>
              <a:t>mln</a:t>
            </a:r>
            <a:r>
              <a:rPr lang="hr-HR" sz="2400" b="1" dirty="0">
                <a:solidFill>
                  <a:srgbClr val="C00000"/>
                </a:solidFill>
              </a:rPr>
              <a:t> kn</a:t>
            </a:r>
            <a:r>
              <a:rPr lang="hr-HR" sz="2400" b="1" dirty="0"/>
              <a:t>)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5.541.220 – decentralizirana sredstva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2.853.540 – prijevoz učenika (SŠ)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1.055.280 – stipendije, natjecanja i dr. edukativni programi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690.900 – EU </a:t>
            </a:r>
            <a:r>
              <a:rPr lang="hr-HR" sz="2400" dirty="0" err="1"/>
              <a:t>soft</a:t>
            </a:r>
            <a:r>
              <a:rPr lang="hr-HR" sz="2400" dirty="0"/>
              <a:t> projekti (Baltazar, </a:t>
            </a:r>
            <a:r>
              <a:rPr lang="hr-HR" sz="2400" dirty="0" err="1"/>
              <a:t>Zalogajček</a:t>
            </a:r>
            <a:r>
              <a:rPr lang="hr-HR" sz="2400" dirty="0"/>
              <a:t>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                  </a:t>
            </a:r>
            <a:r>
              <a:rPr lang="hr-HR" sz="2400" dirty="0" err="1"/>
              <a:t>Shema,profesor</a:t>
            </a:r>
            <a:r>
              <a:rPr lang="hr-HR" sz="2400" dirty="0"/>
              <a:t> Baltazar online)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425.920 – tekuće i investicijsko održavanje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291.990 – radne bilježnice za učenike OŠ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 13.270 – Visokoškolski programi</a:t>
            </a:r>
          </a:p>
          <a:p>
            <a:pPr marL="0" indent="0" algn="ctr">
              <a:buFontTx/>
              <a:buNone/>
              <a:defRPr/>
            </a:pPr>
            <a:endParaRPr lang="hr-HR" sz="2400" dirty="0"/>
          </a:p>
          <a:p>
            <a:pPr marL="0" indent="0">
              <a:buFontTx/>
              <a:buNone/>
              <a:defRPr/>
            </a:pPr>
            <a:endParaRPr lang="hr-HR" sz="2400" b="1" dirty="0"/>
          </a:p>
        </p:txBody>
      </p:sp>
      <p:sp>
        <p:nvSpPr>
          <p:cNvPr id="41987" name="TekstniOkvir 1">
            <a:extLst>
              <a:ext uri="{FF2B5EF4-FFF2-40B4-BE49-F238E27FC236}">
                <a16:creationId xmlns:a16="http://schemas.microsoft.com/office/drawing/2014/main" id="{EDFF9C84-34F3-3CA5-2E2E-CCB3DD910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949950"/>
            <a:ext cx="3509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10,9 mln. eur / 47,5 mln. eur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21EB98-EB3D-B9AC-672B-90D9438E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8893175" cy="58769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1600" b="1" dirty="0"/>
              <a:t>Kapitalni projekti – 17.499.930 (</a:t>
            </a:r>
            <a:r>
              <a:rPr lang="hr-HR" sz="1600" b="1" dirty="0">
                <a:solidFill>
                  <a:srgbClr val="C00000"/>
                </a:solidFill>
              </a:rPr>
              <a:t>131,8 </a:t>
            </a:r>
            <a:r>
              <a:rPr lang="hr-HR" sz="1600" b="1" dirty="0" err="1">
                <a:solidFill>
                  <a:srgbClr val="C00000"/>
                </a:solidFill>
              </a:rPr>
              <a:t>mln</a:t>
            </a:r>
            <a:r>
              <a:rPr lang="hr-HR" sz="1600" b="1" dirty="0">
                <a:solidFill>
                  <a:srgbClr val="C00000"/>
                </a:solidFill>
              </a:rPr>
              <a:t> kn</a:t>
            </a:r>
            <a:r>
              <a:rPr lang="hr-HR" sz="1600" b="1" dirty="0"/>
              <a:t>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7.500.000 – Fond solidarnosti-vraćanje u ispravno radno stanje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2.654.460 – RCKTU-sportska dvorana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2.025.000 – Obnova od potresa –Dvorac Stubički Golubovec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1.558.770– projekt „Novi početak”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1.071.740 – izgradnja PŠ Laz Bistrički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617.510 - izgradnja PŠ </a:t>
            </a:r>
            <a:r>
              <a:rPr lang="hr-HR" sz="1600" dirty="0" err="1"/>
              <a:t>Putkovec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449.000 –Regionalni centar kompetencija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286.900 – izgradnja COO </a:t>
            </a:r>
            <a:r>
              <a:rPr lang="hr-HR" sz="1600" dirty="0" err="1"/>
              <a:t>Kr.Toplice</a:t>
            </a:r>
            <a:r>
              <a:rPr lang="hr-HR" sz="1600" dirty="0"/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256.250– dodatna ulaganja OŠ Tuhelj i PŠ </a:t>
            </a:r>
            <a:r>
              <a:rPr lang="hr-HR" sz="1600" dirty="0" err="1"/>
              <a:t>Gorjakovo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238.920 – poligon, kamion-SŠ </a:t>
            </a:r>
            <a:r>
              <a:rPr lang="hr-HR" sz="1600" dirty="0" err="1"/>
              <a:t>Konjšćina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199.080 – izgradnja dvorane OŠ Stubičke Toplice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181.350 – projekt </a:t>
            </a:r>
            <a:r>
              <a:rPr lang="hr-HR" sz="1600" dirty="0" err="1"/>
              <a:t>Hypokrat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176.420 - projekt CRO-SI-SAFE</a:t>
            </a:r>
            <a:endParaRPr lang="hr-HR" sz="1600" b="1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  98.000 – ZEZ Stubički Golubovec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  66.400 – PTD za škole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  60.950 – Digitalna transformacija KZŽ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  33.180- dvorana Zlatar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 13.000 – dogradnja SB </a:t>
            </a:r>
            <a:r>
              <a:rPr lang="hr-HR" sz="1600" dirty="0" err="1"/>
              <a:t>Kr.Toplice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  13.000– dogradnja SB </a:t>
            </a:r>
            <a:r>
              <a:rPr lang="hr-HR" sz="1600" dirty="0" err="1"/>
              <a:t>St.Toplice</a:t>
            </a:r>
            <a:r>
              <a:rPr lang="hr-HR" sz="1600" dirty="0"/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1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2400" dirty="0"/>
          </a:p>
        </p:txBody>
      </p:sp>
      <p:sp>
        <p:nvSpPr>
          <p:cNvPr id="43011" name="TekstniOkvir 1">
            <a:extLst>
              <a:ext uri="{FF2B5EF4-FFF2-40B4-BE49-F238E27FC236}">
                <a16:creationId xmlns:a16="http://schemas.microsoft.com/office/drawing/2014/main" id="{79ADFC4F-863B-DBAD-8BC1-5930F27D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6237288"/>
            <a:ext cx="176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27,8 / 47,5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908A19-43D8-6BE4-F601-6CEEC4288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12875"/>
            <a:ext cx="8694738" cy="50863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Javna uprava i administracija – 4.466.245 (</a:t>
            </a:r>
            <a:r>
              <a:rPr lang="hr-HR" sz="2400" b="1" dirty="0">
                <a:solidFill>
                  <a:srgbClr val="C00000"/>
                </a:solidFill>
              </a:rPr>
              <a:t>33,6 </a:t>
            </a:r>
            <a:r>
              <a:rPr lang="hr-HR" sz="2400" b="1" dirty="0" err="1">
                <a:solidFill>
                  <a:srgbClr val="C00000"/>
                </a:solidFill>
              </a:rPr>
              <a:t>mln</a:t>
            </a:r>
            <a:r>
              <a:rPr lang="hr-HR" sz="2400" b="1" dirty="0">
                <a:solidFill>
                  <a:srgbClr val="C00000"/>
                </a:solidFill>
              </a:rPr>
              <a:t> kn</a:t>
            </a:r>
            <a:r>
              <a:rPr lang="hr-HR" sz="2400" b="1" dirty="0"/>
              <a:t>)</a:t>
            </a:r>
          </a:p>
          <a:p>
            <a:pPr marL="0" indent="0" algn="ctr">
              <a:buFontTx/>
              <a:buNone/>
              <a:defRPr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4.092.845 – županijska administracija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  </a:t>
            </a:r>
            <a:r>
              <a:rPr lang="hr-HR" sz="1600" dirty="0"/>
              <a:t>2.967.360 - rashodi za zaposlene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1.019.305 – materijalni rashodi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    106.180 – tekuća pričuva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318.400– aktivnosti Ureda župana i Županijske skupštine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55.000 – Međunarodna suradnja i promocija EU projekata</a:t>
            </a:r>
          </a:p>
        </p:txBody>
      </p:sp>
      <p:sp>
        <p:nvSpPr>
          <p:cNvPr id="44035" name="TekstniOkvir 1">
            <a:extLst>
              <a:ext uri="{FF2B5EF4-FFF2-40B4-BE49-F238E27FC236}">
                <a16:creationId xmlns:a16="http://schemas.microsoft.com/office/drawing/2014/main" id="{6A13EA0A-ACB4-DC69-4170-6223F7BB1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6021388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32,3 / 47,5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zervirano mjesto sadržaja 1">
            <a:extLst>
              <a:ext uri="{FF2B5EF4-FFF2-40B4-BE49-F238E27FC236}">
                <a16:creationId xmlns:a16="http://schemas.microsoft.com/office/drawing/2014/main" id="{0283D1F1-1BB6-C907-7133-F43B083E5F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694738" cy="5302250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hr-HR" altLang="sr-Latn-RS" b="1"/>
          </a:p>
          <a:p>
            <a:pPr marL="0" indent="0" algn="just">
              <a:buFontTx/>
              <a:buNone/>
            </a:pPr>
            <a:endParaRPr lang="hr-HR" altLang="sr-Latn-RS" b="1"/>
          </a:p>
          <a:p>
            <a:pPr marL="0" indent="0" algn="just">
              <a:buFontTx/>
              <a:buNone/>
            </a:pPr>
            <a:r>
              <a:rPr lang="hr-HR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Temeljni propis kojim su regulirana sva pitanja vezana uz proračun je Zakon o proračunu (Narodne novine 87/08, 136/12 i 15/15, dalje: Zakon)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7EBFE5-4B69-BA5F-376C-62FC1FF0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149350"/>
            <a:ext cx="8694737" cy="54784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Zdravstvo i socijalna skrb – 3.372.034 (</a:t>
            </a:r>
            <a:r>
              <a:rPr lang="hr-HR" sz="2400" b="1" dirty="0">
                <a:solidFill>
                  <a:srgbClr val="C00000"/>
                </a:solidFill>
              </a:rPr>
              <a:t>25,4 </a:t>
            </a:r>
            <a:r>
              <a:rPr lang="hr-HR" sz="2400" b="1" dirty="0" err="1">
                <a:solidFill>
                  <a:srgbClr val="C00000"/>
                </a:solidFill>
              </a:rPr>
              <a:t>mln</a:t>
            </a:r>
            <a:r>
              <a:rPr lang="hr-HR" sz="2400" b="1" dirty="0">
                <a:solidFill>
                  <a:srgbClr val="C00000"/>
                </a:solidFill>
              </a:rPr>
              <a:t> kn</a:t>
            </a:r>
            <a:r>
              <a:rPr lang="hr-HR" sz="2400" b="1" dirty="0"/>
              <a:t>)</a:t>
            </a:r>
          </a:p>
          <a:p>
            <a:pPr marL="0" indent="0" algn="ctr">
              <a:buFontTx/>
              <a:buNone/>
              <a:defRPr/>
            </a:pPr>
            <a:endParaRPr lang="hr-HR" sz="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2.518.394 – decentralizirana sredstva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392.860 – hitna medicinska služba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137.130 – programi prevencije i edukacije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66.000 – </a:t>
            </a:r>
            <a:r>
              <a:rPr lang="hr-HR" sz="2000" dirty="0" err="1"/>
              <a:t>mrtvozorstvo</a:t>
            </a:r>
            <a:endParaRPr lang="hr-HR" sz="20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47.830 – pronatalitetni dodatak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39.900 – pomoći zdravstvenim ustanovama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33.200 – pomoć obiteljima i samcima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33.180 – Županija-prijatelj djece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30.530 – provedba Socijalnog plana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26.550 – dječji participativni proračun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26.540 – ostali programi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13.280 – palijativna skrb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  6.640 – rana intervencija</a:t>
            </a:r>
          </a:p>
          <a:p>
            <a:pPr marL="0" indent="0">
              <a:buFontTx/>
              <a:buNone/>
              <a:defRPr/>
            </a:pPr>
            <a:r>
              <a:rPr lang="hr-HR" sz="2400" dirty="0"/>
              <a:t>      </a:t>
            </a:r>
            <a:endParaRPr lang="hr-HR" sz="2000" dirty="0"/>
          </a:p>
        </p:txBody>
      </p:sp>
      <p:sp>
        <p:nvSpPr>
          <p:cNvPr id="45059" name="TekstniOkvir 1">
            <a:extLst>
              <a:ext uri="{FF2B5EF4-FFF2-40B4-BE49-F238E27FC236}">
                <a16:creationId xmlns:a16="http://schemas.microsoft.com/office/drawing/2014/main" id="{0417DC31-F957-691F-D20B-CD63642D6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6227763"/>
            <a:ext cx="155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35,7 / 47,5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41513E-0252-8391-B8DA-054A4D0FE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694738" cy="54006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Potpore – 1.725.910 (</a:t>
            </a:r>
            <a:r>
              <a:rPr lang="hr-HR" sz="2400" b="1" dirty="0">
                <a:solidFill>
                  <a:srgbClr val="C00000"/>
                </a:solidFill>
              </a:rPr>
              <a:t>13 </a:t>
            </a:r>
            <a:r>
              <a:rPr lang="hr-HR" sz="2400" b="1" dirty="0" err="1">
                <a:solidFill>
                  <a:srgbClr val="C00000"/>
                </a:solidFill>
              </a:rPr>
              <a:t>mln</a:t>
            </a:r>
            <a:r>
              <a:rPr lang="hr-HR" sz="2400" b="1" dirty="0">
                <a:solidFill>
                  <a:srgbClr val="C00000"/>
                </a:solidFill>
              </a:rPr>
              <a:t> kn</a:t>
            </a:r>
            <a:r>
              <a:rPr lang="hr-HR" sz="2400" b="1" dirty="0"/>
              <a:t>)</a:t>
            </a:r>
          </a:p>
          <a:p>
            <a:pPr marL="0" indent="0" algn="ctr">
              <a:buFontTx/>
              <a:buNone/>
              <a:defRPr/>
            </a:pPr>
            <a:endParaRPr lang="hr-HR" sz="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577.500 – subvencija kamata poduzetnicima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507.160 – poljoprivreda i manifestacije vezane uz </a:t>
            </a:r>
            <a:r>
              <a:rPr lang="hr-HR" sz="2400" dirty="0" err="1"/>
              <a:t>polj</a:t>
            </a:r>
            <a:r>
              <a:rPr lang="hr-HR" sz="2400" dirty="0"/>
              <a:t>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201.200 – Turistička zajednica KZŽ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155.300 – Poslovno-tehnološki inkubator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85.650 – gospodarske manifestacije i sajmovi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66.400 – potpore u  turizmu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40.000 – proizvođači zagorskih mlinaca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26.500 – „start </a:t>
            </a:r>
            <a:r>
              <a:rPr lang="hr-HR" sz="2400" dirty="0" err="1"/>
              <a:t>up</a:t>
            </a:r>
            <a:r>
              <a:rPr lang="hr-HR" sz="2400" dirty="0"/>
              <a:t>” tvrtke 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26.500 – tradicionalni obrti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13.200 – </a:t>
            </a:r>
            <a:r>
              <a:rPr lang="hr-HR" sz="2400" dirty="0" err="1"/>
              <a:t>suf.certifikata</a:t>
            </a:r>
            <a:r>
              <a:rPr lang="hr-HR" sz="2400" dirty="0"/>
              <a:t> za obnovu kuća</a:t>
            </a:r>
          </a:p>
        </p:txBody>
      </p:sp>
      <p:sp>
        <p:nvSpPr>
          <p:cNvPr id="46083" name="TekstniOkvir 1">
            <a:extLst>
              <a:ext uri="{FF2B5EF4-FFF2-40B4-BE49-F238E27FC236}">
                <a16:creationId xmlns:a16="http://schemas.microsoft.com/office/drawing/2014/main" id="{C5C93DCD-C527-B3DC-33C7-A34F04B75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196013"/>
            <a:ext cx="162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37,4 / 47,5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3E50A2-0C6B-3DB3-BE09-AD5F7DF4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694738" cy="50863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Povezana društva i ustanove – 1.137.621 (</a:t>
            </a:r>
            <a:r>
              <a:rPr lang="hr-HR" sz="2400" b="1" dirty="0">
                <a:solidFill>
                  <a:srgbClr val="C00000"/>
                </a:solidFill>
              </a:rPr>
              <a:t>8,5 </a:t>
            </a:r>
            <a:r>
              <a:rPr lang="hr-HR" sz="2400" b="1" dirty="0" err="1">
                <a:solidFill>
                  <a:srgbClr val="C00000"/>
                </a:solidFill>
              </a:rPr>
              <a:t>mln</a:t>
            </a:r>
            <a:r>
              <a:rPr lang="hr-HR" sz="2400" b="1" dirty="0">
                <a:solidFill>
                  <a:srgbClr val="C00000"/>
                </a:solidFill>
              </a:rPr>
              <a:t> kn</a:t>
            </a:r>
            <a:r>
              <a:rPr lang="hr-HR" sz="2400" b="1" dirty="0"/>
              <a:t>)</a:t>
            </a:r>
          </a:p>
          <a:p>
            <a:pPr marL="0" indent="0" algn="ctr">
              <a:buFontTx/>
              <a:buNone/>
              <a:defRPr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331.510 – Zavod za prostorno uređenje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269.441 – Javna ustanova za </a:t>
            </a:r>
            <a:r>
              <a:rPr lang="hr-HR" sz="2400" dirty="0" err="1"/>
              <a:t>upr</a:t>
            </a:r>
            <a:r>
              <a:rPr lang="hr-HR" sz="2400" dirty="0"/>
              <a:t>. </a:t>
            </a:r>
            <a:r>
              <a:rPr lang="hr-HR" sz="2400" dirty="0" err="1"/>
              <a:t>zašt</a:t>
            </a:r>
            <a:r>
              <a:rPr lang="hr-HR" sz="2400" dirty="0"/>
              <a:t>. dijel. prirode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217.160 – ZARA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93.000 – REGEA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83.000 – Poduzetnički centar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66.370 – RCGO </a:t>
            </a:r>
            <a:r>
              <a:rPr lang="hr-HR" sz="2400" dirty="0" err="1"/>
              <a:t>Piškornica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44.000 – IPZP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 26.500– Dom za žrtve nasilja u obitelji  Novi početak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2400" dirty="0"/>
          </a:p>
          <a:p>
            <a:pPr marL="0" indent="0">
              <a:buFontTx/>
              <a:buNone/>
              <a:defRPr/>
            </a:pPr>
            <a:endParaRPr lang="hr-HR" sz="2400" dirty="0"/>
          </a:p>
        </p:txBody>
      </p:sp>
      <p:sp>
        <p:nvSpPr>
          <p:cNvPr id="47107" name="TekstniOkvir 1">
            <a:extLst>
              <a:ext uri="{FF2B5EF4-FFF2-40B4-BE49-F238E27FC236}">
                <a16:creationId xmlns:a16="http://schemas.microsoft.com/office/drawing/2014/main" id="{2BB09119-9E08-BEB5-6971-0AAB4D81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6092825"/>
            <a:ext cx="158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38,5 / 47,5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2E37FC-0857-989E-70FD-766554F13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Kultura, sport i udruge – 1.353.650 (</a:t>
            </a:r>
            <a:r>
              <a:rPr lang="hr-HR" sz="2400" b="1" dirty="0">
                <a:solidFill>
                  <a:srgbClr val="C00000"/>
                </a:solidFill>
              </a:rPr>
              <a:t>10,2 </a:t>
            </a:r>
            <a:r>
              <a:rPr lang="hr-HR" sz="2400" b="1" dirty="0" err="1">
                <a:solidFill>
                  <a:srgbClr val="C00000"/>
                </a:solidFill>
              </a:rPr>
              <a:t>mln</a:t>
            </a:r>
            <a:r>
              <a:rPr lang="hr-HR" sz="2400" b="1" dirty="0">
                <a:solidFill>
                  <a:srgbClr val="C00000"/>
                </a:solidFill>
              </a:rPr>
              <a:t> kn</a:t>
            </a:r>
            <a:r>
              <a:rPr lang="hr-HR" sz="2400" b="1" dirty="0"/>
              <a:t>)</a:t>
            </a:r>
          </a:p>
          <a:p>
            <a:pPr marL="0" indent="0" algn="ctr">
              <a:buFontTx/>
              <a:buNone/>
              <a:defRPr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379.020 – udruge (civilne, braniteljske, Crveni križ, mladi, starije i ranjive skupine)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264.130– Sport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201.230 – zaštita spomenika kulture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191.800 – Program kulturnog razvitka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152.900 – Vatrogasna zajednica KZŽ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95.560 – Civilna zaštita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69.010 – izdavačka djelatnost</a:t>
            </a:r>
          </a:p>
          <a:p>
            <a:pPr marL="0" indent="0">
              <a:buFontTx/>
              <a:buNone/>
              <a:defRPr/>
            </a:pPr>
            <a:r>
              <a:rPr lang="hr-HR" sz="2400" dirty="0"/>
              <a:t>    </a:t>
            </a:r>
          </a:p>
        </p:txBody>
      </p:sp>
      <p:sp>
        <p:nvSpPr>
          <p:cNvPr id="48131" name="TekstniOkvir 1">
            <a:extLst>
              <a:ext uri="{FF2B5EF4-FFF2-40B4-BE49-F238E27FC236}">
                <a16:creationId xmlns:a16="http://schemas.microsoft.com/office/drawing/2014/main" id="{6C940565-80F8-96B7-09EC-46E8FA07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6092825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39,9 / 47,5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A81E93-CDFA-B9BF-8E49-5DA43A9B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41413"/>
            <a:ext cx="8785225" cy="55197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Zaštita okoliša, promet i </a:t>
            </a:r>
          </a:p>
          <a:p>
            <a:pPr marL="0" indent="0" algn="ctr">
              <a:buFontTx/>
              <a:buNone/>
              <a:defRPr/>
            </a:pPr>
            <a:r>
              <a:rPr lang="hr-HR" sz="2400" b="1" dirty="0"/>
              <a:t>komunalna infrastruktura – 6.326.560(</a:t>
            </a:r>
            <a:r>
              <a:rPr lang="hr-HR" sz="2400" b="1" dirty="0">
                <a:solidFill>
                  <a:srgbClr val="C00000"/>
                </a:solidFill>
              </a:rPr>
              <a:t>47,7 </a:t>
            </a:r>
            <a:r>
              <a:rPr lang="hr-HR" sz="2400" b="1" dirty="0" err="1">
                <a:solidFill>
                  <a:srgbClr val="C00000"/>
                </a:solidFill>
              </a:rPr>
              <a:t>mln</a:t>
            </a:r>
            <a:r>
              <a:rPr lang="hr-HR" sz="2400" b="1" dirty="0">
                <a:solidFill>
                  <a:srgbClr val="C00000"/>
                </a:solidFill>
              </a:rPr>
              <a:t> kn</a:t>
            </a:r>
            <a:r>
              <a:rPr lang="hr-HR" sz="2400" b="1" dirty="0"/>
              <a:t>)</a:t>
            </a:r>
          </a:p>
          <a:p>
            <a:pPr marL="0" indent="0" algn="ctr">
              <a:buFontTx/>
              <a:buNone/>
              <a:defRPr/>
            </a:pPr>
            <a:endParaRPr lang="hr-HR" sz="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5.310.000 – sanacija šteta od potresa na području KZŽ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311.300 – sanacija klizišta i šteta od el. nepogoda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238.170 – subvencije i sigurnost u prometu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159.270 – Fond za obnovu grada Zagreba, Zagrebačke i Krapinsko- </a:t>
            </a:r>
          </a:p>
          <a:p>
            <a:pPr marL="0" indent="0">
              <a:buFontTx/>
              <a:buNone/>
              <a:defRPr/>
            </a:pPr>
            <a:r>
              <a:rPr lang="hr-HR" sz="2000" dirty="0"/>
              <a:t>                         zagorske Županije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82.100 – vodoopskrba i odvodnja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73.690 –  programi i studije vezane uz zaštitu okoliša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66.370 – sanacija odlagališta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38.510 – gospodarenje otpadom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17.900 – Krapinsko-zagorski aerodrom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14.750 – prostorne podloge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     14.500 – prometna i širokopojasna infrastruktura </a:t>
            </a:r>
          </a:p>
          <a:p>
            <a:pPr marL="0" indent="0">
              <a:buFontTx/>
              <a:buNone/>
              <a:defRPr/>
            </a:pPr>
            <a:r>
              <a:rPr lang="hr-HR" sz="2000" dirty="0"/>
              <a:t>     </a:t>
            </a:r>
          </a:p>
          <a:p>
            <a:pPr marL="0" indent="0">
              <a:buFontTx/>
              <a:buNone/>
              <a:defRPr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2400" dirty="0"/>
          </a:p>
        </p:txBody>
      </p:sp>
      <p:sp>
        <p:nvSpPr>
          <p:cNvPr id="49155" name="TekstniOkvir 1">
            <a:extLst>
              <a:ext uri="{FF2B5EF4-FFF2-40B4-BE49-F238E27FC236}">
                <a16:creationId xmlns:a16="http://schemas.microsoft.com/office/drawing/2014/main" id="{17E1C1FC-8647-DEA5-3231-B66699C97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6261100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46,2 / 47,5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7314B8-88D8-CC85-47BE-BCFDF9B8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694738" cy="54737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Krediti i ostalo – 725.740 (</a:t>
            </a:r>
            <a:r>
              <a:rPr lang="hr-HR" sz="2400" b="1" dirty="0">
                <a:solidFill>
                  <a:srgbClr val="C00000"/>
                </a:solidFill>
              </a:rPr>
              <a:t>5,5 </a:t>
            </a:r>
            <a:r>
              <a:rPr lang="hr-HR" sz="2400" b="1" dirty="0" err="1">
                <a:solidFill>
                  <a:srgbClr val="C00000"/>
                </a:solidFill>
              </a:rPr>
              <a:t>mln</a:t>
            </a:r>
            <a:r>
              <a:rPr lang="hr-HR" sz="2400" b="1" dirty="0">
                <a:solidFill>
                  <a:srgbClr val="C00000"/>
                </a:solidFill>
              </a:rPr>
              <a:t> kn</a:t>
            </a:r>
            <a:r>
              <a:rPr lang="hr-HR" sz="2400" b="1" dirty="0"/>
              <a:t>)</a:t>
            </a:r>
          </a:p>
          <a:p>
            <a:pPr marL="0" indent="0" algn="ctr">
              <a:buFontTx/>
              <a:buNone/>
              <a:defRPr/>
            </a:pPr>
            <a:endParaRPr lang="hr-HR" sz="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390.160 – dugoročni kredit za kapitalne projekte</a:t>
            </a:r>
          </a:p>
          <a:p>
            <a:pPr marL="0" indent="0">
              <a:buFontTx/>
              <a:buNone/>
              <a:defRPr/>
            </a:pPr>
            <a:r>
              <a:rPr lang="hr-HR" sz="2400" dirty="0"/>
              <a:t>      	(PTI,EO </a:t>
            </a:r>
            <a:r>
              <a:rPr lang="hr-HR" sz="2400" dirty="0" err="1"/>
              <a:t>škola,projekt</a:t>
            </a:r>
            <a:r>
              <a:rPr lang="hr-HR" sz="2400" dirty="0"/>
              <a:t> </a:t>
            </a:r>
            <a:r>
              <a:rPr lang="hr-HR" sz="2400" dirty="0" err="1"/>
              <a:t>Prim.zdravstvena</a:t>
            </a:r>
            <a:r>
              <a:rPr lang="hr-HR" sz="2400" dirty="0"/>
              <a:t> </a:t>
            </a:r>
            <a:r>
              <a:rPr lang="hr-HR" sz="2400" dirty="0" err="1"/>
              <a:t>zaštita,PŠ</a:t>
            </a:r>
            <a:r>
              <a:rPr lang="hr-HR" sz="2400" dirty="0"/>
              <a:t>         	</a:t>
            </a:r>
            <a:r>
              <a:rPr lang="hr-HR" sz="2400" dirty="0" err="1"/>
              <a:t>Martinišće,sportska</a:t>
            </a:r>
            <a:r>
              <a:rPr lang="hr-HR" sz="2400" dirty="0"/>
              <a:t> dvorana OŠ </a:t>
            </a:r>
            <a:r>
              <a:rPr lang="hr-HR" sz="2400" dirty="0" err="1"/>
              <a:t>Đurmanec,kupnja</a:t>
            </a:r>
            <a:r>
              <a:rPr lang="hr-HR" sz="2400" dirty="0"/>
              <a:t> 	dvorca </a:t>
            </a:r>
            <a:r>
              <a:rPr lang="hr-HR" sz="2400" dirty="0" err="1"/>
              <a:t>St.Golubovec</a:t>
            </a:r>
            <a:r>
              <a:rPr lang="hr-HR" sz="2400" dirty="0"/>
              <a:t>, izgradnja RCKTU)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137.730 – povrat beskamatnog zajma </a:t>
            </a:r>
          </a:p>
          <a:p>
            <a:pPr marL="0" indent="0">
              <a:buFontTx/>
              <a:buNone/>
              <a:defRPr/>
            </a:pPr>
            <a:r>
              <a:rPr lang="hr-HR" sz="2400" dirty="0"/>
              <a:t>	(povrat poreza na dohodak po god. prijavi –preostali 	dug iz 2022-povrat 1-4 2023)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102.470 – kamate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 52.510 – glavnica i kamate SB Stubičke Toplice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/>
              <a:t>  42.870 </a:t>
            </a:r>
            <a:r>
              <a:rPr lang="hr-HR" sz="2400" dirty="0"/>
              <a:t>– ostale aktivnosti kroz Proračun, pojedinačno manjih iznosa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2400" dirty="0"/>
          </a:p>
        </p:txBody>
      </p:sp>
      <p:sp>
        <p:nvSpPr>
          <p:cNvPr id="50179" name="TekstniOkvir 1">
            <a:extLst>
              <a:ext uri="{FF2B5EF4-FFF2-40B4-BE49-F238E27FC236}">
                <a16:creationId xmlns:a16="http://schemas.microsoft.com/office/drawing/2014/main" id="{9AA12503-1EB6-4B07-75BE-DAAB8808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021388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47,5 / 47,5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slov 1">
            <a:extLst>
              <a:ext uri="{FF2B5EF4-FFF2-40B4-BE49-F238E27FC236}">
                <a16:creationId xmlns:a16="http://schemas.microsoft.com/office/drawing/2014/main" id="{B6A89002-3B08-BA5E-9D17-CA0878E26A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A0BB382F-40B8-48CB-AD9E-8B5BC8BDEB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538" y="2311400"/>
          <a:ext cx="8694737" cy="3621088"/>
        </p:xfrm>
        <a:graphic>
          <a:graphicData uri="http://schemas.openxmlformats.org/drawingml/2006/table">
            <a:tbl>
              <a:tblPr/>
              <a:tblGrid>
                <a:gridCol w="1411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1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87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PRIHODI I PRIMICI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Indeks 23/22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Indeks 24/23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Indeks 25/24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Proračun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Proračun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Projekcija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Projekcija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Porezni prihodi i primici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11.319.264,73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b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11.345.870,00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11.358.430,00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11.378.430,00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Neporezni prihodi i primici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24.325.847,51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36.133.939,82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23.699.540,82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22.456.916,82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sredstva za dec. funkcije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8.382.331,41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8.059.613,82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8.059.613,82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8.059.613,82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pomoći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11.028.552,28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21.181.120,00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11.878.670,00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11.457.920,00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prihod od imovine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507.399,28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496.300,00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496.300,00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496.300,00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uprav. i adm. prist. i ostalo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350.525,86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304.976,00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307.627,00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349.110,00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prodaja nefin. imovine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13.385,76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164,9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donacije, poseb. namj. i ostalo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10.312,56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primici,primici od zaduženja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15.263,12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višak prethodnog razdoblja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4.018.077,24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6.052.600,00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2.918.000,00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2.054.643,00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150,6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35.645.112,24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47.479.809,82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35.057.970,82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33.835.346,82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41" marR="581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slov 1">
            <a:extLst>
              <a:ext uri="{FF2B5EF4-FFF2-40B4-BE49-F238E27FC236}">
                <a16:creationId xmlns:a16="http://schemas.microsoft.com/office/drawing/2014/main" id="{26932D63-CBB3-2BCE-96E7-41CC31CF11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FC4EF0AB-E412-9024-51C9-6F2DBDCD84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538" y="2782888"/>
          <a:ext cx="8694737" cy="2682876"/>
        </p:xfrm>
        <a:graphic>
          <a:graphicData uri="http://schemas.openxmlformats.org/drawingml/2006/table">
            <a:tbl>
              <a:tblPr/>
              <a:tblGrid>
                <a:gridCol w="159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2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5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PRIHODI I PRIMICI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Indeks 23/22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Indeks 24/23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Indeks 25/24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Proračun 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Proračun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Projekcija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Projekcija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Vlastiti prihodi i primici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13.373.915,99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13.387.086,00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12.717.697,00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12.615.823,00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prihodi od poreza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11.319.264,73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11.345.870,00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11.358.430,00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11.378.430,00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prihod od imovine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507.399,28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496.300,00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496.300,00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496.300,00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uprav. i adm.prist. i ostalo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350.525,86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304.976,00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307.627,00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349.110,00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prodaja nefin. imovine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13.385,76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164,9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primici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15.263,12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višak prethodnog razdoblja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1.168.077,24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1.202.600,00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518.000,00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354.643,00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Namjenski prihodi i primici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22.271.196,25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34.092.723,82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22.340.273,82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21.219.523,82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sredstva za dec. funkcije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8.382.331,41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8.059.613,82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8.059.613,82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8.059.613,82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pomoći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11.028.552,28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21.181.120,00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11.878.670,00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11.457.920,00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donacije i posebne namjene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10.312,56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višak prethodnog razdoblja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2.850.000,00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4.850.000,00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2.400.000,00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1.700.000,00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35.645.112,24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47.479.809,82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35.057.970,82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33.835.346,82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kumimoji="0" lang="hr-HR" altLang="sr-Latn-R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7" marR="5744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2431" name="Rectangle 2">
            <a:extLst>
              <a:ext uri="{FF2B5EF4-FFF2-40B4-BE49-F238E27FC236}">
                <a16:creationId xmlns:a16="http://schemas.microsoft.com/office/drawing/2014/main" id="{7EA96722-00EF-708F-D425-8E740F585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Times New Roman" panose="02020603050405020304" pitchFamily="18" charset="0"/>
              </a:rPr>
              <a:t>Tabela br. 2.: Struktura prihoda prema namjeni</a:t>
            </a:r>
            <a:endParaRPr lang="hr-HR" altLang="sr-Latn-RS" sz="600"/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100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slov 1">
            <a:extLst>
              <a:ext uri="{FF2B5EF4-FFF2-40B4-BE49-F238E27FC236}">
                <a16:creationId xmlns:a16="http://schemas.microsoft.com/office/drawing/2014/main" id="{74F27BC3-4156-4B18-1328-28BEF865C2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sp>
        <p:nvSpPr>
          <p:cNvPr id="53251" name="Rezervirano mjesto sadržaja 2">
            <a:extLst>
              <a:ext uri="{FF2B5EF4-FFF2-40B4-BE49-F238E27FC236}">
                <a16:creationId xmlns:a16="http://schemas.microsoft.com/office/drawing/2014/main" id="{13DE56E7-01D1-D8EE-A5CF-3246B9CD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53252" name="Slika 4">
            <a:extLst>
              <a:ext uri="{FF2B5EF4-FFF2-40B4-BE49-F238E27FC236}">
                <a16:creationId xmlns:a16="http://schemas.microsoft.com/office/drawing/2014/main" id="{04952914-90A4-DF67-7668-907D9B9D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70063"/>
            <a:ext cx="48768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slov 1">
            <a:extLst>
              <a:ext uri="{FF2B5EF4-FFF2-40B4-BE49-F238E27FC236}">
                <a16:creationId xmlns:a16="http://schemas.microsoft.com/office/drawing/2014/main" id="{A2759862-A319-4B7D-46C6-7D924F0DEF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pic>
        <p:nvPicPr>
          <p:cNvPr id="54275" name="Rezervirano mjesto sadržaja 3">
            <a:extLst>
              <a:ext uri="{FF2B5EF4-FFF2-40B4-BE49-F238E27FC236}">
                <a16:creationId xmlns:a16="http://schemas.microsoft.com/office/drawing/2014/main" id="{E31B8AAF-9A12-8D27-1142-C4EFCAA01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0113" y="1957388"/>
            <a:ext cx="4827587" cy="4327525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adržaja 1">
            <a:extLst>
              <a:ext uri="{FF2B5EF4-FFF2-40B4-BE49-F238E27FC236}">
                <a16:creationId xmlns:a16="http://schemas.microsoft.com/office/drawing/2014/main" id="{07D71B5D-663D-9AF2-652A-BB2C150D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1196975"/>
            <a:ext cx="8694737" cy="5467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r-HR" altLang="x-none" sz="2800" dirty="0"/>
          </a:p>
          <a:p>
            <a:pPr marL="0" indent="0">
              <a:buFontTx/>
              <a:buNone/>
              <a:defRPr/>
            </a:pPr>
            <a:r>
              <a:rPr lang="x-non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se sve može saznati</a:t>
            </a:r>
            <a:r>
              <a:rPr lang="hr-H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proračuna?</a:t>
            </a:r>
          </a:p>
          <a:p>
            <a:pPr marL="0" indent="0">
              <a:buFontTx/>
              <a:buNone/>
              <a:defRPr/>
            </a:pPr>
            <a:endParaRPr lang="hr-HR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x-non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kupni prihodi i primici Županije te iz kojih se izvora ti prihodi i primici ostvaruju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x-non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kupni rashodi i izdaci te pregled tih rashoda i izdataka po projektima, programima, aktivnostima te izvorima financiranja tih rashoda i izdataka</a:t>
            </a:r>
          </a:p>
          <a:p>
            <a:pPr marL="0" indent="0">
              <a:buFontTx/>
              <a:buNone/>
              <a:defRPr/>
            </a:pPr>
            <a:endParaRPr lang="x-none" altLang="x-none" dirty="0"/>
          </a:p>
          <a:p>
            <a:pPr>
              <a:buFontTx/>
              <a:buChar char="-"/>
              <a:defRPr/>
            </a:pPr>
            <a:endParaRPr lang="x-none" altLang="x-non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slov 1">
            <a:extLst>
              <a:ext uri="{FF2B5EF4-FFF2-40B4-BE49-F238E27FC236}">
                <a16:creationId xmlns:a16="http://schemas.microsoft.com/office/drawing/2014/main" id="{5983F32C-5220-D4C3-92E9-1A69EB3F32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pic>
        <p:nvPicPr>
          <p:cNvPr id="55299" name="Rezervirano mjesto sadržaja 3">
            <a:extLst>
              <a:ext uri="{FF2B5EF4-FFF2-40B4-BE49-F238E27FC236}">
                <a16:creationId xmlns:a16="http://schemas.microsoft.com/office/drawing/2014/main" id="{18C49097-398C-AB88-9220-17142E70E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125" y="2246313"/>
            <a:ext cx="5389563" cy="3749675"/>
          </a:xfr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slov 1">
            <a:extLst>
              <a:ext uri="{FF2B5EF4-FFF2-40B4-BE49-F238E27FC236}">
                <a16:creationId xmlns:a16="http://schemas.microsoft.com/office/drawing/2014/main" id="{ACDA2449-F3B9-22E2-B7D8-064AAA225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graphicFrame>
        <p:nvGraphicFramePr>
          <p:cNvPr id="56323" name="Rezervirano mjesto sadržaja 3">
            <a:extLst>
              <a:ext uri="{FF2B5EF4-FFF2-40B4-BE49-F238E27FC236}">
                <a16:creationId xmlns:a16="http://schemas.microsoft.com/office/drawing/2014/main" id="{1C52EFA5-7B06-AD2E-6578-DBF442C842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5738" y="1527175"/>
          <a:ext cx="8796337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803387" imgH="5194242" progId="Excel.Chart.8">
                  <p:embed/>
                </p:oleObj>
              </mc:Choice>
              <mc:Fallback>
                <p:oleObj name="Chart" r:id="rId2" imgW="8803387" imgH="5194242" progId="Excel.Chart.8">
                  <p:embed/>
                  <p:pic>
                    <p:nvPicPr>
                      <p:cNvPr id="0" name="Rezervirano mjesto sadržaja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527175"/>
                        <a:ext cx="8796337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slov 1">
            <a:extLst>
              <a:ext uri="{FF2B5EF4-FFF2-40B4-BE49-F238E27FC236}">
                <a16:creationId xmlns:a16="http://schemas.microsoft.com/office/drawing/2014/main" id="{1F40C7AF-D8F9-9D82-F209-F7CE483EAA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/>
          </a:p>
        </p:txBody>
      </p:sp>
      <p:graphicFrame>
        <p:nvGraphicFramePr>
          <p:cNvPr id="57347" name="Rezervirano mjesto sadržaja 3">
            <a:extLst>
              <a:ext uri="{FF2B5EF4-FFF2-40B4-BE49-F238E27FC236}">
                <a16:creationId xmlns:a16="http://schemas.microsoft.com/office/drawing/2014/main" id="{112AB9BB-EAD0-0B28-4A0F-0059C62D5F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5738" y="1527175"/>
          <a:ext cx="8796337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803387" imgH="5194242" progId="Excel.Chart.8">
                  <p:embed/>
                </p:oleObj>
              </mc:Choice>
              <mc:Fallback>
                <p:oleObj name="Chart" r:id="rId2" imgW="8803387" imgH="5194242" progId="Excel.Chart.8">
                  <p:embed/>
                  <p:pic>
                    <p:nvPicPr>
                      <p:cNvPr id="0" name="Rezervirano mjesto sadržaja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527175"/>
                        <a:ext cx="8796337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A6A8FED-A66D-BA1C-D966-9A98DAFC6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3500438"/>
            <a:ext cx="8229600" cy="63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3300" b="1"/>
              <a:t>Hvala na pažnji!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4ABB6BD-7C59-867D-23AB-A82A5D423B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1500188"/>
            <a:ext cx="8694737" cy="4286250"/>
          </a:xfrm>
        </p:spPr>
        <p:txBody>
          <a:bodyPr/>
          <a:lstStyle/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hr-HR" altLang="sr-Latn-RS" sz="1700" b="1"/>
          </a:p>
          <a:p>
            <a:pPr>
              <a:lnSpc>
                <a:spcPct val="90000"/>
              </a:lnSpc>
              <a:buFontTx/>
              <a:buNone/>
            </a:pPr>
            <a:endParaRPr lang="hr-HR" altLang="sr-Latn-RS" sz="25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F1FD8B-9E06-7EDA-8E35-B6D9A0029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1438"/>
            <a:ext cx="8694738" cy="5086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r-HR" dirty="0"/>
          </a:p>
          <a:p>
            <a:pPr marL="0" indent="0">
              <a:buFontTx/>
              <a:buNone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se donosi Proračun?</a:t>
            </a:r>
          </a:p>
          <a:p>
            <a:pPr marL="0" indent="0">
              <a:buFontTx/>
              <a:buNone/>
              <a:defRPr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 donosi predstavničko tijelo – Županijska skupština Krapinsko-zagorske županije.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Zakonom je propisano da se Proračun za iduću godinu donosi najkasnije do kraja tekuće godine,  a na prijedlog župana.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21348E-1190-0C81-2A50-87C54FD65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hr-HR" dirty="0"/>
          </a:p>
          <a:p>
            <a:pPr marL="0" indent="0" algn="just">
              <a:buFontTx/>
              <a:buNone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proračuna:</a:t>
            </a:r>
          </a:p>
          <a:p>
            <a:pPr marL="0" indent="0" algn="just">
              <a:buFontTx/>
              <a:buNone/>
              <a:defRPr/>
            </a:pPr>
            <a:endParaRPr lang="hr-HR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 dio proračuna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račun prihoda i rashoda te račun financiranja koji obuhvaća primitke od financijske imovine i zaduživanja te izdatke za financijsku imovinu i za otplatu kredita i zajmova. </a:t>
            </a:r>
          </a:p>
          <a:p>
            <a:pPr marL="0" indent="0" algn="just">
              <a:buFontTx/>
              <a:buNone/>
              <a:defRPr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zervirano mjesto sadržaja 2">
            <a:extLst>
              <a:ext uri="{FF2B5EF4-FFF2-40B4-BE49-F238E27FC236}">
                <a16:creationId xmlns:a16="http://schemas.microsoft.com/office/drawing/2014/main" id="{8507F4BB-524A-4258-E18D-7E49B242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694738" cy="508635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hr-HR" altLang="x-none" u="sng" dirty="0"/>
          </a:p>
          <a:p>
            <a:pPr marL="0" indent="0">
              <a:buFontTx/>
              <a:buNone/>
              <a:defRPr/>
            </a:pPr>
            <a:r>
              <a:rPr lang="hr-H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proračuna:</a:t>
            </a:r>
          </a:p>
          <a:p>
            <a:pPr marL="0" indent="0">
              <a:buFontTx/>
              <a:buNone/>
              <a:defRPr/>
            </a:pPr>
            <a:endParaRPr lang="hr-HR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hr-HR" altLang="x-none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Poseban dio proračuna</a:t>
            </a:r>
            <a:r>
              <a:rPr lang="hr-H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sastoji se od plana rashoda i izdataka Županije i njezinih proračunskih korisnika iskazanih po vrstama, raspoređenih u programe koji se sastoje od aktivnosti i projekata.</a:t>
            </a:r>
          </a:p>
          <a:p>
            <a:pPr marL="0" indent="0">
              <a:buFontTx/>
              <a:buNone/>
              <a:defRPr/>
            </a:pPr>
            <a:endParaRPr lang="hr-HR" altLang="x-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zervirano mjesto sadržaja 2">
            <a:extLst>
              <a:ext uri="{FF2B5EF4-FFF2-40B4-BE49-F238E27FC236}">
                <a16:creationId xmlns:a16="http://schemas.microsoft.com/office/drawing/2014/main" id="{9413ACE3-9026-DB45-BEEF-BB60091F8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62050"/>
            <a:ext cx="8694738" cy="5662613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hr-HR" altLang="sr-Latn-RS" dirty="0"/>
          </a:p>
          <a:p>
            <a:pPr marL="0" indent="0" algn="just">
              <a:buFontTx/>
              <a:buNone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proračuna:</a:t>
            </a:r>
          </a:p>
          <a:p>
            <a:pPr marL="0" indent="0" algn="just">
              <a:buFontTx/>
              <a:buNone/>
              <a:defRPr/>
            </a:pP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Proračunom su obuhvaćeni Proračunski korisnici  Krapinsko-zagorske županije (dalje u tekstu Proračunski korisnici)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korisnici Proračuna su osnovne škole (ukupno 32), srednje škole (ukupno 9 s 2 učenička doma), zdravstvene ustanove (Opća bolnica Zabok i bolnica hrvatskih veterana, specijalne bolnice Krapinske Toplice i Stubičke Toplice, Zavod za javno zdravstvo, Dom zdravlja i Zavod za hitnu medicinu KZŽ), Ustanova za upravljanje zaštićenim dijelovima prirode, Zavod za prostorno uređenje i Zagorska razvojna agencija.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zervirano mjesto sadržaja 2">
            <a:extLst>
              <a:ext uri="{FF2B5EF4-FFF2-40B4-BE49-F238E27FC236}">
                <a16:creationId xmlns:a16="http://schemas.microsoft.com/office/drawing/2014/main" id="{85BB1540-4B4A-E8DB-5956-4ACD7BADE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765175"/>
            <a:ext cx="8907463" cy="57594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hr-HR" altLang="sr-Latn-RS" u="sng" dirty="0"/>
          </a:p>
          <a:p>
            <a:pPr marL="0" indent="0" algn="just">
              <a:buFontTx/>
              <a:buNone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proračuna:</a:t>
            </a:r>
          </a:p>
          <a:p>
            <a:pPr marL="0" indent="0" algn="just">
              <a:buFontTx/>
              <a:buNone/>
              <a:defRPr/>
            </a:pP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Odluka o izvršavanju proračuna 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donosi se obavezno uz Proračun. Njome se uređuje struktura prihoda i primitaka te rashoda i izdataka proračuna, njegovo izvršavanje, opseg zaduživanja i jamstava, upravljanje financijskom i nefinancijskom imovinom, prava i obaveze proračunskih korisnika, utvrđuje se proračunska zaliha, utvrđuju se pojedine ovlasti župana u izvršavanju proračuna te druga pitanja u izvršavanju proračuna.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KZZ Powerpoint predložak</Template>
  <TotalTime>5591</TotalTime>
  <Words>2541</Words>
  <Application>Microsoft Office PowerPoint</Application>
  <PresentationFormat>Prikaz na zaslonu (4:3)</PresentationFormat>
  <Paragraphs>674</Paragraphs>
  <Slides>43</Slides>
  <Notes>6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6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ppp_ani_glo_stand</vt:lpstr>
      <vt:lpstr>1_ppp_ani_glo_stand</vt:lpstr>
      <vt:lpstr>2_ppp_ani_glo_stand</vt:lpstr>
      <vt:lpstr>3_ppp_ani_glo_stand</vt:lpstr>
      <vt:lpstr>4_ppp_ani_glo_stand</vt:lpstr>
      <vt:lpstr>5_ppp_ani_glo_stand</vt:lpstr>
      <vt:lpstr>Microsoft Excel Chart</vt:lpstr>
      <vt:lpstr>PRORAČUN  2023.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Proračun  Krapinsko-zagorske županije  za   2023. godinu</vt:lpstr>
      <vt:lpstr>PowerPoint prezentacija</vt:lpstr>
      <vt:lpstr>PowerPoint prezentacija</vt:lpstr>
      <vt:lpstr>Prijedlog  proračuna za 2023. g.</vt:lpstr>
      <vt:lpstr>PowerPoint prezentacija</vt:lpstr>
      <vt:lpstr>PowerPoint prezentacija</vt:lpstr>
      <vt:lpstr>Struktura prihoda prema vrsti</vt:lpstr>
      <vt:lpstr>Rashodi i izdaci prema organizacijskoj klasifikaciji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pažnji!</vt:lpstr>
    </vt:vector>
  </TitlesOfParts>
  <Company>KZZ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Kretanje na tržištu rada na području Krapinsko-zagorske županije</dc:title>
  <dc:creator>ivankab</dc:creator>
  <cp:lastModifiedBy>Zoran Gumbas</cp:lastModifiedBy>
  <cp:revision>336</cp:revision>
  <cp:lastPrinted>2021-12-27T07:03:46Z</cp:lastPrinted>
  <dcterms:created xsi:type="dcterms:W3CDTF">2010-11-02T08:26:15Z</dcterms:created>
  <dcterms:modified xsi:type="dcterms:W3CDTF">2022-12-30T14:03:38Z</dcterms:modified>
</cp:coreProperties>
</file>