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88" r:id="rId6"/>
    <p:sldId id="289" r:id="rId7"/>
    <p:sldId id="308" r:id="rId8"/>
    <p:sldId id="290" r:id="rId9"/>
    <p:sldId id="291" r:id="rId10"/>
    <p:sldId id="293" r:id="rId11"/>
    <p:sldId id="295" r:id="rId12"/>
    <p:sldId id="297" r:id="rId13"/>
    <p:sldId id="299" r:id="rId14"/>
    <p:sldId id="301" r:id="rId15"/>
    <p:sldId id="303" r:id="rId16"/>
    <p:sldId id="305" r:id="rId17"/>
    <p:sldId id="307" r:id="rId18"/>
    <p:sldId id="282" r:id="rId19"/>
  </p:sldIdLst>
  <p:sldSz cx="10150475" cy="7616825"/>
  <p:notesSz cx="6735763" cy="98663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99">
          <p15:clr>
            <a:srgbClr val="A4A3A4"/>
          </p15:clr>
        </p15:guide>
        <p15:guide id="2" pos="319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a Gregurović Šanjug" initials="MGŠ" lastIdx="2" clrIdx="0">
    <p:extLst>
      <p:ext uri="{19B8F6BF-5375-455C-9EA6-DF929625EA0E}">
        <p15:presenceInfo xmlns:p15="http://schemas.microsoft.com/office/powerpoint/2012/main" userId="S-1-5-21-376623481-1724159862-3268761338-14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582F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64" autoAdjust="0"/>
    <p:restoredTop sz="90950" autoAdjust="0"/>
  </p:normalViewPr>
  <p:slideViewPr>
    <p:cSldViewPr snapToGrid="0">
      <p:cViewPr varScale="1">
        <p:scale>
          <a:sx n="64" d="100"/>
          <a:sy n="64" d="100"/>
        </p:scale>
        <p:origin x="1266" y="66"/>
      </p:cViewPr>
      <p:guideLst>
        <p:guide orient="horz" pos="2399"/>
        <p:guide pos="3197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2AEC8AED-F623-4CAB-8EA0-B6751BFFC0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0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DF722D1-7BEA-4D0A-9B7C-3F295BD3BD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74" y="0"/>
            <a:ext cx="2918830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295570C-568F-443A-ABFF-CBAAC362C270}" type="datetimeFigureOut">
              <a:rPr lang="sr-Latn-CS"/>
              <a:pPr>
                <a:defRPr/>
              </a:pPr>
              <a:t>10.9.2019.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B01323D-D8AD-4DB0-A981-082A58FCC0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0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63F1A18-A5C0-42AC-A79F-10F8AADB63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74" y="9371285"/>
            <a:ext cx="2918830" cy="493316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85FA1E8-3665-42CA-A541-B53634FE60E4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92353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0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0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3ED7BA-EEB8-4C3B-A61F-5D166A9AC6F7}" type="datetimeFigureOut">
              <a:rPr lang="hr-HR" smtClean="0"/>
              <a:t>10.9.2019.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0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15374" y="9371286"/>
            <a:ext cx="2918830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1B353-CE04-4075-A018-F331D2C41B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2490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D:\nicks computer\new global series again!!!\global09\global09_title.jpg">
            <a:extLst>
              <a:ext uri="{FF2B5EF4-FFF2-40B4-BE49-F238E27FC236}">
                <a16:creationId xmlns="" xmlns:a16="http://schemas.microsoft.com/office/drawing/2014/main" id="{646E16DA-77AD-4DF7-8520-1858EB056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0150475" cy="760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3201" y="3919989"/>
            <a:ext cx="9753600" cy="2350182"/>
          </a:xfrm>
          <a:prstGeom prst="rect">
            <a:avLst/>
          </a:prstGeom>
        </p:spPr>
        <p:txBody>
          <a:bodyPr anchor="t"/>
          <a:lstStyle>
            <a:lvl1pPr algn="l"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5F6033D1-1540-4754-B491-BF3AC04772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0" y="7213600"/>
            <a:ext cx="1295400" cy="4032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D5179578-590E-460A-ABF0-929A57B2D8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2971800" y="7199313"/>
            <a:ext cx="7178675" cy="417512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Arial" charset="0"/>
              </a:defRPr>
            </a:lvl1pPr>
          </a:lstStyle>
          <a:p>
            <a:pPr>
              <a:defRPr/>
            </a:pPr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4044257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171" y="1522395"/>
            <a:ext cx="9768115" cy="59089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42084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7948" y="290921"/>
            <a:ext cx="7845003" cy="1269471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hr-HR" dirty="0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FA4057D6-C85F-4B3C-98B8-F0A7B7C5F5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6ECA51C-E15E-4B20-961E-B8724AB4E47C}" type="datetime1">
              <a:rPr lang="hr-HR"/>
              <a:pPr>
                <a:defRPr/>
              </a:pPr>
              <a:t>10.9.2019.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894F965D-C0F0-470F-A2A7-DC4EE4A8F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A89058E1-7B06-45D4-8542-A15D7FE59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E0585DD-BC60-4C9B-9D24-BD173843B87D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720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D:\nicks computer\new global series again!!!\global09\global09_txt.jpg">
            <a:extLst>
              <a:ext uri="{FF2B5EF4-FFF2-40B4-BE49-F238E27FC236}">
                <a16:creationId xmlns="" xmlns:a16="http://schemas.microsoft.com/office/drawing/2014/main" id="{8A473A77-692B-403B-B9EE-CF912E690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10150475" cy="755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7380F9C8-E9E1-48A9-8A06-F133781F4C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61938" y="1752600"/>
            <a:ext cx="9652000" cy="564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526" tIns="50763" rIns="101526" bIns="507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text styles</a:t>
            </a:r>
          </a:p>
          <a:p>
            <a:pPr lvl="1"/>
            <a:r>
              <a:rPr lang="en-US" altLang="sr-Latn-RS"/>
              <a:t>Second level</a:t>
            </a:r>
          </a:p>
          <a:p>
            <a:pPr lvl="2"/>
            <a:r>
              <a:rPr lang="en-US" altLang="sr-Latn-RS"/>
              <a:t>Third level</a:t>
            </a:r>
          </a:p>
          <a:p>
            <a:pPr lvl="3"/>
            <a:r>
              <a:rPr lang="en-US" altLang="sr-Latn-RS"/>
              <a:t>Fourth level</a:t>
            </a:r>
          </a:p>
          <a:p>
            <a:pPr lvl="4"/>
            <a:r>
              <a:rPr lang="en-US" altLang="sr-Latn-R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9DC985F2-6C60-4957-BEA1-F4729E941C33}"/>
              </a:ext>
            </a:extLst>
          </p:cNvPr>
          <p:cNvSpPr txBox="1">
            <a:spLocks/>
          </p:cNvSpPr>
          <p:nvPr/>
        </p:nvSpPr>
        <p:spPr>
          <a:xfrm>
            <a:off x="0" y="609600"/>
            <a:ext cx="8432800" cy="508000"/>
          </a:xfrm>
          <a:prstGeom prst="rect">
            <a:avLst/>
          </a:prstGeom>
        </p:spPr>
        <p:txBody>
          <a:bodyPr tIns="18000" bIns="18000"/>
          <a:lstStyle>
            <a:lvl1pPr algn="l">
              <a:defRPr sz="2800" b="1" baseline="0">
                <a:ln w="3175" cap="sq" cmpd="sng"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pPr defTabSz="1016000" eaLnBrk="0" hangingPunct="0">
              <a:defRPr/>
            </a:pPr>
            <a:endParaRPr lang="hr-HR" kern="0" dirty="0">
              <a:latin typeface="+mj-lt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</p:sldLayoutIdLst>
  <p:txStyles>
    <p:titleStyle>
      <a:lvl1pPr algn="l" defTabSz="1016000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+mj-lt"/>
          <a:ea typeface="+mj-ea"/>
          <a:cs typeface="+mj-cs"/>
        </a:defRPr>
      </a:lvl1pPr>
      <a:lvl2pPr algn="l" defTabSz="1016000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2pPr>
      <a:lvl3pPr algn="l" defTabSz="1016000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3pPr>
      <a:lvl4pPr algn="l" defTabSz="1016000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4pPr>
      <a:lvl5pPr algn="l" defTabSz="1016000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5pPr>
      <a:lvl6pPr marL="4572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6pPr>
      <a:lvl7pPr marL="9144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7pPr>
      <a:lvl8pPr marL="13716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8pPr>
      <a:lvl9pPr marL="18288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9pPr>
    </p:titleStyle>
    <p:bodyStyle>
      <a:lvl1pPr marL="381000" indent="-381000" algn="l" defTabSz="1016000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25500" indent="-317500" algn="l" defTabSz="1016000" rtl="0" fontAlgn="base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2pPr>
      <a:lvl3pPr marL="1268413" indent="-252413" algn="l" defTabSz="1016000" rtl="0" fontAlgn="base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776413" indent="-254000" algn="l" defTabSz="1016000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284413" indent="-254000" algn="l" defTabSz="1016000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7416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1988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6560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41132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="" xmlns:a16="http://schemas.microsoft.com/office/drawing/2014/main" id="{8DEEE382-3725-4203-9591-3A110F5CAECE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514351" y="3796508"/>
            <a:ext cx="9867236" cy="2130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hr-HR" sz="3600" b="1" dirty="0" smtClean="0">
                <a:solidFill>
                  <a:srgbClr val="0E5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SASTANAK SA STUDENTIMA MEDICINE </a:t>
            </a:r>
            <a:br>
              <a:rPr lang="hr-HR" sz="3600" b="1" dirty="0" smtClean="0">
                <a:solidFill>
                  <a:srgbClr val="0E582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3600" b="1" dirty="0">
                <a:solidFill>
                  <a:srgbClr val="0E5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3600" b="1" dirty="0" smtClean="0">
                <a:solidFill>
                  <a:srgbClr val="0E5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hr-HR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hr-HR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hr-HR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hr-HR" sz="2800" dirty="0">
                <a:solidFill>
                  <a:srgbClr val="0E582F"/>
                </a:solidFill>
              </a:rPr>
              <a:t/>
            </a:r>
            <a:br>
              <a:rPr lang="hr-HR" sz="2800" dirty="0">
                <a:solidFill>
                  <a:srgbClr val="0E582F"/>
                </a:solidFill>
              </a:rPr>
            </a:br>
            <a:r>
              <a:rPr lang="hr-HR" sz="2800" dirty="0" smtClean="0">
                <a:solidFill>
                  <a:srgbClr val="0E582F"/>
                </a:solidFill>
              </a:rPr>
              <a:t>Opća bolnica Zabok i bolnica hrvatskih veterana, </a:t>
            </a:r>
            <a:br>
              <a:rPr lang="hr-HR" sz="2800" dirty="0" smtClean="0">
                <a:solidFill>
                  <a:srgbClr val="0E582F"/>
                </a:solidFill>
              </a:rPr>
            </a:br>
            <a:r>
              <a:rPr lang="hr-HR" sz="2800" dirty="0" smtClean="0">
                <a:solidFill>
                  <a:srgbClr val="0E582F"/>
                </a:solidFill>
              </a:rPr>
              <a:t>10. rujna 2019. </a:t>
            </a:r>
            <a:r>
              <a:rPr lang="hr-HR" sz="2800" dirty="0">
                <a:solidFill>
                  <a:srgbClr val="0E582F"/>
                </a:solidFill>
              </a:rPr>
              <a:t/>
            </a:r>
            <a:br>
              <a:rPr lang="hr-HR" sz="2800" dirty="0">
                <a:solidFill>
                  <a:srgbClr val="0E582F"/>
                </a:solidFill>
              </a:rPr>
            </a:br>
            <a:endParaRPr lang="hr-HR" altLang="sr-Latn-RS" sz="2800" i="1" dirty="0">
              <a:solidFill>
                <a:srgbClr val="0E58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zervirano mjesto sadržaja 1">
            <a:extLst>
              <a:ext uri="{FF2B5EF4-FFF2-40B4-BE49-F238E27FC236}">
                <a16:creationId xmlns="" xmlns:a16="http://schemas.microsoft.com/office/drawing/2014/main" id="{661469EF-342E-4F9E-A377-834F09A14EE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435100"/>
            <a:ext cx="9767888" cy="590867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hr-HR" altLang="sr-Latn-RS" sz="3500" dirty="0" err="1">
                <a:solidFill>
                  <a:schemeClr val="accent5">
                    <a:lumMod val="50000"/>
                  </a:schemeClr>
                </a:solidFill>
              </a:rPr>
              <a:t>re</a:t>
            </a:r>
            <a:r>
              <a:rPr lang="hr-HR" altLang="sr-Latn-RS" sz="3500" dirty="0">
                <a:solidFill>
                  <a:schemeClr val="accent5">
                    <a:lumMod val="50000"/>
                  </a:schemeClr>
                </a:solidFill>
              </a:rPr>
              <a:t>-GENERATOR</a:t>
            </a:r>
          </a:p>
          <a:p>
            <a:pPr lvl="1">
              <a:lnSpc>
                <a:spcPct val="150000"/>
              </a:lnSpc>
              <a:defRPr/>
            </a:pPr>
            <a:r>
              <a:rPr lang="hr-HR" altLang="sr-Latn-RS" dirty="0"/>
              <a:t>Izgradnja Društveno-kulturnog centra </a:t>
            </a:r>
            <a:r>
              <a:rPr lang="hr-HR" altLang="sr-Latn-RS" dirty="0" err="1"/>
              <a:t>re</a:t>
            </a:r>
            <a:r>
              <a:rPr lang="hr-HR" altLang="sr-Latn-RS" dirty="0"/>
              <a:t>-GENERATOR</a:t>
            </a:r>
          </a:p>
          <a:p>
            <a:pPr lvl="1">
              <a:lnSpc>
                <a:spcPct val="150000"/>
              </a:lnSpc>
              <a:defRPr/>
            </a:pPr>
            <a:r>
              <a:rPr lang="hr-HR" altLang="sr-Latn-RS" dirty="0"/>
              <a:t>Opremanje Društveno-kulturnog centra </a:t>
            </a:r>
            <a:r>
              <a:rPr lang="hr-HR" altLang="sr-Latn-RS" dirty="0" err="1" smtClean="0"/>
              <a:t>re</a:t>
            </a:r>
            <a:r>
              <a:rPr lang="hr-HR" altLang="sr-Latn-RS" dirty="0" smtClean="0"/>
              <a:t>-GENERATOR</a:t>
            </a:r>
            <a:endParaRPr lang="hr-HR" altLang="sr-Latn-RS" b="1" dirty="0"/>
          </a:p>
          <a:p>
            <a:pPr lvl="1">
              <a:lnSpc>
                <a:spcPct val="150000"/>
              </a:lnSpc>
              <a:defRPr/>
            </a:pPr>
            <a:r>
              <a:rPr lang="hr-HR" altLang="sr-Latn-RS" b="1" dirty="0"/>
              <a:t>Indikativni proračun projekta </a:t>
            </a:r>
            <a:r>
              <a:rPr lang="hr-HR" altLang="sr-Latn-RS" dirty="0"/>
              <a:t>- 37.000.000,00 kuna</a:t>
            </a:r>
          </a:p>
          <a:p>
            <a:pPr marL="0" indent="0">
              <a:buFontTx/>
              <a:buNone/>
              <a:defRPr/>
            </a:pPr>
            <a:endParaRPr lang="hr-HR" altLang="sr-Latn-RS" dirty="0"/>
          </a:p>
        </p:txBody>
      </p:sp>
      <p:pic>
        <p:nvPicPr>
          <p:cNvPr id="15363" name="Slika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93" y="3928905"/>
            <a:ext cx="6829741" cy="341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89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Slika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50" y="4149970"/>
            <a:ext cx="6157974" cy="294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slov 1">
            <a:extLst>
              <a:ext uri="{FF2B5EF4-FFF2-40B4-BE49-F238E27FC236}">
                <a16:creationId xmlns="" xmlns:a16="http://schemas.microsoft.com/office/drawing/2014/main" id="{43974877-D3FD-46FB-8C8E-7AE0B4EB3945}"/>
              </a:ext>
            </a:extLst>
          </p:cNvPr>
          <p:cNvSpPr txBox="1">
            <a:spLocks/>
          </p:cNvSpPr>
          <p:nvPr/>
        </p:nvSpPr>
        <p:spPr>
          <a:xfrm>
            <a:off x="0" y="1152525"/>
            <a:ext cx="10150475" cy="798513"/>
          </a:xfrm>
          <a:ln cap="flat" algn="ctr">
            <a:solidFill>
              <a:schemeClr val="accent3"/>
            </a:solidFill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/>
          <a:lstStyle>
            <a:lvl1pPr algn="l" defTabSz="1016000" rtl="0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algn="l" defTabSz="1016000" rtl="0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algn="l" defTabSz="1016000" rtl="0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algn="l" defTabSz="1016000" rtl="0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algn="l" defTabSz="1016000" rtl="0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457200" algn="l" defTabSz="1016000" rtl="0" eaLnBrk="1" fontAlgn="base" hangingPunct="1">
              <a:spcBef>
                <a:spcPct val="0"/>
              </a:spcBef>
              <a:spcAft>
                <a:spcPct val="0"/>
              </a:spcAft>
              <a:defRPr sz="41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914400" algn="l" defTabSz="1016000" rtl="0" eaLnBrk="1" fontAlgn="base" hangingPunct="1">
              <a:spcBef>
                <a:spcPct val="0"/>
              </a:spcBef>
              <a:spcAft>
                <a:spcPct val="0"/>
              </a:spcAft>
              <a:defRPr sz="41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1371600" algn="l" defTabSz="1016000" rtl="0" eaLnBrk="1" fontAlgn="base" hangingPunct="1">
              <a:spcBef>
                <a:spcPct val="0"/>
              </a:spcBef>
              <a:spcAft>
                <a:spcPct val="0"/>
              </a:spcAft>
              <a:defRPr sz="41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1828800" algn="l" defTabSz="1016000" rtl="0" eaLnBrk="1" fontAlgn="base" hangingPunct="1">
              <a:spcBef>
                <a:spcPct val="0"/>
              </a:spcBef>
              <a:spcAft>
                <a:spcPct val="0"/>
              </a:spcAft>
              <a:defRPr sz="41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hr-HR" sz="3500" kern="0" dirty="0">
                <a:solidFill>
                  <a:schemeClr val="accent5">
                    <a:lumMod val="50000"/>
                  </a:schemeClr>
                </a:solidFill>
              </a:rPr>
              <a:t>REGIONALNI CENTAR KOMPETENTNOSTI U UGOSTITELJSTVU I TURIZMU </a:t>
            </a:r>
            <a:r>
              <a:rPr lang="hr-HR" sz="3500" kern="0" dirty="0" smtClean="0">
                <a:solidFill>
                  <a:schemeClr val="accent5">
                    <a:lumMod val="50000"/>
                  </a:schemeClr>
                </a:solidFill>
              </a:rPr>
              <a:t>ZABOK</a:t>
            </a:r>
          </a:p>
          <a:p>
            <a:pPr lvl="1">
              <a:defRPr/>
            </a:pPr>
            <a:r>
              <a:rPr lang="hr-HR" sz="2000" dirty="0" smtClean="0">
                <a:solidFill>
                  <a:schemeClr val="tx1"/>
                </a:solidFill>
              </a:rPr>
              <a:t>-</a:t>
            </a:r>
            <a:r>
              <a:rPr lang="hr-HR" sz="2000" dirty="0" smtClean="0"/>
              <a:t> </a:t>
            </a:r>
            <a:r>
              <a:rPr lang="hr-HR" sz="2000" dirty="0" smtClean="0">
                <a:solidFill>
                  <a:schemeClr val="tx1"/>
                </a:solidFill>
              </a:rPr>
              <a:t>Rekonstrukcija </a:t>
            </a:r>
            <a:r>
              <a:rPr lang="hr-HR" sz="2000" dirty="0">
                <a:solidFill>
                  <a:schemeClr val="tx1"/>
                </a:solidFill>
              </a:rPr>
              <a:t>srednje škole Zabok</a:t>
            </a:r>
          </a:p>
          <a:p>
            <a:pPr lvl="1">
              <a:defRPr/>
            </a:pPr>
            <a:r>
              <a:rPr lang="hr-HR" sz="2000" dirty="0" smtClean="0">
                <a:solidFill>
                  <a:schemeClr val="tx1"/>
                </a:solidFill>
              </a:rPr>
              <a:t>- Izgradnja </a:t>
            </a:r>
            <a:r>
              <a:rPr lang="hr-HR" sz="2000" dirty="0">
                <a:solidFill>
                  <a:schemeClr val="tx1"/>
                </a:solidFill>
              </a:rPr>
              <a:t>edukacijskog centra za ugostiteljstvo i turizam</a:t>
            </a:r>
          </a:p>
          <a:p>
            <a:pPr lvl="1">
              <a:defRPr/>
            </a:pPr>
            <a:r>
              <a:rPr lang="hr-HR" sz="2000" dirty="0" smtClean="0">
                <a:solidFill>
                  <a:schemeClr val="tx1"/>
                </a:solidFill>
              </a:rPr>
              <a:t>- Izgradnja </a:t>
            </a:r>
            <a:r>
              <a:rPr lang="hr-HR" sz="2000" dirty="0">
                <a:solidFill>
                  <a:schemeClr val="tx1"/>
                </a:solidFill>
              </a:rPr>
              <a:t>pokaznog hotela sa popratnim sadržajima</a:t>
            </a:r>
          </a:p>
          <a:p>
            <a:pPr lvl="1">
              <a:defRPr/>
            </a:pPr>
            <a:r>
              <a:rPr lang="hr-HR" sz="2000" dirty="0" smtClean="0">
                <a:solidFill>
                  <a:schemeClr val="tx1"/>
                </a:solidFill>
              </a:rPr>
              <a:t>- Uvođenje </a:t>
            </a:r>
            <a:r>
              <a:rPr lang="hr-HR" sz="2000" dirty="0">
                <a:solidFill>
                  <a:schemeClr val="tx1"/>
                </a:solidFill>
              </a:rPr>
              <a:t>novih edukacijskih programa u području ugostiteljstva i </a:t>
            </a:r>
            <a:r>
              <a:rPr lang="hr-HR" sz="2000" dirty="0" smtClean="0">
                <a:solidFill>
                  <a:schemeClr val="tx1"/>
                </a:solidFill>
              </a:rPr>
              <a:t>turizma</a:t>
            </a:r>
            <a:endParaRPr lang="hr-HR" sz="2000" b="1" dirty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hr-HR" sz="2000" dirty="0" smtClean="0">
                <a:solidFill>
                  <a:schemeClr val="tx1"/>
                </a:solidFill>
              </a:rPr>
              <a:t>- Planirana </a:t>
            </a:r>
            <a:r>
              <a:rPr lang="hr-HR" sz="2000" dirty="0">
                <a:solidFill>
                  <a:schemeClr val="tx1"/>
                </a:solidFill>
              </a:rPr>
              <a:t>investicija: </a:t>
            </a:r>
            <a:r>
              <a:rPr lang="hr-HR" sz="2000" dirty="0" smtClean="0">
                <a:solidFill>
                  <a:schemeClr val="tx1"/>
                </a:solidFill>
              </a:rPr>
              <a:t>80.000.000,00 kuna</a:t>
            </a:r>
            <a:endParaRPr lang="hr-HR" sz="20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hr-HR" sz="3500" kern="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6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="" xmlns:a16="http://schemas.microsoft.com/office/drawing/2014/main" id="{04BF9204-0EBA-483F-9473-2199398EA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08703"/>
            <a:ext cx="10150475" cy="5990685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pPr lvl="1">
              <a:defRPr/>
            </a:pPr>
            <a:r>
              <a:rPr lang="hr-HR" dirty="0"/>
              <a:t>2.040 </a:t>
            </a:r>
            <a:r>
              <a:rPr lang="hr-HR" dirty="0" smtClean="0"/>
              <a:t>m</a:t>
            </a:r>
            <a:r>
              <a:rPr lang="hr-HR" baseline="30000" dirty="0" smtClean="0"/>
              <a:t>2</a:t>
            </a:r>
            <a:r>
              <a:rPr lang="hr-HR" dirty="0" smtClean="0"/>
              <a:t> </a:t>
            </a:r>
            <a:r>
              <a:rPr lang="hr-HR" dirty="0"/>
              <a:t>površine za uslužne i proizvodne djelatnosti</a:t>
            </a:r>
          </a:p>
          <a:p>
            <a:pPr lvl="1">
              <a:defRPr/>
            </a:pPr>
            <a:r>
              <a:rPr lang="hr-HR" dirty="0"/>
              <a:t>Uspostava Centra za </a:t>
            </a:r>
            <a:r>
              <a:rPr lang="hr-HR" dirty="0" smtClean="0"/>
              <a:t>robotiku</a:t>
            </a:r>
            <a:endParaRPr lang="hr-HR" b="1" dirty="0"/>
          </a:p>
          <a:p>
            <a:pPr lvl="1">
              <a:defRPr/>
            </a:pPr>
            <a:r>
              <a:rPr lang="hr-HR" dirty="0"/>
              <a:t>Investicija u tijeku</a:t>
            </a:r>
          </a:p>
          <a:p>
            <a:pPr lvl="1">
              <a:defRPr/>
            </a:pPr>
            <a:r>
              <a:rPr lang="hr-HR" dirty="0" smtClean="0"/>
              <a:t>Planirana vrijednost</a:t>
            </a:r>
            <a:r>
              <a:rPr lang="hr-HR" dirty="0"/>
              <a:t>: 30.000.000 </a:t>
            </a:r>
            <a:r>
              <a:rPr lang="hr-HR" dirty="0" smtClean="0"/>
              <a:t>kn</a:t>
            </a:r>
            <a:endParaRPr lang="hr-HR" dirty="0"/>
          </a:p>
        </p:txBody>
      </p:sp>
      <p:sp>
        <p:nvSpPr>
          <p:cNvPr id="5" name="Naslov 1">
            <a:extLst>
              <a:ext uri="{FF2B5EF4-FFF2-40B4-BE49-F238E27FC236}">
                <a16:creationId xmlns="" xmlns:a16="http://schemas.microsoft.com/office/drawing/2014/main" id="{47F2F42E-A4FF-4FD8-A095-A75FCEF96247}"/>
              </a:ext>
            </a:extLst>
          </p:cNvPr>
          <p:cNvSpPr txBox="1">
            <a:spLocks/>
          </p:cNvSpPr>
          <p:nvPr/>
        </p:nvSpPr>
        <p:spPr>
          <a:xfrm>
            <a:off x="0" y="1133475"/>
            <a:ext cx="10150475" cy="798513"/>
          </a:xfrm>
          <a:ln cap="flat" algn="ctr">
            <a:solidFill>
              <a:schemeClr val="accent3"/>
            </a:solidFill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/>
          <a:lstStyle>
            <a:lvl1pPr algn="l" defTabSz="1016000" rtl="0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algn="l" defTabSz="1016000" rtl="0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algn="l" defTabSz="1016000" rtl="0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algn="l" defTabSz="1016000" rtl="0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algn="l" defTabSz="1016000" rtl="0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457200" algn="l" defTabSz="1016000" rtl="0" eaLnBrk="1" fontAlgn="base" hangingPunct="1">
              <a:spcBef>
                <a:spcPct val="0"/>
              </a:spcBef>
              <a:spcAft>
                <a:spcPct val="0"/>
              </a:spcAft>
              <a:defRPr sz="41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914400" algn="l" defTabSz="1016000" rtl="0" eaLnBrk="1" fontAlgn="base" hangingPunct="1">
              <a:spcBef>
                <a:spcPct val="0"/>
              </a:spcBef>
              <a:spcAft>
                <a:spcPct val="0"/>
              </a:spcAft>
              <a:defRPr sz="41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1371600" algn="l" defTabSz="1016000" rtl="0" eaLnBrk="1" fontAlgn="base" hangingPunct="1">
              <a:spcBef>
                <a:spcPct val="0"/>
              </a:spcBef>
              <a:spcAft>
                <a:spcPct val="0"/>
              </a:spcAft>
              <a:defRPr sz="41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1828800" algn="l" defTabSz="1016000" rtl="0" eaLnBrk="1" fontAlgn="base" hangingPunct="1">
              <a:spcBef>
                <a:spcPct val="0"/>
              </a:spcBef>
              <a:spcAft>
                <a:spcPct val="0"/>
              </a:spcAft>
              <a:defRPr sz="41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hr-HR" sz="3200" kern="0" dirty="0">
                <a:solidFill>
                  <a:schemeClr val="accent5">
                    <a:lumMod val="50000"/>
                  </a:schemeClr>
                </a:solidFill>
              </a:rPr>
              <a:t>POSLOVNO-TEHNOLOŠKI INKUBATOR KRAPINA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45" y="3547068"/>
            <a:ext cx="6608351" cy="396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4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="" xmlns:a16="http://schemas.microsoft.com/office/drawing/2014/main" id="{04BF9204-0EBA-483F-9473-2199398EA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48897"/>
            <a:ext cx="10150475" cy="5950491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pPr lvl="1">
              <a:defRPr/>
            </a:pPr>
            <a:r>
              <a:rPr lang="hr-HR" dirty="0"/>
              <a:t>Lokacija: Krapina</a:t>
            </a:r>
          </a:p>
          <a:p>
            <a:pPr lvl="1">
              <a:defRPr/>
            </a:pPr>
            <a:r>
              <a:rPr lang="hr-HR" dirty="0"/>
              <a:t>5.610 m</a:t>
            </a:r>
            <a:r>
              <a:rPr lang="hr-HR" baseline="30000" dirty="0"/>
              <a:t>2</a:t>
            </a:r>
            <a:r>
              <a:rPr lang="hr-HR" dirty="0"/>
              <a:t> unutarnjih površina sa sadržajima</a:t>
            </a:r>
          </a:p>
          <a:p>
            <a:pPr lvl="1">
              <a:defRPr/>
            </a:pPr>
            <a:r>
              <a:rPr lang="hr-HR" dirty="0"/>
              <a:t>3.250 m</a:t>
            </a:r>
            <a:r>
              <a:rPr lang="hr-HR" baseline="30000" dirty="0"/>
              <a:t>2</a:t>
            </a:r>
            <a:r>
              <a:rPr lang="hr-HR" dirty="0"/>
              <a:t> vanjskih površina sa </a:t>
            </a:r>
            <a:r>
              <a:rPr lang="hr-HR" dirty="0" smtClean="0"/>
              <a:t>sadržajima</a:t>
            </a:r>
            <a:endParaRPr lang="hr-HR" b="1" dirty="0"/>
          </a:p>
          <a:p>
            <a:pPr lvl="1">
              <a:defRPr/>
            </a:pPr>
            <a:r>
              <a:rPr lang="hr-HR" dirty="0"/>
              <a:t>Planirana </a:t>
            </a:r>
            <a:r>
              <a:rPr lang="hr-HR" dirty="0" smtClean="0"/>
              <a:t>vrijednost </a:t>
            </a:r>
            <a:r>
              <a:rPr lang="hr-HR" dirty="0"/>
              <a:t>investicije: 14.000.000 EUR</a:t>
            </a:r>
          </a:p>
        </p:txBody>
      </p:sp>
      <p:sp>
        <p:nvSpPr>
          <p:cNvPr id="5" name="Naslov 1">
            <a:extLst>
              <a:ext uri="{FF2B5EF4-FFF2-40B4-BE49-F238E27FC236}">
                <a16:creationId xmlns="" xmlns:a16="http://schemas.microsoft.com/office/drawing/2014/main" id="{4D7BD806-5EA2-4536-81AF-627D9EC1C9AB}"/>
              </a:ext>
            </a:extLst>
          </p:cNvPr>
          <p:cNvSpPr txBox="1">
            <a:spLocks/>
          </p:cNvSpPr>
          <p:nvPr/>
        </p:nvSpPr>
        <p:spPr>
          <a:xfrm>
            <a:off x="0" y="1252538"/>
            <a:ext cx="10150475" cy="798512"/>
          </a:xfrm>
          <a:ln cap="flat" algn="ctr">
            <a:solidFill>
              <a:schemeClr val="accent3"/>
            </a:solidFill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/>
          <a:lstStyle>
            <a:lvl1pPr algn="l" defTabSz="1016000" rtl="0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algn="l" defTabSz="1016000" rtl="0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algn="l" defTabSz="1016000" rtl="0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algn="l" defTabSz="1016000" rtl="0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algn="l" defTabSz="1016000" rtl="0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457200" algn="l" defTabSz="1016000" rtl="0" eaLnBrk="1" fontAlgn="base" hangingPunct="1">
              <a:spcBef>
                <a:spcPct val="0"/>
              </a:spcBef>
              <a:spcAft>
                <a:spcPct val="0"/>
              </a:spcAft>
              <a:defRPr sz="41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914400" algn="l" defTabSz="1016000" rtl="0" eaLnBrk="1" fontAlgn="base" hangingPunct="1">
              <a:spcBef>
                <a:spcPct val="0"/>
              </a:spcBef>
              <a:spcAft>
                <a:spcPct val="0"/>
              </a:spcAft>
              <a:defRPr sz="41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1371600" algn="l" defTabSz="1016000" rtl="0" eaLnBrk="1" fontAlgn="base" hangingPunct="1">
              <a:spcBef>
                <a:spcPct val="0"/>
              </a:spcBef>
              <a:spcAft>
                <a:spcPct val="0"/>
              </a:spcAft>
              <a:defRPr sz="41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1828800" algn="l" defTabSz="1016000" rtl="0" eaLnBrk="1" fontAlgn="base" hangingPunct="1">
              <a:spcBef>
                <a:spcPct val="0"/>
              </a:spcBef>
              <a:spcAft>
                <a:spcPct val="0"/>
              </a:spcAft>
              <a:defRPr sz="41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hr-HR" sz="3500" kern="0" dirty="0">
                <a:solidFill>
                  <a:schemeClr val="accent5">
                    <a:lumMod val="50000"/>
                  </a:schemeClr>
                </a:solidFill>
              </a:rPr>
              <a:t>ŠEMNIČKE TOPLICE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962" y="3496430"/>
            <a:ext cx="6728240" cy="412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3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1">
            <a:extLst>
              <a:ext uri="{FF2B5EF4-FFF2-40B4-BE49-F238E27FC236}">
                <a16:creationId xmlns="" xmlns:a16="http://schemas.microsoft.com/office/drawing/2014/main" id="{6561EC16-9391-4995-A7CB-2BCD0C74953F}"/>
              </a:ext>
            </a:extLst>
          </p:cNvPr>
          <p:cNvSpPr txBox="1">
            <a:spLocks/>
          </p:cNvSpPr>
          <p:nvPr/>
        </p:nvSpPr>
        <p:spPr>
          <a:xfrm>
            <a:off x="0" y="1252538"/>
            <a:ext cx="10150475" cy="798512"/>
          </a:xfrm>
          <a:ln cap="flat" algn="ctr">
            <a:solidFill>
              <a:schemeClr val="accent3"/>
            </a:solidFill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/>
          <a:lstStyle>
            <a:lvl1pPr algn="l" defTabSz="1016000" rtl="0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algn="l" defTabSz="1016000" rtl="0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algn="l" defTabSz="1016000" rtl="0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algn="l" defTabSz="1016000" rtl="0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algn="l" defTabSz="1016000" rtl="0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457200" algn="l" defTabSz="1016000" rtl="0" eaLnBrk="1" fontAlgn="base" hangingPunct="1">
              <a:spcBef>
                <a:spcPct val="0"/>
              </a:spcBef>
              <a:spcAft>
                <a:spcPct val="0"/>
              </a:spcAft>
              <a:defRPr sz="41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914400" algn="l" defTabSz="1016000" rtl="0" eaLnBrk="1" fontAlgn="base" hangingPunct="1">
              <a:spcBef>
                <a:spcPct val="0"/>
              </a:spcBef>
              <a:spcAft>
                <a:spcPct val="0"/>
              </a:spcAft>
              <a:defRPr sz="41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1371600" algn="l" defTabSz="1016000" rtl="0" eaLnBrk="1" fontAlgn="base" hangingPunct="1">
              <a:spcBef>
                <a:spcPct val="0"/>
              </a:spcBef>
              <a:spcAft>
                <a:spcPct val="0"/>
              </a:spcAft>
              <a:defRPr sz="41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1828800" algn="l" defTabSz="1016000" rtl="0" eaLnBrk="1" fontAlgn="base" hangingPunct="1">
              <a:spcBef>
                <a:spcPct val="0"/>
              </a:spcBef>
              <a:spcAft>
                <a:spcPct val="0"/>
              </a:spcAft>
              <a:defRPr sz="41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hr-HR" sz="3500" kern="0" dirty="0">
                <a:solidFill>
                  <a:schemeClr val="accent5">
                    <a:lumMod val="50000"/>
                  </a:schemeClr>
                </a:solidFill>
              </a:rPr>
              <a:t>GOLF TERENI KUMROVEC</a:t>
            </a:r>
          </a:p>
        </p:txBody>
      </p:sp>
      <p:sp>
        <p:nvSpPr>
          <p:cNvPr id="7" name="Rezervirano mjesto sadržaja 1">
            <a:extLst>
              <a:ext uri="{FF2B5EF4-FFF2-40B4-BE49-F238E27FC236}">
                <a16:creationId xmlns="" xmlns:a16="http://schemas.microsoft.com/office/drawing/2014/main" id="{F9112761-037A-42B5-BC02-ECF62F747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51050"/>
            <a:ext cx="10150475" cy="5748338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pPr lvl="1">
              <a:defRPr/>
            </a:pPr>
            <a:r>
              <a:rPr lang="en-GB" dirty="0"/>
              <a:t>Lo</a:t>
            </a:r>
            <a:r>
              <a:rPr lang="hr-HR" dirty="0" err="1"/>
              <a:t>kacija</a:t>
            </a:r>
            <a:r>
              <a:rPr lang="en-GB" dirty="0"/>
              <a:t>: </a:t>
            </a:r>
            <a:r>
              <a:rPr lang="en-GB" dirty="0" err="1"/>
              <a:t>Kumrovec</a:t>
            </a:r>
            <a:endParaRPr lang="en-GB" dirty="0"/>
          </a:p>
          <a:p>
            <a:pPr lvl="1">
              <a:defRPr/>
            </a:pPr>
            <a:r>
              <a:rPr lang="hr-HR" dirty="0"/>
              <a:t>Površina</a:t>
            </a:r>
            <a:r>
              <a:rPr lang="en-GB" dirty="0"/>
              <a:t>: 90 h</a:t>
            </a:r>
            <a:r>
              <a:rPr lang="hr-HR" dirty="0"/>
              <a:t>a</a:t>
            </a:r>
            <a:endParaRPr lang="en-GB" dirty="0"/>
          </a:p>
          <a:p>
            <a:pPr lvl="1">
              <a:defRPr/>
            </a:pPr>
            <a:r>
              <a:rPr lang="en-GB" dirty="0" err="1"/>
              <a:t>Pla</a:t>
            </a:r>
            <a:r>
              <a:rPr lang="hr-HR" dirty="0" err="1"/>
              <a:t>nirana</a:t>
            </a:r>
            <a:r>
              <a:rPr lang="hr-HR" dirty="0"/>
              <a:t> infrastruktura</a:t>
            </a:r>
            <a:r>
              <a:rPr lang="en-GB" dirty="0"/>
              <a:t>:</a:t>
            </a:r>
          </a:p>
          <a:p>
            <a:pPr lvl="2">
              <a:defRPr/>
            </a:pPr>
            <a:r>
              <a:rPr lang="hr-HR" dirty="0"/>
              <a:t>Golf igralište otvorenog tipa s 18 rupa</a:t>
            </a:r>
          </a:p>
          <a:p>
            <a:pPr lvl="2">
              <a:defRPr/>
            </a:pPr>
            <a:r>
              <a:rPr lang="hr-HR" dirty="0"/>
              <a:t>Popratni sadržaji i prateća infrastruktura</a:t>
            </a:r>
          </a:p>
          <a:p>
            <a:pPr lvl="2">
              <a:defRPr/>
            </a:pPr>
            <a:r>
              <a:rPr lang="hr-HR" dirty="0"/>
              <a:t>Golf klub</a:t>
            </a:r>
          </a:p>
          <a:p>
            <a:pPr lvl="2">
              <a:defRPr/>
            </a:pPr>
            <a:r>
              <a:rPr lang="hr-HR" dirty="0"/>
              <a:t>Smještajni kapaciteti</a:t>
            </a:r>
          </a:p>
          <a:p>
            <a:pPr lvl="2">
              <a:defRPr/>
            </a:pPr>
            <a:r>
              <a:rPr lang="hr-HR" dirty="0"/>
              <a:t>Luksuzne vile</a:t>
            </a:r>
          </a:p>
          <a:p>
            <a:pPr lvl="2">
              <a:defRPr/>
            </a:pPr>
            <a:endParaRPr lang="en-GB" dirty="0"/>
          </a:p>
          <a:p>
            <a:pPr lvl="1">
              <a:defRPr/>
            </a:pPr>
            <a:r>
              <a:rPr lang="en-GB" dirty="0"/>
              <a:t>Plan</a:t>
            </a:r>
            <a:r>
              <a:rPr lang="hr-HR" dirty="0" err="1"/>
              <a:t>irana</a:t>
            </a:r>
            <a:r>
              <a:rPr lang="hr-HR" dirty="0"/>
              <a:t> investicija</a:t>
            </a:r>
            <a:r>
              <a:rPr lang="en-GB" dirty="0"/>
              <a:t>: 25.000.000 EUR</a:t>
            </a:r>
          </a:p>
        </p:txBody>
      </p:sp>
    </p:spTree>
    <p:extLst>
      <p:ext uri="{BB962C8B-B14F-4D97-AF65-F5344CB8AC3E}">
        <p14:creationId xmlns:p14="http://schemas.microsoft.com/office/powerpoint/2010/main" val="237122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hr-HR" b="1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hr-HR" b="1" dirty="0" smtClean="0">
                <a:solidFill>
                  <a:schemeClr val="accent5">
                    <a:lumMod val="50000"/>
                  </a:schemeClr>
                </a:solidFill>
              </a:rPr>
              <a:t>Hvala na pozornosti!</a:t>
            </a:r>
          </a:p>
          <a:p>
            <a:pPr marL="0" indent="0" algn="ctr">
              <a:buNone/>
            </a:pPr>
            <a:r>
              <a:rPr lang="hr-HR" b="1" dirty="0" smtClean="0">
                <a:solidFill>
                  <a:schemeClr val="accent5">
                    <a:lumMod val="50000"/>
                  </a:schemeClr>
                </a:solidFill>
              </a:rPr>
              <a:t>Hvala na suradnji!</a:t>
            </a:r>
          </a:p>
          <a:p>
            <a:pPr marL="0" indent="0" algn="ctr">
              <a:buNone/>
            </a:pPr>
            <a:endParaRPr lang="hr-HR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hr-HR" b="1" dirty="0" smtClean="0">
                <a:solidFill>
                  <a:schemeClr val="accent5">
                    <a:lumMod val="50000"/>
                  </a:schemeClr>
                </a:solidFill>
              </a:rPr>
              <a:t>Kontakt:</a:t>
            </a:r>
          </a:p>
          <a:p>
            <a:pPr marL="0" indent="0" algn="ctr">
              <a:buNone/>
            </a:pPr>
            <a:r>
              <a:rPr lang="hr-HR" b="1" dirty="0" smtClean="0">
                <a:solidFill>
                  <a:schemeClr val="accent5">
                    <a:lumMod val="50000"/>
                  </a:schemeClr>
                </a:solidFill>
              </a:rPr>
              <a:t>zeljko.kolar@kzz.hr</a:t>
            </a:r>
          </a:p>
          <a:p>
            <a:pPr marL="0" indent="0" algn="ctr">
              <a:buNone/>
            </a:pPr>
            <a:r>
              <a:rPr lang="hr-HR" b="1" dirty="0" smtClean="0">
                <a:solidFill>
                  <a:schemeClr val="accent5">
                    <a:lumMod val="50000"/>
                  </a:schemeClr>
                </a:solidFill>
              </a:rPr>
              <a:t>jasna.petek@kzz.hr</a:t>
            </a:r>
          </a:p>
          <a:p>
            <a:pPr marL="0" indent="0" algn="ctr">
              <a:buNone/>
            </a:pPr>
            <a:r>
              <a:rPr lang="hr-HR" b="1" dirty="0" smtClean="0">
                <a:solidFill>
                  <a:schemeClr val="accent5">
                    <a:lumMod val="50000"/>
                  </a:schemeClr>
                </a:solidFill>
              </a:rPr>
              <a:t>049/329-212</a:t>
            </a:r>
          </a:p>
        </p:txBody>
      </p:sp>
    </p:spTree>
    <p:extLst>
      <p:ext uri="{BB962C8B-B14F-4D97-AF65-F5344CB8AC3E}">
        <p14:creationId xmlns:p14="http://schemas.microsoft.com/office/powerpoint/2010/main" val="2190133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0" y="618043"/>
            <a:ext cx="9768115" cy="5908919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Osnivač 7 zdravstvenih ustanova:</a:t>
            </a:r>
          </a:p>
          <a:p>
            <a:pPr marL="0" indent="0">
              <a:buNone/>
            </a:pPr>
            <a:endParaRPr lang="hr-HR" dirty="0" smtClean="0">
              <a:solidFill>
                <a:schemeClr val="bg1">
                  <a:lumMod val="20000"/>
                  <a:lumOff val="8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r-HR" sz="2800" dirty="0" smtClean="0">
                <a:solidFill>
                  <a:schemeClr val="accent5">
                    <a:lumMod val="50000"/>
                  </a:schemeClr>
                </a:solidFill>
              </a:rPr>
              <a:t>Dom zdravlja Krapinsko-zagorske županije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800" dirty="0" smtClean="0">
                <a:solidFill>
                  <a:schemeClr val="accent5">
                    <a:lumMod val="50000"/>
                  </a:schemeClr>
                </a:solidFill>
              </a:rPr>
              <a:t>Opća bolnica </a:t>
            </a:r>
            <a:r>
              <a:rPr lang="hr-HR" sz="2800" dirty="0">
                <a:solidFill>
                  <a:schemeClr val="accent5">
                    <a:lumMod val="50000"/>
                  </a:schemeClr>
                </a:solidFill>
              </a:rPr>
              <a:t>Zabok i </a:t>
            </a:r>
            <a:r>
              <a:rPr lang="hr-HR" sz="2800" dirty="0" smtClean="0">
                <a:solidFill>
                  <a:schemeClr val="accent5">
                    <a:lumMod val="50000"/>
                  </a:schemeClr>
                </a:solidFill>
              </a:rPr>
              <a:t>bolnica </a:t>
            </a:r>
            <a:r>
              <a:rPr lang="hr-HR" sz="2800" dirty="0">
                <a:solidFill>
                  <a:schemeClr val="accent5">
                    <a:lumMod val="50000"/>
                  </a:schemeClr>
                </a:solidFill>
              </a:rPr>
              <a:t>hrvatskih veterana </a:t>
            </a:r>
            <a:endParaRPr lang="hr-HR" sz="28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r-HR" sz="2800" dirty="0" smtClean="0">
                <a:solidFill>
                  <a:schemeClr val="accent5">
                    <a:lumMod val="50000"/>
                  </a:schemeClr>
                </a:solidFill>
              </a:rPr>
              <a:t>Specijalna bolnica </a:t>
            </a:r>
            <a:r>
              <a:rPr lang="hr-HR" sz="2800" dirty="0">
                <a:solidFill>
                  <a:schemeClr val="accent5">
                    <a:lumMod val="50000"/>
                  </a:schemeClr>
                </a:solidFill>
              </a:rPr>
              <a:t>za medicinsku rehabilitaciju Krapinske Toplice </a:t>
            </a:r>
            <a:endParaRPr lang="hr-HR" sz="28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r-HR" sz="2800" dirty="0" smtClean="0">
                <a:solidFill>
                  <a:schemeClr val="accent5">
                    <a:lumMod val="50000"/>
                  </a:schemeClr>
                </a:solidFill>
              </a:rPr>
              <a:t>Specijalna bolnica </a:t>
            </a:r>
            <a:r>
              <a:rPr lang="hr-HR" sz="2800" dirty="0">
                <a:solidFill>
                  <a:schemeClr val="accent5">
                    <a:lumMod val="50000"/>
                  </a:schemeClr>
                </a:solidFill>
              </a:rPr>
              <a:t>za medicinsku rehabilitaciju Stubičke </a:t>
            </a:r>
            <a:r>
              <a:rPr lang="hr-HR" sz="2800" dirty="0" smtClean="0">
                <a:solidFill>
                  <a:schemeClr val="accent5">
                    <a:lumMod val="50000"/>
                  </a:schemeClr>
                </a:solidFill>
              </a:rPr>
              <a:t>Toplice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800" dirty="0">
                <a:solidFill>
                  <a:schemeClr val="accent5">
                    <a:lumMod val="50000"/>
                  </a:schemeClr>
                </a:solidFill>
              </a:rPr>
              <a:t>Zavod za hitnu medicinu Krapinsko-zagorske županije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800" dirty="0" smtClean="0">
                <a:solidFill>
                  <a:schemeClr val="accent5">
                    <a:lumMod val="50000"/>
                  </a:schemeClr>
                </a:solidFill>
              </a:rPr>
              <a:t>Zavod </a:t>
            </a:r>
            <a:r>
              <a:rPr lang="hr-HR" sz="2800" dirty="0">
                <a:solidFill>
                  <a:schemeClr val="accent5">
                    <a:lumMod val="50000"/>
                  </a:schemeClr>
                </a:solidFill>
              </a:rPr>
              <a:t>za javno zdravstvo Krapinsko-zagorske </a:t>
            </a:r>
            <a:r>
              <a:rPr lang="hr-HR" sz="2800" dirty="0" smtClean="0">
                <a:solidFill>
                  <a:schemeClr val="accent5">
                    <a:lumMod val="50000"/>
                  </a:schemeClr>
                </a:solidFill>
              </a:rPr>
              <a:t>županije </a:t>
            </a:r>
            <a:endParaRPr lang="hr-HR" sz="28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r-HR" sz="2800" dirty="0" smtClean="0">
                <a:solidFill>
                  <a:schemeClr val="accent5">
                    <a:lumMod val="50000"/>
                  </a:schemeClr>
                </a:solidFill>
              </a:rPr>
              <a:t>Ljekarna </a:t>
            </a:r>
            <a:r>
              <a:rPr lang="hr-HR" sz="2800" dirty="0">
                <a:solidFill>
                  <a:schemeClr val="accent5">
                    <a:lumMod val="50000"/>
                  </a:schemeClr>
                </a:solidFill>
              </a:rPr>
              <a:t>Krapinsko-zagorske županije </a:t>
            </a:r>
          </a:p>
          <a:p>
            <a:pPr>
              <a:buFont typeface="Wingdings" panose="05000000000000000000" pitchFamily="2" charset="2"/>
              <a:buChar char="Ø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99405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150166" y="1135453"/>
            <a:ext cx="9768115" cy="5908919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>
                <a:solidFill>
                  <a:schemeClr val="accent5">
                    <a:lumMod val="50000"/>
                  </a:schemeClr>
                </a:solidFill>
              </a:rPr>
              <a:t>Ukupni proračun za zdravstvenu zaštitu: </a:t>
            </a:r>
          </a:p>
          <a:p>
            <a:pPr marL="0" indent="0">
              <a:buNone/>
            </a:pPr>
            <a:endParaRPr lang="hr-HR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hr-HR" dirty="0" smtClean="0">
                <a:solidFill>
                  <a:schemeClr val="accent5">
                    <a:lumMod val="50000"/>
                  </a:schemeClr>
                </a:solidFill>
              </a:rPr>
              <a:t>Zakonski standard:18,4 </a:t>
            </a:r>
            <a:r>
              <a:rPr lang="hr-HR" dirty="0" err="1" smtClean="0">
                <a:solidFill>
                  <a:schemeClr val="accent5">
                    <a:lumMod val="50000"/>
                  </a:schemeClr>
                </a:solidFill>
              </a:rPr>
              <a:t>mil</a:t>
            </a:r>
            <a:r>
              <a:rPr lang="hr-HR" dirty="0" smtClean="0">
                <a:solidFill>
                  <a:schemeClr val="accent5">
                    <a:lumMod val="50000"/>
                  </a:schemeClr>
                </a:solidFill>
              </a:rPr>
              <a:t>. kuna</a:t>
            </a:r>
          </a:p>
          <a:p>
            <a:pPr marL="0" indent="0">
              <a:buNone/>
            </a:pPr>
            <a:r>
              <a:rPr lang="hr-HR" dirty="0" smtClean="0">
                <a:solidFill>
                  <a:schemeClr val="accent5">
                    <a:lumMod val="50000"/>
                  </a:schemeClr>
                </a:solidFill>
              </a:rPr>
              <a:t>Vlastita sredstva:16,8 </a:t>
            </a:r>
            <a:r>
              <a:rPr lang="hr-HR" dirty="0" err="1" smtClean="0">
                <a:solidFill>
                  <a:schemeClr val="accent5">
                    <a:lumMod val="50000"/>
                  </a:schemeClr>
                </a:solidFill>
              </a:rPr>
              <a:t>mil</a:t>
            </a:r>
            <a:r>
              <a:rPr lang="hr-HR" dirty="0" smtClean="0">
                <a:solidFill>
                  <a:schemeClr val="accent5">
                    <a:lumMod val="50000"/>
                  </a:schemeClr>
                </a:solidFill>
              </a:rPr>
              <a:t>. kuna  </a:t>
            </a:r>
            <a:endParaRPr lang="hr-HR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Pravokutnik 2"/>
          <p:cNvSpPr/>
          <p:nvPr/>
        </p:nvSpPr>
        <p:spPr>
          <a:xfrm>
            <a:off x="0" y="3215620"/>
            <a:ext cx="10068448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dirty="0" smtClean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dirty="0" smtClean="0"/>
              <a:t>2,4 </a:t>
            </a:r>
            <a:r>
              <a:rPr lang="hr-HR" dirty="0" err="1" smtClean="0"/>
              <a:t>mil</a:t>
            </a:r>
            <a:r>
              <a:rPr lang="hr-HR" dirty="0" smtClean="0"/>
              <a:t>. </a:t>
            </a:r>
            <a:r>
              <a:rPr lang="hr-HR" dirty="0"/>
              <a:t>kuna -</a:t>
            </a:r>
            <a:r>
              <a:rPr lang="hr-HR" dirty="0" smtClean="0"/>
              <a:t> </a:t>
            </a:r>
            <a:r>
              <a:rPr lang="hr-HR" dirty="0"/>
              <a:t>kredit </a:t>
            </a:r>
            <a:r>
              <a:rPr lang="hr-HR" dirty="0" smtClean="0"/>
              <a:t>OB Zabok i BHV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dirty="0" smtClean="0"/>
              <a:t>2,5 </a:t>
            </a:r>
            <a:r>
              <a:rPr lang="hr-HR" dirty="0" err="1" smtClean="0"/>
              <a:t>mil</a:t>
            </a:r>
            <a:r>
              <a:rPr lang="hr-HR" dirty="0" smtClean="0"/>
              <a:t>. kuna - sufinanciranje timova </a:t>
            </a:r>
            <a:r>
              <a:rPr lang="hr-HR" dirty="0"/>
              <a:t>hitne </a:t>
            </a:r>
            <a:r>
              <a:rPr lang="hr-HR" dirty="0" smtClean="0"/>
              <a:t>službe T1 </a:t>
            </a:r>
            <a:r>
              <a:rPr lang="hr-HR" dirty="0"/>
              <a:t>u Klanjcu i </a:t>
            </a:r>
            <a:r>
              <a:rPr lang="hr-HR" dirty="0" err="1" smtClean="0"/>
              <a:t>Konjščini</a:t>
            </a:r>
            <a:r>
              <a:rPr lang="hr-HR" dirty="0" smtClean="0"/>
              <a:t>, 2,1 </a:t>
            </a:r>
            <a:r>
              <a:rPr lang="hr-HR" dirty="0" err="1" smtClean="0"/>
              <a:t>mil</a:t>
            </a:r>
            <a:r>
              <a:rPr lang="hr-HR" dirty="0" smtClean="0"/>
              <a:t>. </a:t>
            </a:r>
            <a:r>
              <a:rPr lang="hr-HR" dirty="0"/>
              <a:t>kuna za opremanje timova iz </a:t>
            </a:r>
            <a:r>
              <a:rPr lang="hr-HR" dirty="0" err="1" smtClean="0"/>
              <a:t>dec</a:t>
            </a:r>
            <a:r>
              <a:rPr lang="hr-HR" dirty="0" smtClean="0"/>
              <a:t>. sredstava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dirty="0" smtClean="0"/>
              <a:t>projekt „Poboljšanje </a:t>
            </a:r>
            <a:r>
              <a:rPr lang="hr-HR" dirty="0"/>
              <a:t>pristupa primarnoj zdravstvenoj zaštiti u </a:t>
            </a:r>
            <a:r>
              <a:rPr lang="hr-HR" dirty="0" smtClean="0"/>
              <a:t>DZ KZŽ“ - </a:t>
            </a:r>
            <a:r>
              <a:rPr lang="hr-HR" dirty="0"/>
              <a:t>8,3 </a:t>
            </a:r>
            <a:r>
              <a:rPr lang="hr-HR" dirty="0" err="1" smtClean="0"/>
              <a:t>mil</a:t>
            </a:r>
            <a:r>
              <a:rPr lang="hr-HR" dirty="0" smtClean="0"/>
              <a:t>. kuna, 7 </a:t>
            </a:r>
            <a:r>
              <a:rPr lang="hr-HR" dirty="0" err="1" smtClean="0"/>
              <a:t>mil</a:t>
            </a:r>
            <a:r>
              <a:rPr lang="hr-HR" dirty="0" smtClean="0"/>
              <a:t>. kuna bespovratna sredstva</a:t>
            </a:r>
          </a:p>
          <a:p>
            <a:pPr>
              <a:spcAft>
                <a:spcPts val="600"/>
              </a:spcAft>
            </a:pPr>
            <a:r>
              <a:rPr lang="hr-HR" dirty="0"/>
              <a:t> </a:t>
            </a:r>
            <a:r>
              <a:rPr lang="hr-HR" dirty="0" smtClean="0"/>
              <a:t>   (uvođenje </a:t>
            </a:r>
            <a:r>
              <a:rPr lang="hr-HR" dirty="0"/>
              <a:t>4 nove </a:t>
            </a:r>
            <a:r>
              <a:rPr lang="hr-HR" dirty="0" smtClean="0"/>
              <a:t>usluge, sanacija 9 ambulanti)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dirty="0" smtClean="0"/>
              <a:t>Dogradnja SB Krapinske Toplice – 2 </a:t>
            </a:r>
            <a:r>
              <a:rPr lang="hr-HR" dirty="0" err="1" smtClean="0"/>
              <a:t>mil</a:t>
            </a:r>
            <a:r>
              <a:rPr lang="hr-HR" dirty="0" smtClean="0"/>
              <a:t>. kuna</a:t>
            </a:r>
            <a:endParaRPr lang="hr-HR" dirty="0"/>
          </a:p>
        </p:txBody>
      </p:sp>
      <p:sp>
        <p:nvSpPr>
          <p:cNvPr id="4" name="Zaobljeni pravokutnik 3"/>
          <p:cNvSpPr/>
          <p:nvPr/>
        </p:nvSpPr>
        <p:spPr>
          <a:xfrm>
            <a:off x="2803489" y="1788606"/>
            <a:ext cx="3647552" cy="55265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35 </a:t>
            </a:r>
            <a:r>
              <a:rPr lang="hr-HR" sz="32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mil</a:t>
            </a:r>
            <a:r>
              <a:rPr lang="hr-HR" sz="3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. kuna</a:t>
            </a:r>
            <a:endParaRPr lang="hr-HR" sz="32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763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hr-HR" dirty="0" smtClean="0"/>
              <a:t>Stipendiranje studenata </a:t>
            </a:r>
          </a:p>
          <a:p>
            <a:pPr marL="0" indent="0">
              <a:buNone/>
            </a:pPr>
            <a:r>
              <a:rPr lang="hr-HR" dirty="0" smtClean="0"/>
              <a:t>   13 studenata medicine - </a:t>
            </a:r>
            <a:r>
              <a:rPr lang="hr-HR" dirty="0"/>
              <a:t>do kraja školovanja</a:t>
            </a:r>
          </a:p>
          <a:p>
            <a:pPr marL="0" indent="0">
              <a:buNone/>
            </a:pPr>
            <a:r>
              <a:rPr lang="hr-HR" dirty="0" smtClean="0"/>
              <a:t>   Stipendije </a:t>
            </a:r>
            <a:r>
              <a:rPr lang="hr-HR" dirty="0"/>
              <a:t>se isplaćuju u iznosu od 700,00 kn </a:t>
            </a:r>
            <a:endParaRPr lang="hr-HR" dirty="0" smtClean="0"/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</a:t>
            </a:r>
            <a:r>
              <a:rPr lang="hr-HR" smtClean="0"/>
              <a:t>mjesečno </a:t>
            </a:r>
            <a:r>
              <a:rPr lang="hr-HR" dirty="0" smtClean="0"/>
              <a:t>-</a:t>
            </a:r>
            <a:r>
              <a:rPr lang="hr-HR" smtClean="0"/>
              <a:t> </a:t>
            </a:r>
            <a:r>
              <a:rPr lang="hr-HR" dirty="0"/>
              <a:t>10 </a:t>
            </a:r>
            <a:r>
              <a:rPr lang="hr-HR" dirty="0" smtClean="0"/>
              <a:t>mjeseci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 smtClean="0"/>
              <a:t>upitnik </a:t>
            </a:r>
            <a:r>
              <a:rPr lang="hr-HR" dirty="0"/>
              <a:t>svim zdravstvenim </a:t>
            </a:r>
            <a:r>
              <a:rPr lang="hr-HR" dirty="0" smtClean="0"/>
              <a:t>ustanovama za učinkovite poticajne mjere (davanje </a:t>
            </a:r>
            <a:r>
              <a:rPr lang="hr-HR" dirty="0"/>
              <a:t>stanova na korištenje po subvencioniranim uvjetima, subvencije najamnine stana, subvencije kamata za stambene </a:t>
            </a:r>
            <a:r>
              <a:rPr lang="hr-HR" dirty="0" smtClean="0"/>
              <a:t>kredite </a:t>
            </a:r>
            <a:r>
              <a:rPr lang="hr-HR" dirty="0"/>
              <a:t>ili sufinanciranje usavršavanja</a:t>
            </a:r>
            <a:r>
              <a:rPr lang="hr-HR" dirty="0" smtClean="0"/>
              <a:t>) </a:t>
            </a: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73533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93785" y="648188"/>
            <a:ext cx="9768115" cy="5908919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hr-HR" sz="30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Strateški projekti:</a:t>
            </a:r>
          </a:p>
          <a:p>
            <a:pPr marL="0" indent="0">
              <a:buFontTx/>
              <a:buNone/>
              <a:defRPr/>
            </a:pPr>
            <a:endParaRPr lang="hr-HR" sz="30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FontTx/>
              <a:buNone/>
              <a:defRPr/>
            </a:pPr>
            <a:r>
              <a:rPr lang="hr-HR" sz="3000" dirty="0" smtClean="0">
                <a:solidFill>
                  <a:schemeClr val="accent5">
                    <a:lumMod val="50000"/>
                  </a:schemeClr>
                </a:solidFill>
              </a:rPr>
              <a:t>Dogradnja </a:t>
            </a:r>
            <a:r>
              <a:rPr lang="hr-HR" sz="3000" dirty="0">
                <a:solidFill>
                  <a:schemeClr val="accent5">
                    <a:lumMod val="50000"/>
                  </a:schemeClr>
                </a:solidFill>
              </a:rPr>
              <a:t>Specijalne </a:t>
            </a:r>
            <a:r>
              <a:rPr lang="hr-HR" sz="3000" dirty="0" smtClean="0">
                <a:solidFill>
                  <a:schemeClr val="accent5">
                    <a:lumMod val="50000"/>
                  </a:schemeClr>
                </a:solidFill>
              </a:rPr>
              <a:t>bolnice za medicinsku rehabilitaciju </a:t>
            </a:r>
            <a:r>
              <a:rPr lang="hr-HR" sz="3000" dirty="0">
                <a:solidFill>
                  <a:schemeClr val="accent5">
                    <a:lumMod val="50000"/>
                  </a:schemeClr>
                </a:solidFill>
              </a:rPr>
              <a:t>Krapinske Toplice</a:t>
            </a:r>
          </a:p>
          <a:p>
            <a:pPr marL="0" indent="0">
              <a:buFontTx/>
              <a:buNone/>
              <a:defRPr/>
            </a:pPr>
            <a:endParaRPr lang="hr-HR" dirty="0"/>
          </a:p>
          <a:p>
            <a:pPr lvl="1">
              <a:defRPr/>
            </a:pPr>
            <a:r>
              <a:rPr lang="hr-HR" dirty="0"/>
              <a:t>izgradnja unutarnjih prostora ukupne površine 7900 m</a:t>
            </a:r>
            <a:r>
              <a:rPr lang="hr-HR" baseline="30000" dirty="0"/>
              <a:t>2</a:t>
            </a:r>
          </a:p>
          <a:p>
            <a:pPr lvl="1">
              <a:defRPr/>
            </a:pPr>
            <a:r>
              <a:rPr lang="hr-HR" dirty="0"/>
              <a:t>unutarnje uređenje i opremanje površine od 7900 m</a:t>
            </a:r>
            <a:r>
              <a:rPr lang="hr-HR" baseline="30000" dirty="0"/>
              <a:t>2</a:t>
            </a:r>
          </a:p>
          <a:p>
            <a:pPr lvl="1">
              <a:defRPr/>
            </a:pPr>
            <a:r>
              <a:rPr lang="hr-HR" dirty="0"/>
              <a:t>izgradnja i uređenje pomoćnih prostora površine 4800 m</a:t>
            </a:r>
            <a:r>
              <a:rPr lang="hr-HR" baseline="30000" dirty="0"/>
              <a:t>2</a:t>
            </a:r>
          </a:p>
          <a:p>
            <a:pPr lvl="1">
              <a:defRPr/>
            </a:pPr>
            <a:r>
              <a:rPr lang="hr-HR" dirty="0"/>
              <a:t>uređenje vanjskih prostora – pješačke i kolne površine, krajobraz – površina 5200 m</a:t>
            </a:r>
            <a:r>
              <a:rPr lang="hr-HR" baseline="30000" dirty="0"/>
              <a:t>2</a:t>
            </a:r>
          </a:p>
          <a:p>
            <a:pPr lvl="1">
              <a:defRPr/>
            </a:pPr>
            <a:endParaRPr lang="hr-HR" b="1" dirty="0"/>
          </a:p>
          <a:p>
            <a:pPr lvl="1">
              <a:defRPr/>
            </a:pPr>
            <a:r>
              <a:rPr lang="hr-HR" b="1" dirty="0"/>
              <a:t>Indikativni proračun projekta </a:t>
            </a:r>
            <a:r>
              <a:rPr lang="hr-HR" dirty="0"/>
              <a:t>- 125.000.000,00 kuna</a:t>
            </a:r>
          </a:p>
          <a:p>
            <a:pPr marL="508000" lvl="1" indent="0">
              <a:buFontTx/>
              <a:buNone/>
              <a:defRPr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69153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zervirano mjesto sadržaja 1">
            <a:extLst>
              <a:ext uri="{FF2B5EF4-FFF2-40B4-BE49-F238E27FC236}">
                <a16:creationId xmlns="" xmlns:a16="http://schemas.microsoft.com/office/drawing/2014/main" id="{6200880A-1D80-4FC3-8AF2-EB269B25C3C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" y="1168400"/>
            <a:ext cx="9769475" cy="568801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hr-HR" altLang="sr-Latn-RS" sz="300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Dogradnja Specijalne bolnice Krapinske Toplice</a:t>
            </a:r>
          </a:p>
          <a:p>
            <a:pPr marL="508000" lvl="1" indent="0">
              <a:buFontTx/>
              <a:buNone/>
              <a:defRPr/>
            </a:pPr>
            <a:endParaRPr lang="hr-HR" altLang="sr-Latn-RS" dirty="0"/>
          </a:p>
        </p:txBody>
      </p:sp>
      <p:pic>
        <p:nvPicPr>
          <p:cNvPr id="921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6588"/>
            <a:ext cx="10150475" cy="571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71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zervirano mjesto sadržaja 1">
            <a:extLst>
              <a:ext uri="{FF2B5EF4-FFF2-40B4-BE49-F238E27FC236}">
                <a16:creationId xmlns="" xmlns:a16="http://schemas.microsoft.com/office/drawing/2014/main" id="{C96947F8-FBF4-4F4E-9AF1-2DB6400960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494273"/>
            <a:ext cx="10150475" cy="628332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hr-HR" altLang="sr-Latn-RS" sz="3000" dirty="0">
                <a:solidFill>
                  <a:schemeClr val="accent5">
                    <a:lumMod val="50000"/>
                  </a:schemeClr>
                </a:solidFill>
              </a:rPr>
              <a:t>Izgradnja vanjskih bazena i hotelskog smještaja Specijalne bolnice za medicinsku rehabilitaciju Stubičke Toplice</a:t>
            </a:r>
          </a:p>
          <a:p>
            <a:pPr marL="0" indent="0">
              <a:buFontTx/>
              <a:buNone/>
              <a:defRPr/>
            </a:pPr>
            <a:endParaRPr lang="hr-HR" altLang="sr-Latn-RS" sz="35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  <a:p>
            <a:pPr lvl="1">
              <a:defRPr/>
            </a:pPr>
            <a:r>
              <a:rPr lang="hr-HR" altLang="sr-Latn-RS" dirty="0"/>
              <a:t>Izgradnja zatvorenog bazena</a:t>
            </a:r>
          </a:p>
          <a:p>
            <a:pPr lvl="1">
              <a:defRPr/>
            </a:pPr>
            <a:r>
              <a:rPr lang="hr-HR" altLang="sr-Latn-RS" dirty="0"/>
              <a:t>Izgradnja spojnog </a:t>
            </a:r>
            <a:r>
              <a:rPr lang="hr-HR" altLang="sr-Latn-RS" dirty="0" err="1"/>
              <a:t>halla</a:t>
            </a:r>
            <a:r>
              <a:rPr lang="hr-HR" altLang="sr-Latn-RS" dirty="0"/>
              <a:t>, garderoba bazena, tehničkog servisa, gospodarskog dvorišta i parkirališta</a:t>
            </a:r>
          </a:p>
          <a:p>
            <a:pPr lvl="1">
              <a:defRPr/>
            </a:pPr>
            <a:r>
              <a:rPr lang="hr-HR" altLang="sr-Latn-RS" dirty="0"/>
              <a:t>Izgradnja vanjskih bazena sa pratećim sadržajima, objekta restorana i </a:t>
            </a:r>
            <a:r>
              <a:rPr lang="hr-HR" altLang="sr-Latn-RS" dirty="0" err="1"/>
              <a:t>caffe</a:t>
            </a:r>
            <a:r>
              <a:rPr lang="hr-HR" altLang="sr-Latn-RS" dirty="0"/>
              <a:t>-a s vanjskom terasom</a:t>
            </a:r>
          </a:p>
          <a:p>
            <a:pPr lvl="1">
              <a:defRPr/>
            </a:pPr>
            <a:r>
              <a:rPr lang="hr-HR" altLang="sr-Latn-RS" dirty="0"/>
              <a:t>Izgradnja smještajnog objekta </a:t>
            </a:r>
          </a:p>
          <a:p>
            <a:pPr lvl="1">
              <a:defRPr/>
            </a:pPr>
            <a:endParaRPr lang="hr-HR" altLang="sr-Latn-RS" b="1" dirty="0"/>
          </a:p>
          <a:p>
            <a:pPr lvl="1">
              <a:defRPr/>
            </a:pPr>
            <a:r>
              <a:rPr lang="hr-HR" altLang="sr-Latn-RS" dirty="0"/>
              <a:t>Indikativni proračun projekta </a:t>
            </a:r>
            <a:r>
              <a:rPr lang="hr-HR" altLang="sr-Latn-RS" b="1" dirty="0"/>
              <a:t>- </a:t>
            </a:r>
            <a:r>
              <a:rPr lang="hr-HR" altLang="sr-Latn-RS" dirty="0"/>
              <a:t>125.000.000,00 kuna</a:t>
            </a:r>
          </a:p>
        </p:txBody>
      </p:sp>
    </p:spTree>
    <p:extLst>
      <p:ext uri="{BB962C8B-B14F-4D97-AF65-F5344CB8AC3E}">
        <p14:creationId xmlns:p14="http://schemas.microsoft.com/office/powerpoint/2010/main" val="3421572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zervirano mjesto sadržaja 1">
            <a:extLst>
              <a:ext uri="{FF2B5EF4-FFF2-40B4-BE49-F238E27FC236}">
                <a16:creationId xmlns="" xmlns:a16="http://schemas.microsoft.com/office/drawing/2014/main" id="{4FFAEE37-E9AB-42B6-B3A8-F1F7643347B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921518"/>
            <a:ext cx="10150475" cy="628332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endParaRPr lang="hr-HR" altLang="sr-Latn-RS" sz="30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FontTx/>
              <a:buNone/>
              <a:defRPr/>
            </a:pPr>
            <a:r>
              <a:rPr lang="hr-HR" altLang="sr-Latn-RS" sz="3000" dirty="0" smtClean="0">
                <a:solidFill>
                  <a:schemeClr val="accent5">
                    <a:lumMod val="50000"/>
                  </a:schemeClr>
                </a:solidFill>
              </a:rPr>
              <a:t>Izgradnja </a:t>
            </a:r>
            <a:r>
              <a:rPr lang="hr-HR" altLang="sr-Latn-RS" sz="3000" dirty="0">
                <a:solidFill>
                  <a:schemeClr val="accent5">
                    <a:lumMod val="50000"/>
                  </a:schemeClr>
                </a:solidFill>
              </a:rPr>
              <a:t>vanjskih bazena i hotelskog smještaja Specijalne bolnice za medicinsku rehabilitaciju Stubičke Toplice</a:t>
            </a:r>
          </a:p>
          <a:p>
            <a:pPr marL="0" indent="0">
              <a:buFontTx/>
              <a:buNone/>
              <a:defRPr/>
            </a:pPr>
            <a:endParaRPr lang="hr-HR" altLang="sr-Latn-RS" sz="3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267" name="Slika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 b="4881"/>
          <a:stretch>
            <a:fillRect/>
          </a:stretch>
        </p:blipFill>
        <p:spPr bwMode="auto">
          <a:xfrm>
            <a:off x="179388" y="2576513"/>
            <a:ext cx="9442450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7832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="" xmlns:a16="http://schemas.microsoft.com/office/drawing/2014/main" id="{04BF9204-0EBA-483F-9473-2199398EA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34988"/>
            <a:ext cx="10150475" cy="7264400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hr-HR" sz="3500" dirty="0">
                <a:solidFill>
                  <a:schemeClr val="accent5">
                    <a:lumMod val="50000"/>
                  </a:schemeClr>
                </a:solidFill>
              </a:rPr>
              <a:t>Znanstveno-edukativno-zabavni centar „Zagorje“, ZEZ Centar Zagorje</a:t>
            </a:r>
          </a:p>
          <a:p>
            <a:pPr lvl="1">
              <a:defRPr/>
            </a:pPr>
            <a:r>
              <a:rPr lang="hr-HR" dirty="0"/>
              <a:t>Priprema i izrada projektno-tehničke dokumentacije</a:t>
            </a:r>
          </a:p>
          <a:p>
            <a:pPr lvl="1">
              <a:defRPr/>
            </a:pPr>
            <a:r>
              <a:rPr lang="hr-HR" dirty="0"/>
              <a:t>Rekonstrukcija dvorca Stubički </a:t>
            </a:r>
            <a:r>
              <a:rPr lang="hr-HR" dirty="0" err="1" smtClean="0"/>
              <a:t>Golubovec</a:t>
            </a:r>
            <a:r>
              <a:rPr lang="hr-HR" dirty="0" smtClean="0"/>
              <a:t>, površine </a:t>
            </a:r>
            <a:r>
              <a:rPr lang="hr-HR" dirty="0"/>
              <a:t>18.000 m</a:t>
            </a:r>
            <a:r>
              <a:rPr lang="hr-HR" baseline="30000" dirty="0"/>
              <a:t>2</a:t>
            </a:r>
          </a:p>
          <a:p>
            <a:pPr lvl="1">
              <a:defRPr/>
            </a:pPr>
            <a:r>
              <a:rPr lang="hr-HR" dirty="0"/>
              <a:t>Izgradnja nove zgrade – ulazni hall i recepcija, </a:t>
            </a:r>
            <a:r>
              <a:rPr lang="hr-HR" dirty="0" err="1"/>
              <a:t>suvenirnica</a:t>
            </a:r>
            <a:r>
              <a:rPr lang="hr-HR" dirty="0"/>
              <a:t>, ugostiteljski sadržaji</a:t>
            </a:r>
          </a:p>
          <a:p>
            <a:pPr lvl="1">
              <a:defRPr/>
            </a:pPr>
            <a:r>
              <a:rPr lang="hr-HR" dirty="0"/>
              <a:t>Izrada eksponata i nabava opreme, obnova perivoja </a:t>
            </a:r>
          </a:p>
          <a:p>
            <a:pPr lvl="1">
              <a:defRPr/>
            </a:pPr>
            <a:r>
              <a:rPr lang="hr-HR" dirty="0"/>
              <a:t>Indikativni proračun projekta: 125.000.000,00 kuna </a:t>
            </a:r>
          </a:p>
          <a:p>
            <a:pPr marL="508000" lvl="1" indent="0">
              <a:buFontTx/>
              <a:buNone/>
              <a:defRPr/>
            </a:pPr>
            <a:endParaRPr lang="hr-HR" b="1" dirty="0"/>
          </a:p>
        </p:txBody>
      </p:sp>
      <p:pic>
        <p:nvPicPr>
          <p:cNvPr id="13315" name="Slika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463" y="4167188"/>
            <a:ext cx="5914563" cy="3327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984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ZZ Powerpoint predložak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5DE3402807884D999F516646854F4B" ma:contentTypeVersion="0" ma:contentTypeDescription="Create a new document." ma:contentTypeScope="" ma:versionID="9311dae01e35a4681548cba3967c39fa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FF6D0F-3621-4B69-9AD9-5CF861ADF582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purl.org/dc/dcmitype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3187E71-6F85-4A9E-8439-00761A5CEE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01584C3D-793E-488D-BB05-1413632F99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KZZ Powerpoint predložak</Template>
  <TotalTime>2613</TotalTime>
  <Words>533</Words>
  <Application>Microsoft Office PowerPoint</Application>
  <PresentationFormat>Prilagođeno</PresentationFormat>
  <Paragraphs>92</Paragraphs>
  <Slides>15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20" baseType="lpstr">
      <vt:lpstr>Arial</vt:lpstr>
      <vt:lpstr>Calibri</vt:lpstr>
      <vt:lpstr>Comic Sans MS</vt:lpstr>
      <vt:lpstr>Wingdings</vt:lpstr>
      <vt:lpstr>KZZ Powerpoint predložak</vt:lpstr>
      <vt:lpstr>SASTANAK SA STUDENTIMA MEDICINE       Opća bolnica Zabok i bolnica hrvatskih veterana,  10. rujna 2019.  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Company>KZZ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Zvonko Tušek</dc:creator>
  <cp:lastModifiedBy>Miljenka Mužar Sertić</cp:lastModifiedBy>
  <cp:revision>98</cp:revision>
  <cp:lastPrinted>2019-09-04T05:25:59Z</cp:lastPrinted>
  <dcterms:created xsi:type="dcterms:W3CDTF">2012-01-12T06:54:41Z</dcterms:created>
  <dcterms:modified xsi:type="dcterms:W3CDTF">2019-09-10T05:42:54Z</dcterms:modified>
</cp:coreProperties>
</file>