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293" r:id="rId10"/>
    <p:sldId id="325" r:id="rId11"/>
    <p:sldId id="326" r:id="rId12"/>
    <p:sldId id="327" r:id="rId13"/>
    <p:sldId id="334" r:id="rId14"/>
    <p:sldId id="333" r:id="rId15"/>
    <p:sldId id="298" r:id="rId16"/>
    <p:sldId id="301" r:id="rId17"/>
    <p:sldId id="310" r:id="rId18"/>
    <p:sldId id="297" r:id="rId19"/>
    <p:sldId id="303" r:id="rId20"/>
    <p:sldId id="307" r:id="rId21"/>
    <p:sldId id="309" r:id="rId22"/>
    <p:sldId id="321" r:id="rId23"/>
    <p:sldId id="322" r:id="rId24"/>
    <p:sldId id="323" r:id="rId25"/>
    <p:sldId id="329" r:id="rId26"/>
    <p:sldId id="302" r:id="rId27"/>
    <p:sldId id="335" r:id="rId28"/>
    <p:sldId id="332" r:id="rId29"/>
  </p:sldIdLst>
  <p:sldSz cx="9144000" cy="6858000" type="screen4x3"/>
  <p:notesSz cx="6669088" cy="9872663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6" autoAdjust="0"/>
    <p:restoredTop sz="97701" autoAdjust="0"/>
  </p:normalViewPr>
  <p:slideViewPr>
    <p:cSldViewPr snapToObjects="1">
      <p:cViewPr>
        <p:scale>
          <a:sx n="125" d="100"/>
          <a:sy n="125" d="100"/>
        </p:scale>
        <p:origin x="2070" y="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98" d="100"/>
          <a:sy n="98" d="100"/>
        </p:scale>
        <p:origin x="-3516" y="-108"/>
      </p:cViewPr>
      <p:guideLst>
        <p:guide orient="horz" pos="3110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4512" tIns="47256" rIns="94512" bIns="47256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4512" tIns="47256" rIns="94512" bIns="47256" rtlCol="0"/>
          <a:lstStyle>
            <a:lvl1pPr algn="r">
              <a:defRPr sz="1200"/>
            </a:lvl1pPr>
          </a:lstStyle>
          <a:p>
            <a:fld id="{6F7308DD-C391-4EFC-A7AC-50A1912EA09B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8363" y="741363"/>
            <a:ext cx="4932362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12" tIns="47256" rIns="94512" bIns="47256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4512" tIns="47256" rIns="94512" bIns="47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4512" tIns="47256" rIns="94512" bIns="47256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4512" tIns="47256" rIns="94512" bIns="47256" rtlCol="0" anchor="b"/>
          <a:lstStyle>
            <a:lvl1pPr algn="r">
              <a:defRPr sz="1200"/>
            </a:lvl1pPr>
          </a:lstStyle>
          <a:p>
            <a:fld id="{7C93DC81-32FB-415C-94FA-215426A5948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3DC81-32FB-415C-94FA-215426A59480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434C-03DF-4AC0-93C9-FAC4FCDDEA91}" type="datetimeFigureOut">
              <a:rPr lang="sr-Latn-CS" smtClean="0"/>
              <a:pPr/>
              <a:t>10.9.2019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6E7B0-3142-4143-ABA5-12D5D5EDBE8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rmacije@bolnica-zabok.hr" TargetMode="External"/><Relationship Id="rId2" Type="http://schemas.openxmlformats.org/officeDocument/2006/relationships/hyperlink" Target="http://www.bolnica-zabok.h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rmacije@bolnica-zabok.hr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37312"/>
            <a:ext cx="2895600" cy="365125"/>
          </a:xfrm>
        </p:spPr>
        <p:txBody>
          <a:bodyPr/>
          <a:lstStyle/>
          <a:p>
            <a:r>
              <a:rPr lang="hr-HR" sz="1400" b="1" dirty="0" smtClean="0"/>
              <a:t>Zabok, 10.9.2019.</a:t>
            </a:r>
            <a:endParaRPr lang="hr-HR" sz="1400" i="1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rcRect b="40378"/>
          <a:stretch>
            <a:fillRect/>
          </a:stretch>
        </p:blipFill>
        <p:spPr>
          <a:xfrm>
            <a:off x="3231305" y="1052736"/>
            <a:ext cx="2681390" cy="1623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67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Opća bolnica Zabok i bolnica hrvatskih veterana</a:t>
            </a:r>
            <a:endParaRPr lang="hr-HR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2339752" y="4725145"/>
            <a:ext cx="457200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b="1" dirty="0" smtClean="0"/>
              <a:t>Tihomir </a:t>
            </a:r>
            <a:r>
              <a:rPr lang="hr-HR" sz="1400" b="1" dirty="0" err="1" smtClean="0"/>
              <a:t>Vančina</a:t>
            </a:r>
            <a:r>
              <a:rPr lang="hr-HR" sz="1400" b="1" dirty="0" smtClean="0"/>
              <a:t>, </a:t>
            </a:r>
            <a:r>
              <a:rPr lang="hr-HR" sz="1400" b="1" dirty="0" err="1" smtClean="0"/>
              <a:t>dipl</a:t>
            </a:r>
            <a:r>
              <a:rPr lang="hr-HR" sz="1400" b="1" dirty="0" smtClean="0"/>
              <a:t>. </a:t>
            </a:r>
            <a:r>
              <a:rPr lang="hr-HR" sz="1400" b="1" dirty="0" err="1" smtClean="0"/>
              <a:t>oec</a:t>
            </a:r>
            <a:r>
              <a:rPr lang="hr-HR" sz="1400" b="1" dirty="0" smtClean="0"/>
              <a:t>.</a:t>
            </a: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>ravnatelj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sz="1050" b="1" dirty="0" smtClean="0"/>
              <a:t/>
            </a:r>
            <a:br>
              <a:rPr lang="hr-HR" sz="1050" b="1" dirty="0" smtClean="0"/>
            </a:b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MISIJA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hr-HR" sz="1600" b="1" dirty="0" smtClean="0">
                <a:solidFill>
                  <a:schemeClr val="accent1"/>
                </a:solidFill>
              </a:rPr>
              <a:t>Pacijent i njegova obitelj u središtu su naše pažnje!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endParaRPr lang="hr-HR" sz="1400" dirty="0" smtClean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600" dirty="0" smtClean="0"/>
              <a:t>Opća bolnica Zabok i bolnica hrvatskih veterana je ustanova sekundarne zdravstvene zaštite koja pruža dostupnu, sveobuhvatnu, kontinuiranu i sigurnu zdravstvenu zaštitu stanovništvu Krapinsko-zagorske županije i šire. Odgovorni smo članovi zajednice u kojoj živimo i radimo, a svojim ponašanjem, standardom i kvalitetom usluge nastojimo opravdati povjerenje javnosti u zdravstveni sustav. </a:t>
            </a:r>
          </a:p>
          <a:p>
            <a:pPr>
              <a:buNone/>
            </a:pPr>
            <a:r>
              <a:rPr lang="hr-HR" dirty="0" smtClean="0"/>
              <a:t> </a:t>
            </a:r>
          </a:p>
          <a:p>
            <a:pPr>
              <a:buNone/>
            </a:pP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VIZIJA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r-HR" sz="1600" dirty="0" smtClean="0"/>
              <a:t>Naša je želja postati ustanova koju će pacijenti i osoblje prepoznavati po izvrsnosti i suosjećanju u usluzi i skrbi. Želimo se etablirati se kao referentni, regionalni lider i centar za pružanje medicinskih usluga iznimne kvalitete iz područja bolničke zdravstvene zaštite za pacijente sjeverozapadne Hrvatske i šire. Naše je nastojanje postati ustanova koja će razvijati i unapređivati znanstveno-istraživačku i nastavnu djelatnost za sve profile medicinskog osoblja. Želimo i dalje promicati i jačati suradnju s drugim zdravstvenim ustanovama i institucijama u regiji, s ciljem pružanja visokokvalitetne zdravstvene zaštite koja je integrirana, pristupačna, dostupna i primjerena zahtjevima zajednice.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KLJUČNE VRIJEDNOSTI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Poštenje</a:t>
            </a:r>
            <a:br>
              <a:rPr lang="hr-HR" b="1" i="1" dirty="0" smtClean="0"/>
            </a:br>
            <a:r>
              <a:rPr lang="hr-HR" dirty="0" smtClean="0"/>
              <a:t>U obavljanju naših dužnosti vođeni smo najviših etičkim standardima, a prava pacijenata su naš prioritet.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Suosjećajnost</a:t>
            </a:r>
            <a:br>
              <a:rPr lang="hr-HR" b="1" i="1" dirty="0" smtClean="0"/>
            </a:br>
            <a:r>
              <a:rPr lang="hr-HR" dirty="0" smtClean="0"/>
              <a:t>Suosjećamo s pacijentima i njihovom obitelji kako bi im pomogli olakšati bol i patnju.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Timski rad</a:t>
            </a:r>
            <a:br>
              <a:rPr lang="hr-HR" b="1" i="1" dirty="0" smtClean="0"/>
            </a:br>
            <a:r>
              <a:rPr lang="hr-HR" dirty="0" smtClean="0"/>
              <a:t>Promičemo radnu sredinu suradnje i partnerstva, povjerenja i obostranog uvažavanja.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Predanost</a:t>
            </a:r>
            <a:br>
              <a:rPr lang="hr-HR" b="1" i="1" dirty="0" smtClean="0"/>
            </a:br>
            <a:r>
              <a:rPr lang="hr-HR" dirty="0" smtClean="0"/>
              <a:t>Svaki naš zaposlenik slijedi misiju i viziju naše ustanove i trudi se dati svoj doprinos.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Profesionalnost</a:t>
            </a:r>
            <a:br>
              <a:rPr lang="hr-HR" b="1" i="1" dirty="0" smtClean="0"/>
            </a:br>
            <a:r>
              <a:rPr lang="hr-HR" dirty="0" smtClean="0"/>
              <a:t>Naši kadrovi svoj posao obavljaju stručno, a kontinuiranom internom i eksternom edukacijom stječu znanja i vještine te ovladavaju novim metodama i tehnikama liječenja.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b="1" i="1" dirty="0" smtClean="0"/>
              <a:t>Otvorenost</a:t>
            </a:r>
            <a:br>
              <a:rPr lang="hr-HR" b="1" i="1" dirty="0" smtClean="0"/>
            </a:br>
            <a:r>
              <a:rPr lang="hr-HR" dirty="0" smtClean="0"/>
              <a:t>Prihvaćamo ideje, prijedloge i povratne informacije s ciljem kontinuiranog poboljšanja i inovacije.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638"/>
            <a:ext cx="8496944" cy="4531641"/>
          </a:xfrm>
        </p:spPr>
        <p:txBody>
          <a:bodyPr>
            <a:normAutofit lnSpcReduction="10000"/>
          </a:bodyPr>
          <a:lstStyle/>
          <a:p>
            <a:r>
              <a:rPr lang="hr-HR" sz="1800" dirty="0" smtClean="0"/>
              <a:t>Moderna zgrada</a:t>
            </a:r>
          </a:p>
          <a:p>
            <a:r>
              <a:rPr lang="hr-HR" sz="1800" dirty="0" smtClean="0"/>
              <a:t>Najmodernija oprema ( u posljednje </a:t>
            </a:r>
            <a:r>
              <a:rPr lang="hr-HR" sz="1800" b="1" dirty="0" smtClean="0"/>
              <a:t>4</a:t>
            </a:r>
            <a:r>
              <a:rPr lang="hr-HR" sz="1800" dirty="0" smtClean="0"/>
              <a:t> godine nabavljeno opreme u vrijednosti većoj od </a:t>
            </a:r>
            <a:r>
              <a:rPr lang="hr-HR" sz="1800" b="1" dirty="0" smtClean="0"/>
              <a:t>30 milijuna kn</a:t>
            </a:r>
            <a:r>
              <a:rPr lang="hr-HR" sz="1800" dirty="0" smtClean="0"/>
              <a:t>)</a:t>
            </a:r>
          </a:p>
          <a:p>
            <a:pPr lvl="1"/>
            <a:r>
              <a:rPr lang="hr-HR" sz="1800" dirty="0" smtClean="0"/>
              <a:t>Iz fondova EU – Projekt “Dnevne bolnice” -  </a:t>
            </a:r>
            <a:r>
              <a:rPr lang="hr-HR" sz="1800" b="1" dirty="0" smtClean="0"/>
              <a:t>15,7</a:t>
            </a:r>
            <a:r>
              <a:rPr lang="hr-HR" sz="1800" dirty="0" smtClean="0"/>
              <a:t> milijuna kn</a:t>
            </a:r>
          </a:p>
          <a:p>
            <a:pPr lvl="1"/>
            <a:r>
              <a:rPr lang="hr-HR" sz="1800" dirty="0" smtClean="0"/>
              <a:t>Iz decentraliziranih sredstava KZŽ i vlastitih sredstava – </a:t>
            </a:r>
            <a:r>
              <a:rPr lang="hr-HR" sz="1800" b="1" dirty="0" smtClean="0"/>
              <a:t>više od 18 </a:t>
            </a:r>
            <a:r>
              <a:rPr lang="hr-HR" sz="1800" dirty="0" smtClean="0"/>
              <a:t>milijuna kn </a:t>
            </a:r>
          </a:p>
          <a:p>
            <a:r>
              <a:rPr lang="hr-HR" sz="1800" dirty="0" smtClean="0"/>
              <a:t>Digitalizirani odjel RTG-a</a:t>
            </a:r>
          </a:p>
          <a:p>
            <a:r>
              <a:rPr lang="hr-HR" sz="1800" dirty="0" smtClean="0"/>
              <a:t>Akreditirani i digitalizirani laboratorij</a:t>
            </a:r>
          </a:p>
          <a:p>
            <a:r>
              <a:rPr lang="hr-HR" sz="1800" dirty="0" smtClean="0"/>
              <a:t>Informatizirani sustav zdravstva</a:t>
            </a:r>
          </a:p>
          <a:p>
            <a:r>
              <a:rPr lang="hr-HR" sz="1800" dirty="0" err="1" smtClean="0"/>
              <a:t>Self</a:t>
            </a:r>
            <a:r>
              <a:rPr lang="hr-HR" sz="1800" dirty="0" smtClean="0"/>
              <a:t>-</a:t>
            </a:r>
            <a:r>
              <a:rPr lang="hr-HR" sz="1800" dirty="0" err="1" smtClean="0"/>
              <a:t>check</a:t>
            </a:r>
            <a:r>
              <a:rPr lang="hr-HR" sz="1800" dirty="0" smtClean="0"/>
              <a:t> </a:t>
            </a:r>
            <a:r>
              <a:rPr lang="hr-HR" sz="1800" dirty="0" err="1" smtClean="0"/>
              <a:t>in</a:t>
            </a:r>
            <a:r>
              <a:rPr lang="hr-HR" sz="1800" dirty="0" smtClean="0"/>
              <a:t>, samostalni upis pacijenata</a:t>
            </a:r>
          </a:p>
          <a:p>
            <a:r>
              <a:rPr lang="hr-HR" sz="1800" dirty="0" smtClean="0"/>
              <a:t>Solarna elektrana na krovu bolnice 470 KW</a:t>
            </a:r>
          </a:p>
          <a:p>
            <a:r>
              <a:rPr lang="hr-HR" sz="1800" dirty="0" smtClean="0"/>
              <a:t>“zračna pošta” – uskoro</a:t>
            </a:r>
          </a:p>
          <a:p>
            <a:r>
              <a:rPr lang="hr-HR" sz="1800" dirty="0" smtClean="0"/>
              <a:t>elektronička identifikacija pacijenata – uskoro</a:t>
            </a:r>
          </a:p>
          <a:p>
            <a:r>
              <a:rPr lang="hr-HR" sz="1800" dirty="0" err="1" smtClean="0"/>
              <a:t>Hiperbarična</a:t>
            </a:r>
            <a:r>
              <a:rPr lang="hr-HR" sz="1800" dirty="0" smtClean="0"/>
              <a:t> komora - uskoro</a:t>
            </a:r>
          </a:p>
          <a:p>
            <a:r>
              <a:rPr lang="hr-HR" sz="1800" dirty="0" smtClean="0"/>
              <a:t>Klimatizacija cijele zgrade - uskoro</a:t>
            </a: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UVJETI RADA U OB ZABOK</a:t>
            </a:r>
            <a:endParaRPr lang="hr-H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ZAŠTO RADITI U OB ZABOK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Ugodno i poticajno radno okruženje</a:t>
            </a:r>
          </a:p>
          <a:p>
            <a:r>
              <a:rPr lang="hr-HR" dirty="0" smtClean="0"/>
              <a:t>Najsuvremenija medicinska oprema</a:t>
            </a:r>
          </a:p>
          <a:p>
            <a:r>
              <a:rPr lang="hr-HR" dirty="0" smtClean="0"/>
              <a:t>Prva i najuspješnija veteranska bolnica </a:t>
            </a:r>
          </a:p>
          <a:p>
            <a:r>
              <a:rPr lang="hr-HR" dirty="0" smtClean="0"/>
              <a:t>Interdisciplinarni timovi posvećeni pacijentu</a:t>
            </a:r>
          </a:p>
          <a:p>
            <a:r>
              <a:rPr lang="hr-HR" dirty="0" smtClean="0"/>
              <a:t>Izvrsna prometna povezanost</a:t>
            </a:r>
          </a:p>
          <a:p>
            <a:r>
              <a:rPr lang="hr-HR" dirty="0" smtClean="0"/>
              <a:t>Mogućnost napredovanja unutar struke</a:t>
            </a:r>
          </a:p>
          <a:p>
            <a:pPr marL="0" lvl="1" indent="3420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hr-HR" sz="3200" dirty="0" smtClean="0"/>
              <a:t>Kvalitetno mentorstvo</a:t>
            </a:r>
          </a:p>
          <a:p>
            <a:pPr marL="0" lvl="1" indent="3420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360363" algn="l"/>
              </a:tabLst>
            </a:pPr>
            <a:r>
              <a:rPr lang="hr-HR" sz="3200" dirty="0" smtClean="0"/>
              <a:t>stjecanje novih znanja i vještina kroz znanstveni                   	rad, kontinuiranu edukaciju i obrazovanje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nevne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nevn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INFO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naziv: Opća bolnica Zabok i bolnica hrvatskih veterana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adresa: </a:t>
            </a:r>
            <a:r>
              <a:rPr lang="hr-HR" sz="1200" dirty="0" err="1" smtClean="0">
                <a:latin typeface="+mj-lt"/>
              </a:rPr>
              <a:t>Bračak</a:t>
            </a:r>
            <a:r>
              <a:rPr lang="hr-HR" sz="1200" dirty="0" smtClean="0">
                <a:latin typeface="+mj-lt"/>
              </a:rPr>
              <a:t> 8, 49210 Zabok, Hrvatska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web: </a:t>
            </a:r>
            <a:r>
              <a:rPr lang="hr-HR" sz="1200" dirty="0" err="1" smtClean="0">
                <a:latin typeface="+mj-lt"/>
                <a:hlinkClick r:id="rId2"/>
              </a:rPr>
              <a:t>www.bolnica</a:t>
            </a:r>
            <a:r>
              <a:rPr lang="hr-HR" sz="1200" dirty="0" smtClean="0">
                <a:latin typeface="+mj-lt"/>
                <a:hlinkClick r:id="rId2"/>
              </a:rPr>
              <a:t>-</a:t>
            </a:r>
            <a:r>
              <a:rPr lang="hr-HR" sz="1200" dirty="0" err="1" smtClean="0">
                <a:latin typeface="+mj-lt"/>
                <a:hlinkClick r:id="rId2"/>
              </a:rPr>
              <a:t>zabok.hr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e-mail: </a:t>
            </a:r>
            <a:r>
              <a:rPr lang="hr-HR" sz="1200" dirty="0" smtClean="0">
                <a:latin typeface="+mj-lt"/>
                <a:hlinkClick r:id="rId3"/>
              </a:rPr>
              <a:t>informacije@bolnica-</a:t>
            </a:r>
            <a:r>
              <a:rPr lang="hr-HR" sz="1200" dirty="0" err="1" smtClean="0">
                <a:latin typeface="+mj-lt"/>
                <a:hlinkClick r:id="rId3"/>
              </a:rPr>
              <a:t>zabok.hr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err="1" smtClean="0">
                <a:latin typeface="+mj-lt"/>
              </a:rPr>
              <a:t>tel</a:t>
            </a:r>
            <a:r>
              <a:rPr lang="hr-HR" sz="1200" dirty="0" smtClean="0">
                <a:latin typeface="+mj-lt"/>
              </a:rPr>
              <a:t>.</a:t>
            </a:r>
            <a:r>
              <a:rPr lang="hr-HR" sz="1200" dirty="0" smtClean="0"/>
              <a:t> +385 (0)49/204-000</a:t>
            </a:r>
            <a:endParaRPr lang="hr-HR" sz="12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err="1" smtClean="0">
                <a:latin typeface="+mj-lt"/>
              </a:rPr>
              <a:t>fax</a:t>
            </a:r>
            <a:r>
              <a:rPr lang="hr-HR" sz="1200" dirty="0" smtClean="0">
                <a:latin typeface="+mj-lt"/>
              </a:rPr>
              <a:t>.</a:t>
            </a:r>
            <a:r>
              <a:rPr lang="hr-HR" sz="1200" b="1" dirty="0" smtClean="0"/>
              <a:t> </a:t>
            </a:r>
            <a:r>
              <a:rPr lang="hr-HR" sz="1200" dirty="0" smtClean="0"/>
              <a:t>+385 (0)49/204-019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kategorija: Županijska III A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osnivač: Krapinsko-zagorska županija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površina zgrade: 30 000 m</a:t>
            </a:r>
            <a:r>
              <a:rPr lang="hr-HR" sz="1200" baseline="30000" dirty="0" smtClean="0">
                <a:latin typeface="+mj-lt"/>
              </a:rPr>
              <a:t>2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broj ugovorenih kreveta: </a:t>
            </a:r>
            <a:r>
              <a:rPr lang="hr-HR" sz="1200" b="1" dirty="0" smtClean="0">
                <a:latin typeface="+mj-lt"/>
              </a:rPr>
              <a:t>249</a:t>
            </a: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broj zaposlenika: </a:t>
            </a:r>
            <a:r>
              <a:rPr lang="hr-HR" sz="1200" b="1" dirty="0" smtClean="0">
                <a:latin typeface="+mj-lt"/>
              </a:rPr>
              <a:t>643</a:t>
            </a:r>
            <a:r>
              <a:rPr lang="hr-HR" sz="1200" dirty="0" smtClean="0">
                <a:latin typeface="+mj-lt"/>
              </a:rPr>
              <a:t> (na dan 31. kolovoza 2019.)</a:t>
            </a:r>
          </a:p>
          <a:p>
            <a:pPr>
              <a:lnSpc>
                <a:spcPct val="150000"/>
              </a:lnSpc>
              <a:buNone/>
            </a:pP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ravnatelj: </a:t>
            </a:r>
            <a:r>
              <a:rPr lang="hr-HR" sz="1200" b="1" dirty="0" smtClean="0">
                <a:latin typeface="+mj-lt"/>
              </a:rPr>
              <a:t>Tihomir </a:t>
            </a:r>
            <a:r>
              <a:rPr lang="hr-HR" sz="1200" b="1" dirty="0" err="1" smtClean="0">
                <a:latin typeface="+mj-lt"/>
              </a:rPr>
              <a:t>Vančina</a:t>
            </a:r>
            <a:r>
              <a:rPr lang="hr-HR" sz="1200" b="1" dirty="0" smtClean="0">
                <a:latin typeface="+mj-lt"/>
              </a:rPr>
              <a:t>, </a:t>
            </a:r>
            <a:r>
              <a:rPr lang="hr-HR" sz="1200" b="1" dirty="0" err="1" smtClean="0">
                <a:latin typeface="+mj-lt"/>
              </a:rPr>
              <a:t>dipl</a:t>
            </a:r>
            <a:r>
              <a:rPr lang="hr-HR" sz="1200" b="1" dirty="0" smtClean="0">
                <a:latin typeface="+mj-lt"/>
              </a:rPr>
              <a:t>. </a:t>
            </a:r>
            <a:r>
              <a:rPr lang="hr-HR" sz="1200" b="1" dirty="0" err="1" smtClean="0">
                <a:latin typeface="+mj-lt"/>
              </a:rPr>
              <a:t>oec</a:t>
            </a:r>
            <a:r>
              <a:rPr lang="hr-HR" sz="1200" b="1" dirty="0" smtClean="0">
                <a:latin typeface="+mj-lt"/>
              </a:rPr>
              <a:t>.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zamjenica ravnatelja: </a:t>
            </a:r>
            <a:r>
              <a:rPr lang="hr-HR" sz="1200" b="1" dirty="0" smtClean="0"/>
              <a:t>Ljiljana Družinec-Hršak, </a:t>
            </a:r>
            <a:r>
              <a:rPr lang="hr-HR" sz="1200" b="1" dirty="0" err="1" smtClean="0"/>
              <a:t>dr</a:t>
            </a:r>
            <a:r>
              <a:rPr lang="hr-HR" sz="1200" b="1" dirty="0" smtClean="0"/>
              <a:t>. med., </a:t>
            </a:r>
            <a:r>
              <a:rPr lang="hr-HR" sz="1200" b="1" dirty="0" err="1" smtClean="0"/>
              <a:t>spec</a:t>
            </a:r>
            <a:r>
              <a:rPr lang="hr-HR" sz="1200" b="1" dirty="0" smtClean="0"/>
              <a:t>. anesteziolog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pomoćnica za sestrinstvo: </a:t>
            </a:r>
            <a:r>
              <a:rPr lang="hr-HR" sz="1200" b="1" dirty="0" smtClean="0">
                <a:latin typeface="+mj-lt"/>
              </a:rPr>
              <a:t>Božena Štokan, </a:t>
            </a:r>
            <a:r>
              <a:rPr lang="hr-HR" sz="1200" b="1" dirty="0" err="1" smtClean="0">
                <a:latin typeface="+mj-lt"/>
              </a:rPr>
              <a:t>dipl</a:t>
            </a:r>
            <a:r>
              <a:rPr lang="hr-HR" sz="1200" b="1" dirty="0" smtClean="0">
                <a:latin typeface="+mj-lt"/>
              </a:rPr>
              <a:t>. med. sestra</a:t>
            </a:r>
            <a:endParaRPr lang="hr-HR" sz="12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hr-HR" sz="1200" dirty="0" smtClean="0">
                <a:latin typeface="+mj-lt"/>
              </a:rPr>
              <a:t>pomoćnica za kvalitetu zdravstvene zaštite: </a:t>
            </a:r>
            <a:r>
              <a:rPr lang="hr-HR" sz="1200" b="1" dirty="0" err="1" smtClean="0"/>
              <a:t>dr</a:t>
            </a:r>
            <a:r>
              <a:rPr lang="hr-HR" sz="1200" b="1" dirty="0" smtClean="0"/>
              <a:t>. </a:t>
            </a:r>
            <a:r>
              <a:rPr lang="hr-HR" sz="1200" b="1" dirty="0" err="1" smtClean="0"/>
              <a:t>sc</a:t>
            </a:r>
            <a:r>
              <a:rPr lang="hr-HR" sz="1200" b="1" dirty="0" smtClean="0"/>
              <a:t>. Bojana Kranjčec, specijalist medicinske biokemije i laboratorijske medicine</a:t>
            </a:r>
            <a:endParaRPr lang="hr-HR" sz="1200" dirty="0" smtClean="0"/>
          </a:p>
          <a:p>
            <a:pPr>
              <a:lnSpc>
                <a:spcPct val="150000"/>
              </a:lnSpc>
              <a:buNone/>
            </a:pPr>
            <a:endParaRPr lang="hr-HR" sz="12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lnica_foto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4536504" cy="3024336"/>
          </a:xfrm>
          <a:prstGeom prst="rect">
            <a:avLst/>
          </a:prstGeom>
        </p:spPr>
      </p:pic>
      <p:pic>
        <p:nvPicPr>
          <p:cNvPr id="5" name="Picture 4" descr="bolnica_foto-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4536504" cy="3024336"/>
          </a:xfrm>
          <a:prstGeom prst="rect">
            <a:avLst/>
          </a:prstGeom>
        </p:spPr>
      </p:pic>
      <p:pic>
        <p:nvPicPr>
          <p:cNvPr id="6" name="Picture 5" descr="bolnica_foto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764704"/>
            <a:ext cx="3678155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lnica_foto-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66" y="500844"/>
            <a:ext cx="8784468" cy="5856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ubravka.trgovec\Desktop\bolnica slike\ZA DUBRAVKU\100_1558.jpg"/>
          <p:cNvPicPr>
            <a:picLocks noChangeAspect="1" noChangeArrowheads="1"/>
          </p:cNvPicPr>
          <p:nvPr/>
        </p:nvPicPr>
        <p:blipFill>
          <a:blip r:embed="rId2" cstate="print"/>
          <a:srcRect t="2395" b="6596"/>
          <a:stretch>
            <a:fillRect/>
          </a:stretch>
        </p:blipFill>
        <p:spPr bwMode="auto">
          <a:xfrm>
            <a:off x="611560" y="404664"/>
            <a:ext cx="4008830" cy="27363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33" y="3645024"/>
            <a:ext cx="4042876" cy="26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j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45024"/>
            <a:ext cx="3672408" cy="2677905"/>
          </a:xfrm>
          <a:prstGeom prst="rect">
            <a:avLst/>
          </a:prstGeom>
        </p:spPr>
      </p:pic>
      <p:pic>
        <p:nvPicPr>
          <p:cNvPr id="7" name="Picture 6" descr="ergo.jpg"/>
          <p:cNvPicPr>
            <a:picLocks noChangeAspect="1"/>
          </p:cNvPicPr>
          <p:nvPr/>
        </p:nvPicPr>
        <p:blipFill>
          <a:blip r:embed="rId5" cstate="print"/>
          <a:srcRect r="8108"/>
          <a:stretch>
            <a:fillRect/>
          </a:stretch>
        </p:blipFill>
        <p:spPr>
          <a:xfrm>
            <a:off x="4860032" y="404664"/>
            <a:ext cx="3672408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528" y="476672"/>
            <a:ext cx="4139952" cy="276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476673"/>
            <a:ext cx="4176464" cy="278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3645024"/>
            <a:ext cx="4176464" cy="278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528" y="3645024"/>
            <a:ext cx="4138089" cy="27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evn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Desktop\solarna sl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166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7504" y="980728"/>
            <a:ext cx="9144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Hvala Vam na pažnji</a:t>
            </a:r>
            <a:r>
              <a:rPr lang="hr-H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hr-HR" sz="540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hr-HR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None/>
            </a:pPr>
            <a:r>
              <a:rPr lang="hr-HR" sz="4000" dirty="0" smtClean="0">
                <a:solidFill>
                  <a:schemeClr val="bg1">
                    <a:lumMod val="95000"/>
                  </a:schemeClr>
                </a:solidFill>
              </a:rPr>
              <a:t>e-mail: </a:t>
            </a:r>
            <a:r>
              <a:rPr lang="hr-HR" sz="4000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informacije@bolnica-</a:t>
            </a:r>
            <a:r>
              <a:rPr lang="hr-HR" sz="4000" dirty="0" err="1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zabok.hr</a:t>
            </a:r>
            <a:endParaRPr lang="hr-HR" sz="40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hr-HR" sz="4000" dirty="0" err="1" smtClean="0">
                <a:solidFill>
                  <a:schemeClr val="bg1">
                    <a:lumMod val="95000"/>
                  </a:schemeClr>
                </a:solidFill>
              </a:rPr>
              <a:t>tel</a:t>
            </a:r>
            <a:r>
              <a:rPr lang="hr-HR" sz="4000" dirty="0" smtClean="0">
                <a:solidFill>
                  <a:schemeClr val="bg1">
                    <a:lumMod val="95000"/>
                  </a:schemeClr>
                </a:solidFill>
              </a:rPr>
              <a:t>. +385 (0)49/204-000</a:t>
            </a:r>
            <a:endParaRPr lang="hr-HR" sz="4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hr-HR" sz="4000" dirty="0" err="1" smtClean="0">
                <a:solidFill>
                  <a:schemeClr val="bg1">
                    <a:lumMod val="95000"/>
                  </a:schemeClr>
                </a:solidFill>
              </a:rPr>
              <a:t>fax</a:t>
            </a:r>
            <a:r>
              <a:rPr lang="hr-HR" sz="40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hr-HR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r-HR" sz="4000" dirty="0" smtClean="0">
                <a:solidFill>
                  <a:schemeClr val="bg1">
                    <a:lumMod val="95000"/>
                  </a:schemeClr>
                </a:solidFill>
              </a:rPr>
              <a:t>+385 (0)49/204-019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POVIJEST BOLNICE…</a:t>
            </a:r>
            <a:endParaRPr lang="hr-HR" dirty="0"/>
          </a:p>
        </p:txBody>
      </p:sp>
      <p:sp>
        <p:nvSpPr>
          <p:cNvPr id="58" name="TextBox 57"/>
          <p:cNvSpPr txBox="1"/>
          <p:nvPr/>
        </p:nvSpPr>
        <p:spPr>
          <a:xfrm>
            <a:off x="1043608" y="2060848"/>
            <a:ext cx="698477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hr-HR" sz="1300" dirty="0" smtClean="0"/>
              <a:t>1948. - dječja bolnica za liječenje TBC-a na Bračku</a:t>
            </a:r>
          </a:p>
          <a:p>
            <a:pPr>
              <a:lnSpc>
                <a:spcPct val="150000"/>
              </a:lnSpc>
              <a:buNone/>
            </a:pPr>
            <a:r>
              <a:rPr lang="hr-HR" sz="1300" dirty="0" smtClean="0"/>
              <a:t>1957. - Dom narodnog zdravlja u Zaboku </a:t>
            </a:r>
          </a:p>
          <a:p>
            <a:pPr>
              <a:lnSpc>
                <a:spcPct val="150000"/>
              </a:lnSpc>
              <a:buNone/>
            </a:pPr>
            <a:r>
              <a:rPr lang="hr-HR" sz="1300" dirty="0" smtClean="0"/>
              <a:t>1961. - dva nova krila za specijalističke službe u Zaboku </a:t>
            </a:r>
          </a:p>
          <a:p>
            <a:pPr>
              <a:lnSpc>
                <a:spcPct val="150000"/>
              </a:lnSpc>
            </a:pPr>
            <a:r>
              <a:rPr lang="hr-HR" sz="1300" dirty="0" smtClean="0"/>
              <a:t>1963. - bolnica na Bračku počela zbrinjavati odrasle pacijente</a:t>
            </a:r>
          </a:p>
          <a:p>
            <a:pPr>
              <a:lnSpc>
                <a:spcPct val="150000"/>
              </a:lnSpc>
              <a:buNone/>
            </a:pPr>
            <a:r>
              <a:rPr lang="hr-HR" sz="1300" dirty="0" smtClean="0"/>
              <a:t>1967. - otvorenje rodilišta u Zaboku</a:t>
            </a:r>
          </a:p>
          <a:p>
            <a:pPr>
              <a:lnSpc>
                <a:spcPct val="150000"/>
              </a:lnSpc>
              <a:buNone/>
            </a:pPr>
            <a:r>
              <a:rPr lang="hr-HR" sz="1300" dirty="0" smtClean="0"/>
              <a:t>1971. - objedinjavanje Doma zdravlja i Bolnice  na Bračku - nastaje Medicinski centar Cvijeta Huis</a:t>
            </a:r>
          </a:p>
          <a:p>
            <a:pPr marL="342900" indent="-342900">
              <a:lnSpc>
                <a:spcPct val="150000"/>
              </a:lnSpc>
            </a:pPr>
            <a:r>
              <a:rPr lang="hr-HR" sz="1300" dirty="0" smtClean="0"/>
              <a:t>1.1.1994. - dioba na Opću bolnicu Zabok i Dom zdravlja Zabok  -  službeni početak rada</a:t>
            </a:r>
          </a:p>
          <a:p>
            <a:pPr marL="342900" indent="-342900">
              <a:lnSpc>
                <a:spcPct val="150000"/>
              </a:lnSpc>
            </a:pPr>
            <a:r>
              <a:rPr lang="hr-HR" sz="1300" dirty="0" smtClean="0"/>
              <a:t>od 1998. – titula Rodilište prijatelj djece</a:t>
            </a:r>
          </a:p>
          <a:p>
            <a:pPr marL="342900" indent="-342900">
              <a:lnSpc>
                <a:spcPct val="150000"/>
              </a:lnSpc>
            </a:pPr>
            <a:r>
              <a:rPr lang="hr-HR" sz="1300" dirty="0" smtClean="0"/>
              <a:t>2008. – preseljenje u novu zgradu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t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8384" y="0"/>
            <a:ext cx="864096" cy="973658"/>
          </a:xfrm>
          <a:prstGeom prst="rect">
            <a:avLst/>
          </a:prstGeom>
        </p:spPr>
      </p:pic>
      <p:pic>
        <p:nvPicPr>
          <p:cNvPr id="7" name="Picture 6" descr="6.jpg"/>
          <p:cNvPicPr>
            <a:picLocks noChangeAspect="1"/>
          </p:cNvPicPr>
          <p:nvPr/>
        </p:nvPicPr>
        <p:blipFill>
          <a:blip r:embed="rId3" cstate="print"/>
          <a:srcRect l="11767" b="18827"/>
          <a:stretch>
            <a:fillRect/>
          </a:stretch>
        </p:blipFill>
        <p:spPr>
          <a:xfrm>
            <a:off x="3347864" y="4797152"/>
            <a:ext cx="2699792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18502"/>
            <a:ext cx="2952328" cy="2294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2656"/>
            <a:ext cx="2952328" cy="2214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93168"/>
            <a:ext cx="2952328" cy="1959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5.jpg"/>
          <p:cNvPicPr>
            <a:picLocks noChangeAspect="1"/>
          </p:cNvPicPr>
          <p:nvPr/>
        </p:nvPicPr>
        <p:blipFill>
          <a:blip r:embed="rId7" cstate="print"/>
          <a:srcRect r="5242"/>
          <a:stretch>
            <a:fillRect/>
          </a:stretch>
        </p:blipFill>
        <p:spPr>
          <a:xfrm>
            <a:off x="6084168" y="4797152"/>
            <a:ext cx="2736304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8" cstate="print"/>
          <a:srcRect t="1754" b="7017"/>
          <a:stretch>
            <a:fillRect/>
          </a:stretch>
        </p:blipFill>
        <p:spPr>
          <a:xfrm>
            <a:off x="3347864" y="908720"/>
            <a:ext cx="5472608" cy="374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347864" y="26064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STARE LOKACIJE…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46050"/>
          </a:xfrm>
        </p:spPr>
        <p:txBody>
          <a:bodyPr>
            <a:noAutofit/>
          </a:bodyPr>
          <a:lstStyle/>
          <a:p>
            <a:r>
              <a:rPr lang="hr-HR" sz="2400" dirty="0" smtClean="0"/>
              <a:t>NOVA BOLNICA</a:t>
            </a:r>
            <a:endParaRPr lang="hr-HR" sz="2400" dirty="0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 cstate="print"/>
          <a:srcRect r="3984"/>
          <a:stretch>
            <a:fillRect/>
          </a:stretch>
        </p:blipFill>
        <p:spPr>
          <a:xfrm>
            <a:off x="2267744" y="4246422"/>
            <a:ext cx="1800200" cy="1414826"/>
          </a:xfrm>
          <a:prstGeom prst="rect">
            <a:avLst/>
          </a:prstGeom>
        </p:spPr>
      </p:pic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66102"/>
            <a:ext cx="3744416" cy="2808312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46422"/>
            <a:ext cx="1874893" cy="14025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23928" y="1052736"/>
            <a:ext cx="511256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200" b="1" dirty="0" smtClean="0"/>
          </a:p>
          <a:p>
            <a:pPr marL="342900" lvl="0">
              <a:spcBef>
                <a:spcPct val="20000"/>
              </a:spcBef>
            </a:pPr>
            <a:r>
              <a:rPr lang="hr-HR" sz="1200" b="1" dirty="0" smtClean="0"/>
              <a:t>20.11.2003. - </a:t>
            </a:r>
            <a:r>
              <a:rPr lang="hr-HR" sz="1200" dirty="0" smtClean="0"/>
              <a:t>potpisan ugovor o izgradnji nove zgrade na lokaciji </a:t>
            </a:r>
            <a:r>
              <a:rPr lang="hr-HR" sz="1200" dirty="0" err="1" smtClean="0"/>
              <a:t>Bračak</a:t>
            </a:r>
            <a:r>
              <a:rPr lang="hr-HR" sz="1200" dirty="0" smtClean="0"/>
              <a:t> 8 </a:t>
            </a:r>
          </a:p>
          <a:p>
            <a:pPr marL="342900">
              <a:spcBef>
                <a:spcPct val="20000"/>
              </a:spcBef>
            </a:pPr>
            <a:r>
              <a:rPr lang="hr-HR" sz="1200" b="1" dirty="0" smtClean="0"/>
              <a:t>2004.-2006. </a:t>
            </a:r>
            <a:r>
              <a:rPr lang="hr-HR" sz="1200" dirty="0" smtClean="0"/>
              <a:t>– radovi na izgradnji</a:t>
            </a: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200" b="1" dirty="0" smtClean="0"/>
              <a:t>ožujak 2008. </a:t>
            </a:r>
            <a:r>
              <a:rPr lang="hr-HR" sz="1200" dirty="0" smtClean="0"/>
              <a:t>- preseljenje </a:t>
            </a:r>
            <a:endParaRPr kumimoji="0" lang="hr-H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420888"/>
            <a:ext cx="4848501" cy="323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3496"/>
            <a:ext cx="8686800" cy="697232"/>
          </a:xfrm>
        </p:spPr>
        <p:txBody>
          <a:bodyPr>
            <a:normAutofit/>
          </a:bodyPr>
          <a:lstStyle/>
          <a:p>
            <a:r>
              <a:rPr lang="hr-HR" sz="3200" dirty="0" smtClean="0"/>
              <a:t>USTROJSTVO BOLNICE</a:t>
            </a:r>
            <a:endParaRPr lang="hr-HR" sz="3200" dirty="0"/>
          </a:p>
        </p:txBody>
      </p:sp>
      <p:sp>
        <p:nvSpPr>
          <p:cNvPr id="4" name="Rectangle 3"/>
          <p:cNvSpPr/>
          <p:nvPr/>
        </p:nvSpPr>
        <p:spPr>
          <a:xfrm>
            <a:off x="457200" y="1124744"/>
            <a:ext cx="8686800" cy="48320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hr-HR" sz="1400" dirty="0" smtClean="0"/>
          </a:p>
          <a:p>
            <a:r>
              <a:rPr lang="hr-HR" sz="1400" b="1" dirty="0" smtClean="0">
                <a:solidFill>
                  <a:schemeClr val="accent1"/>
                </a:solidFill>
              </a:rPr>
              <a:t>MEDICINA</a:t>
            </a:r>
          </a:p>
          <a:p>
            <a:r>
              <a:rPr lang="hr-HR" sz="1400" dirty="0" smtClean="0"/>
              <a:t>Služba za internu medicinu</a:t>
            </a:r>
          </a:p>
          <a:p>
            <a:r>
              <a:rPr lang="hr-HR" sz="1400" dirty="0" smtClean="0"/>
              <a:t>Služba za kirurgiju</a:t>
            </a:r>
          </a:p>
          <a:p>
            <a:r>
              <a:rPr lang="hr-HR" sz="1400" dirty="0" smtClean="0"/>
              <a:t>Odjel za neurologiju</a:t>
            </a:r>
          </a:p>
          <a:p>
            <a:r>
              <a:rPr lang="hr-HR" sz="1400" dirty="0" smtClean="0"/>
              <a:t>Odjel za pedijatriju</a:t>
            </a:r>
          </a:p>
          <a:p>
            <a:r>
              <a:rPr lang="hr-HR" sz="1400" dirty="0" smtClean="0"/>
              <a:t>Odjel za ginekologiju i opstetriciju</a:t>
            </a:r>
          </a:p>
          <a:p>
            <a:r>
              <a:rPr lang="hr-HR" sz="1400" dirty="0" smtClean="0"/>
              <a:t>Odjel za anesteziologiju,reanimatologiju i intenzivnu medicinu</a:t>
            </a:r>
          </a:p>
          <a:p>
            <a:pPr marL="0" lvl="3"/>
            <a:r>
              <a:rPr lang="hr-HR" sz="1400" dirty="0" smtClean="0"/>
              <a:t>Centralni operacijski blok</a:t>
            </a:r>
          </a:p>
          <a:p>
            <a:r>
              <a:rPr lang="hr-HR" sz="1400" dirty="0" smtClean="0"/>
              <a:t>Objedinjeni hitni bolnički prijam</a:t>
            </a:r>
          </a:p>
          <a:p>
            <a:r>
              <a:rPr lang="hr-HR" sz="1400" dirty="0" smtClean="0"/>
              <a:t>Odjel za fizikalnu medicinu i medicinsku rehabilitaciju</a:t>
            </a:r>
          </a:p>
          <a:p>
            <a:r>
              <a:rPr lang="hr-HR" sz="1400" dirty="0" smtClean="0"/>
              <a:t>Odjel za radiologiju</a:t>
            </a:r>
          </a:p>
          <a:p>
            <a:r>
              <a:rPr lang="hr-HR" sz="1400" dirty="0" smtClean="0"/>
              <a:t>Medicinsko biokemijski laboratorij</a:t>
            </a:r>
          </a:p>
          <a:p>
            <a:r>
              <a:rPr lang="hr-HR" sz="1400" dirty="0" smtClean="0"/>
              <a:t>Odjel za transfuzijsku medicinu</a:t>
            </a:r>
          </a:p>
          <a:p>
            <a:r>
              <a:rPr lang="hr-HR" sz="1400" dirty="0" smtClean="0"/>
              <a:t>Odjel za patologiju i citologiju</a:t>
            </a:r>
          </a:p>
          <a:p>
            <a:r>
              <a:rPr lang="hr-HR" sz="1400" dirty="0" smtClean="0"/>
              <a:t>Bolnička ljekarna</a:t>
            </a:r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pPr>
              <a:buFont typeface="Wingdings" pitchFamily="2" charset="2"/>
              <a:buChar char="ü"/>
            </a:pPr>
            <a:endParaRPr lang="hr-HR" sz="1400" dirty="0" smtClean="0"/>
          </a:p>
          <a:p>
            <a:r>
              <a:rPr lang="hr-HR" sz="1400" b="1" dirty="0" smtClean="0">
                <a:solidFill>
                  <a:schemeClr val="accent1"/>
                </a:solidFill>
              </a:rPr>
              <a:t>NEMEDICINA</a:t>
            </a:r>
          </a:p>
          <a:p>
            <a:r>
              <a:rPr lang="hr-HR" sz="1400" dirty="0" smtClean="0"/>
              <a:t>Ravnateljstvo</a:t>
            </a:r>
            <a:br>
              <a:rPr lang="hr-HR" sz="1400" dirty="0" smtClean="0"/>
            </a:br>
            <a:r>
              <a:rPr lang="hr-HR" sz="1400" dirty="0" smtClean="0"/>
              <a:t>Služba za pravne i kadrovske poslove</a:t>
            </a:r>
            <a:br>
              <a:rPr lang="hr-HR" sz="1400" dirty="0" smtClean="0"/>
            </a:br>
            <a:r>
              <a:rPr lang="hr-HR" sz="1400" dirty="0" smtClean="0"/>
              <a:t>Služba za ekonomsko-administrativne poslove </a:t>
            </a:r>
          </a:p>
          <a:p>
            <a:r>
              <a:rPr lang="hr-HR" sz="1400" dirty="0" smtClean="0"/>
              <a:t>Služba za tehničko-uslužne djelatnosti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4536504" cy="136815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hr-HR" sz="1200" b="1" dirty="0" smtClean="0">
                <a:solidFill>
                  <a:schemeClr val="bg1"/>
                </a:solidFill>
              </a:rPr>
              <a:t>249/256</a:t>
            </a:r>
            <a:r>
              <a:rPr lang="hr-HR" sz="1200" dirty="0" smtClean="0">
                <a:solidFill>
                  <a:schemeClr val="bg1"/>
                </a:solidFill>
              </a:rPr>
              <a:t> postelja u okviru bolničkog liječenja</a:t>
            </a:r>
          </a:p>
          <a:p>
            <a:pPr>
              <a:lnSpc>
                <a:spcPct val="150000"/>
              </a:lnSpc>
              <a:buNone/>
            </a:pPr>
            <a:r>
              <a:rPr lang="hr-HR" sz="1200" b="1" dirty="0" smtClean="0">
                <a:solidFill>
                  <a:schemeClr val="bg1"/>
                </a:solidFill>
              </a:rPr>
              <a:t>22 </a:t>
            </a:r>
            <a:r>
              <a:rPr lang="hr-HR" sz="1200" dirty="0" smtClean="0">
                <a:solidFill>
                  <a:schemeClr val="bg1"/>
                </a:solidFill>
              </a:rPr>
              <a:t>postelja/stolaca dnevne bolnice</a:t>
            </a:r>
          </a:p>
          <a:p>
            <a:pPr>
              <a:lnSpc>
                <a:spcPct val="150000"/>
              </a:lnSpc>
              <a:buNone/>
            </a:pPr>
            <a:r>
              <a:rPr lang="hr-HR" sz="1200" b="1" dirty="0" smtClean="0">
                <a:solidFill>
                  <a:schemeClr val="bg1"/>
                </a:solidFill>
              </a:rPr>
              <a:t>45</a:t>
            </a:r>
            <a:r>
              <a:rPr lang="hr-HR" sz="1200" dirty="0" smtClean="0">
                <a:solidFill>
                  <a:schemeClr val="bg1"/>
                </a:solidFill>
              </a:rPr>
              <a:t> ambulanta specijalističko-konzilijarne zdravstvene zaštite</a:t>
            </a:r>
          </a:p>
          <a:p>
            <a:pPr>
              <a:lnSpc>
                <a:spcPct val="150000"/>
              </a:lnSpc>
              <a:buNone/>
            </a:pPr>
            <a:r>
              <a:rPr lang="hr-HR" sz="1200" b="1" dirty="0" smtClean="0">
                <a:solidFill>
                  <a:schemeClr val="bg1"/>
                </a:solidFill>
              </a:rPr>
              <a:t>35</a:t>
            </a:r>
            <a:r>
              <a:rPr lang="hr-HR" sz="1200" dirty="0" smtClean="0">
                <a:solidFill>
                  <a:schemeClr val="bg1"/>
                </a:solidFill>
              </a:rPr>
              <a:t> ordinacija specijalističke dijagnostike</a:t>
            </a:r>
            <a:endParaRPr lang="hr-HR" sz="12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556792"/>
            <a:ext cx="8229600" cy="168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453650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88"/>
              </a:spcBef>
            </a:pPr>
            <a:r>
              <a:rPr lang="hr-HR" sz="1200" b="1" dirty="0" smtClean="0"/>
              <a:t>STACIONAR</a:t>
            </a:r>
          </a:p>
          <a:p>
            <a:pPr>
              <a:spcBef>
                <a:spcPts val="288"/>
              </a:spcBef>
            </a:pPr>
            <a:r>
              <a:rPr lang="hr-HR" sz="1400" dirty="0" smtClean="0"/>
              <a:t>Služba za internu medicinu</a:t>
            </a:r>
          </a:p>
          <a:p>
            <a:pPr>
              <a:spcBef>
                <a:spcPts val="288"/>
              </a:spcBef>
            </a:pPr>
            <a:r>
              <a:rPr lang="hr-HR" sz="1400" dirty="0" smtClean="0"/>
              <a:t>Služba za kirurgiju</a:t>
            </a:r>
          </a:p>
          <a:p>
            <a:pPr>
              <a:spcBef>
                <a:spcPts val="288"/>
              </a:spcBef>
            </a:pPr>
            <a:r>
              <a:rPr lang="hr-HR" sz="1400" dirty="0" smtClean="0"/>
              <a:t>Odjel za neurologiju</a:t>
            </a:r>
          </a:p>
          <a:p>
            <a:pPr>
              <a:spcBef>
                <a:spcPts val="288"/>
              </a:spcBef>
            </a:pPr>
            <a:r>
              <a:rPr lang="hr-HR" sz="1400" dirty="0" smtClean="0"/>
              <a:t>Odjel za pedijatriju</a:t>
            </a:r>
          </a:p>
          <a:p>
            <a:pPr>
              <a:spcBef>
                <a:spcPts val="288"/>
              </a:spcBef>
            </a:pPr>
            <a:r>
              <a:rPr lang="hr-HR" sz="1400" dirty="0" smtClean="0"/>
              <a:t>Odjel za ginekologiju i </a:t>
            </a:r>
            <a:r>
              <a:rPr lang="hr-HR" sz="1400" dirty="0" err="1" smtClean="0"/>
              <a:t>opstetriciju</a:t>
            </a:r>
            <a:endParaRPr lang="hr-HR" sz="1400" dirty="0" smtClean="0"/>
          </a:p>
          <a:p>
            <a:pPr>
              <a:spcBef>
                <a:spcPts val="288"/>
              </a:spcBef>
            </a:pPr>
            <a:r>
              <a:rPr lang="hr-HR" sz="1400" dirty="0" smtClean="0"/>
              <a:t>Odjel za anesteziologiju, </a:t>
            </a:r>
            <a:r>
              <a:rPr lang="hr-HR" sz="1400" dirty="0" err="1" smtClean="0"/>
              <a:t>reanimatologiju</a:t>
            </a:r>
            <a:r>
              <a:rPr lang="hr-HR" sz="1400" dirty="0" smtClean="0"/>
              <a:t> i intenzivno liječenje</a:t>
            </a:r>
            <a:endParaRPr lang="hr-HR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6056" y="2060848"/>
            <a:ext cx="3456384" cy="4437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POLIKLINIČKO-KONZILIJARNA</a:t>
            </a:r>
            <a:r>
              <a:rPr kumimoji="0" lang="hr-HR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ZDRAV. ZAŠTITA</a:t>
            </a:r>
            <a:endParaRPr kumimoji="0" lang="hr-H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 medicina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Neurologija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Pedijatrija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Kirurgija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Ginekologija i </a:t>
            </a:r>
            <a:r>
              <a:rPr kumimoji="0" lang="hr-HR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opstetricija</a:t>
            </a:r>
            <a:endParaRPr kumimoji="0" lang="hr-HR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Anesteziologija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Hitni bolnički prijam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Dermatovenerologija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Fizikalna med. i med. rehabilitacija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Psihijatrija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Otorinolaringologija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Oftalmologija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Radiologija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Transfuzijska medicina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Medicinska biokemija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Patologija i citologija </a:t>
            </a:r>
            <a:endParaRPr kumimoji="0" lang="hr-HR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7544" y="662404"/>
          <a:ext cx="8136905" cy="413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2516106"/>
                <a:gridCol w="2308430"/>
                <a:gridCol w="2880321"/>
              </a:tblGrid>
              <a:tr h="282888">
                <a:tc rowSpan="8">
                  <a:txBody>
                    <a:bodyPr/>
                    <a:lstStyle/>
                    <a:p>
                      <a:pPr algn="ctr"/>
                      <a:r>
                        <a:rPr lang="hr-HR" sz="1000" b="1" dirty="0" smtClean="0"/>
                        <a:t>ZDRAVSTVENI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/>
                        <a:t>VSS</a:t>
                      </a:r>
                      <a:endParaRPr lang="hr-H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/>
                        <a:t>VŠS</a:t>
                      </a:r>
                      <a:endParaRPr lang="hr-H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/>
                        <a:t>SSS</a:t>
                      </a:r>
                      <a:endParaRPr lang="hr-HR" sz="1200" dirty="0"/>
                    </a:p>
                  </a:txBody>
                  <a:tcPr anchor="ctr"/>
                </a:tc>
              </a:tr>
              <a:tr h="660073">
                <a:tc vMerge="1">
                  <a:txBody>
                    <a:bodyPr/>
                    <a:lstStyle/>
                    <a:p>
                      <a:pPr algn="ctr"/>
                      <a:endParaRPr lang="hr-HR" sz="1400" b="1" dirty="0" smtClean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liječnici specijalisti-</a:t>
                      </a:r>
                      <a:r>
                        <a:rPr lang="hr-HR" sz="1000" b="1" dirty="0" smtClean="0"/>
                        <a:t>63</a:t>
                      </a:r>
                      <a:endParaRPr lang="hr-H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Prvostupnici</a:t>
                      </a: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sestrinstva/primaljstva: </a:t>
                      </a:r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Med. sestre/tehničari/primalje: </a:t>
                      </a:r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/>
                </a:tc>
              </a:tr>
              <a:tr h="848665">
                <a:tc vMerge="1">
                  <a:txBody>
                    <a:bodyPr/>
                    <a:lstStyle/>
                    <a:p>
                      <a:endParaRPr lang="hr-HR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liječnici </a:t>
                      </a:r>
                      <a:r>
                        <a:rPr lang="hr-HR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subspecijalisti</a:t>
                      </a: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Ostali: </a:t>
                      </a:r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hr-HR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hr-HR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r-HR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prvostupnici</a:t>
                      </a: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fizijatrije, med. radiologije i </a:t>
                      </a:r>
                      <a:r>
                        <a:rPr lang="hr-HR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dijagnostike)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Ostali: </a:t>
                      </a:r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b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(fizioterapeuti, laboratorijski tehničari, farmaceutski tehničari) </a:t>
                      </a:r>
                    </a:p>
                  </a:txBody>
                  <a:tcPr/>
                </a:tc>
              </a:tr>
              <a:tr h="282888">
                <a:tc vMerge="1">
                  <a:txBody>
                    <a:bodyPr/>
                    <a:lstStyle/>
                    <a:p>
                      <a:endParaRPr lang="hr-H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Liječnici specijalizanti:</a:t>
                      </a:r>
                      <a:r>
                        <a:rPr lang="hr-HR" sz="1000" baseline="0" dirty="0" smtClean="0"/>
                        <a:t> </a:t>
                      </a:r>
                      <a:r>
                        <a:rPr lang="hr-HR" sz="1000" b="1" baseline="0" dirty="0" smtClean="0"/>
                        <a:t>19</a:t>
                      </a:r>
                      <a:endParaRPr lang="hr-H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/>
                </a:tc>
              </a:tr>
              <a:tr h="471481">
                <a:tc vMerge="1">
                  <a:txBody>
                    <a:bodyPr/>
                    <a:lstStyle/>
                    <a:p>
                      <a:pPr algn="ctr"/>
                      <a:endParaRPr lang="hr-H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Doktori medicine: </a:t>
                      </a:r>
                      <a:r>
                        <a:rPr lang="hr-HR" sz="1000" b="1" dirty="0" smtClean="0"/>
                        <a:t>7</a:t>
                      </a:r>
                      <a:br>
                        <a:rPr lang="hr-HR" sz="1000" b="1" dirty="0" smtClean="0"/>
                      </a:br>
                      <a:r>
                        <a:rPr lang="hr-HR" sz="1000" dirty="0" smtClean="0"/>
                        <a:t>(</a:t>
                      </a:r>
                      <a:r>
                        <a:rPr lang="hr-HR" sz="1000" b="1" dirty="0" smtClean="0"/>
                        <a:t>5 </a:t>
                      </a:r>
                      <a:r>
                        <a:rPr lang="hr-HR" sz="1000" dirty="0" smtClean="0"/>
                        <a:t>pripravnika)</a:t>
                      </a:r>
                      <a:endParaRPr lang="hr-H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/>
                </a:tc>
              </a:tr>
              <a:tr h="848665">
                <a:tc vMerge="1">
                  <a:txBody>
                    <a:bodyPr/>
                    <a:lstStyle/>
                    <a:p>
                      <a:pPr algn="ctr"/>
                      <a:endParaRPr lang="hr-H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ostali: </a:t>
                      </a:r>
                      <a:r>
                        <a:rPr lang="hr-HR" sz="1000" b="1" dirty="0" smtClean="0"/>
                        <a:t>11</a:t>
                      </a:r>
                    </a:p>
                    <a:p>
                      <a:pPr algn="ctr"/>
                      <a:r>
                        <a:rPr lang="hr-HR" sz="1000" dirty="0" smtClean="0"/>
                        <a:t>(</a:t>
                      </a:r>
                      <a:r>
                        <a:rPr lang="hr-HR" sz="1000" dirty="0" err="1" smtClean="0"/>
                        <a:t>spec</a:t>
                      </a:r>
                      <a:r>
                        <a:rPr lang="hr-HR" sz="1000" dirty="0" smtClean="0"/>
                        <a:t>. med. biokemije, logoped, psiholog, </a:t>
                      </a:r>
                      <a:r>
                        <a:rPr lang="hr-HR" sz="1000" dirty="0" err="1" smtClean="0"/>
                        <a:t>mag</a:t>
                      </a:r>
                      <a:r>
                        <a:rPr lang="hr-HR" sz="1000" dirty="0" smtClean="0"/>
                        <a:t>. farmacijske tehnologije)</a:t>
                      </a:r>
                      <a:endParaRPr lang="hr-H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/>
                </a:tc>
              </a:tr>
              <a:tr h="282888">
                <a:tc vMerge="1">
                  <a:txBody>
                    <a:bodyPr/>
                    <a:lstStyle/>
                    <a:p>
                      <a:pPr algn="ctr"/>
                      <a:endParaRPr lang="hr-HR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dirty="0" smtClean="0"/>
                        <a:t>141</a:t>
                      </a:r>
                      <a:endParaRPr lang="hr-HR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dirty="0" smtClean="0"/>
                        <a:t>235</a:t>
                      </a:r>
                      <a:endParaRPr lang="hr-HR" sz="1000" b="1" dirty="0"/>
                    </a:p>
                  </a:txBody>
                  <a:tcPr anchor="ctr"/>
                </a:tc>
              </a:tr>
              <a:tr h="282888">
                <a:tc vMerge="1">
                  <a:txBody>
                    <a:bodyPr/>
                    <a:lstStyle/>
                    <a:p>
                      <a:pPr algn="ctr"/>
                      <a:endParaRPr lang="hr-HR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UKUPNO:</a:t>
                      </a:r>
                      <a:r>
                        <a:rPr lang="hr-H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509</a:t>
                      </a:r>
                    </a:p>
                    <a:p>
                      <a:pPr algn="ctr"/>
                      <a:r>
                        <a:rPr lang="hr-H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79 %</a:t>
                      </a:r>
                      <a:endParaRPr lang="hr-HR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r-H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hr-HR" sz="1800" b="1" dirty="0" smtClean="0"/>
              <a:t>KADROVI</a:t>
            </a: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1400" dirty="0" smtClean="0"/>
              <a:t>na dan 31. kolovoza 2019.</a:t>
            </a:r>
            <a:endParaRPr lang="hr-HR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5" y="4797152"/>
          <a:ext cx="8136903" cy="110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080"/>
                <a:gridCol w="1524660"/>
                <a:gridCol w="1577563"/>
                <a:gridCol w="2241800"/>
                <a:gridCol w="2241800"/>
              </a:tblGrid>
              <a:tr h="391289">
                <a:tc rowSpan="3"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NEZDRAVSTVENi</a:t>
                      </a:r>
                      <a:endParaRPr lang="hr-HR" sz="1000" dirty="0"/>
                    </a:p>
                  </a:txBody>
                  <a:tcPr vert="vert2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VSS</a:t>
                      </a:r>
                      <a:endParaRPr lang="hr-HR" sz="1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VŠS</a:t>
                      </a:r>
                      <a:endParaRPr lang="hr-HR" sz="1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SSS</a:t>
                      </a:r>
                      <a:endParaRPr lang="hr-HR" sz="1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 smtClean="0"/>
                        <a:t>NKV</a:t>
                      </a:r>
                      <a:endParaRPr lang="hr-HR" sz="1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256783">
                <a:tc vMerge="1">
                  <a:txBody>
                    <a:bodyPr/>
                    <a:lstStyle/>
                    <a:p>
                      <a:pPr algn="ctr"/>
                      <a:endParaRPr lang="hr-HR" sz="12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 dirty="0" smtClean="0"/>
                        <a:t>7</a:t>
                      </a:r>
                      <a:endParaRPr lang="hr-HR" sz="10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9550">
                <a:tc vMerge="1">
                  <a:txBody>
                    <a:bodyPr/>
                    <a:lstStyle/>
                    <a:p>
                      <a:pPr algn="ctr"/>
                      <a:endParaRPr lang="hr-HR" sz="11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hr-H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UKUPNO: 134</a:t>
                      </a:r>
                      <a:br>
                        <a:rPr lang="hr-H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21 %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7544" y="6021288"/>
          <a:ext cx="8136904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6904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hr-HR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SVEUKUPNO: 643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06090"/>
          </a:xfrm>
        </p:spPr>
        <p:txBody>
          <a:bodyPr>
            <a:normAutofit/>
          </a:bodyPr>
          <a:lstStyle/>
          <a:p>
            <a:r>
              <a:rPr lang="hr-HR" sz="2400" b="1" dirty="0" smtClean="0"/>
              <a:t>O KOME SKRBIMO?</a:t>
            </a:r>
            <a:endParaRPr lang="hr-HR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75656" y="1988840"/>
          <a:ext cx="5976665" cy="2330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567"/>
                <a:gridCol w="1291003"/>
                <a:gridCol w="1291003"/>
                <a:gridCol w="1206046"/>
                <a:gridCol w="1206046"/>
              </a:tblGrid>
              <a:tr h="29922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dirty="0" smtClean="0">
                          <a:latin typeface="+mj-lt"/>
                        </a:rPr>
                        <a:t>KRETANJE BROJA PACIJENATA</a:t>
                      </a:r>
                    </a:p>
                  </a:txBody>
                  <a:tcPr marL="81608" marR="81608" marT="40804" marB="4080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r-HR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r-HR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72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81608" marR="81608" marT="40804" marB="4080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stacionar</a:t>
                      </a:r>
                      <a:endParaRPr lang="hr-HR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poliklinika</a:t>
                      </a:r>
                      <a:endParaRPr lang="hr-HR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dnevna bolnica</a:t>
                      </a:r>
                      <a:endParaRPr lang="hr-HR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ukupno</a:t>
                      </a:r>
                      <a:endParaRPr lang="hr-HR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2015.</a:t>
                      </a:r>
                    </a:p>
                  </a:txBody>
                  <a:tcPr marL="81608" marR="81608" marT="40804" marB="4080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12 107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361 065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6 217</a:t>
                      </a:r>
                      <a:endParaRPr lang="hr-H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379 389</a:t>
                      </a:r>
                      <a:endParaRPr lang="hr-H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</a:tr>
              <a:tr h="35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2016.</a:t>
                      </a:r>
                    </a:p>
                  </a:txBody>
                  <a:tcPr marL="81608" marR="81608" marT="40804" marB="4080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12 208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385 093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7 502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404 803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</a:tr>
              <a:tr h="35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2017.</a:t>
                      </a:r>
                    </a:p>
                  </a:txBody>
                  <a:tcPr marL="81608" marR="81608" marT="40804" marB="408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 </a:t>
                      </a:r>
                      <a:r>
                        <a:rPr lang="hr-HR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920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382 427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8 492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402 </a:t>
                      </a:r>
                      <a:r>
                        <a:rPr lang="hr-HR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839</a:t>
                      </a:r>
                      <a:endParaRPr lang="hr-H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</a:tr>
              <a:tr h="35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2018.</a:t>
                      </a:r>
                    </a:p>
                  </a:txBody>
                  <a:tcPr marL="81608" marR="81608" marT="40804" marB="4080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11 727</a:t>
                      </a:r>
                      <a:endParaRPr lang="hr-H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391 097</a:t>
                      </a:r>
                      <a:endParaRPr lang="hr-H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11 351</a:t>
                      </a:r>
                      <a:endParaRPr lang="hr-H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414 175</a:t>
                      </a:r>
                      <a:endParaRPr lang="hr-H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206" marR="61206" marT="0" marB="0" anchor="ctr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9600" y="4653136"/>
            <a:ext cx="7931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b="1" dirty="0" smtClean="0">
                <a:latin typeface="+mj-lt"/>
                <a:ea typeface="+mj-ea"/>
                <a:cs typeface="+mj-cs"/>
              </a:rPr>
              <a:t>VETERANSKA BOLNICA</a:t>
            </a:r>
            <a:endParaRPr lang="hr-HR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4941168"/>
            <a:ext cx="8083624" cy="108012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hr-HR" sz="1800" dirty="0" smtClean="0"/>
              <a:t>od prosinca 2014. nosimo ime Opća bolnica Zabok i bolnica hrvatskih veterana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sz="1800" dirty="0" smtClean="0"/>
              <a:t>zbrinjavamo respektabilan broj braniteljske populacije i članova njihovih obitelji s područja cijele Republike Hrvatske (U 2018. godini njih više od </a:t>
            </a:r>
            <a:r>
              <a:rPr lang="hr-HR" sz="1800" b="1" dirty="0" smtClean="0"/>
              <a:t>15</a:t>
            </a:r>
            <a:r>
              <a:rPr lang="hr-HR" sz="1800" dirty="0" smtClean="0"/>
              <a:t> tisuća)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908720"/>
            <a:ext cx="777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Bolnica pruža zdravstvenu skrb prvenstveno za 131 tisuću stanovnika Krapinsko-zagorske županije, ali i za pacijente iz svih drugih regija Republike Hrvatske.</a:t>
            </a: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4554</TotalTime>
  <Words>916</Words>
  <Application>Microsoft Office PowerPoint</Application>
  <PresentationFormat>Prikaz na zaslonu (4:3)</PresentationFormat>
  <Paragraphs>195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29" baseType="lpstr">
      <vt:lpstr>Office Theme</vt:lpstr>
      <vt:lpstr>Slajd 1</vt:lpstr>
      <vt:lpstr>INFO</vt:lpstr>
      <vt:lpstr>POVIJEST BOLNICE…</vt:lpstr>
      <vt:lpstr>Slajd 4</vt:lpstr>
      <vt:lpstr>NOVA BOLNICA</vt:lpstr>
      <vt:lpstr>USTROJSTVO BOLNICE</vt:lpstr>
      <vt:lpstr>Slajd 7</vt:lpstr>
      <vt:lpstr>KADROVI na dan 31. kolovoza 2019.</vt:lpstr>
      <vt:lpstr>O KOME SKRBIMO?</vt:lpstr>
      <vt:lpstr>MISIJA</vt:lpstr>
      <vt:lpstr>VIZIJA</vt:lpstr>
      <vt:lpstr>KLJUČNE VRIJEDNOSTI</vt:lpstr>
      <vt:lpstr>UVJETI RADA U OB ZABOK</vt:lpstr>
      <vt:lpstr>ZAŠTO RADITI U OB ZABOK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Company>OPĆA BOLNICA ZABOK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neven.miskulin</dc:creator>
  <cp:lastModifiedBy>prezentacija01</cp:lastModifiedBy>
  <cp:revision>560</cp:revision>
  <dcterms:created xsi:type="dcterms:W3CDTF">2012-09-10T07:27:30Z</dcterms:created>
  <dcterms:modified xsi:type="dcterms:W3CDTF">2019-09-10T07:45:05Z</dcterms:modified>
</cp:coreProperties>
</file>