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2" r:id="rId4"/>
    <p:sldId id="267" r:id="rId5"/>
    <p:sldId id="265" r:id="rId6"/>
    <p:sldId id="263" r:id="rId7"/>
    <p:sldId id="272" r:id="rId8"/>
    <p:sldId id="273" r:id="rId9"/>
    <p:sldId id="274" r:id="rId10"/>
    <p:sldId id="275" r:id="rId11"/>
    <p:sldId id="276" r:id="rId12"/>
    <p:sldId id="269" r:id="rId13"/>
    <p:sldId id="270" r:id="rId14"/>
    <p:sldId id="271" r:id="rId15"/>
  </p:sldIdLst>
  <p:sldSz cx="9144000" cy="6858000" type="screen4x3"/>
  <p:notesSz cx="9945688" cy="6858000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68425" indent="3175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5625" indent="3175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65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65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E667AF-C765-4C7A-9C01-6F1FA734A738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65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362F28-A68D-4D54-A869-07D34C8DF0C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63277973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65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65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3CA400-2D47-445D-A40E-509AE76B2316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65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532C0B-FD47-47BA-BB08-1580611326E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08801370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724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75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17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64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38" indent="0" algn="ctr">
              <a:buNone/>
              <a:defRPr sz="2000"/>
            </a:lvl2pPr>
            <a:lvl3pPr marL="913087" indent="0" algn="ctr">
              <a:buNone/>
              <a:defRPr sz="1800"/>
            </a:lvl3pPr>
            <a:lvl4pPr marL="1369640" indent="0" algn="ctr">
              <a:buNone/>
              <a:defRPr sz="1600"/>
            </a:lvl4pPr>
            <a:lvl5pPr marL="1826183" indent="0" algn="ctr">
              <a:buNone/>
              <a:defRPr sz="1600"/>
            </a:lvl5pPr>
            <a:lvl6pPr marL="2282724" indent="0" algn="ctr">
              <a:buNone/>
              <a:defRPr sz="1600"/>
            </a:lvl6pPr>
            <a:lvl7pPr marL="2739275" indent="0" algn="ctr">
              <a:buNone/>
              <a:defRPr sz="1600"/>
            </a:lvl7pPr>
            <a:lvl8pPr marL="3195817" indent="0" algn="ctr">
              <a:buNone/>
              <a:defRPr sz="1600"/>
            </a:lvl8pPr>
            <a:lvl9pPr marL="3652364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10F8-BCA0-4727-8935-1CA6D49D6B20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543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8850-8CD1-4516-9807-89DF05E87067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55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7500-865D-43E1-8F6C-960AA2B66FE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94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3BCE-72E5-4CCC-B894-1BD60317D44F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31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5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0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B9CB-EEE0-4C5C-981E-B8E325C46AF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63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F025-1E00-4CD9-9722-5A353ECCFEE5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873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54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A64CE-33B9-41C6-977B-E3962BB343B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071BD79-5827-450C-A847-BA82D98FF25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752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0897-4AD1-481D-B1A9-F1F685BEF5B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96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E843-2BDC-4D06-B30B-9AD422F3DB72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06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38" indent="0">
              <a:buNone/>
              <a:defRPr sz="1400"/>
            </a:lvl2pPr>
            <a:lvl3pPr marL="913087" indent="0">
              <a:buNone/>
              <a:defRPr sz="1200"/>
            </a:lvl3pPr>
            <a:lvl4pPr marL="1369640" indent="0">
              <a:buNone/>
              <a:defRPr sz="1000"/>
            </a:lvl4pPr>
            <a:lvl5pPr marL="1826183" indent="0">
              <a:buNone/>
              <a:defRPr sz="1000"/>
            </a:lvl5pPr>
            <a:lvl6pPr marL="2282724" indent="0">
              <a:buNone/>
              <a:defRPr sz="1000"/>
            </a:lvl6pPr>
            <a:lvl7pPr marL="2739275" indent="0">
              <a:buNone/>
              <a:defRPr sz="1000"/>
            </a:lvl7pPr>
            <a:lvl8pPr marL="3195817" indent="0">
              <a:buNone/>
              <a:defRPr sz="1000"/>
            </a:lvl8pPr>
            <a:lvl9pPr marL="3652364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9EE8-4A4B-4EA5-BD2E-E33C29A1ABE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1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38" indent="0">
              <a:buNone/>
              <a:defRPr sz="2800"/>
            </a:lvl2pPr>
            <a:lvl3pPr marL="913087" indent="0">
              <a:buNone/>
              <a:defRPr sz="2400"/>
            </a:lvl3pPr>
            <a:lvl4pPr marL="1369640" indent="0">
              <a:buNone/>
              <a:defRPr sz="2000"/>
            </a:lvl4pPr>
            <a:lvl5pPr marL="1826183" indent="0">
              <a:buNone/>
              <a:defRPr sz="2000"/>
            </a:lvl5pPr>
            <a:lvl6pPr marL="2282724" indent="0">
              <a:buNone/>
              <a:defRPr sz="2000"/>
            </a:lvl6pPr>
            <a:lvl7pPr marL="2739275" indent="0">
              <a:buNone/>
              <a:defRPr sz="2000"/>
            </a:lvl7pPr>
            <a:lvl8pPr marL="3195817" indent="0">
              <a:buNone/>
              <a:defRPr sz="2000"/>
            </a:lvl8pPr>
            <a:lvl9pPr marL="3652364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38" indent="0">
              <a:buNone/>
              <a:defRPr sz="1400"/>
            </a:lvl2pPr>
            <a:lvl3pPr marL="913087" indent="0">
              <a:buNone/>
              <a:defRPr sz="1200"/>
            </a:lvl3pPr>
            <a:lvl4pPr marL="1369640" indent="0">
              <a:buNone/>
              <a:defRPr sz="1000"/>
            </a:lvl4pPr>
            <a:lvl5pPr marL="1826183" indent="0">
              <a:buNone/>
              <a:defRPr sz="1000"/>
            </a:lvl5pPr>
            <a:lvl6pPr marL="2282724" indent="0">
              <a:buNone/>
              <a:defRPr sz="1000"/>
            </a:lvl6pPr>
            <a:lvl7pPr marL="2739275" indent="0">
              <a:buNone/>
              <a:defRPr sz="1000"/>
            </a:lvl7pPr>
            <a:lvl8pPr marL="3195817" indent="0">
              <a:buNone/>
              <a:defRPr sz="1000"/>
            </a:lvl8pPr>
            <a:lvl9pPr marL="3652364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6283-C3A4-4A46-B74E-A347E9D7C964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311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307" tIns="45654" rIns="91307" bIns="45654" rtlCol="0" anchor="ctr"/>
          <a:lstStyle>
            <a:lvl1pPr algn="l" defTabSz="45653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BEBB3F-87F5-4EE1-B862-3BE4FD5A5F27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6070600"/>
            <a:ext cx="3086100" cy="757238"/>
          </a:xfrm>
          <a:prstGeom prst="rect">
            <a:avLst/>
          </a:prstGeom>
        </p:spPr>
        <p:txBody>
          <a:bodyPr vert="horz" lIns="91307" tIns="45654" rIns="91307" bIns="45654" rtlCol="0" anchor="ctr"/>
          <a:lstStyle>
            <a:lvl1pPr algn="ctr" defTabSz="45653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pic>
        <p:nvPicPr>
          <p:cNvPr id="1030" name="Slik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6107113"/>
            <a:ext cx="1200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6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653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308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6964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618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1003" indent="-228268" algn="l" defTabSz="913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44" indent="-228268" algn="l" defTabSz="913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93" indent="-228268" algn="l" defTabSz="913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30" indent="-228268" algn="l" defTabSz="913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8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7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40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83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24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75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17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64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ctrTitle"/>
          </p:nvPr>
        </p:nvSpPr>
        <p:spPr>
          <a:xfrm>
            <a:off x="685800" y="1384300"/>
            <a:ext cx="7772400" cy="1550988"/>
          </a:xfrm>
        </p:spPr>
        <p:txBody>
          <a:bodyPr/>
          <a:lstStyle/>
          <a:p>
            <a:pPr eaLnBrk="1" hangingPunct="1"/>
            <a:r>
              <a:rPr lang="hr-HR" altLang="sr-Latn-RS" sz="4000" b="1" smtClean="0">
                <a:solidFill>
                  <a:srgbClr val="009F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Specijalna bolnica za medicinsku rehabilitaciju Krapinske Toplice</a:t>
            </a:r>
          </a:p>
        </p:txBody>
      </p:sp>
      <p:sp>
        <p:nvSpPr>
          <p:cNvPr id="3075" name="Pravokutnik 9"/>
          <p:cNvSpPr>
            <a:spLocks noChangeArrowheads="1"/>
          </p:cNvSpPr>
          <p:nvPr/>
        </p:nvSpPr>
        <p:spPr bwMode="auto">
          <a:xfrm>
            <a:off x="2286000" y="2935288"/>
            <a:ext cx="4572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7" tIns="45654" rIns="91307" bIns="4565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r-HR" altLang="sr-Latn-RS" sz="24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EE459D-68DE-4B3B-8C33-011D2EDA8EDE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357563"/>
            <a:ext cx="64262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88325" cy="132556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 smtClean="0">
                <a:solidFill>
                  <a:srgbClr val="009FE3"/>
                </a:solidFill>
                <a:latin typeface="+mn-lt"/>
              </a:rPr>
              <a:t>Dogradnja SBKT</a:t>
            </a: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381000" y="1577975"/>
            <a:ext cx="3908425" cy="4721225"/>
          </a:xfrm>
        </p:spPr>
        <p:txBody>
          <a:bodyPr/>
          <a:lstStyle/>
          <a:p>
            <a:pPr eaLnBrk="1" hangingPunct="1">
              <a:buClr>
                <a:srgbClr val="009FE3"/>
              </a:buClr>
            </a:pPr>
            <a:r>
              <a:rPr lang="hr-HR" altLang="sr-Latn-RS" sz="2200" smtClean="0">
                <a:solidFill>
                  <a:srgbClr val="009FE3"/>
                </a:solidFill>
              </a:rPr>
              <a:t>Zasebni prostor smještaja i rehabilitacije za korisnike zdravstvenog turizma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z="2200" smtClean="0">
                <a:solidFill>
                  <a:srgbClr val="009FE3"/>
                </a:solidFill>
              </a:rPr>
              <a:t>Prostorni preduvjeti za razvoj i implementaciju novih rehabilitacijskih postupaka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z="2200" smtClean="0">
                <a:solidFill>
                  <a:srgbClr val="009FE3"/>
                </a:solidFill>
              </a:rPr>
              <a:t>Izgradnja wellnesa i nove hidroterapije 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z="2200" smtClean="0">
                <a:solidFill>
                  <a:srgbClr val="009FE3"/>
                </a:solidFill>
              </a:rPr>
              <a:t>Izgradnja nove kuhinje i restorana 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z="2200" smtClean="0">
                <a:solidFill>
                  <a:srgbClr val="009FE3"/>
                </a:solidFill>
              </a:rPr>
              <a:t>Znanstveno – nastavni centar 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z="2200" smtClean="0">
                <a:solidFill>
                  <a:srgbClr val="009FE3"/>
                </a:solidFill>
              </a:rPr>
              <a:t>Podzemna garaža</a:t>
            </a:r>
          </a:p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  <a:p>
            <a:pPr lvl="1" eaLnBrk="1" hangingPunct="1">
              <a:buClr>
                <a:srgbClr val="009FE3"/>
              </a:buClr>
            </a:pPr>
            <a:endParaRPr lang="hr-HR" altLang="sr-Latn-RS" baseline="30000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1703388"/>
            <a:ext cx="4591050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88325" cy="132556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 smtClean="0">
                <a:solidFill>
                  <a:srgbClr val="009FE3"/>
                </a:solidFill>
                <a:latin typeface="+mn-lt"/>
              </a:rPr>
              <a:t>Dogradnja SBKT – ciljevi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06575"/>
            <a:ext cx="7886700" cy="4370388"/>
          </a:xfrm>
        </p:spPr>
        <p:txBody>
          <a:bodyPr/>
          <a:lstStyle/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</a:pPr>
            <a:r>
              <a:rPr lang="hr-HR" altLang="sr-Latn-RS" sz="2200" smtClean="0">
                <a:solidFill>
                  <a:srgbClr val="009FE3"/>
                </a:solidFill>
              </a:rPr>
              <a:t>Kreiranje preduvjeta za razvoj konkurentnog zdravstvenog turizma u području prevencije, dijagnostike, liječenja i rehabilitacije bolesti mišićnokoštanog, srčanožilnog i živčanog sustava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z="2200" smtClean="0">
                <a:solidFill>
                  <a:srgbClr val="009FE3"/>
                </a:solidFill>
              </a:rPr>
              <a:t>Razvoj SBKT kao edukacijskog centra iz područja rehabilitacije u RH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z="2200" smtClean="0">
                <a:solidFill>
                  <a:srgbClr val="009FE3"/>
                </a:solidFill>
              </a:rPr>
              <a:t>Uspostava zdravstveno-turističke ponude Krapinsko-zagorske županije i Općine Krapinske Toplice s ciljem povećanja kvalitete usluge i generiranja novih korisnika usluga zdravstvenog turizma</a:t>
            </a:r>
          </a:p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  <a:p>
            <a:pPr lvl="1" eaLnBrk="1" hangingPunct="1">
              <a:buClr>
                <a:srgbClr val="009FE3"/>
              </a:buClr>
            </a:pPr>
            <a:endParaRPr lang="hr-HR" altLang="sr-Latn-RS" baseline="30000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019175"/>
            <a:ext cx="6942137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pic>
        <p:nvPicPr>
          <p:cNvPr id="1536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316038"/>
            <a:ext cx="7231063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4"/>
          <p:cNvSpPr>
            <a:spLocks noGrp="1"/>
          </p:cNvSpPr>
          <p:nvPr>
            <p:ph idx="1"/>
          </p:nvPr>
        </p:nvSpPr>
        <p:spPr>
          <a:xfrm>
            <a:off x="1501775" y="4670425"/>
            <a:ext cx="6134100" cy="6477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mtClean="0">
                <a:solidFill>
                  <a:srgbClr val="00B0F0"/>
                </a:solidFill>
              </a:rPr>
              <a:t>www.sbkt.hr, info@sbkt.hr, 049 383 100</a:t>
            </a: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050925"/>
            <a:ext cx="4613275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Povijest</a:t>
            </a:r>
          </a:p>
        </p:txBody>
      </p:sp>
      <p:sp>
        <p:nvSpPr>
          <p:cNvPr id="55299" name="Rezervirano mjesto sadržaja 2"/>
          <p:cNvSpPr>
            <a:spLocks noGrp="1"/>
          </p:cNvSpPr>
          <p:nvPr>
            <p:ph idx="1"/>
          </p:nvPr>
        </p:nvSpPr>
        <p:spPr>
          <a:xfrm>
            <a:off x="646113" y="1524000"/>
            <a:ext cx="7886700" cy="4394200"/>
          </a:xfrm>
        </p:spPr>
        <p:txBody>
          <a:bodyPr/>
          <a:lstStyle/>
          <a:p>
            <a:pPr eaLnBrk="1" hangingPunct="1">
              <a:buClr>
                <a:srgbClr val="009FE3"/>
              </a:buClr>
              <a:defRPr/>
            </a:pPr>
            <a:r>
              <a:rPr lang="hr-HR" altLang="sr-Latn-RS" dirty="0" smtClean="0">
                <a:solidFill>
                  <a:srgbClr val="009FE3"/>
                </a:solidFill>
              </a:rPr>
              <a:t>1856. – prvi liječnik – Leopold </a:t>
            </a:r>
            <a:r>
              <a:rPr lang="hr-HR" altLang="sr-Latn-RS" dirty="0" err="1" smtClean="0">
                <a:solidFill>
                  <a:srgbClr val="009FE3"/>
                </a:solidFill>
              </a:rPr>
              <a:t>Tanzer</a:t>
            </a:r>
            <a:endParaRPr lang="hr-HR" altLang="sr-Latn-RS" sz="700" dirty="0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  <a:defRPr/>
            </a:pPr>
            <a:r>
              <a:rPr lang="hr-HR" altLang="sr-Latn-RS" dirty="0" smtClean="0">
                <a:solidFill>
                  <a:srgbClr val="009FE3"/>
                </a:solidFill>
              </a:rPr>
              <a:t>1859. – 1868. – Jakob </a:t>
            </a:r>
            <a:r>
              <a:rPr lang="hr-HR" altLang="sr-Latn-RS" dirty="0" err="1" smtClean="0">
                <a:solidFill>
                  <a:srgbClr val="009FE3"/>
                </a:solidFill>
              </a:rPr>
              <a:t>Badl</a:t>
            </a:r>
            <a:endParaRPr lang="hr-HR" altLang="sr-Latn-RS" dirty="0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  <a:defRPr/>
            </a:pPr>
            <a:endParaRPr lang="hr-HR" altLang="sr-Latn-RS" sz="900" dirty="0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  <a:defRPr/>
            </a:pPr>
            <a:endParaRPr lang="hr-HR" altLang="sr-Latn-RS" sz="700" dirty="0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  <a:defRPr/>
            </a:pPr>
            <a:endParaRPr lang="hr-HR" altLang="sr-Latn-RS" dirty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  <a:defRPr/>
            </a:pPr>
            <a:endParaRPr lang="hr-HR" altLang="sr-Latn-RS" dirty="0" smtClean="0">
              <a:solidFill>
                <a:srgbClr val="009FE3"/>
              </a:solidFill>
            </a:endParaRPr>
          </a:p>
          <a:p>
            <a:pPr marL="0" indent="0" eaLnBrk="1" hangingPunct="1">
              <a:buClr>
                <a:srgbClr val="009FE3"/>
              </a:buClr>
              <a:buFont typeface="Arial" panose="020B0604020202020204" pitchFamily="34" charset="0"/>
              <a:buNone/>
              <a:defRPr/>
            </a:pPr>
            <a:endParaRPr lang="hr-HR" altLang="sr-Latn-RS" dirty="0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  <a:defRPr/>
            </a:pPr>
            <a:r>
              <a:rPr lang="hr-HR" altLang="sr-Latn-RS" dirty="0" smtClean="0">
                <a:solidFill>
                  <a:srgbClr val="009FE3"/>
                </a:solidFill>
              </a:rPr>
              <a:t>1956. - Bolnički odjel za reumatske bolesti i ortopedsku rehabilitaciju</a:t>
            </a:r>
          </a:p>
          <a:p>
            <a:pPr eaLnBrk="1" hangingPunct="1">
              <a:buClr>
                <a:srgbClr val="009FE3"/>
              </a:buClr>
              <a:defRPr/>
            </a:pPr>
            <a:r>
              <a:rPr lang="hr-HR" altLang="sr-Latn-RS" dirty="0" smtClean="0">
                <a:solidFill>
                  <a:srgbClr val="009FE3"/>
                </a:solidFill>
              </a:rPr>
              <a:t>1994. – Specijalna bolnica za medicinsku rehabilitaciju</a:t>
            </a:r>
          </a:p>
          <a:p>
            <a:pPr eaLnBrk="1" hangingPunct="1">
              <a:buClr>
                <a:srgbClr val="009FE3"/>
              </a:buClr>
              <a:defRPr/>
            </a:pPr>
            <a:endParaRPr lang="hr-HR" altLang="sr-Latn-RS" sz="900" dirty="0" smtClean="0">
              <a:solidFill>
                <a:srgbClr val="009FE3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02191E-D451-4C44-9E06-2E6386690D88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636838"/>
            <a:ext cx="20923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36838"/>
            <a:ext cx="23018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640013"/>
            <a:ext cx="2427288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 smtClean="0">
                <a:solidFill>
                  <a:srgbClr val="009FE3"/>
                </a:solidFill>
                <a:latin typeface="+mn-lt"/>
              </a:rPr>
              <a:t>SBKT danas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>
          <a:xfrm>
            <a:off x="244475" y="1363663"/>
            <a:ext cx="8655050" cy="4729162"/>
          </a:xfrm>
        </p:spPr>
        <p:txBody>
          <a:bodyPr/>
          <a:lstStyle/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r>
              <a:rPr lang="hr-HR" altLang="sr-Latn-RS" sz="2400" dirty="0">
                <a:solidFill>
                  <a:srgbClr val="009FE3"/>
                </a:solidFill>
              </a:rPr>
              <a:t>Vodeća ustanova u Republici Hrvatskoj u području medicinske rehabilitacije</a:t>
            </a: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r>
              <a:rPr lang="hr-HR" altLang="sr-Latn-RS" sz="2400" dirty="0">
                <a:solidFill>
                  <a:srgbClr val="009FE3"/>
                </a:solidFill>
              </a:rPr>
              <a:t>Medicinska rehabilitacija neuroloških, </a:t>
            </a:r>
            <a:r>
              <a:rPr lang="hr-HR" altLang="sr-Latn-RS" sz="2400" dirty="0" err="1">
                <a:solidFill>
                  <a:srgbClr val="009FE3"/>
                </a:solidFill>
              </a:rPr>
              <a:t>kraniocerebralnih</a:t>
            </a:r>
            <a:r>
              <a:rPr lang="hr-HR" altLang="sr-Latn-RS" sz="2400" dirty="0">
                <a:solidFill>
                  <a:srgbClr val="009FE3"/>
                </a:solidFill>
              </a:rPr>
              <a:t>, kardiovaskularnih, ortopedsko-traumatiziranih, reumatskih bolesnika, rehabilitacija djece</a:t>
            </a:r>
          </a:p>
          <a:p>
            <a:pPr marL="0" indent="0" eaLnBrk="1" hangingPunct="1">
              <a:buClr>
                <a:srgbClr val="009FE3"/>
              </a:buClr>
              <a:buFont typeface="Arial" panose="020B0604020202020204" pitchFamily="34" charset="0"/>
              <a:buNone/>
              <a:defRPr/>
            </a:pPr>
            <a:endParaRPr lang="hr-HR" altLang="sr-Latn-RS" dirty="0" smtClean="0">
              <a:solidFill>
                <a:srgbClr val="009FE3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221038"/>
            <a:ext cx="24066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75213"/>
            <a:ext cx="2481263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221038"/>
            <a:ext cx="240823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1"/>
          <a:stretch>
            <a:fillRect/>
          </a:stretch>
        </p:blipFill>
        <p:spPr bwMode="auto">
          <a:xfrm>
            <a:off x="3116263" y="3240088"/>
            <a:ext cx="25082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8" b="3198"/>
          <a:stretch>
            <a:fillRect/>
          </a:stretch>
        </p:blipFill>
        <p:spPr bwMode="auto">
          <a:xfrm>
            <a:off x="4656138" y="4851400"/>
            <a:ext cx="2282825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>
          <a:xfrm>
            <a:off x="244475" y="708025"/>
            <a:ext cx="8655050" cy="5384800"/>
          </a:xfrm>
        </p:spPr>
        <p:txBody>
          <a:bodyPr/>
          <a:lstStyle/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r>
              <a:rPr lang="hr-HR" altLang="sr-Latn-RS" dirty="0" smtClean="0">
                <a:solidFill>
                  <a:srgbClr val="009FE3"/>
                </a:solidFill>
              </a:rPr>
              <a:t>Odjel za unutarnje bolesti i hitna internistička ambulanta i dnevna bolnica, odjel za akutnu neurologiju, jedinica intenzivnog liječenja</a:t>
            </a: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endParaRPr lang="hr-HR" altLang="sr-Latn-RS" dirty="0">
              <a:solidFill>
                <a:srgbClr val="009FE3"/>
              </a:solidFill>
            </a:endParaRP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endParaRPr lang="hr-HR" altLang="sr-Latn-RS" dirty="0" smtClean="0">
              <a:solidFill>
                <a:srgbClr val="009FE3"/>
              </a:solidFill>
            </a:endParaRP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endParaRPr lang="hr-HR" altLang="sr-Latn-RS" dirty="0">
              <a:solidFill>
                <a:srgbClr val="009FE3"/>
              </a:solidFill>
            </a:endParaRP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endParaRPr lang="hr-HR" altLang="sr-Latn-RS" dirty="0" smtClean="0">
              <a:solidFill>
                <a:srgbClr val="009FE3"/>
              </a:solidFill>
            </a:endParaRP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r>
              <a:rPr lang="hr-HR" altLang="sr-Latn-RS" dirty="0" smtClean="0">
                <a:solidFill>
                  <a:srgbClr val="009FE3"/>
                </a:solidFill>
              </a:rPr>
              <a:t>Ordinacije za fizikalnu medicinu i rehabilitaciju, neurologiju, kardiologiju, reumatologiju, </a:t>
            </a:r>
            <a:r>
              <a:rPr lang="hr-HR" altLang="sr-Latn-RS" dirty="0" err="1" smtClean="0">
                <a:solidFill>
                  <a:srgbClr val="009FE3"/>
                </a:solidFill>
              </a:rPr>
              <a:t>dijabetologiju</a:t>
            </a:r>
            <a:endParaRPr lang="hr-HR" altLang="sr-Latn-RS" dirty="0" smtClean="0">
              <a:solidFill>
                <a:srgbClr val="009FE3"/>
              </a:solidFill>
            </a:endParaRP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r>
              <a:rPr lang="hr-HR" altLang="sr-Latn-RS" dirty="0" smtClean="0">
                <a:solidFill>
                  <a:srgbClr val="009FE3"/>
                </a:solidFill>
              </a:rPr>
              <a:t>EEG, </a:t>
            </a:r>
            <a:r>
              <a:rPr lang="hr-HR" altLang="sr-Latn-RS" dirty="0" err="1" smtClean="0">
                <a:solidFill>
                  <a:srgbClr val="009FE3"/>
                </a:solidFill>
              </a:rPr>
              <a:t>doppler</a:t>
            </a:r>
            <a:r>
              <a:rPr lang="hr-HR" altLang="sr-Latn-RS" dirty="0" smtClean="0">
                <a:solidFill>
                  <a:srgbClr val="009FE3"/>
                </a:solidFill>
              </a:rPr>
              <a:t> </a:t>
            </a:r>
            <a:r>
              <a:rPr lang="hr-HR" altLang="sr-Latn-RS" dirty="0" err="1" smtClean="0">
                <a:solidFill>
                  <a:srgbClr val="009FE3"/>
                </a:solidFill>
              </a:rPr>
              <a:t>karotida</a:t>
            </a:r>
            <a:r>
              <a:rPr lang="hr-HR" altLang="sr-Latn-RS" dirty="0" smtClean="0">
                <a:solidFill>
                  <a:srgbClr val="009FE3"/>
                </a:solidFill>
              </a:rPr>
              <a:t>, TCD, EKG, </a:t>
            </a:r>
            <a:r>
              <a:rPr lang="hr-HR" altLang="sr-Latn-RS" dirty="0" err="1" smtClean="0">
                <a:solidFill>
                  <a:srgbClr val="009FE3"/>
                </a:solidFill>
              </a:rPr>
              <a:t>Holter</a:t>
            </a:r>
            <a:r>
              <a:rPr lang="hr-HR" altLang="sr-Latn-RS" dirty="0" smtClean="0">
                <a:solidFill>
                  <a:srgbClr val="009FE3"/>
                </a:solidFill>
              </a:rPr>
              <a:t>, ergometrija, UZV srca, spirometrija, EMNG, UZV </a:t>
            </a:r>
            <a:r>
              <a:rPr lang="hr-HR" altLang="sr-Latn-RS" dirty="0" err="1" smtClean="0">
                <a:solidFill>
                  <a:srgbClr val="009FE3"/>
                </a:solidFill>
              </a:rPr>
              <a:t>lokomotornog</a:t>
            </a:r>
            <a:r>
              <a:rPr lang="hr-HR" altLang="sr-Latn-RS" dirty="0" smtClean="0">
                <a:solidFill>
                  <a:srgbClr val="009FE3"/>
                </a:solidFill>
              </a:rPr>
              <a:t> sustava</a:t>
            </a: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endParaRPr lang="hr-HR" altLang="sr-Latn-RS" dirty="0" smtClean="0">
              <a:solidFill>
                <a:srgbClr val="009FE3"/>
              </a:solidFill>
            </a:endParaRPr>
          </a:p>
          <a:p>
            <a:pPr marL="0" indent="0" eaLnBrk="1" hangingPunct="1">
              <a:buClr>
                <a:srgbClr val="009FE3"/>
              </a:buClr>
              <a:buFont typeface="Arial" panose="020B0604020202020204" pitchFamily="34" charset="0"/>
              <a:buNone/>
              <a:defRPr/>
            </a:pPr>
            <a:endParaRPr lang="hr-HR" altLang="sr-Latn-RS" dirty="0" smtClean="0">
              <a:solidFill>
                <a:srgbClr val="009FE3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154238"/>
            <a:ext cx="2227262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154238"/>
            <a:ext cx="223678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2168525"/>
            <a:ext cx="224155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5475"/>
            <a:ext cx="8404225" cy="5551488"/>
          </a:xfrm>
        </p:spPr>
        <p:txBody>
          <a:bodyPr/>
          <a:lstStyle/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r>
              <a:rPr lang="hr-HR" altLang="sr-Latn-RS" dirty="0" smtClean="0">
                <a:solidFill>
                  <a:srgbClr val="009FE3"/>
                </a:solidFill>
              </a:rPr>
              <a:t>Fizikalne terapije</a:t>
            </a:r>
          </a:p>
          <a:p>
            <a:pPr marL="0" indent="0" eaLnBrk="1" hangingPunct="1">
              <a:buClr>
                <a:srgbClr val="009FE3"/>
              </a:buClr>
              <a:buFont typeface="Arial" panose="020B0604020202020204" pitchFamily="34" charset="0"/>
              <a:buNone/>
              <a:defRPr/>
            </a:pPr>
            <a:endParaRPr lang="hr-HR" altLang="sr-Latn-RS" dirty="0" smtClean="0">
              <a:solidFill>
                <a:srgbClr val="009FE3"/>
              </a:solidFill>
            </a:endParaRP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endParaRPr lang="hr-HR" altLang="sr-Latn-RS" dirty="0" smtClean="0">
              <a:solidFill>
                <a:srgbClr val="009FE3"/>
              </a:solidFill>
            </a:endParaRP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endParaRPr lang="hr-HR" altLang="sr-Latn-RS" dirty="0" smtClean="0">
              <a:solidFill>
                <a:srgbClr val="009FE3"/>
              </a:solidFill>
            </a:endParaRP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endParaRPr lang="hr-HR" altLang="sr-Latn-RS" dirty="0" smtClean="0">
              <a:solidFill>
                <a:srgbClr val="009FE3"/>
              </a:solidFill>
            </a:endParaRP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r>
              <a:rPr lang="hr-HR" altLang="sr-Latn-RS" dirty="0" smtClean="0">
                <a:solidFill>
                  <a:srgbClr val="009FE3"/>
                </a:solidFill>
              </a:rPr>
              <a:t>Radiološka dijagnostika – RTG, UZV, CT, mamografija, denzitometrija</a:t>
            </a:r>
          </a:p>
          <a:p>
            <a:pPr marL="228268" indent="-228268" eaLnBrk="1" hangingPunct="1">
              <a:buClr>
                <a:srgbClr val="009FE3"/>
              </a:buClr>
              <a:buFont typeface="Arial" charset="0"/>
              <a:buChar char="•"/>
              <a:defRPr/>
            </a:pPr>
            <a:r>
              <a:rPr lang="hr-HR" altLang="sr-Latn-RS" dirty="0" smtClean="0">
                <a:solidFill>
                  <a:srgbClr val="009FE3"/>
                </a:solidFill>
              </a:rPr>
              <a:t>Medicinsko-biokemijski laboratorij</a:t>
            </a:r>
          </a:p>
          <a:p>
            <a:pPr marL="0" indent="0" eaLnBrk="1" hangingPunct="1">
              <a:buClr>
                <a:srgbClr val="009FE3"/>
              </a:buClr>
              <a:buFont typeface="Arial" panose="020B0604020202020204" pitchFamily="34" charset="0"/>
              <a:buNone/>
              <a:defRPr/>
            </a:pPr>
            <a:r>
              <a:rPr lang="hr-HR" altLang="sr-Latn-RS" dirty="0" smtClean="0">
                <a:solidFill>
                  <a:srgbClr val="009FE3"/>
                </a:solidFill>
              </a:rPr>
              <a:t>	</a:t>
            </a: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759325"/>
            <a:ext cx="2206625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071563"/>
            <a:ext cx="23844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071563"/>
            <a:ext cx="24257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759325"/>
            <a:ext cx="2122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943350"/>
            <a:ext cx="1800225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073150"/>
            <a:ext cx="2416175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 smtClean="0">
                <a:solidFill>
                  <a:srgbClr val="009FE3"/>
                </a:solidFill>
                <a:latin typeface="+mn-lt"/>
              </a:rPr>
              <a:t>Kapaciteti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>
          <a:xfrm>
            <a:off x="441325" y="1646238"/>
            <a:ext cx="8253413" cy="4522787"/>
          </a:xfrm>
        </p:spPr>
        <p:txBody>
          <a:bodyPr/>
          <a:lstStyle/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30.000 m</a:t>
            </a:r>
            <a:r>
              <a:rPr lang="hr-HR" altLang="sr-Latn-RS" baseline="30000" smtClean="0">
                <a:solidFill>
                  <a:srgbClr val="009FE3"/>
                </a:solidFill>
              </a:rPr>
              <a:t>2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Smještajni kapacitet: 580 kreveta (HZZO: 456 kreveta)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Godišnje: 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8.000 – 10.000 stacionarnih pacijenata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80.000 ambulantnih pacijenata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764 zaposlenika 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50 liječnika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210 medicinskih sestara /tehničara, 154 fizioterapeuta, 13 radnih terapeuta, 9 logopeda, 3 psihologa</a:t>
            </a:r>
          </a:p>
          <a:p>
            <a:pPr lvl="1"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  <a:p>
            <a:pPr lvl="1"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  <a:p>
            <a:pPr lvl="1" eaLnBrk="1" hangingPunct="1">
              <a:buClr>
                <a:srgbClr val="009FE3"/>
              </a:buClr>
            </a:pPr>
            <a:endParaRPr lang="hr-HR" altLang="sr-Latn-RS" baseline="30000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 smtClean="0">
                <a:solidFill>
                  <a:srgbClr val="009FE3"/>
                </a:solidFill>
                <a:latin typeface="+mn-lt"/>
              </a:rPr>
              <a:t>Liječnici</a:t>
            </a:r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>
          <a:xfrm>
            <a:off x="571500" y="1417638"/>
            <a:ext cx="8020050" cy="3989387"/>
          </a:xfrm>
        </p:spPr>
        <p:txBody>
          <a:bodyPr/>
          <a:lstStyle/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34 liječnika specijalista – 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19 fizikalna medicina i rehabilitacija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9 interna medicina - 7 kardiologija, 1 reumatologija, 1 dijabetologija i endokrinologija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3 radiologija - 2 neuroradiologija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2 neurologija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16 liječnika na specijalizaciji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7 fizikalna medicina i rehabilitacija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6 kardiologija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1 neurologija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1 reumatologija</a:t>
            </a:r>
          </a:p>
          <a:p>
            <a:pPr lvl="1"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1 dijabetologija i endokrinologija</a:t>
            </a:r>
          </a:p>
          <a:p>
            <a:pPr lvl="2"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  <a:p>
            <a:pPr lvl="1" eaLnBrk="1" hangingPunct="1">
              <a:buClr>
                <a:srgbClr val="009FE3"/>
              </a:buClr>
            </a:pPr>
            <a:endParaRPr lang="hr-HR" altLang="sr-Latn-RS" baseline="30000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 smtClean="0">
                <a:solidFill>
                  <a:srgbClr val="009FE3"/>
                </a:solidFill>
                <a:latin typeface="+mn-lt"/>
              </a:rPr>
              <a:t>Liječnici</a:t>
            </a:r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>
          <a:xfrm>
            <a:off x="571500" y="1676400"/>
            <a:ext cx="8020050" cy="3989388"/>
          </a:xfrm>
        </p:spPr>
        <p:txBody>
          <a:bodyPr/>
          <a:lstStyle/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Plan specijalizacija 2019. – 2024.</a:t>
            </a:r>
          </a:p>
          <a:p>
            <a:pPr lvl="1" eaLnBrk="1" hangingPunct="1">
              <a:buClr>
                <a:srgbClr val="009FE3"/>
              </a:buClr>
            </a:pPr>
            <a:endParaRPr lang="hr-HR" altLang="sr-Latn-RS" baseline="30000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  <p:graphicFrame>
        <p:nvGraphicFramePr>
          <p:cNvPr id="3" name="Tablica 2"/>
          <p:cNvGraphicFramePr>
            <a:graphicFrameLocks noGrp="1"/>
          </p:cNvGraphicFramePr>
          <p:nvPr/>
        </p:nvGraphicFramePr>
        <p:xfrm>
          <a:off x="639763" y="2201863"/>
          <a:ext cx="7399337" cy="298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326"/>
                <a:gridCol w="2110831"/>
                <a:gridCol w="1394520"/>
                <a:gridCol w="1417381"/>
                <a:gridCol w="1379279"/>
              </a:tblGrid>
              <a:tr h="797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Fizikalna medicina i rehabilitacija 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Kardiologija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Neurologija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Radiologija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ctr"/>
                </a:tc>
              </a:tr>
              <a:tr h="312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b="1" kern="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Arial"/>
                        </a:rPr>
                        <a:t>2019.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Arial"/>
                        </a:rPr>
                        <a:t>2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Arial"/>
                        </a:rPr>
                        <a:t>2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</a:tr>
              <a:tr h="312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2020. 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</a:tr>
              <a:tr h="312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2021. 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</a:tr>
              <a:tr h="312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2022. 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</a:tr>
              <a:tr h="312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2023. 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</a:tr>
              <a:tr h="312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2024. 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</a:tr>
              <a:tr h="312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Ukupno: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hr-HR" sz="2000" b="1" kern="5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kern="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hr-HR" sz="2000" b="1" kern="50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3" marR="68583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 smtClean="0">
                <a:solidFill>
                  <a:srgbClr val="009FE3"/>
                </a:solidFill>
                <a:latin typeface="+mn-lt"/>
              </a:rPr>
              <a:t>Opremljenost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idx="1"/>
          </p:nvPr>
        </p:nvSpPr>
        <p:spPr>
          <a:xfrm>
            <a:off x="403225" y="1622425"/>
            <a:ext cx="8188325" cy="3990975"/>
          </a:xfrm>
        </p:spPr>
        <p:txBody>
          <a:bodyPr/>
          <a:lstStyle/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128 slojni MSCT Siemens Somatom Definition AS Plus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Mammomat Inspiration</a:t>
            </a:r>
          </a:p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RTG </a:t>
            </a:r>
            <a:r>
              <a:rPr lang="de-DE" altLang="sr-Latn-RS" smtClean="0">
                <a:solidFill>
                  <a:srgbClr val="009FE3"/>
                </a:solidFill>
              </a:rPr>
              <a:t>Samsung X GEO GC 80 VW</a:t>
            </a:r>
            <a:endParaRPr lang="hr-HR" altLang="sr-Latn-RS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UZV Hitachi Lisendo 880</a:t>
            </a:r>
          </a:p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</a:pPr>
            <a:r>
              <a:rPr lang="hr-HR" altLang="sr-Latn-RS" smtClean="0">
                <a:solidFill>
                  <a:srgbClr val="009FE3"/>
                </a:solidFill>
              </a:rPr>
              <a:t>MYRO, PABLO</a:t>
            </a:r>
          </a:p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  <a:p>
            <a:pPr lvl="1" eaLnBrk="1" hangingPunct="1">
              <a:buClr>
                <a:srgbClr val="009FE3"/>
              </a:buClr>
            </a:pPr>
            <a:endParaRPr lang="hr-HR" altLang="sr-Latn-RS" baseline="30000" smtClean="0">
              <a:solidFill>
                <a:srgbClr val="009FE3"/>
              </a:solidFill>
            </a:endParaRPr>
          </a:p>
          <a:p>
            <a:pPr eaLnBrk="1" hangingPunct="1">
              <a:buClr>
                <a:srgbClr val="009FE3"/>
              </a:buClr>
            </a:pPr>
            <a:endParaRPr lang="hr-HR" altLang="sr-Latn-RS" smtClean="0">
              <a:solidFill>
                <a:srgbClr val="009FE3"/>
              </a:solidFill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FEAEB3-5073-468A-A40F-288BBAC95B43}" type="datetime1">
              <a:rPr lang="hr-HR"/>
              <a:pPr>
                <a:defRPr/>
              </a:pPr>
              <a:t>11.9.2019.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3352</TotalTime>
  <Words>426</Words>
  <Application>Microsoft Office PowerPoint</Application>
  <PresentationFormat>Prikaz na zaslonu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Calibri</vt:lpstr>
      <vt:lpstr>Arial</vt:lpstr>
      <vt:lpstr>Calibri Light</vt:lpstr>
      <vt:lpstr>Times New Roman</vt:lpstr>
      <vt:lpstr>SimSun</vt:lpstr>
      <vt:lpstr>Tema sustava Office</vt:lpstr>
      <vt:lpstr>Specijalna bolnica za medicinsku rehabilitaciju Krapinske Toplice</vt:lpstr>
      <vt:lpstr>Povijest</vt:lpstr>
      <vt:lpstr>SBKT danas</vt:lpstr>
      <vt:lpstr>PowerPointova prezentacija</vt:lpstr>
      <vt:lpstr>PowerPointova prezentacija</vt:lpstr>
      <vt:lpstr>Kapaciteti</vt:lpstr>
      <vt:lpstr>Liječnici</vt:lpstr>
      <vt:lpstr>Liječnici</vt:lpstr>
      <vt:lpstr>Opremljenost</vt:lpstr>
      <vt:lpstr>Dogradnja SBKT</vt:lpstr>
      <vt:lpstr>Dogradnja SBKT – ciljevi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SBKT</dc:creator>
  <cp:lastModifiedBy>Zoran Gumbas</cp:lastModifiedBy>
  <cp:revision>67</cp:revision>
  <cp:lastPrinted>2019-05-28T06:26:25Z</cp:lastPrinted>
  <dcterms:created xsi:type="dcterms:W3CDTF">2017-02-17T07:49:53Z</dcterms:created>
  <dcterms:modified xsi:type="dcterms:W3CDTF">2019-09-11T08:24:13Z</dcterms:modified>
</cp:coreProperties>
</file>