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3" r:id="rId1"/>
    <p:sldMasterId id="2147484464" r:id="rId2"/>
    <p:sldMasterId id="2147484583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7" r:id="rId5"/>
    <p:sldId id="281" r:id="rId6"/>
    <p:sldId id="326" r:id="rId7"/>
    <p:sldId id="284" r:id="rId8"/>
    <p:sldId id="327" r:id="rId9"/>
    <p:sldId id="318" r:id="rId10"/>
    <p:sldId id="319" r:id="rId11"/>
    <p:sldId id="320" r:id="rId12"/>
    <p:sldId id="321" r:id="rId13"/>
    <p:sldId id="328" r:id="rId14"/>
    <p:sldId id="330" r:id="rId15"/>
    <p:sldId id="322" r:id="rId16"/>
    <p:sldId id="323" r:id="rId17"/>
    <p:sldId id="325" r:id="rId18"/>
    <p:sldId id="324" r:id="rId19"/>
    <p:sldId id="329" r:id="rId20"/>
    <p:sldId id="275" r:id="rId21"/>
  </p:sldIdLst>
  <p:sldSz cx="9144000" cy="6858000" type="screen4x3"/>
  <p:notesSz cx="6669088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Zaposleni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9FE0C3F6-0511-476D-B560-F5761F6332C5}" type="datetimeFigureOut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6" y="9428584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319DF41B-697E-4606-A810-23D1B34AF02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6356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D695B70B-253F-428D-8643-CAAE70EF8D86}" type="datetimeFigureOut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2172" tIns="46086" rIns="92172" bIns="460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6" y="9428584"/>
            <a:ext cx="2889939" cy="496332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10D90AD3-E008-47D8-B405-F9A5D98A3ED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82425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108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208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60546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13969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08515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07695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20583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93441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34226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86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64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44680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39051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65560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58828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57084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85750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7" name="Group 17"/>
          <p:cNvGrpSpPr/>
          <p:nvPr userDrawn="1"/>
        </p:nvGrpSpPr>
        <p:grpSpPr>
          <a:xfrm>
            <a:off x="0" y="116632"/>
            <a:ext cx="9036496" cy="6741367"/>
            <a:chOff x="0" y="0"/>
            <a:chExt cx="9178810" cy="6858000"/>
          </a:xfrm>
        </p:grpSpPr>
        <p:pic>
          <p:nvPicPr>
            <p:cNvPr id="18" name="Picture 7" descr="SD-PanelTitle-R1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0" y="0"/>
              <a:ext cx="9144000" cy="6858000"/>
            </a:xfrm>
            <a:prstGeom prst="rect">
              <a:avLst/>
            </a:prstGeom>
          </p:spPr>
        </p:pic>
        <p:sp>
          <p:nvSpPr>
            <p:cNvPr id="19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27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5862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34505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097304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351269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674380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9058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8133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15218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906827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57947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055682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763456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952739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938005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369364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836174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181599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2175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94997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0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02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38765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603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41380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265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52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78F752-E6A6-45BF-8D02-9EFFCFE3D220}" type="datetime1">
              <a:rPr lang="hr-HR" smtClean="0"/>
              <a:pPr/>
              <a:t>10.9.2019.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65C62F-3D00-443D-B9BA-5C1D5A263B1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280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bst.hr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636912"/>
            <a:ext cx="5759141" cy="1008112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</a:rPr>
              <a:t>Specijalna bolnica za medicinsku rehabilitaciju </a:t>
            </a:r>
            <a:r>
              <a:rPr lang="hr-HR" sz="5400" b="1" dirty="0" smtClean="0">
                <a:solidFill>
                  <a:schemeClr val="tx1"/>
                </a:solidFill>
              </a:rPr>
              <a:t/>
            </a:r>
            <a:br>
              <a:rPr lang="hr-HR" sz="5400" b="1" dirty="0" smtClean="0">
                <a:solidFill>
                  <a:schemeClr val="tx1"/>
                </a:solidFill>
              </a:rPr>
            </a:br>
            <a:r>
              <a:rPr lang="hr-HR" sz="5400" b="1" dirty="0" smtClean="0">
                <a:solidFill>
                  <a:schemeClr val="tx1"/>
                </a:solidFill>
              </a:rPr>
              <a:t>Stubičke Toplice</a:t>
            </a:r>
            <a:endParaRPr lang="hr-HR" sz="5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79" y="4542326"/>
            <a:ext cx="7406640" cy="816496"/>
          </a:xfrm>
        </p:spPr>
        <p:txBody>
          <a:bodyPr>
            <a:normAutofit/>
          </a:bodyPr>
          <a:lstStyle/>
          <a:p>
            <a:pPr algn="r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Ravnatelj: Davor Gredičak, dr. med. spec. fizijatar</a:t>
            </a:r>
            <a:endParaRPr lang="hr-HR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1693178" y="3501008"/>
            <a:ext cx="5901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Kapaciteti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3" y="2348881"/>
            <a:ext cx="7704667" cy="3650936"/>
          </a:xfrm>
        </p:spPr>
        <p:txBody>
          <a:bodyPr>
            <a:normAutofit/>
          </a:bodyPr>
          <a:lstStyle/>
          <a:p>
            <a:r>
              <a:rPr lang="hr-HR" dirty="0" smtClean="0"/>
              <a:t>Tri objekta:</a:t>
            </a:r>
          </a:p>
          <a:p>
            <a:r>
              <a:rPr lang="hr-HR" dirty="0" smtClean="0"/>
              <a:t>Sve sobe su jednokrevetne i dvokrevetne sa sanitarnim čvorovima – sveukupno 267 kreveta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	- Maksimilijan s ukupno 42 kreveta na nivou 4 zvjezdice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s dva apartmana 5 zvjezdica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Dijana s ukupno 63 kreveta na nivou 3 zvjezdice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Toplice s ukupno 162 kreveta.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620688"/>
            <a:ext cx="125588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7" y="260648"/>
            <a:ext cx="4824536" cy="236829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72956"/>
            <a:ext cx="4824536" cy="31319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8740"/>
            <a:ext cx="3672408" cy="31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6" y="17674"/>
            <a:ext cx="4287244" cy="286134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1"/>
            <a:ext cx="3600400" cy="27003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6" y="3068961"/>
            <a:ext cx="405045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specijalizacija 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564905"/>
            <a:ext cx="6912768" cy="258295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692696"/>
            <a:ext cx="125588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Izgradnja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Vanjski plivači bazen u izgradnji – planira se otvorenje u svibnju 2020.</a:t>
            </a:r>
          </a:p>
          <a:p>
            <a:r>
              <a:rPr lang="hr-HR" dirty="0" smtClean="0"/>
              <a:t>Izrađuju se projekti za smještajni objekt s dodatnih 50 kreveta, novi restoran, dodatna tri vanjska bazena, </a:t>
            </a:r>
            <a:r>
              <a:rPr lang="hr-HR" dirty="0" err="1" smtClean="0"/>
              <a:t>kaffe</a:t>
            </a:r>
            <a:r>
              <a:rPr lang="hr-HR" dirty="0" smtClean="0"/>
              <a:t> bar, prostori za terapije – predračunske vrijednosti 150 milijuna kuna.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692696"/>
            <a:ext cx="125588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6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85088"/>
            <a:ext cx="7416824" cy="46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2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Certifikat kvalitete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Temos</a:t>
            </a:r>
            <a:r>
              <a:rPr lang="hr-HR" dirty="0" smtClean="0"/>
              <a:t> – međunarodni certifikat kvalitete u rehabilitaciji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err="1" smtClean="0"/>
              <a:t>Diplomatic</a:t>
            </a:r>
            <a:r>
              <a:rPr lang="hr-HR" dirty="0" smtClean="0"/>
              <a:t> </a:t>
            </a:r>
            <a:r>
              <a:rPr lang="hr-HR" dirty="0" err="1" smtClean="0"/>
              <a:t>Council</a:t>
            </a:r>
            <a:r>
              <a:rPr lang="hr-HR" dirty="0" smtClean="0"/>
              <a:t> – certifikat kojim SBST slovi kao bolnica za rehabilitaciju koju predlaže Diplomatski zbor pri UN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692696"/>
            <a:ext cx="125588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49808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b="1" dirty="0" smtClean="0"/>
              <a:t>Hvala Vam na pažnji!</a:t>
            </a:r>
            <a:br>
              <a:rPr lang="hr-HR" sz="4800" b="1" dirty="0" smtClean="0"/>
            </a:br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hr-HR" sz="4800" b="1" dirty="0"/>
              <a:t/>
            </a:r>
            <a:br>
              <a:rPr lang="hr-HR" sz="4800" b="1" dirty="0"/>
            </a:br>
            <a:r>
              <a:rPr lang="hr-HR" sz="4800" b="1" dirty="0" smtClean="0">
                <a:hlinkClick r:id="rId2"/>
              </a:rPr>
              <a:t>www.sbst.hr</a:t>
            </a:r>
            <a:r>
              <a:rPr lang="hr-HR" sz="4800" b="1" dirty="0" smtClean="0"/>
              <a:t>  </a:t>
            </a:r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hr-HR" sz="4800" b="1" dirty="0" smtClean="0"/>
              <a:t>049/201-000</a:t>
            </a:r>
            <a:endParaRPr lang="hr-HR" sz="4800" b="1" dirty="0"/>
          </a:p>
        </p:txBody>
      </p:sp>
      <p:pic>
        <p:nvPicPr>
          <p:cNvPr id="5" name="Picture 3" descr="logo bol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20688"/>
            <a:ext cx="1259632" cy="113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84" y="499875"/>
            <a:ext cx="7989752" cy="1083329"/>
          </a:xfrm>
        </p:spPr>
        <p:txBody>
          <a:bodyPr/>
          <a:lstStyle/>
          <a:p>
            <a:r>
              <a:rPr lang="hr-HR" sz="4400" b="1" dirty="0" smtClean="0"/>
              <a:t>Povijest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545554"/>
            <a:ext cx="7416824" cy="4275486"/>
          </a:xfrm>
        </p:spPr>
        <p:txBody>
          <a:bodyPr>
            <a:normAutofit fontScale="70000" lnSpcReduction="20000"/>
          </a:bodyPr>
          <a:lstStyle/>
          <a:p>
            <a:pPr marL="630000" lvl="2" indent="0">
              <a:buNone/>
            </a:pPr>
            <a:endParaRPr lang="hr-HR" sz="2800" dirty="0" smtClean="0"/>
          </a:p>
          <a:p>
            <a:pPr marL="1087200" lvl="2" indent="-457200">
              <a:buFontTx/>
              <a:buChar char="-"/>
            </a:pPr>
            <a:r>
              <a:rPr lang="hr-HR" sz="2800" dirty="0" smtClean="0"/>
              <a:t>Stubičke Toplice se prvi </a:t>
            </a:r>
            <a:r>
              <a:rPr lang="hr-HR" sz="2800" dirty="0"/>
              <a:t>put spominju u povelji kralja Andrije II godine </a:t>
            </a:r>
            <a:r>
              <a:rPr lang="hr-HR" sz="2800" dirty="0" smtClean="0"/>
              <a:t>1209. </a:t>
            </a:r>
            <a:r>
              <a:rPr lang="hr-HR" sz="2800" dirty="0"/>
              <a:t>gdje se opisuju međe plemena </a:t>
            </a:r>
            <a:r>
              <a:rPr lang="hr-HR" sz="2800" dirty="0" err="1"/>
              <a:t>Acha</a:t>
            </a:r>
            <a:r>
              <a:rPr lang="hr-HR" sz="2800" dirty="0"/>
              <a:t> – TUPLIZA IN PRA, EDIO </a:t>
            </a:r>
            <a:r>
              <a:rPr lang="hr-HR" sz="2800" dirty="0" smtClean="0"/>
              <a:t>ZLUBICA</a:t>
            </a:r>
          </a:p>
          <a:p>
            <a:pPr marL="1087200" lvl="2" indent="-457200">
              <a:buFontTx/>
              <a:buChar char="-"/>
            </a:pPr>
            <a:r>
              <a:rPr lang="hr-HR" sz="2800" dirty="0" smtClean="0"/>
              <a:t>1776. grof </a:t>
            </a:r>
            <a:r>
              <a:rPr lang="hr-HR" sz="2800" dirty="0" err="1" smtClean="0"/>
              <a:t>Vojkffy</a:t>
            </a:r>
            <a:r>
              <a:rPr lang="hr-HR" sz="2800" dirty="0" smtClean="0"/>
              <a:t> gradi Dijaninu kupelj  </a:t>
            </a:r>
          </a:p>
          <a:p>
            <a:pPr marL="1087200" lvl="2" indent="-457200">
              <a:buFontTx/>
              <a:buChar char="-"/>
            </a:pPr>
            <a:r>
              <a:rPr lang="hr-HR" sz="2800" dirty="0" smtClean="0"/>
              <a:t>1814. biskup Maksimilijan Vrhovac gradi bazen i smještajni dio</a:t>
            </a:r>
          </a:p>
          <a:p>
            <a:pPr marL="1087200" lvl="2" indent="-457200">
              <a:buFontTx/>
              <a:buChar char="-"/>
            </a:pPr>
            <a:r>
              <a:rPr lang="hr-HR" sz="2800" dirty="0" smtClean="0"/>
              <a:t>Krajem  19. stoljeća proširuju se kapaciteti novim objektima</a:t>
            </a:r>
          </a:p>
          <a:p>
            <a:pPr marL="1087200" lvl="2" indent="-457200">
              <a:buFontTx/>
              <a:buChar char="-"/>
            </a:pPr>
            <a:r>
              <a:rPr lang="hr-HR" sz="2800" dirty="0"/>
              <a:t>01.08.1953. </a:t>
            </a:r>
            <a:r>
              <a:rPr lang="hr-HR" sz="2800" dirty="0" smtClean="0"/>
              <a:t>je </a:t>
            </a:r>
            <a:r>
              <a:rPr lang="hr-HR" sz="2800" dirty="0"/>
              <a:t>osnovan rehabilitacijski odjel kao prvi takve vrste u </a:t>
            </a:r>
            <a:r>
              <a:rPr lang="hr-HR" sz="2800" dirty="0" smtClean="0"/>
              <a:t>RH</a:t>
            </a:r>
          </a:p>
          <a:p>
            <a:pPr marL="1087200" lvl="2" indent="-457200">
              <a:buFontTx/>
              <a:buChar char="-"/>
            </a:pPr>
            <a:r>
              <a:rPr lang="hr-HR" sz="2800" dirty="0" smtClean="0"/>
              <a:t>Od 1994. posluje kao specijalna bolnica za medicinsku rehabilitaciju</a:t>
            </a:r>
          </a:p>
          <a:p>
            <a:endParaRPr lang="hr-HR" sz="3600" dirty="0" smtClean="0"/>
          </a:p>
        </p:txBody>
      </p:sp>
      <p:pic>
        <p:nvPicPr>
          <p:cNvPr id="4" name="Picture 3" descr="logo bol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8568" y="188640"/>
            <a:ext cx="1259632" cy="1132923"/>
          </a:xfrm>
          <a:prstGeom prst="rect">
            <a:avLst/>
          </a:prstGeom>
        </p:spPr>
      </p:pic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1251794794"/>
              </p:ext>
            </p:extLst>
          </p:nvPr>
        </p:nvGraphicFramePr>
        <p:xfrm>
          <a:off x="5220072" y="1782525"/>
          <a:ext cx="3768080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61" y="313451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SBST - DANAS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04664"/>
            <a:ext cx="7640698" cy="5779845"/>
          </a:xfrm>
        </p:spPr>
        <p:txBody>
          <a:bodyPr>
            <a:noAutofit/>
          </a:bodyPr>
          <a:lstStyle/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r>
              <a:rPr lang="hr-HR" sz="2000" dirty="0" smtClean="0"/>
              <a:t>Zdravstvena ustanova Republike Hrvatske u području medicinske rehabilitacije</a:t>
            </a:r>
          </a:p>
          <a:p>
            <a:pPr lvl="0"/>
            <a:r>
              <a:rPr lang="hr-HR" sz="2000" dirty="0" smtClean="0"/>
              <a:t>Djelatnost je stacionarna medicinska rehabilitacija, </a:t>
            </a:r>
            <a:r>
              <a:rPr lang="hr-HR" sz="2000" dirty="0"/>
              <a:t>Specijalističko-konzilijarna djelatnosti </a:t>
            </a:r>
            <a:r>
              <a:rPr lang="hr-HR" sz="2000" dirty="0" smtClean="0"/>
              <a:t>iz fizikalne </a:t>
            </a:r>
            <a:r>
              <a:rPr lang="hr-HR" sz="2000" dirty="0"/>
              <a:t>medicine i rehabilitacije</a:t>
            </a:r>
            <a:r>
              <a:rPr lang="hr-HR" sz="2000" dirty="0" smtClean="0"/>
              <a:t>, opće </a:t>
            </a:r>
            <a:r>
              <a:rPr lang="hr-HR" sz="2000" dirty="0"/>
              <a:t>interne medicine</a:t>
            </a:r>
            <a:r>
              <a:rPr lang="hr-HR" sz="2000" dirty="0" smtClean="0"/>
              <a:t>, neurologije i kliničke radiologije, kao i djelatnost fizikalnih terapija te su osigurani uvjeti za dnevnu bolnicu.</a:t>
            </a:r>
          </a:p>
          <a:p>
            <a:pPr lvl="0"/>
            <a:r>
              <a:rPr lang="hr-HR" sz="2000" dirty="0" smtClean="0"/>
              <a:t>Od ove godine je registrirana </a:t>
            </a:r>
            <a:r>
              <a:rPr lang="hr-HR" sz="2000" dirty="0"/>
              <a:t>i djelatnost  -	Pružanje zdravstvenih  usluga – dijagnostičkih i terapijskih postupaka, zdravstvene njege te postupaka medicinske rehabilitacije uz pružanje ugostiteljskih usluga i/ili usluga u turizmu</a:t>
            </a:r>
            <a:endParaRPr lang="hr-HR" sz="2000" dirty="0" smtClean="0"/>
          </a:p>
          <a:p>
            <a:pPr lvl="0"/>
            <a:endParaRPr lang="hr-HR" sz="2000" dirty="0" smtClean="0"/>
          </a:p>
          <a:p>
            <a:endParaRPr lang="hr-HR" sz="1600" dirty="0" smtClean="0"/>
          </a:p>
        </p:txBody>
      </p:sp>
      <p:pic>
        <p:nvPicPr>
          <p:cNvPr id="5" name="Picture 3" descr="logo bol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8929" y="188640"/>
            <a:ext cx="1259632" cy="113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84" y="434759"/>
            <a:ext cx="7989752" cy="1083329"/>
          </a:xfrm>
        </p:spPr>
        <p:txBody>
          <a:bodyPr/>
          <a:lstStyle/>
          <a:p>
            <a:r>
              <a:rPr lang="hr-HR" b="1" dirty="0" smtClean="0"/>
              <a:t>Fizikalne terapije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15723"/>
            <a:ext cx="7810240" cy="4968552"/>
          </a:xfrm>
        </p:spPr>
        <p:txBody>
          <a:bodyPr>
            <a:normAutofit/>
          </a:bodyPr>
          <a:lstStyle/>
          <a:p>
            <a:r>
              <a:rPr lang="hr-HR" dirty="0" smtClean="0"/>
              <a:t>Obavljaju se u moderno opremljenim prostorima sa najnovijom opremom za obavljanje fizikalnih terapija: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- laseri visokog intenziteta,  udarni val, analgetske procedure na najnovijim aparatima, balans </a:t>
            </a:r>
            <a:r>
              <a:rPr lang="hr-HR" dirty="0" err="1" smtClean="0"/>
              <a:t>platfoma</a:t>
            </a:r>
            <a:r>
              <a:rPr lang="hr-HR" dirty="0" smtClean="0"/>
              <a:t>, </a:t>
            </a:r>
            <a:r>
              <a:rPr lang="hr-HR" dirty="0" err="1" smtClean="0"/>
              <a:t>kinetek</a:t>
            </a:r>
            <a:r>
              <a:rPr lang="hr-HR" dirty="0" smtClean="0"/>
              <a:t> za kuk i koljeno, bicikli, </a:t>
            </a:r>
            <a:r>
              <a:rPr lang="hr-HR" dirty="0" err="1" smtClean="0"/>
              <a:t>magnetoterapija</a:t>
            </a:r>
            <a:r>
              <a:rPr lang="hr-HR" dirty="0" smtClean="0"/>
              <a:t>, te ostala oprema za </a:t>
            </a:r>
            <a:r>
              <a:rPr lang="hr-HR" dirty="0" err="1" smtClean="0"/>
              <a:t>kineziterrapijske</a:t>
            </a:r>
            <a:r>
              <a:rPr lang="hr-HR" dirty="0" smtClean="0"/>
              <a:t> postupke. </a:t>
            </a:r>
          </a:p>
        </p:txBody>
      </p:sp>
      <p:pic>
        <p:nvPicPr>
          <p:cNvPr id="5" name="Picture 3" descr="logo bol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5211" y="182800"/>
            <a:ext cx="1259632" cy="113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85" y="116632"/>
            <a:ext cx="4137558" cy="275837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70" y="3212976"/>
            <a:ext cx="4463988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Dijagnostika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Radiološka dijagnostika: UZV, RTG</a:t>
            </a:r>
          </a:p>
          <a:p>
            <a:r>
              <a:rPr lang="hr-HR" dirty="0" smtClean="0"/>
              <a:t>Neurološka dijagnostika: EMNG</a:t>
            </a:r>
          </a:p>
          <a:p>
            <a:r>
              <a:rPr lang="hr-HR" dirty="0" smtClean="0"/>
              <a:t>Kardiološka </a:t>
            </a:r>
            <a:r>
              <a:rPr lang="hr-HR" dirty="0" err="1" smtClean="0"/>
              <a:t>dijagnsotika</a:t>
            </a:r>
            <a:r>
              <a:rPr lang="hr-HR" dirty="0" smtClean="0"/>
              <a:t>: EKG, </a:t>
            </a:r>
            <a:r>
              <a:rPr lang="hr-HR" dirty="0" err="1" smtClean="0"/>
              <a:t>Holteri</a:t>
            </a:r>
            <a:r>
              <a:rPr lang="hr-HR" dirty="0" smtClean="0"/>
              <a:t>, Ergometrija, spirometrija</a:t>
            </a:r>
          </a:p>
          <a:p>
            <a:r>
              <a:rPr lang="hr-HR" dirty="0" smtClean="0"/>
              <a:t>UZV </a:t>
            </a:r>
            <a:r>
              <a:rPr lang="hr-HR" dirty="0" err="1" smtClean="0"/>
              <a:t>lokomotornog</a:t>
            </a:r>
            <a:r>
              <a:rPr lang="hr-HR" dirty="0" smtClean="0"/>
              <a:t> sustava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620688"/>
            <a:ext cx="125588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5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Liječnici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12 specijalista fizikalne medicine i rehabilitacije od kojih jedna na  užoj specijalizaciji iz reumatologije </a:t>
            </a:r>
          </a:p>
          <a:p>
            <a:r>
              <a:rPr lang="hr-HR" dirty="0" smtClean="0"/>
              <a:t>1 specijalist neurologije</a:t>
            </a:r>
          </a:p>
          <a:p>
            <a:r>
              <a:rPr lang="hr-HR" dirty="0" smtClean="0"/>
              <a:t>1 specijalist radiologije, uže specijalnosti iz UZV-a</a:t>
            </a:r>
          </a:p>
          <a:p>
            <a:r>
              <a:rPr lang="hr-HR" dirty="0" smtClean="0"/>
              <a:t>1 specijalizant fizikalne medicine i rehabilitacije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692696"/>
            <a:ext cx="125588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4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704667" cy="3403847"/>
          </a:xfrm>
        </p:spPr>
        <p:txBody>
          <a:bodyPr/>
          <a:lstStyle/>
          <a:p>
            <a:r>
              <a:rPr lang="hr-HR" dirty="0" smtClean="0"/>
              <a:t>Ostali zdravstveni i nezdravstveni radnici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47 viših i srednjih medicinskih sestara/tehničara</a:t>
            </a:r>
          </a:p>
          <a:p>
            <a:r>
              <a:rPr lang="hr-HR" dirty="0" smtClean="0"/>
              <a:t>42 viših i srednjih fizioterapeuta</a:t>
            </a:r>
          </a:p>
          <a:p>
            <a:r>
              <a:rPr lang="hr-HR" dirty="0" smtClean="0"/>
              <a:t>Logoped, RTG </a:t>
            </a:r>
            <a:r>
              <a:rPr lang="hr-HR" dirty="0" err="1" smtClean="0"/>
              <a:t>ing</a:t>
            </a:r>
            <a:r>
              <a:rPr lang="hr-HR" dirty="0" smtClean="0"/>
              <a:t>, </a:t>
            </a:r>
            <a:r>
              <a:rPr lang="hr-HR" dirty="0" err="1" smtClean="0"/>
              <a:t>Lab</a:t>
            </a:r>
            <a:r>
              <a:rPr lang="hr-HR" dirty="0" smtClean="0"/>
              <a:t> ing., socijalni radnik, pomoćni zdravstveni radnici,</a:t>
            </a:r>
          </a:p>
          <a:p>
            <a:r>
              <a:rPr lang="hr-HR" dirty="0" smtClean="0"/>
              <a:t>57 nezdravstvenih </a:t>
            </a:r>
          </a:p>
          <a:p>
            <a:r>
              <a:rPr lang="hr-HR" dirty="0" smtClean="0"/>
              <a:t>Sveukupno 177 zaposlenih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42822"/>
            <a:ext cx="125588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227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1992</TotalTime>
  <Words>377</Words>
  <Application>Microsoft Office PowerPoint</Application>
  <PresentationFormat>Prikaz na zaslonu (4:3)</PresentationFormat>
  <Paragraphs>54</Paragraphs>
  <Slides>18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Paralaksa</vt:lpstr>
      <vt:lpstr>Specijalna bolnica za medicinsku rehabilitaciju  Stubičke Toplice</vt:lpstr>
      <vt:lpstr>Povijest</vt:lpstr>
      <vt:lpstr>SBST - DANAS</vt:lpstr>
      <vt:lpstr>PowerPointova prezentacija</vt:lpstr>
      <vt:lpstr>Fizikalne terapije</vt:lpstr>
      <vt:lpstr>PowerPointova prezentacija</vt:lpstr>
      <vt:lpstr>Dijagnostika</vt:lpstr>
      <vt:lpstr>Liječnici </vt:lpstr>
      <vt:lpstr>Ostali zdravstveni i nezdravstveni radnici</vt:lpstr>
      <vt:lpstr>Kapaciteti </vt:lpstr>
      <vt:lpstr>PowerPointova prezentacija</vt:lpstr>
      <vt:lpstr>PowerPointova prezentacija</vt:lpstr>
      <vt:lpstr>Plan specijalizacija </vt:lpstr>
      <vt:lpstr>Izgradnja</vt:lpstr>
      <vt:lpstr>PowerPointova prezentacija</vt:lpstr>
      <vt:lpstr>Certifikat kvalitete  </vt:lpstr>
      <vt:lpstr>PowerPointova prezentacija</vt:lpstr>
      <vt:lpstr>Hvala Vam na pažnji!   www.sbst.hr   049/201-000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Miljenka Mužar Sertić</cp:lastModifiedBy>
  <cp:revision>382</cp:revision>
  <cp:lastPrinted>2019-03-25T09:55:16Z</cp:lastPrinted>
  <dcterms:created xsi:type="dcterms:W3CDTF">2015-05-18T07:14:43Z</dcterms:created>
  <dcterms:modified xsi:type="dcterms:W3CDTF">2019-09-10T05:27:35Z</dcterms:modified>
</cp:coreProperties>
</file>