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 id="2147484008" r:id="rId2"/>
  </p:sldMasterIdLst>
  <p:notesMasterIdLst>
    <p:notesMasterId r:id="rId47"/>
  </p:notesMasterIdLst>
  <p:sldIdLst>
    <p:sldId id="358" r:id="rId3"/>
    <p:sldId id="359" r:id="rId4"/>
    <p:sldId id="360" r:id="rId5"/>
    <p:sldId id="361" r:id="rId6"/>
    <p:sldId id="362" r:id="rId7"/>
    <p:sldId id="308" r:id="rId8"/>
    <p:sldId id="310" r:id="rId9"/>
    <p:sldId id="311" r:id="rId10"/>
    <p:sldId id="312" r:id="rId11"/>
    <p:sldId id="313" r:id="rId12"/>
    <p:sldId id="314" r:id="rId13"/>
    <p:sldId id="351" r:id="rId14"/>
    <p:sldId id="315" r:id="rId15"/>
    <p:sldId id="325" r:id="rId16"/>
    <p:sldId id="348" r:id="rId17"/>
    <p:sldId id="317" r:id="rId18"/>
    <p:sldId id="318" r:id="rId19"/>
    <p:sldId id="319" r:id="rId20"/>
    <p:sldId id="320" r:id="rId21"/>
    <p:sldId id="321" r:id="rId22"/>
    <p:sldId id="330" r:id="rId23"/>
    <p:sldId id="353" r:id="rId24"/>
    <p:sldId id="332" r:id="rId25"/>
    <p:sldId id="333" r:id="rId26"/>
    <p:sldId id="349" r:id="rId27"/>
    <p:sldId id="350" r:id="rId28"/>
    <p:sldId id="334" r:id="rId29"/>
    <p:sldId id="340" r:id="rId30"/>
    <p:sldId id="335" r:id="rId31"/>
    <p:sldId id="336" r:id="rId32"/>
    <p:sldId id="337" r:id="rId33"/>
    <p:sldId id="343" r:id="rId34"/>
    <p:sldId id="338" r:id="rId35"/>
    <p:sldId id="339" r:id="rId36"/>
    <p:sldId id="344" r:id="rId37"/>
    <p:sldId id="346" r:id="rId38"/>
    <p:sldId id="354" r:id="rId39"/>
    <p:sldId id="355" r:id="rId40"/>
    <p:sldId id="356" r:id="rId41"/>
    <p:sldId id="357" r:id="rId42"/>
    <p:sldId id="345" r:id="rId43"/>
    <p:sldId id="352" r:id="rId44"/>
    <p:sldId id="363" r:id="rId45"/>
    <p:sldId id="364" r:id="rId46"/>
  </p:sldIdLst>
  <p:sldSz cx="9144000" cy="6858000" type="screen4x3"/>
  <p:notesSz cx="6858000" cy="9926638"/>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224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4.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7989A8-C7F1-4324-AF05-08D5E6F28BD9}" type="doc">
      <dgm:prSet loTypeId="urn:microsoft.com/office/officeart/2005/8/layout/hList9" loCatId="list" qsTypeId="urn:microsoft.com/office/officeart/2005/8/quickstyle/simple1" qsCatId="simple" csTypeId="urn:microsoft.com/office/officeart/2005/8/colors/accent2_2" csCatId="accent2" phldr="1"/>
      <dgm:spPr/>
      <dgm:t>
        <a:bodyPr/>
        <a:lstStyle/>
        <a:p>
          <a:endParaRPr lang="hr-HR"/>
        </a:p>
      </dgm:t>
    </dgm:pt>
    <dgm:pt modelId="{0C2A55F9-B75E-43BF-B95D-36466F51B536}">
      <dgm:prSet phldrT="[Tekst]" custT="1"/>
      <dgm:spPr/>
      <dgm:t>
        <a:bodyPr/>
        <a:lstStyle/>
        <a:p>
          <a:r>
            <a:rPr lang="hr-HR" sz="2000" b="1" dirty="0" smtClean="0"/>
            <a:t>Razvedeno </a:t>
          </a:r>
          <a:endParaRPr lang="hr-HR" sz="2000" b="1" dirty="0"/>
        </a:p>
      </dgm:t>
    </dgm:pt>
    <dgm:pt modelId="{D4EA56D0-5FDD-42A1-979A-658EDEB4F0BD}" type="parTrans" cxnId="{BFC7EC38-4276-4BCC-B064-EDA6853DFA83}">
      <dgm:prSet/>
      <dgm:spPr/>
      <dgm:t>
        <a:bodyPr/>
        <a:lstStyle/>
        <a:p>
          <a:endParaRPr lang="hr-HR"/>
        </a:p>
      </dgm:t>
    </dgm:pt>
    <dgm:pt modelId="{1AA24875-907F-4C3F-A320-B8AF3A83DB9E}" type="sibTrans" cxnId="{BFC7EC38-4276-4BCC-B064-EDA6853DFA83}">
      <dgm:prSet/>
      <dgm:spPr/>
      <dgm:t>
        <a:bodyPr/>
        <a:lstStyle/>
        <a:p>
          <a:endParaRPr lang="hr-HR"/>
        </a:p>
      </dgm:t>
    </dgm:pt>
    <dgm:pt modelId="{80C48C8A-51B7-4C78-94B2-8616E3A155CF}">
      <dgm:prSet phldrT="[Tekst]" custT="1"/>
      <dgm:spPr/>
      <dgm:t>
        <a:bodyPr/>
        <a:lstStyle/>
        <a:p>
          <a:pPr algn="ctr"/>
          <a:r>
            <a:rPr lang="hr-HR" sz="2000" dirty="0" smtClean="0"/>
            <a:t>33,91% </a:t>
          </a:r>
          <a:r>
            <a:rPr lang="hr-HR" sz="2000" dirty="0"/>
            <a:t>brakova</a:t>
          </a:r>
        </a:p>
      </dgm:t>
    </dgm:pt>
    <dgm:pt modelId="{E7A5595D-1047-49A0-AA5B-B5868CAFE628}" type="parTrans" cxnId="{088CCBCA-1501-441C-8C0D-2F0A5B245B4F}">
      <dgm:prSet/>
      <dgm:spPr/>
      <dgm:t>
        <a:bodyPr/>
        <a:lstStyle/>
        <a:p>
          <a:endParaRPr lang="hr-HR"/>
        </a:p>
      </dgm:t>
    </dgm:pt>
    <dgm:pt modelId="{4565F281-914E-4F24-85F6-BA8C4197C2AE}" type="sibTrans" cxnId="{088CCBCA-1501-441C-8C0D-2F0A5B245B4F}">
      <dgm:prSet/>
      <dgm:spPr/>
      <dgm:t>
        <a:bodyPr/>
        <a:lstStyle/>
        <a:p>
          <a:endParaRPr lang="hr-HR"/>
        </a:p>
      </dgm:t>
    </dgm:pt>
    <dgm:pt modelId="{2C0F2885-4DF7-455A-B5EB-F60D6208B814}">
      <dgm:prSet phldrT="[Tekst]" custT="1"/>
      <dgm:spPr/>
      <dgm:t>
        <a:bodyPr/>
        <a:lstStyle/>
        <a:p>
          <a:r>
            <a:rPr lang="hr-HR" sz="2000" b="1" dirty="0"/>
            <a:t>Razdvojeno</a:t>
          </a:r>
        </a:p>
      </dgm:t>
    </dgm:pt>
    <dgm:pt modelId="{DDDA1CF8-F875-484D-B1AB-C98EDBC9FDBD}" type="parTrans" cxnId="{6195C270-6503-490D-BF73-F8A3D87467DB}">
      <dgm:prSet/>
      <dgm:spPr/>
      <dgm:t>
        <a:bodyPr/>
        <a:lstStyle/>
        <a:p>
          <a:endParaRPr lang="hr-HR"/>
        </a:p>
      </dgm:t>
    </dgm:pt>
    <dgm:pt modelId="{0FE783D5-7AD4-4B2B-9356-008C5E9F7C14}" type="sibTrans" cxnId="{6195C270-6503-490D-BF73-F8A3D87467DB}">
      <dgm:prSet/>
      <dgm:spPr/>
      <dgm:t>
        <a:bodyPr/>
        <a:lstStyle/>
        <a:p>
          <a:endParaRPr lang="hr-HR"/>
        </a:p>
      </dgm:t>
    </dgm:pt>
    <dgm:pt modelId="{6A8A1D27-7205-41DA-99F3-FED09F053F98}">
      <dgm:prSet custT="1"/>
      <dgm:spPr/>
      <dgm:t>
        <a:bodyPr/>
        <a:lstStyle/>
        <a:p>
          <a:pPr algn="ctr"/>
          <a:r>
            <a:rPr lang="hr-HR" sz="2000" dirty="0"/>
            <a:t>    </a:t>
          </a:r>
          <a:r>
            <a:rPr lang="hr-HR" sz="1600" dirty="0"/>
            <a:t>nepoznat broj izvanbračnih zajednica s djecom</a:t>
          </a:r>
          <a:r>
            <a:rPr lang="en-US" sz="1600" dirty="0"/>
            <a:t> </a:t>
          </a:r>
          <a:endParaRPr lang="hr-HR" sz="1600" dirty="0"/>
        </a:p>
      </dgm:t>
    </dgm:pt>
    <dgm:pt modelId="{B5019B7E-D3B1-40A4-9077-9C69DE2150F2}" type="parTrans" cxnId="{1624DDF1-B1CD-4DBE-8511-BE2D9695E981}">
      <dgm:prSet/>
      <dgm:spPr/>
      <dgm:t>
        <a:bodyPr/>
        <a:lstStyle/>
        <a:p>
          <a:endParaRPr lang="hr-HR"/>
        </a:p>
      </dgm:t>
    </dgm:pt>
    <dgm:pt modelId="{56309C3D-E170-44EA-BA97-819222F29552}" type="sibTrans" cxnId="{1624DDF1-B1CD-4DBE-8511-BE2D9695E981}">
      <dgm:prSet/>
      <dgm:spPr/>
      <dgm:t>
        <a:bodyPr/>
        <a:lstStyle/>
        <a:p>
          <a:endParaRPr lang="hr-HR"/>
        </a:p>
      </dgm:t>
    </dgm:pt>
    <dgm:pt modelId="{D5BE297C-0871-4878-BE44-E21852DA5002}" type="pres">
      <dgm:prSet presAssocID="{BC7989A8-C7F1-4324-AF05-08D5E6F28BD9}" presName="list" presStyleCnt="0">
        <dgm:presLayoutVars>
          <dgm:dir/>
          <dgm:animLvl val="lvl"/>
        </dgm:presLayoutVars>
      </dgm:prSet>
      <dgm:spPr/>
      <dgm:t>
        <a:bodyPr/>
        <a:lstStyle/>
        <a:p>
          <a:endParaRPr lang="hr-HR"/>
        </a:p>
      </dgm:t>
    </dgm:pt>
    <dgm:pt modelId="{3EC1533B-DB2C-43ED-90D6-D19B2D7032C1}" type="pres">
      <dgm:prSet presAssocID="{0C2A55F9-B75E-43BF-B95D-36466F51B536}" presName="posSpace" presStyleCnt="0"/>
      <dgm:spPr/>
    </dgm:pt>
    <dgm:pt modelId="{22049A13-D3C9-4AF6-80F6-FB3076CFE02D}" type="pres">
      <dgm:prSet presAssocID="{0C2A55F9-B75E-43BF-B95D-36466F51B536}" presName="vertFlow" presStyleCnt="0"/>
      <dgm:spPr/>
    </dgm:pt>
    <dgm:pt modelId="{B9F3A119-780E-4C88-878D-0FEF1597760C}" type="pres">
      <dgm:prSet presAssocID="{0C2A55F9-B75E-43BF-B95D-36466F51B536}" presName="topSpace" presStyleCnt="0"/>
      <dgm:spPr/>
    </dgm:pt>
    <dgm:pt modelId="{8B6457D2-20CE-4EEE-9499-0ADED9FB46AF}" type="pres">
      <dgm:prSet presAssocID="{0C2A55F9-B75E-43BF-B95D-36466F51B536}" presName="firstComp" presStyleCnt="0"/>
      <dgm:spPr/>
    </dgm:pt>
    <dgm:pt modelId="{AD918B5F-7378-4AF3-9D1A-35C6941A91FD}" type="pres">
      <dgm:prSet presAssocID="{0C2A55F9-B75E-43BF-B95D-36466F51B536}" presName="firstChild" presStyleLbl="bgAccFollowNode1" presStyleIdx="0" presStyleCnt="2" custLinFactNeighborX="-6730" custLinFactNeighborY="51681"/>
      <dgm:spPr/>
      <dgm:t>
        <a:bodyPr/>
        <a:lstStyle/>
        <a:p>
          <a:endParaRPr lang="hr-HR"/>
        </a:p>
      </dgm:t>
    </dgm:pt>
    <dgm:pt modelId="{29D69D09-F775-44E3-B038-25E5AA055EC0}" type="pres">
      <dgm:prSet presAssocID="{0C2A55F9-B75E-43BF-B95D-36466F51B536}" presName="firstChildTx" presStyleLbl="bgAccFollowNode1" presStyleIdx="0" presStyleCnt="2">
        <dgm:presLayoutVars>
          <dgm:bulletEnabled val="1"/>
        </dgm:presLayoutVars>
      </dgm:prSet>
      <dgm:spPr/>
      <dgm:t>
        <a:bodyPr/>
        <a:lstStyle/>
        <a:p>
          <a:endParaRPr lang="hr-HR"/>
        </a:p>
      </dgm:t>
    </dgm:pt>
    <dgm:pt modelId="{621A3194-0CF3-4B9B-8EAF-AA193E5DDDA3}" type="pres">
      <dgm:prSet presAssocID="{0C2A55F9-B75E-43BF-B95D-36466F51B536}" presName="negSpace" presStyleCnt="0"/>
      <dgm:spPr/>
    </dgm:pt>
    <dgm:pt modelId="{2C08F922-DB03-493C-9DD5-E073043495C0}" type="pres">
      <dgm:prSet presAssocID="{0C2A55F9-B75E-43BF-B95D-36466F51B536}" presName="circle" presStyleLbl="node1" presStyleIdx="0" presStyleCnt="2" custScaleX="211751" custScaleY="115165" custLinFactNeighborX="23174" custLinFactNeighborY="-2945"/>
      <dgm:spPr/>
      <dgm:t>
        <a:bodyPr/>
        <a:lstStyle/>
        <a:p>
          <a:endParaRPr lang="hr-HR"/>
        </a:p>
      </dgm:t>
    </dgm:pt>
    <dgm:pt modelId="{BEF2AEB2-4B24-4575-A1F3-F5B87CB92FF7}" type="pres">
      <dgm:prSet presAssocID="{1AA24875-907F-4C3F-A320-B8AF3A83DB9E}" presName="transSpace" presStyleCnt="0"/>
      <dgm:spPr/>
    </dgm:pt>
    <dgm:pt modelId="{9BD1798D-B45D-4063-8CB9-2071FF4BD972}" type="pres">
      <dgm:prSet presAssocID="{2C0F2885-4DF7-455A-B5EB-F60D6208B814}" presName="posSpace" presStyleCnt="0"/>
      <dgm:spPr/>
    </dgm:pt>
    <dgm:pt modelId="{48162AF0-9C71-4DEE-9431-814900BB4CD2}" type="pres">
      <dgm:prSet presAssocID="{2C0F2885-4DF7-455A-B5EB-F60D6208B814}" presName="vertFlow" presStyleCnt="0"/>
      <dgm:spPr/>
    </dgm:pt>
    <dgm:pt modelId="{7DC8757F-0303-4DC8-97E0-C007F1BD218E}" type="pres">
      <dgm:prSet presAssocID="{2C0F2885-4DF7-455A-B5EB-F60D6208B814}" presName="topSpace" presStyleCnt="0"/>
      <dgm:spPr/>
    </dgm:pt>
    <dgm:pt modelId="{13108E99-67FD-42E0-815E-B9AD214C0508}" type="pres">
      <dgm:prSet presAssocID="{2C0F2885-4DF7-455A-B5EB-F60D6208B814}" presName="firstComp" presStyleCnt="0"/>
      <dgm:spPr/>
    </dgm:pt>
    <dgm:pt modelId="{8CF792A3-BECD-44BE-B905-3264586AE2AA}" type="pres">
      <dgm:prSet presAssocID="{2C0F2885-4DF7-455A-B5EB-F60D6208B814}" presName="firstChild" presStyleLbl="bgAccFollowNode1" presStyleIdx="1" presStyleCnt="2" custScaleX="117573" custScaleY="138458" custLinFactNeighborX="-27066" custLinFactNeighborY="15806"/>
      <dgm:spPr/>
      <dgm:t>
        <a:bodyPr/>
        <a:lstStyle/>
        <a:p>
          <a:endParaRPr lang="hr-HR"/>
        </a:p>
      </dgm:t>
    </dgm:pt>
    <dgm:pt modelId="{D0A8BE74-969A-4211-BBB2-D2FDA64EC239}" type="pres">
      <dgm:prSet presAssocID="{2C0F2885-4DF7-455A-B5EB-F60D6208B814}" presName="firstChildTx" presStyleLbl="bgAccFollowNode1" presStyleIdx="1" presStyleCnt="2">
        <dgm:presLayoutVars>
          <dgm:bulletEnabled val="1"/>
        </dgm:presLayoutVars>
      </dgm:prSet>
      <dgm:spPr/>
      <dgm:t>
        <a:bodyPr/>
        <a:lstStyle/>
        <a:p>
          <a:endParaRPr lang="hr-HR"/>
        </a:p>
      </dgm:t>
    </dgm:pt>
    <dgm:pt modelId="{0DFF2FAD-E8B9-4999-AE27-D3FE9E4B6855}" type="pres">
      <dgm:prSet presAssocID="{2C0F2885-4DF7-455A-B5EB-F60D6208B814}" presName="negSpace" presStyleCnt="0"/>
      <dgm:spPr/>
    </dgm:pt>
    <dgm:pt modelId="{6AD274B7-D022-4B73-84FF-F7D7DB8B8A25}" type="pres">
      <dgm:prSet presAssocID="{2C0F2885-4DF7-455A-B5EB-F60D6208B814}" presName="circle" presStyleLbl="node1" presStyleIdx="1" presStyleCnt="2" custScaleX="241994" custScaleY="105857" custLinFactNeighborX="-28463" custLinFactNeighborY="-11486"/>
      <dgm:spPr/>
      <dgm:t>
        <a:bodyPr/>
        <a:lstStyle/>
        <a:p>
          <a:endParaRPr lang="hr-HR"/>
        </a:p>
      </dgm:t>
    </dgm:pt>
  </dgm:ptLst>
  <dgm:cxnLst>
    <dgm:cxn modelId="{8EF9833E-768E-4E8B-A3A7-62C555AF7E67}" type="presOf" srcId="{80C48C8A-51B7-4C78-94B2-8616E3A155CF}" destId="{29D69D09-F775-44E3-B038-25E5AA055EC0}" srcOrd="1" destOrd="0" presId="urn:microsoft.com/office/officeart/2005/8/layout/hList9"/>
    <dgm:cxn modelId="{BFC7EC38-4276-4BCC-B064-EDA6853DFA83}" srcId="{BC7989A8-C7F1-4324-AF05-08D5E6F28BD9}" destId="{0C2A55F9-B75E-43BF-B95D-36466F51B536}" srcOrd="0" destOrd="0" parTransId="{D4EA56D0-5FDD-42A1-979A-658EDEB4F0BD}" sibTransId="{1AA24875-907F-4C3F-A320-B8AF3A83DB9E}"/>
    <dgm:cxn modelId="{4E6FEA94-0F3D-4D45-AE38-B1BD3EBDE643}" type="presOf" srcId="{BC7989A8-C7F1-4324-AF05-08D5E6F28BD9}" destId="{D5BE297C-0871-4878-BE44-E21852DA5002}" srcOrd="0" destOrd="0" presId="urn:microsoft.com/office/officeart/2005/8/layout/hList9"/>
    <dgm:cxn modelId="{6195C270-6503-490D-BF73-F8A3D87467DB}" srcId="{BC7989A8-C7F1-4324-AF05-08D5E6F28BD9}" destId="{2C0F2885-4DF7-455A-B5EB-F60D6208B814}" srcOrd="1" destOrd="0" parTransId="{DDDA1CF8-F875-484D-B1AB-C98EDBC9FDBD}" sibTransId="{0FE783D5-7AD4-4B2B-9356-008C5E9F7C14}"/>
    <dgm:cxn modelId="{6EA75B48-C690-4B11-B1C7-28DCCDAB5C21}" type="presOf" srcId="{0C2A55F9-B75E-43BF-B95D-36466F51B536}" destId="{2C08F922-DB03-493C-9DD5-E073043495C0}" srcOrd="0" destOrd="0" presId="urn:microsoft.com/office/officeart/2005/8/layout/hList9"/>
    <dgm:cxn modelId="{1624DDF1-B1CD-4DBE-8511-BE2D9695E981}" srcId="{2C0F2885-4DF7-455A-B5EB-F60D6208B814}" destId="{6A8A1D27-7205-41DA-99F3-FED09F053F98}" srcOrd="0" destOrd="0" parTransId="{B5019B7E-D3B1-40A4-9077-9C69DE2150F2}" sibTransId="{56309C3D-E170-44EA-BA97-819222F29552}"/>
    <dgm:cxn modelId="{088CCBCA-1501-441C-8C0D-2F0A5B245B4F}" srcId="{0C2A55F9-B75E-43BF-B95D-36466F51B536}" destId="{80C48C8A-51B7-4C78-94B2-8616E3A155CF}" srcOrd="0" destOrd="0" parTransId="{E7A5595D-1047-49A0-AA5B-B5868CAFE628}" sibTransId="{4565F281-914E-4F24-85F6-BA8C4197C2AE}"/>
    <dgm:cxn modelId="{1A59B6FA-C5E8-476C-9621-98775B985E53}" type="presOf" srcId="{6A8A1D27-7205-41DA-99F3-FED09F053F98}" destId="{8CF792A3-BECD-44BE-B905-3264586AE2AA}" srcOrd="0" destOrd="0" presId="urn:microsoft.com/office/officeart/2005/8/layout/hList9"/>
    <dgm:cxn modelId="{6C9BD96F-9F87-4E19-9126-A6BE63C2332C}" type="presOf" srcId="{80C48C8A-51B7-4C78-94B2-8616E3A155CF}" destId="{AD918B5F-7378-4AF3-9D1A-35C6941A91FD}" srcOrd="0" destOrd="0" presId="urn:microsoft.com/office/officeart/2005/8/layout/hList9"/>
    <dgm:cxn modelId="{F4F3C421-1DEF-417D-81FF-B1BF729995A7}" type="presOf" srcId="{6A8A1D27-7205-41DA-99F3-FED09F053F98}" destId="{D0A8BE74-969A-4211-BBB2-D2FDA64EC239}" srcOrd="1" destOrd="0" presId="urn:microsoft.com/office/officeart/2005/8/layout/hList9"/>
    <dgm:cxn modelId="{B9522CFA-FD8D-4D32-8872-0D7D1656337C}" type="presOf" srcId="{2C0F2885-4DF7-455A-B5EB-F60D6208B814}" destId="{6AD274B7-D022-4B73-84FF-F7D7DB8B8A25}" srcOrd="0" destOrd="0" presId="urn:microsoft.com/office/officeart/2005/8/layout/hList9"/>
    <dgm:cxn modelId="{54F38366-B745-4ED7-B761-7BEA702E8845}" type="presParOf" srcId="{D5BE297C-0871-4878-BE44-E21852DA5002}" destId="{3EC1533B-DB2C-43ED-90D6-D19B2D7032C1}" srcOrd="0" destOrd="0" presId="urn:microsoft.com/office/officeart/2005/8/layout/hList9"/>
    <dgm:cxn modelId="{153D1951-ED82-470D-9EAB-BE4737305613}" type="presParOf" srcId="{D5BE297C-0871-4878-BE44-E21852DA5002}" destId="{22049A13-D3C9-4AF6-80F6-FB3076CFE02D}" srcOrd="1" destOrd="0" presId="urn:microsoft.com/office/officeart/2005/8/layout/hList9"/>
    <dgm:cxn modelId="{63BC4161-35F5-467A-A8DE-9171ED2586F6}" type="presParOf" srcId="{22049A13-D3C9-4AF6-80F6-FB3076CFE02D}" destId="{B9F3A119-780E-4C88-878D-0FEF1597760C}" srcOrd="0" destOrd="0" presId="urn:microsoft.com/office/officeart/2005/8/layout/hList9"/>
    <dgm:cxn modelId="{9E2F4165-2104-4536-93D1-041BF90DD73C}" type="presParOf" srcId="{22049A13-D3C9-4AF6-80F6-FB3076CFE02D}" destId="{8B6457D2-20CE-4EEE-9499-0ADED9FB46AF}" srcOrd="1" destOrd="0" presId="urn:microsoft.com/office/officeart/2005/8/layout/hList9"/>
    <dgm:cxn modelId="{824C50CE-7E72-4BAF-A6B5-C6FFBAC5EAAB}" type="presParOf" srcId="{8B6457D2-20CE-4EEE-9499-0ADED9FB46AF}" destId="{AD918B5F-7378-4AF3-9D1A-35C6941A91FD}" srcOrd="0" destOrd="0" presId="urn:microsoft.com/office/officeart/2005/8/layout/hList9"/>
    <dgm:cxn modelId="{3E358A89-12B5-403A-A747-288F869E22B6}" type="presParOf" srcId="{8B6457D2-20CE-4EEE-9499-0ADED9FB46AF}" destId="{29D69D09-F775-44E3-B038-25E5AA055EC0}" srcOrd="1" destOrd="0" presId="urn:microsoft.com/office/officeart/2005/8/layout/hList9"/>
    <dgm:cxn modelId="{6AD12A38-4404-4AA8-A27A-88645010E7B3}" type="presParOf" srcId="{D5BE297C-0871-4878-BE44-E21852DA5002}" destId="{621A3194-0CF3-4B9B-8EAF-AA193E5DDDA3}" srcOrd="2" destOrd="0" presId="urn:microsoft.com/office/officeart/2005/8/layout/hList9"/>
    <dgm:cxn modelId="{BECF8CDC-63B2-4C8F-B957-D5A52CB5348A}" type="presParOf" srcId="{D5BE297C-0871-4878-BE44-E21852DA5002}" destId="{2C08F922-DB03-493C-9DD5-E073043495C0}" srcOrd="3" destOrd="0" presId="urn:microsoft.com/office/officeart/2005/8/layout/hList9"/>
    <dgm:cxn modelId="{99809D62-AA35-486F-98BB-453CF60761FF}" type="presParOf" srcId="{D5BE297C-0871-4878-BE44-E21852DA5002}" destId="{BEF2AEB2-4B24-4575-A1F3-F5B87CB92FF7}" srcOrd="4" destOrd="0" presId="urn:microsoft.com/office/officeart/2005/8/layout/hList9"/>
    <dgm:cxn modelId="{1F40B61D-8A40-4DCC-A3EE-E7075A9FA9E8}" type="presParOf" srcId="{D5BE297C-0871-4878-BE44-E21852DA5002}" destId="{9BD1798D-B45D-4063-8CB9-2071FF4BD972}" srcOrd="5" destOrd="0" presId="urn:microsoft.com/office/officeart/2005/8/layout/hList9"/>
    <dgm:cxn modelId="{F189A463-32B3-48B0-BDCD-743E3998CC95}" type="presParOf" srcId="{D5BE297C-0871-4878-BE44-E21852DA5002}" destId="{48162AF0-9C71-4DEE-9431-814900BB4CD2}" srcOrd="6" destOrd="0" presId="urn:microsoft.com/office/officeart/2005/8/layout/hList9"/>
    <dgm:cxn modelId="{BF59A3FC-400A-4E0D-97E1-7DD695EDCFF8}" type="presParOf" srcId="{48162AF0-9C71-4DEE-9431-814900BB4CD2}" destId="{7DC8757F-0303-4DC8-97E0-C007F1BD218E}" srcOrd="0" destOrd="0" presId="urn:microsoft.com/office/officeart/2005/8/layout/hList9"/>
    <dgm:cxn modelId="{98A3BEB6-37E6-40AE-8F26-0FE8AD4DED17}" type="presParOf" srcId="{48162AF0-9C71-4DEE-9431-814900BB4CD2}" destId="{13108E99-67FD-42E0-815E-B9AD214C0508}" srcOrd="1" destOrd="0" presId="urn:microsoft.com/office/officeart/2005/8/layout/hList9"/>
    <dgm:cxn modelId="{2CEFDA06-F374-4A35-9495-574E187D3F3F}" type="presParOf" srcId="{13108E99-67FD-42E0-815E-B9AD214C0508}" destId="{8CF792A3-BECD-44BE-B905-3264586AE2AA}" srcOrd="0" destOrd="0" presId="urn:microsoft.com/office/officeart/2005/8/layout/hList9"/>
    <dgm:cxn modelId="{AC5A774D-07FF-4209-A430-A9FF6BA7F41B}" type="presParOf" srcId="{13108E99-67FD-42E0-815E-B9AD214C0508}" destId="{D0A8BE74-969A-4211-BBB2-D2FDA64EC239}" srcOrd="1" destOrd="0" presId="urn:microsoft.com/office/officeart/2005/8/layout/hList9"/>
    <dgm:cxn modelId="{35F1FDC8-E489-4FCD-A762-E4086FC6A8C4}" type="presParOf" srcId="{D5BE297C-0871-4878-BE44-E21852DA5002}" destId="{0DFF2FAD-E8B9-4999-AE27-D3FE9E4B6855}" srcOrd="7" destOrd="0" presId="urn:microsoft.com/office/officeart/2005/8/layout/hList9"/>
    <dgm:cxn modelId="{3AA6F77F-0EF6-422E-8A2C-49EDBE4C8F83}" type="presParOf" srcId="{D5BE297C-0871-4878-BE44-E21852DA5002}" destId="{6AD274B7-D022-4B73-84FF-F7D7DB8B8A25}"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383566-94E6-4DF5-95B5-1A680ACBB46A}" type="doc">
      <dgm:prSet loTypeId="urn:microsoft.com/office/officeart/2005/8/layout/vList6" loCatId="list" qsTypeId="urn:microsoft.com/office/officeart/2005/8/quickstyle/simple1#6" qsCatId="simple" csTypeId="urn:microsoft.com/office/officeart/2005/8/colors/accent2_2" csCatId="accent2" phldr="1"/>
      <dgm:spPr/>
      <dgm:t>
        <a:bodyPr/>
        <a:lstStyle/>
        <a:p>
          <a:endParaRPr lang="hr-HR"/>
        </a:p>
      </dgm:t>
    </dgm:pt>
    <dgm:pt modelId="{FB1621A5-CCEF-4A75-B0AF-877CCAE71451}">
      <dgm:prSet phldrT="[Tekst]" custT="1"/>
      <dgm:spPr/>
      <dgm:t>
        <a:bodyPr/>
        <a:lstStyle/>
        <a:p>
          <a:r>
            <a:rPr lang="hr-HR" sz="2000" b="1" dirty="0"/>
            <a:t>neposredni utjecaj</a:t>
          </a:r>
          <a:endParaRPr lang="hr-HR" sz="2000" dirty="0"/>
        </a:p>
      </dgm:t>
    </dgm:pt>
    <dgm:pt modelId="{77A44EA6-D8E5-463C-8B4B-CFC12A3E87F8}" type="parTrans" cxnId="{956A33FF-BCA3-4A22-ACE9-CE7703DB74FF}">
      <dgm:prSet/>
      <dgm:spPr/>
      <dgm:t>
        <a:bodyPr/>
        <a:lstStyle/>
        <a:p>
          <a:endParaRPr lang="hr-HR"/>
        </a:p>
      </dgm:t>
    </dgm:pt>
    <dgm:pt modelId="{EEB54AF9-92B1-4B7E-889B-050F72E68FD4}" type="sibTrans" cxnId="{956A33FF-BCA3-4A22-ACE9-CE7703DB74FF}">
      <dgm:prSet/>
      <dgm:spPr/>
      <dgm:t>
        <a:bodyPr/>
        <a:lstStyle/>
        <a:p>
          <a:endParaRPr lang="hr-HR"/>
        </a:p>
      </dgm:t>
    </dgm:pt>
    <dgm:pt modelId="{F39F484A-1D44-4D4A-BC90-7F98E40FB5D1}">
      <dgm:prSet phldrT="[Tekst]"/>
      <dgm:spPr/>
      <dgm:t>
        <a:bodyPr anchor="ctr" anchorCtr="0"/>
        <a:lstStyle/>
        <a:p>
          <a:r>
            <a:rPr lang="hr-HR" dirty="0" smtClean="0"/>
            <a:t>dijete </a:t>
          </a:r>
          <a:r>
            <a:rPr lang="hr-HR" dirty="0"/>
            <a:t>svjedoči sukobu ili je uključeno u sukob između roditelja.</a:t>
          </a:r>
        </a:p>
      </dgm:t>
    </dgm:pt>
    <dgm:pt modelId="{95598A7A-7DBD-43E5-BBF8-8F1FE749B5C8}" type="parTrans" cxnId="{73158583-C6D3-4588-8D9A-9BC8475CF261}">
      <dgm:prSet/>
      <dgm:spPr/>
      <dgm:t>
        <a:bodyPr/>
        <a:lstStyle/>
        <a:p>
          <a:endParaRPr lang="hr-HR"/>
        </a:p>
      </dgm:t>
    </dgm:pt>
    <dgm:pt modelId="{448E0A1E-8462-4440-B866-01CA58CDC0C2}" type="sibTrans" cxnId="{73158583-C6D3-4588-8D9A-9BC8475CF261}">
      <dgm:prSet/>
      <dgm:spPr/>
      <dgm:t>
        <a:bodyPr/>
        <a:lstStyle/>
        <a:p>
          <a:endParaRPr lang="hr-HR"/>
        </a:p>
      </dgm:t>
    </dgm:pt>
    <dgm:pt modelId="{B7F69784-7036-4A72-95BD-6F50A55DE28E}">
      <dgm:prSet phldrT="[Tekst]"/>
      <dgm:spPr/>
      <dgm:t>
        <a:bodyPr/>
        <a:lstStyle/>
        <a:p>
          <a:r>
            <a:rPr lang="hr-HR" b="1" dirty="0"/>
            <a:t>posredni utjecaj</a:t>
          </a:r>
          <a:endParaRPr lang="hr-HR" dirty="0"/>
        </a:p>
      </dgm:t>
    </dgm:pt>
    <dgm:pt modelId="{737AB677-C816-4B08-954A-1319DE5A6E7F}" type="parTrans" cxnId="{50A25667-F5D0-4AA5-B602-6D5BA6B23B19}">
      <dgm:prSet/>
      <dgm:spPr/>
      <dgm:t>
        <a:bodyPr/>
        <a:lstStyle/>
        <a:p>
          <a:endParaRPr lang="hr-HR"/>
        </a:p>
      </dgm:t>
    </dgm:pt>
    <dgm:pt modelId="{B68688A7-9ABE-4712-AE4A-7E2F23EC709F}" type="sibTrans" cxnId="{50A25667-F5D0-4AA5-B602-6D5BA6B23B19}">
      <dgm:prSet/>
      <dgm:spPr/>
      <dgm:t>
        <a:bodyPr/>
        <a:lstStyle/>
        <a:p>
          <a:endParaRPr lang="hr-HR"/>
        </a:p>
      </dgm:t>
    </dgm:pt>
    <dgm:pt modelId="{286BB091-E71E-4EF3-BD39-B0EA885B5BF6}">
      <dgm:prSet phldrT="[Tekst]"/>
      <dgm:spPr/>
      <dgm:t>
        <a:bodyPr anchor="ctr" anchorCtr="0"/>
        <a:lstStyle/>
        <a:p>
          <a:r>
            <a:rPr lang="hr-HR" dirty="0" smtClean="0"/>
            <a:t>konflikt </a:t>
          </a:r>
          <a:r>
            <a:rPr lang="hr-HR" dirty="0"/>
            <a:t>djeluje na dijete preko mehanizama koji utječu na cjelokupno obiteljsko funkcioniranje.</a:t>
          </a:r>
        </a:p>
      </dgm:t>
    </dgm:pt>
    <dgm:pt modelId="{81ABF24B-6FFB-485C-8B5C-838AB0EBFA42}" type="parTrans" cxnId="{EC04F937-FC26-47D0-92BC-C7288EB365C2}">
      <dgm:prSet/>
      <dgm:spPr/>
      <dgm:t>
        <a:bodyPr/>
        <a:lstStyle/>
        <a:p>
          <a:endParaRPr lang="hr-HR"/>
        </a:p>
      </dgm:t>
    </dgm:pt>
    <dgm:pt modelId="{DE89D7FA-EA3D-4570-BF4F-8DFF95C1CD1D}" type="sibTrans" cxnId="{EC04F937-FC26-47D0-92BC-C7288EB365C2}">
      <dgm:prSet/>
      <dgm:spPr/>
      <dgm:t>
        <a:bodyPr/>
        <a:lstStyle/>
        <a:p>
          <a:endParaRPr lang="hr-HR"/>
        </a:p>
      </dgm:t>
    </dgm:pt>
    <dgm:pt modelId="{DE545F48-9B8E-47B6-B48E-0ED01DEDD793}" type="pres">
      <dgm:prSet presAssocID="{D9383566-94E6-4DF5-95B5-1A680ACBB46A}" presName="Name0" presStyleCnt="0">
        <dgm:presLayoutVars>
          <dgm:dir/>
          <dgm:animLvl val="lvl"/>
          <dgm:resizeHandles/>
        </dgm:presLayoutVars>
      </dgm:prSet>
      <dgm:spPr/>
      <dgm:t>
        <a:bodyPr/>
        <a:lstStyle/>
        <a:p>
          <a:endParaRPr lang="hr-HR"/>
        </a:p>
      </dgm:t>
    </dgm:pt>
    <dgm:pt modelId="{02DFC21F-15F2-4E80-BD0D-0498BFFBBF47}" type="pres">
      <dgm:prSet presAssocID="{FB1621A5-CCEF-4A75-B0AF-877CCAE71451}" presName="linNode" presStyleCnt="0"/>
      <dgm:spPr/>
    </dgm:pt>
    <dgm:pt modelId="{274E537A-208D-49A9-BB81-32C0A9CF9D5F}" type="pres">
      <dgm:prSet presAssocID="{FB1621A5-CCEF-4A75-B0AF-877CCAE71451}" presName="parentShp" presStyleLbl="node1" presStyleIdx="0" presStyleCnt="2" custScaleX="74329">
        <dgm:presLayoutVars>
          <dgm:bulletEnabled val="1"/>
        </dgm:presLayoutVars>
      </dgm:prSet>
      <dgm:spPr/>
      <dgm:t>
        <a:bodyPr/>
        <a:lstStyle/>
        <a:p>
          <a:endParaRPr lang="hr-HR"/>
        </a:p>
      </dgm:t>
    </dgm:pt>
    <dgm:pt modelId="{67D6C931-C230-4DA1-88B5-7C6FA93ED975}" type="pres">
      <dgm:prSet presAssocID="{FB1621A5-CCEF-4A75-B0AF-877CCAE71451}" presName="childShp" presStyleLbl="bgAccFollowNode1" presStyleIdx="0" presStyleCnt="2" custScaleX="117114" custLinFactNeighborX="36173" custLinFactNeighborY="-45252">
        <dgm:presLayoutVars>
          <dgm:bulletEnabled val="1"/>
        </dgm:presLayoutVars>
      </dgm:prSet>
      <dgm:spPr/>
      <dgm:t>
        <a:bodyPr/>
        <a:lstStyle/>
        <a:p>
          <a:endParaRPr lang="hr-HR"/>
        </a:p>
      </dgm:t>
    </dgm:pt>
    <dgm:pt modelId="{A843B31A-6A06-4D27-B474-E967747E09D7}" type="pres">
      <dgm:prSet presAssocID="{EEB54AF9-92B1-4B7E-889B-050F72E68FD4}" presName="spacing" presStyleCnt="0"/>
      <dgm:spPr/>
    </dgm:pt>
    <dgm:pt modelId="{1FEB6F17-2049-4592-9313-C130B5ED3DCE}" type="pres">
      <dgm:prSet presAssocID="{B7F69784-7036-4A72-95BD-6F50A55DE28E}" presName="linNode" presStyleCnt="0"/>
      <dgm:spPr/>
    </dgm:pt>
    <dgm:pt modelId="{28B582AE-E666-4647-899D-3491B999246B}" type="pres">
      <dgm:prSet presAssocID="{B7F69784-7036-4A72-95BD-6F50A55DE28E}" presName="parentShp" presStyleLbl="node1" presStyleIdx="1" presStyleCnt="2" custScaleX="74329">
        <dgm:presLayoutVars>
          <dgm:bulletEnabled val="1"/>
        </dgm:presLayoutVars>
      </dgm:prSet>
      <dgm:spPr/>
      <dgm:t>
        <a:bodyPr/>
        <a:lstStyle/>
        <a:p>
          <a:endParaRPr lang="hr-HR"/>
        </a:p>
      </dgm:t>
    </dgm:pt>
    <dgm:pt modelId="{BA33B1BC-7D01-4423-B551-1DF0971A06AA}" type="pres">
      <dgm:prSet presAssocID="{B7F69784-7036-4A72-95BD-6F50A55DE28E}" presName="childShp" presStyleLbl="bgAccFollowNode1" presStyleIdx="1" presStyleCnt="2" custScaleX="117114">
        <dgm:presLayoutVars>
          <dgm:bulletEnabled val="1"/>
        </dgm:presLayoutVars>
      </dgm:prSet>
      <dgm:spPr/>
      <dgm:t>
        <a:bodyPr/>
        <a:lstStyle/>
        <a:p>
          <a:endParaRPr lang="hr-HR"/>
        </a:p>
      </dgm:t>
    </dgm:pt>
  </dgm:ptLst>
  <dgm:cxnLst>
    <dgm:cxn modelId="{73158583-C6D3-4588-8D9A-9BC8475CF261}" srcId="{FB1621A5-CCEF-4A75-B0AF-877CCAE71451}" destId="{F39F484A-1D44-4D4A-BC90-7F98E40FB5D1}" srcOrd="0" destOrd="0" parTransId="{95598A7A-7DBD-43E5-BBF8-8F1FE749B5C8}" sibTransId="{448E0A1E-8462-4440-B866-01CA58CDC0C2}"/>
    <dgm:cxn modelId="{956A33FF-BCA3-4A22-ACE9-CE7703DB74FF}" srcId="{D9383566-94E6-4DF5-95B5-1A680ACBB46A}" destId="{FB1621A5-CCEF-4A75-B0AF-877CCAE71451}" srcOrd="0" destOrd="0" parTransId="{77A44EA6-D8E5-463C-8B4B-CFC12A3E87F8}" sibTransId="{EEB54AF9-92B1-4B7E-889B-050F72E68FD4}"/>
    <dgm:cxn modelId="{EC04F937-FC26-47D0-92BC-C7288EB365C2}" srcId="{B7F69784-7036-4A72-95BD-6F50A55DE28E}" destId="{286BB091-E71E-4EF3-BD39-B0EA885B5BF6}" srcOrd="0" destOrd="0" parTransId="{81ABF24B-6FFB-485C-8B5C-838AB0EBFA42}" sibTransId="{DE89D7FA-EA3D-4570-BF4F-8DFF95C1CD1D}"/>
    <dgm:cxn modelId="{4D6D022E-C52F-4033-BA45-DFB1958DA22D}" type="presOf" srcId="{286BB091-E71E-4EF3-BD39-B0EA885B5BF6}" destId="{BA33B1BC-7D01-4423-B551-1DF0971A06AA}" srcOrd="0" destOrd="0" presId="urn:microsoft.com/office/officeart/2005/8/layout/vList6"/>
    <dgm:cxn modelId="{FEA1B670-CFE4-47F0-B35C-1B05AFA5268F}" type="presOf" srcId="{B7F69784-7036-4A72-95BD-6F50A55DE28E}" destId="{28B582AE-E666-4647-899D-3491B999246B}" srcOrd="0" destOrd="0" presId="urn:microsoft.com/office/officeart/2005/8/layout/vList6"/>
    <dgm:cxn modelId="{50A25667-F5D0-4AA5-B602-6D5BA6B23B19}" srcId="{D9383566-94E6-4DF5-95B5-1A680ACBB46A}" destId="{B7F69784-7036-4A72-95BD-6F50A55DE28E}" srcOrd="1" destOrd="0" parTransId="{737AB677-C816-4B08-954A-1319DE5A6E7F}" sibTransId="{B68688A7-9ABE-4712-AE4A-7E2F23EC709F}"/>
    <dgm:cxn modelId="{72693192-A011-44C1-A8A5-386ED4755D47}" type="presOf" srcId="{F39F484A-1D44-4D4A-BC90-7F98E40FB5D1}" destId="{67D6C931-C230-4DA1-88B5-7C6FA93ED975}" srcOrd="0" destOrd="0" presId="urn:microsoft.com/office/officeart/2005/8/layout/vList6"/>
    <dgm:cxn modelId="{2CDDFE4F-3191-4360-8B4E-2D1785E4CC88}" type="presOf" srcId="{D9383566-94E6-4DF5-95B5-1A680ACBB46A}" destId="{DE545F48-9B8E-47B6-B48E-0ED01DEDD793}" srcOrd="0" destOrd="0" presId="urn:microsoft.com/office/officeart/2005/8/layout/vList6"/>
    <dgm:cxn modelId="{670B3BA0-BE30-454C-AD45-ECEC2687284F}" type="presOf" srcId="{FB1621A5-CCEF-4A75-B0AF-877CCAE71451}" destId="{274E537A-208D-49A9-BB81-32C0A9CF9D5F}" srcOrd="0" destOrd="0" presId="urn:microsoft.com/office/officeart/2005/8/layout/vList6"/>
    <dgm:cxn modelId="{A1F67BD3-D52E-4F0E-8784-F4F519A12DEA}" type="presParOf" srcId="{DE545F48-9B8E-47B6-B48E-0ED01DEDD793}" destId="{02DFC21F-15F2-4E80-BD0D-0498BFFBBF47}" srcOrd="0" destOrd="0" presId="urn:microsoft.com/office/officeart/2005/8/layout/vList6"/>
    <dgm:cxn modelId="{142EA637-EF90-4BDE-A269-40D847B661F8}" type="presParOf" srcId="{02DFC21F-15F2-4E80-BD0D-0498BFFBBF47}" destId="{274E537A-208D-49A9-BB81-32C0A9CF9D5F}" srcOrd="0" destOrd="0" presId="urn:microsoft.com/office/officeart/2005/8/layout/vList6"/>
    <dgm:cxn modelId="{18DEEEDE-1FCA-4FDA-B047-D049966E7ED5}" type="presParOf" srcId="{02DFC21F-15F2-4E80-BD0D-0498BFFBBF47}" destId="{67D6C931-C230-4DA1-88B5-7C6FA93ED975}" srcOrd="1" destOrd="0" presId="urn:microsoft.com/office/officeart/2005/8/layout/vList6"/>
    <dgm:cxn modelId="{68801330-AA1F-4CD2-A40D-19BAEDE2F25A}" type="presParOf" srcId="{DE545F48-9B8E-47B6-B48E-0ED01DEDD793}" destId="{A843B31A-6A06-4D27-B474-E967747E09D7}" srcOrd="1" destOrd="0" presId="urn:microsoft.com/office/officeart/2005/8/layout/vList6"/>
    <dgm:cxn modelId="{F52B701C-EC29-4DA9-BF3C-A24E410780D1}" type="presParOf" srcId="{DE545F48-9B8E-47B6-B48E-0ED01DEDD793}" destId="{1FEB6F17-2049-4592-9313-C130B5ED3DCE}" srcOrd="2" destOrd="0" presId="urn:microsoft.com/office/officeart/2005/8/layout/vList6"/>
    <dgm:cxn modelId="{5A89A6A1-BB03-4B27-9011-994CC287EEB9}" type="presParOf" srcId="{1FEB6F17-2049-4592-9313-C130B5ED3DCE}" destId="{28B582AE-E666-4647-899D-3491B999246B}" srcOrd="0" destOrd="0" presId="urn:microsoft.com/office/officeart/2005/8/layout/vList6"/>
    <dgm:cxn modelId="{CDE865A7-3547-4A2C-B7C9-3BBCA9FA2DE0}" type="presParOf" srcId="{1FEB6F17-2049-4592-9313-C130B5ED3DCE}" destId="{BA33B1BC-7D01-4423-B551-1DF0971A06A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9B5EF1-AAB9-471F-9F4B-3B5191CBA4F5}" type="doc">
      <dgm:prSet loTypeId="urn:microsoft.com/office/officeart/2005/8/layout/vList2" loCatId="list" qsTypeId="urn:microsoft.com/office/officeart/2005/8/quickstyle/simple1#1" qsCatId="simple" csTypeId="urn:microsoft.com/office/officeart/2005/8/colors/accent2_1" csCatId="accent2" phldr="1"/>
      <dgm:spPr/>
      <dgm:t>
        <a:bodyPr/>
        <a:lstStyle/>
        <a:p>
          <a:endParaRPr lang="hr-HR"/>
        </a:p>
      </dgm:t>
    </dgm:pt>
    <dgm:pt modelId="{ECF0C6F7-5887-4DF8-BD4E-FD928F86DCAD}">
      <dgm:prSet phldrT="[Tekst]" custT="1"/>
      <dgm:spPr/>
      <dgm:t>
        <a:bodyPr/>
        <a:lstStyle/>
        <a:p>
          <a:r>
            <a:rPr lang="hr-HR" sz="2000" dirty="0"/>
            <a:t>Što manji sukob roditelja</a:t>
          </a:r>
        </a:p>
      </dgm:t>
    </dgm:pt>
    <dgm:pt modelId="{4CD46FC7-587E-485A-B7D6-3E84AD44EFC8}" type="parTrans" cxnId="{01B342A4-ABB1-4F67-BFB9-0D91F425CCE2}">
      <dgm:prSet/>
      <dgm:spPr/>
      <dgm:t>
        <a:bodyPr/>
        <a:lstStyle/>
        <a:p>
          <a:endParaRPr lang="hr-HR" sz="2400">
            <a:solidFill>
              <a:schemeClr val="bg2">
                <a:lumMod val="10000"/>
              </a:schemeClr>
            </a:solidFill>
          </a:endParaRPr>
        </a:p>
      </dgm:t>
    </dgm:pt>
    <dgm:pt modelId="{2AC8B1EE-F94A-47D0-AC38-FB572A92ADB9}" type="sibTrans" cxnId="{01B342A4-ABB1-4F67-BFB9-0D91F425CCE2}">
      <dgm:prSet/>
      <dgm:spPr/>
      <dgm:t>
        <a:bodyPr/>
        <a:lstStyle/>
        <a:p>
          <a:endParaRPr lang="hr-HR" sz="2400">
            <a:solidFill>
              <a:schemeClr val="bg2">
                <a:lumMod val="10000"/>
              </a:schemeClr>
            </a:solidFill>
          </a:endParaRPr>
        </a:p>
      </dgm:t>
    </dgm:pt>
    <dgm:pt modelId="{9FB6C32F-9789-4BBB-B8E7-599B61D544AD}">
      <dgm:prSet custT="1"/>
      <dgm:spPr/>
      <dgm:t>
        <a:bodyPr/>
        <a:lstStyle/>
        <a:p>
          <a:r>
            <a:rPr lang="hr-HR" sz="2000" dirty="0"/>
            <a:t>Zaštitu od nasilja</a:t>
          </a:r>
        </a:p>
      </dgm:t>
    </dgm:pt>
    <dgm:pt modelId="{E74A20FB-B51E-491E-9E8D-DEA75AEB2910}" type="parTrans" cxnId="{571CDF51-8442-40EC-BDB1-27FEF4D72235}">
      <dgm:prSet/>
      <dgm:spPr/>
      <dgm:t>
        <a:bodyPr/>
        <a:lstStyle/>
        <a:p>
          <a:endParaRPr lang="hr-HR" sz="2400">
            <a:solidFill>
              <a:schemeClr val="bg2">
                <a:lumMod val="10000"/>
              </a:schemeClr>
            </a:solidFill>
          </a:endParaRPr>
        </a:p>
      </dgm:t>
    </dgm:pt>
    <dgm:pt modelId="{6E6A31EF-0D83-40B0-A407-B428F531A3AF}" type="sibTrans" cxnId="{571CDF51-8442-40EC-BDB1-27FEF4D72235}">
      <dgm:prSet/>
      <dgm:spPr/>
      <dgm:t>
        <a:bodyPr/>
        <a:lstStyle/>
        <a:p>
          <a:endParaRPr lang="hr-HR" sz="2400">
            <a:solidFill>
              <a:schemeClr val="bg2">
                <a:lumMod val="10000"/>
              </a:schemeClr>
            </a:solidFill>
          </a:endParaRPr>
        </a:p>
      </dgm:t>
    </dgm:pt>
    <dgm:pt modelId="{48F7B15C-03EA-45F4-B03B-54ABDA4B8056}">
      <dgm:prSet custT="1"/>
      <dgm:spPr/>
      <dgm:t>
        <a:bodyPr/>
        <a:lstStyle/>
        <a:p>
          <a:r>
            <a:rPr lang="hr-HR" sz="2000" dirty="0"/>
            <a:t>Skrb oba roditelja ili, ukoliko to nije moguće ostvariti, onoga koji ima manje poteškoća koji ga ometaju u roditeljstvu</a:t>
          </a:r>
        </a:p>
      </dgm:t>
    </dgm:pt>
    <dgm:pt modelId="{54935DCE-6AE2-4D99-A83B-BBCD5990E17E}" type="parTrans" cxnId="{978A897E-F279-404D-9A55-54EFE92C1B38}">
      <dgm:prSet/>
      <dgm:spPr/>
      <dgm:t>
        <a:bodyPr/>
        <a:lstStyle/>
        <a:p>
          <a:endParaRPr lang="hr-HR" sz="2400">
            <a:solidFill>
              <a:schemeClr val="bg2">
                <a:lumMod val="10000"/>
              </a:schemeClr>
            </a:solidFill>
          </a:endParaRPr>
        </a:p>
      </dgm:t>
    </dgm:pt>
    <dgm:pt modelId="{77F9D974-E89F-40F3-AE4D-D19921444F0A}" type="sibTrans" cxnId="{978A897E-F279-404D-9A55-54EFE92C1B38}">
      <dgm:prSet/>
      <dgm:spPr/>
      <dgm:t>
        <a:bodyPr/>
        <a:lstStyle/>
        <a:p>
          <a:endParaRPr lang="hr-HR" sz="2400">
            <a:solidFill>
              <a:schemeClr val="bg2">
                <a:lumMod val="10000"/>
              </a:schemeClr>
            </a:solidFill>
          </a:endParaRPr>
        </a:p>
      </dgm:t>
    </dgm:pt>
    <dgm:pt modelId="{311CBF77-D641-4014-B01A-A4B7D1981174}">
      <dgm:prSet custT="1"/>
      <dgm:spPr/>
      <dgm:t>
        <a:bodyPr/>
        <a:lstStyle/>
        <a:p>
          <a:r>
            <a:rPr lang="hr-HR" sz="2000" dirty="0"/>
            <a:t>Dobar odnos s roditeljima</a:t>
          </a:r>
        </a:p>
      </dgm:t>
    </dgm:pt>
    <dgm:pt modelId="{D1F04E54-F01B-400B-92C8-CF39732AD51B}" type="parTrans" cxnId="{AA868FE4-F93C-438E-876D-38560AA676A8}">
      <dgm:prSet/>
      <dgm:spPr/>
      <dgm:t>
        <a:bodyPr/>
        <a:lstStyle/>
        <a:p>
          <a:endParaRPr lang="hr-HR" sz="2400">
            <a:solidFill>
              <a:schemeClr val="bg2">
                <a:lumMod val="10000"/>
              </a:schemeClr>
            </a:solidFill>
          </a:endParaRPr>
        </a:p>
      </dgm:t>
    </dgm:pt>
    <dgm:pt modelId="{9980483D-D530-4ACA-9CB1-3FF1674D526D}" type="sibTrans" cxnId="{AA868FE4-F93C-438E-876D-38560AA676A8}">
      <dgm:prSet/>
      <dgm:spPr/>
      <dgm:t>
        <a:bodyPr/>
        <a:lstStyle/>
        <a:p>
          <a:endParaRPr lang="hr-HR" sz="2400">
            <a:solidFill>
              <a:schemeClr val="bg2">
                <a:lumMod val="10000"/>
              </a:schemeClr>
            </a:solidFill>
          </a:endParaRPr>
        </a:p>
      </dgm:t>
    </dgm:pt>
    <dgm:pt modelId="{FA4BD695-AC23-458D-B95E-E2F509F86BB3}">
      <dgm:prSet custT="1"/>
      <dgm:spPr/>
      <dgm:t>
        <a:bodyPr/>
        <a:lstStyle/>
        <a:p>
          <a:r>
            <a:rPr lang="hr-HR" sz="2000" dirty="0"/>
            <a:t>Roditelje koji će smanjiti postojeći sukob u smjeru razvoja usporednog i odvojenog roditeljskog odnosa, vođeni jasnim planom</a:t>
          </a:r>
          <a:endParaRPr lang="en-US" sz="2000" dirty="0"/>
        </a:p>
      </dgm:t>
    </dgm:pt>
    <dgm:pt modelId="{C56DE8B6-F783-4004-B2BE-9044DFD64B67}" type="parTrans" cxnId="{258C6789-1C04-4A22-BB77-E65575BAD116}">
      <dgm:prSet/>
      <dgm:spPr/>
      <dgm:t>
        <a:bodyPr/>
        <a:lstStyle/>
        <a:p>
          <a:endParaRPr lang="hr-HR" sz="2400">
            <a:solidFill>
              <a:schemeClr val="bg2">
                <a:lumMod val="10000"/>
              </a:schemeClr>
            </a:solidFill>
          </a:endParaRPr>
        </a:p>
      </dgm:t>
    </dgm:pt>
    <dgm:pt modelId="{C19CE56A-BE08-4007-B32B-FAF934DD97D9}" type="sibTrans" cxnId="{258C6789-1C04-4A22-BB77-E65575BAD116}">
      <dgm:prSet/>
      <dgm:spPr/>
      <dgm:t>
        <a:bodyPr/>
        <a:lstStyle/>
        <a:p>
          <a:endParaRPr lang="hr-HR" sz="2400">
            <a:solidFill>
              <a:schemeClr val="bg2">
                <a:lumMod val="10000"/>
              </a:schemeClr>
            </a:solidFill>
          </a:endParaRPr>
        </a:p>
      </dgm:t>
    </dgm:pt>
    <dgm:pt modelId="{B80E93B3-252C-4DBF-8BE3-D24B1ED5DC7E}" type="pres">
      <dgm:prSet presAssocID="{E29B5EF1-AAB9-471F-9F4B-3B5191CBA4F5}" presName="linear" presStyleCnt="0">
        <dgm:presLayoutVars>
          <dgm:animLvl val="lvl"/>
          <dgm:resizeHandles val="exact"/>
        </dgm:presLayoutVars>
      </dgm:prSet>
      <dgm:spPr/>
      <dgm:t>
        <a:bodyPr/>
        <a:lstStyle/>
        <a:p>
          <a:endParaRPr lang="hr-HR"/>
        </a:p>
      </dgm:t>
    </dgm:pt>
    <dgm:pt modelId="{317F2270-E932-4778-916C-11DA2B56E712}" type="pres">
      <dgm:prSet presAssocID="{ECF0C6F7-5887-4DF8-BD4E-FD928F86DCAD}" presName="parentText" presStyleLbl="node1" presStyleIdx="0" presStyleCnt="5" custScaleY="67208" custLinFactNeighborY="8335">
        <dgm:presLayoutVars>
          <dgm:chMax val="0"/>
          <dgm:bulletEnabled val="1"/>
        </dgm:presLayoutVars>
      </dgm:prSet>
      <dgm:spPr/>
      <dgm:t>
        <a:bodyPr/>
        <a:lstStyle/>
        <a:p>
          <a:endParaRPr lang="hr-HR"/>
        </a:p>
      </dgm:t>
    </dgm:pt>
    <dgm:pt modelId="{1CCBE2FC-CA47-4549-A495-3CC51738D4BD}" type="pres">
      <dgm:prSet presAssocID="{2AC8B1EE-F94A-47D0-AC38-FB572A92ADB9}" presName="spacer" presStyleCnt="0"/>
      <dgm:spPr/>
    </dgm:pt>
    <dgm:pt modelId="{2A3D1665-2564-4832-AAC5-32FEA56AC3B5}" type="pres">
      <dgm:prSet presAssocID="{9FB6C32F-9789-4BBB-B8E7-599B61D544AD}" presName="parentText" presStyleLbl="node1" presStyleIdx="1" presStyleCnt="5" custScaleY="72242" custLinFactNeighborY="-17073">
        <dgm:presLayoutVars>
          <dgm:chMax val="0"/>
          <dgm:bulletEnabled val="1"/>
        </dgm:presLayoutVars>
      </dgm:prSet>
      <dgm:spPr/>
      <dgm:t>
        <a:bodyPr/>
        <a:lstStyle/>
        <a:p>
          <a:endParaRPr lang="hr-HR"/>
        </a:p>
      </dgm:t>
    </dgm:pt>
    <dgm:pt modelId="{DE831BB5-D7A4-4AA9-85A9-CCD0965869CE}" type="pres">
      <dgm:prSet presAssocID="{6E6A31EF-0D83-40B0-A407-B428F531A3AF}" presName="spacer" presStyleCnt="0"/>
      <dgm:spPr/>
    </dgm:pt>
    <dgm:pt modelId="{7B6E99DD-E7EB-4B9B-8068-6EB76C4154E9}" type="pres">
      <dgm:prSet presAssocID="{48F7B15C-03EA-45F4-B03B-54ABDA4B8056}" presName="parentText" presStyleLbl="node1" presStyleIdx="2" presStyleCnt="5" custScaleY="111796">
        <dgm:presLayoutVars>
          <dgm:chMax val="0"/>
          <dgm:bulletEnabled val="1"/>
        </dgm:presLayoutVars>
      </dgm:prSet>
      <dgm:spPr/>
      <dgm:t>
        <a:bodyPr/>
        <a:lstStyle/>
        <a:p>
          <a:endParaRPr lang="hr-HR"/>
        </a:p>
      </dgm:t>
    </dgm:pt>
    <dgm:pt modelId="{C3FE1B9A-94DF-48CE-AB1A-3A6CC2A9B815}" type="pres">
      <dgm:prSet presAssocID="{77F9D974-E89F-40F3-AE4D-D19921444F0A}" presName="spacer" presStyleCnt="0"/>
      <dgm:spPr/>
    </dgm:pt>
    <dgm:pt modelId="{9945110C-2AF8-4044-816B-00D34BBDDF6D}" type="pres">
      <dgm:prSet presAssocID="{311CBF77-D641-4014-B01A-A4B7D1981174}" presName="parentText" presStyleLbl="node1" presStyleIdx="3" presStyleCnt="5" custScaleY="58612">
        <dgm:presLayoutVars>
          <dgm:chMax val="0"/>
          <dgm:bulletEnabled val="1"/>
        </dgm:presLayoutVars>
      </dgm:prSet>
      <dgm:spPr/>
      <dgm:t>
        <a:bodyPr/>
        <a:lstStyle/>
        <a:p>
          <a:endParaRPr lang="hr-HR"/>
        </a:p>
      </dgm:t>
    </dgm:pt>
    <dgm:pt modelId="{62198540-B1EC-4AED-8049-87B4A9AFA3C9}" type="pres">
      <dgm:prSet presAssocID="{9980483D-D530-4ACA-9CB1-3FF1674D526D}" presName="spacer" presStyleCnt="0"/>
      <dgm:spPr/>
    </dgm:pt>
    <dgm:pt modelId="{6D12D030-B0EB-44C5-AA91-782551A6E6C4}" type="pres">
      <dgm:prSet presAssocID="{FA4BD695-AC23-458D-B95E-E2F509F86BB3}" presName="parentText" presStyleLbl="node1" presStyleIdx="4" presStyleCnt="5" custScaleY="119225">
        <dgm:presLayoutVars>
          <dgm:chMax val="0"/>
          <dgm:bulletEnabled val="1"/>
        </dgm:presLayoutVars>
      </dgm:prSet>
      <dgm:spPr/>
      <dgm:t>
        <a:bodyPr/>
        <a:lstStyle/>
        <a:p>
          <a:endParaRPr lang="hr-HR"/>
        </a:p>
      </dgm:t>
    </dgm:pt>
  </dgm:ptLst>
  <dgm:cxnLst>
    <dgm:cxn modelId="{FAE02744-B895-4CFA-AA51-944CA4AB2C85}" type="presOf" srcId="{ECF0C6F7-5887-4DF8-BD4E-FD928F86DCAD}" destId="{317F2270-E932-4778-916C-11DA2B56E712}" srcOrd="0" destOrd="0" presId="urn:microsoft.com/office/officeart/2005/8/layout/vList2"/>
    <dgm:cxn modelId="{F5773484-97A0-4D82-A49E-CA4B2E01CDD9}" type="presOf" srcId="{FA4BD695-AC23-458D-B95E-E2F509F86BB3}" destId="{6D12D030-B0EB-44C5-AA91-782551A6E6C4}" srcOrd="0" destOrd="0" presId="urn:microsoft.com/office/officeart/2005/8/layout/vList2"/>
    <dgm:cxn modelId="{01B342A4-ABB1-4F67-BFB9-0D91F425CCE2}" srcId="{E29B5EF1-AAB9-471F-9F4B-3B5191CBA4F5}" destId="{ECF0C6F7-5887-4DF8-BD4E-FD928F86DCAD}" srcOrd="0" destOrd="0" parTransId="{4CD46FC7-587E-485A-B7D6-3E84AD44EFC8}" sibTransId="{2AC8B1EE-F94A-47D0-AC38-FB572A92ADB9}"/>
    <dgm:cxn modelId="{8FEAA449-1ED4-4E4B-AB9A-FE541E38E9F6}" type="presOf" srcId="{9FB6C32F-9789-4BBB-B8E7-599B61D544AD}" destId="{2A3D1665-2564-4832-AAC5-32FEA56AC3B5}" srcOrd="0" destOrd="0" presId="urn:microsoft.com/office/officeart/2005/8/layout/vList2"/>
    <dgm:cxn modelId="{978A897E-F279-404D-9A55-54EFE92C1B38}" srcId="{E29B5EF1-AAB9-471F-9F4B-3B5191CBA4F5}" destId="{48F7B15C-03EA-45F4-B03B-54ABDA4B8056}" srcOrd="2" destOrd="0" parTransId="{54935DCE-6AE2-4D99-A83B-BBCD5990E17E}" sibTransId="{77F9D974-E89F-40F3-AE4D-D19921444F0A}"/>
    <dgm:cxn modelId="{8818CE55-330C-41C4-9D76-0223BED5417A}" type="presOf" srcId="{E29B5EF1-AAB9-471F-9F4B-3B5191CBA4F5}" destId="{B80E93B3-252C-4DBF-8BE3-D24B1ED5DC7E}" srcOrd="0" destOrd="0" presId="urn:microsoft.com/office/officeart/2005/8/layout/vList2"/>
    <dgm:cxn modelId="{AA868FE4-F93C-438E-876D-38560AA676A8}" srcId="{E29B5EF1-AAB9-471F-9F4B-3B5191CBA4F5}" destId="{311CBF77-D641-4014-B01A-A4B7D1981174}" srcOrd="3" destOrd="0" parTransId="{D1F04E54-F01B-400B-92C8-CF39732AD51B}" sibTransId="{9980483D-D530-4ACA-9CB1-3FF1674D526D}"/>
    <dgm:cxn modelId="{258C6789-1C04-4A22-BB77-E65575BAD116}" srcId="{E29B5EF1-AAB9-471F-9F4B-3B5191CBA4F5}" destId="{FA4BD695-AC23-458D-B95E-E2F509F86BB3}" srcOrd="4" destOrd="0" parTransId="{C56DE8B6-F783-4004-B2BE-9044DFD64B67}" sibTransId="{C19CE56A-BE08-4007-B32B-FAF934DD97D9}"/>
    <dgm:cxn modelId="{225DEB0F-71C6-478C-9B87-811313DEC9C1}" type="presOf" srcId="{48F7B15C-03EA-45F4-B03B-54ABDA4B8056}" destId="{7B6E99DD-E7EB-4B9B-8068-6EB76C4154E9}" srcOrd="0" destOrd="0" presId="urn:microsoft.com/office/officeart/2005/8/layout/vList2"/>
    <dgm:cxn modelId="{B1138FC4-4612-41DC-AA7C-95A461D367DC}" type="presOf" srcId="{311CBF77-D641-4014-B01A-A4B7D1981174}" destId="{9945110C-2AF8-4044-816B-00D34BBDDF6D}" srcOrd="0" destOrd="0" presId="urn:microsoft.com/office/officeart/2005/8/layout/vList2"/>
    <dgm:cxn modelId="{571CDF51-8442-40EC-BDB1-27FEF4D72235}" srcId="{E29B5EF1-AAB9-471F-9F4B-3B5191CBA4F5}" destId="{9FB6C32F-9789-4BBB-B8E7-599B61D544AD}" srcOrd="1" destOrd="0" parTransId="{E74A20FB-B51E-491E-9E8D-DEA75AEB2910}" sibTransId="{6E6A31EF-0D83-40B0-A407-B428F531A3AF}"/>
    <dgm:cxn modelId="{241AC0D5-E420-477D-9CCA-2A833647268C}" type="presParOf" srcId="{B80E93B3-252C-4DBF-8BE3-D24B1ED5DC7E}" destId="{317F2270-E932-4778-916C-11DA2B56E712}" srcOrd="0" destOrd="0" presId="urn:microsoft.com/office/officeart/2005/8/layout/vList2"/>
    <dgm:cxn modelId="{7B8E4C8D-5879-4E2E-B582-BD49A940F0D6}" type="presParOf" srcId="{B80E93B3-252C-4DBF-8BE3-D24B1ED5DC7E}" destId="{1CCBE2FC-CA47-4549-A495-3CC51738D4BD}" srcOrd="1" destOrd="0" presId="urn:microsoft.com/office/officeart/2005/8/layout/vList2"/>
    <dgm:cxn modelId="{9E432BFC-201E-47C8-BA3D-5C9AD48BA02D}" type="presParOf" srcId="{B80E93B3-252C-4DBF-8BE3-D24B1ED5DC7E}" destId="{2A3D1665-2564-4832-AAC5-32FEA56AC3B5}" srcOrd="2" destOrd="0" presId="urn:microsoft.com/office/officeart/2005/8/layout/vList2"/>
    <dgm:cxn modelId="{50407F5B-2FF3-4A40-A7A5-104507DC0BA0}" type="presParOf" srcId="{B80E93B3-252C-4DBF-8BE3-D24B1ED5DC7E}" destId="{DE831BB5-D7A4-4AA9-85A9-CCD0965869CE}" srcOrd="3" destOrd="0" presId="urn:microsoft.com/office/officeart/2005/8/layout/vList2"/>
    <dgm:cxn modelId="{14CD23D1-851F-43A5-B1B8-2BE6ADDEE9C4}" type="presParOf" srcId="{B80E93B3-252C-4DBF-8BE3-D24B1ED5DC7E}" destId="{7B6E99DD-E7EB-4B9B-8068-6EB76C4154E9}" srcOrd="4" destOrd="0" presId="urn:microsoft.com/office/officeart/2005/8/layout/vList2"/>
    <dgm:cxn modelId="{05C8F825-6134-4559-A3BB-140E6EA59097}" type="presParOf" srcId="{B80E93B3-252C-4DBF-8BE3-D24B1ED5DC7E}" destId="{C3FE1B9A-94DF-48CE-AB1A-3A6CC2A9B815}" srcOrd="5" destOrd="0" presId="urn:microsoft.com/office/officeart/2005/8/layout/vList2"/>
    <dgm:cxn modelId="{C1274492-1DDC-42AD-AAC7-45A83497423A}" type="presParOf" srcId="{B80E93B3-252C-4DBF-8BE3-D24B1ED5DC7E}" destId="{9945110C-2AF8-4044-816B-00D34BBDDF6D}" srcOrd="6" destOrd="0" presId="urn:microsoft.com/office/officeart/2005/8/layout/vList2"/>
    <dgm:cxn modelId="{03350980-1DC4-4B42-B67E-BA78E485BC1A}" type="presParOf" srcId="{B80E93B3-252C-4DBF-8BE3-D24B1ED5DC7E}" destId="{62198540-B1EC-4AED-8049-87B4A9AFA3C9}" srcOrd="7" destOrd="0" presId="urn:microsoft.com/office/officeart/2005/8/layout/vList2"/>
    <dgm:cxn modelId="{8DE78FB0-0FB0-44CE-8703-5F48FE1D2AEA}" type="presParOf" srcId="{B80E93B3-252C-4DBF-8BE3-D24B1ED5DC7E}" destId="{6D12D030-B0EB-44C5-AA91-782551A6E6C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18B5F-7378-4AF3-9D1A-35C6941A91FD}">
      <dsp:nvSpPr>
        <dsp:cNvPr id="0" name=""/>
        <dsp:cNvSpPr/>
      </dsp:nvSpPr>
      <dsp:spPr>
        <a:xfrm>
          <a:off x="744209" y="1832886"/>
          <a:ext cx="2050772" cy="1367864"/>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ctr" defTabSz="889000">
            <a:lnSpc>
              <a:spcPct val="90000"/>
            </a:lnSpc>
            <a:spcBef>
              <a:spcPct val="0"/>
            </a:spcBef>
            <a:spcAft>
              <a:spcPct val="35000"/>
            </a:spcAft>
          </a:pPr>
          <a:r>
            <a:rPr lang="hr-HR" sz="2000" kern="1200" dirty="0" smtClean="0"/>
            <a:t>33,91% </a:t>
          </a:r>
          <a:r>
            <a:rPr lang="hr-HR" sz="2000" kern="1200" dirty="0"/>
            <a:t>brakova</a:t>
          </a:r>
        </a:p>
      </dsp:txBody>
      <dsp:txXfrm>
        <a:off x="1072332" y="1832886"/>
        <a:ext cx="1722648" cy="1367864"/>
      </dsp:txXfrm>
    </dsp:sp>
    <dsp:sp modelId="{2C08F922-DB03-493C-9DD5-E073043495C0}">
      <dsp:nvSpPr>
        <dsp:cNvPr id="0" name=""/>
        <dsp:cNvSpPr/>
      </dsp:nvSpPr>
      <dsp:spPr>
        <a:xfrm>
          <a:off x="263727" y="538824"/>
          <a:ext cx="2895020" cy="1574514"/>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hr-HR" sz="2000" b="1" kern="1200" dirty="0" smtClean="0"/>
            <a:t>Razvedeno </a:t>
          </a:r>
          <a:endParaRPr lang="hr-HR" sz="2000" b="1" kern="1200" dirty="0"/>
        </a:p>
      </dsp:txBody>
      <dsp:txXfrm>
        <a:off x="687693" y="769406"/>
        <a:ext cx="2047088" cy="1113350"/>
      </dsp:txXfrm>
    </dsp:sp>
    <dsp:sp modelId="{8CF792A3-BECD-44BE-B905-3264586AE2AA}">
      <dsp:nvSpPr>
        <dsp:cNvPr id="0" name=""/>
        <dsp:cNvSpPr/>
      </dsp:nvSpPr>
      <dsp:spPr>
        <a:xfrm>
          <a:off x="5175415" y="1342165"/>
          <a:ext cx="2834866" cy="1893918"/>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ctr" defTabSz="889000">
            <a:lnSpc>
              <a:spcPct val="90000"/>
            </a:lnSpc>
            <a:spcBef>
              <a:spcPct val="0"/>
            </a:spcBef>
            <a:spcAft>
              <a:spcPct val="35000"/>
            </a:spcAft>
          </a:pPr>
          <a:r>
            <a:rPr lang="hr-HR" sz="2000" kern="1200" dirty="0"/>
            <a:t>    </a:t>
          </a:r>
          <a:r>
            <a:rPr lang="hr-HR" sz="1600" kern="1200" dirty="0"/>
            <a:t>nepoznat broj izvanbračnih zajednica s djecom</a:t>
          </a:r>
          <a:r>
            <a:rPr lang="en-US" sz="1600" kern="1200" dirty="0"/>
            <a:t> </a:t>
          </a:r>
          <a:endParaRPr lang="hr-HR" sz="1600" kern="1200" dirty="0"/>
        </a:p>
      </dsp:txBody>
      <dsp:txXfrm>
        <a:off x="5628994" y="1342165"/>
        <a:ext cx="2381287" cy="1893918"/>
      </dsp:txXfrm>
    </dsp:sp>
    <dsp:sp modelId="{6AD274B7-D022-4B73-84FF-F7D7DB8B8A25}">
      <dsp:nvSpPr>
        <dsp:cNvPr id="0" name=""/>
        <dsp:cNvSpPr/>
      </dsp:nvSpPr>
      <dsp:spPr>
        <a:xfrm>
          <a:off x="4623343" y="422053"/>
          <a:ext cx="3308496" cy="1447257"/>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hr-HR" sz="2000" b="1" kern="1200" dirty="0"/>
            <a:t>Razdvojeno</a:t>
          </a:r>
        </a:p>
      </dsp:txBody>
      <dsp:txXfrm>
        <a:off x="5107861" y="633999"/>
        <a:ext cx="2339460" cy="10233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D6C931-C230-4DA1-88B5-7C6FA93ED975}">
      <dsp:nvSpPr>
        <dsp:cNvPr id="0" name=""/>
        <dsp:cNvSpPr/>
      </dsp:nvSpPr>
      <dsp:spPr>
        <a:xfrm>
          <a:off x="1938187" y="0"/>
          <a:ext cx="4580761" cy="1869020"/>
        </a:xfrm>
        <a:prstGeom prst="rightArrow">
          <a:avLst>
            <a:gd name="adj1" fmla="val 75000"/>
            <a:gd name="adj2" fmla="val 50000"/>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hr-HR" sz="2400" kern="1200" dirty="0" smtClean="0"/>
            <a:t>dijete </a:t>
          </a:r>
          <a:r>
            <a:rPr lang="hr-HR" sz="2400" kern="1200" dirty="0"/>
            <a:t>svjedoči sukobu ili je uključeno u sukob između roditelja.</a:t>
          </a:r>
        </a:p>
      </dsp:txBody>
      <dsp:txXfrm>
        <a:off x="1938187" y="233628"/>
        <a:ext cx="3879879" cy="1401765"/>
      </dsp:txXfrm>
    </dsp:sp>
    <dsp:sp modelId="{274E537A-208D-49A9-BB81-32C0A9CF9D5F}">
      <dsp:nvSpPr>
        <dsp:cNvPr id="0" name=""/>
        <dsp:cNvSpPr/>
      </dsp:nvSpPr>
      <dsp:spPr>
        <a:xfrm>
          <a:off x="0" y="479"/>
          <a:ext cx="1938187" cy="18690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hr-HR" sz="2000" b="1" kern="1200" dirty="0"/>
            <a:t>neposredni utjecaj</a:t>
          </a:r>
          <a:endParaRPr lang="hr-HR" sz="2000" kern="1200" dirty="0"/>
        </a:p>
      </dsp:txBody>
      <dsp:txXfrm>
        <a:off x="91238" y="91717"/>
        <a:ext cx="1755711" cy="1686544"/>
      </dsp:txXfrm>
    </dsp:sp>
    <dsp:sp modelId="{BA33B1BC-7D01-4423-B551-1DF0971A06AA}">
      <dsp:nvSpPr>
        <dsp:cNvPr id="0" name=""/>
        <dsp:cNvSpPr/>
      </dsp:nvSpPr>
      <dsp:spPr>
        <a:xfrm>
          <a:off x="1938187" y="2056402"/>
          <a:ext cx="4580761" cy="1869020"/>
        </a:xfrm>
        <a:prstGeom prst="rightArrow">
          <a:avLst>
            <a:gd name="adj1" fmla="val 75000"/>
            <a:gd name="adj2" fmla="val 50000"/>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hr-HR" sz="2400" kern="1200" dirty="0" smtClean="0"/>
            <a:t>konflikt </a:t>
          </a:r>
          <a:r>
            <a:rPr lang="hr-HR" sz="2400" kern="1200" dirty="0"/>
            <a:t>djeluje na dijete preko mehanizama koji utječu na cjelokupno obiteljsko funkcioniranje.</a:t>
          </a:r>
        </a:p>
      </dsp:txBody>
      <dsp:txXfrm>
        <a:off x="1938187" y="2290030"/>
        <a:ext cx="3879879" cy="1401765"/>
      </dsp:txXfrm>
    </dsp:sp>
    <dsp:sp modelId="{28B582AE-E666-4647-899D-3491B999246B}">
      <dsp:nvSpPr>
        <dsp:cNvPr id="0" name=""/>
        <dsp:cNvSpPr/>
      </dsp:nvSpPr>
      <dsp:spPr>
        <a:xfrm>
          <a:off x="0" y="2056402"/>
          <a:ext cx="1938187" cy="18690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hr-HR" sz="2800" b="1" kern="1200" dirty="0"/>
            <a:t>posredni utjecaj</a:t>
          </a:r>
          <a:endParaRPr lang="hr-HR" sz="2800" kern="1200" dirty="0"/>
        </a:p>
      </dsp:txBody>
      <dsp:txXfrm>
        <a:off x="91238" y="2147640"/>
        <a:ext cx="1755711" cy="16865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7F2270-E932-4778-916C-11DA2B56E712}">
      <dsp:nvSpPr>
        <dsp:cNvPr id="0" name=""/>
        <dsp:cNvSpPr/>
      </dsp:nvSpPr>
      <dsp:spPr>
        <a:xfrm>
          <a:off x="0" y="24397"/>
          <a:ext cx="7357789" cy="732469"/>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hr-HR" sz="2000" kern="1200" dirty="0"/>
            <a:t>Što manji sukob roditelja</a:t>
          </a:r>
        </a:p>
      </dsp:txBody>
      <dsp:txXfrm>
        <a:off x="35756" y="60153"/>
        <a:ext cx="7286277" cy="660957"/>
      </dsp:txXfrm>
    </dsp:sp>
    <dsp:sp modelId="{2A3D1665-2564-4832-AAC5-32FEA56AC3B5}">
      <dsp:nvSpPr>
        <dsp:cNvPr id="0" name=""/>
        <dsp:cNvSpPr/>
      </dsp:nvSpPr>
      <dsp:spPr>
        <a:xfrm>
          <a:off x="0" y="776201"/>
          <a:ext cx="7357789" cy="787333"/>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hr-HR" sz="2000" kern="1200" dirty="0"/>
            <a:t>Zaštitu od nasilja</a:t>
          </a:r>
        </a:p>
      </dsp:txBody>
      <dsp:txXfrm>
        <a:off x="38434" y="814635"/>
        <a:ext cx="7280921" cy="710465"/>
      </dsp:txXfrm>
    </dsp:sp>
    <dsp:sp modelId="{7B6E99DD-E7EB-4B9B-8068-6EB76C4154E9}">
      <dsp:nvSpPr>
        <dsp:cNvPr id="0" name=""/>
        <dsp:cNvSpPr/>
      </dsp:nvSpPr>
      <dsp:spPr>
        <a:xfrm>
          <a:off x="0" y="1593879"/>
          <a:ext cx="7357789" cy="1218414"/>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hr-HR" sz="2000" kern="1200" dirty="0"/>
            <a:t>Skrb oba roditelja ili, ukoliko to nije moguće ostvariti, onoga koji ima manje poteškoća koji ga ometaju u roditeljstvu</a:t>
          </a:r>
        </a:p>
      </dsp:txBody>
      <dsp:txXfrm>
        <a:off x="59478" y="1653357"/>
        <a:ext cx="7238833" cy="1099458"/>
      </dsp:txXfrm>
    </dsp:sp>
    <dsp:sp modelId="{9945110C-2AF8-4044-816B-00D34BBDDF6D}">
      <dsp:nvSpPr>
        <dsp:cNvPr id="0" name=""/>
        <dsp:cNvSpPr/>
      </dsp:nvSpPr>
      <dsp:spPr>
        <a:xfrm>
          <a:off x="0" y="2838213"/>
          <a:ext cx="7357789" cy="638785"/>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hr-HR" sz="2000" kern="1200" dirty="0"/>
            <a:t>Dobar odnos s roditeljima</a:t>
          </a:r>
        </a:p>
      </dsp:txBody>
      <dsp:txXfrm>
        <a:off x="31183" y="2869396"/>
        <a:ext cx="7295423" cy="576419"/>
      </dsp:txXfrm>
    </dsp:sp>
    <dsp:sp modelId="{6D12D030-B0EB-44C5-AA91-782551A6E6C4}">
      <dsp:nvSpPr>
        <dsp:cNvPr id="0" name=""/>
        <dsp:cNvSpPr/>
      </dsp:nvSpPr>
      <dsp:spPr>
        <a:xfrm>
          <a:off x="0" y="3502919"/>
          <a:ext cx="7357789" cy="1299379"/>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hr-HR" sz="2000" kern="1200" dirty="0"/>
            <a:t>Roditelje koji će smanjiti postojeći sukob u smjeru razvoja usporednog i odvojenog roditeljskog odnosa, vođeni jasnim planom</a:t>
          </a:r>
          <a:endParaRPr lang="en-US" sz="2000" kern="1200" dirty="0"/>
        </a:p>
      </dsp:txBody>
      <dsp:txXfrm>
        <a:off x="63430" y="3566349"/>
        <a:ext cx="7230929" cy="1172519"/>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32682F4C-C38F-4248-820E-BBB55C4A7BE7}" type="datetimeFigureOut">
              <a:rPr lang="hr-HR" smtClean="0"/>
              <a:t>14/05/22</a:t>
            </a:fld>
            <a:endParaRPr lang="hr-HR"/>
          </a:p>
        </p:txBody>
      </p:sp>
      <p:sp>
        <p:nvSpPr>
          <p:cNvPr id="4" name="Rezervirano mjesto slike slajda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6" name="Rezervirano mjesto podnožja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2DCEB941-4153-4A68-BE4B-0DE6EAAD4736}" type="slidenum">
              <a:rPr lang="hr-HR" smtClean="0"/>
              <a:t>‹#›</a:t>
            </a:fld>
            <a:endParaRPr lang="hr-HR"/>
          </a:p>
        </p:txBody>
      </p:sp>
    </p:spTree>
    <p:extLst>
      <p:ext uri="{BB962C8B-B14F-4D97-AF65-F5344CB8AC3E}">
        <p14:creationId xmlns:p14="http://schemas.microsoft.com/office/powerpoint/2010/main" val="10503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947738"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870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ACCD81-4C37-4976-BC87-2B4DFA9A9961}" type="slidenum">
              <a:rPr lang="hr-HR">
                <a:solidFill>
                  <a:srgbClr val="000000"/>
                </a:solidFill>
              </a:rPr>
              <a:pPr fontAlgn="base">
                <a:spcBef>
                  <a:spcPct val="0"/>
                </a:spcBef>
                <a:spcAft>
                  <a:spcPct val="0"/>
                </a:spcAft>
                <a:defRPr/>
              </a:pPr>
              <a:t>28</a:t>
            </a:fld>
            <a:endParaRPr lang="hr-HR">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778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E1E7C5-1C25-412A-BEBA-2F751EFAE882}" type="slidenum">
              <a:rPr lang="hr-HR">
                <a:solidFill>
                  <a:srgbClr val="000000"/>
                </a:solidFill>
              </a:rPr>
              <a:pPr fontAlgn="base">
                <a:spcBef>
                  <a:spcPct val="0"/>
                </a:spcBef>
                <a:spcAft>
                  <a:spcPct val="0"/>
                </a:spcAft>
                <a:defRPr/>
              </a:pPr>
              <a:t>37</a:t>
            </a:fld>
            <a:endParaRPr lang="hr-HR">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r-Latn-CS" altLang="x-none"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Maiandra GD" pitchFamily="34" charset="0"/>
              </a:defRPr>
            </a:lvl1pPr>
            <a:lvl2pPr marL="742950" indent="-285750">
              <a:defRPr sz="3200">
                <a:solidFill>
                  <a:schemeClr val="tx1"/>
                </a:solidFill>
                <a:latin typeface="Maiandra GD" pitchFamily="34" charset="0"/>
              </a:defRPr>
            </a:lvl2pPr>
            <a:lvl3pPr marL="1143000" indent="-228600">
              <a:defRPr sz="3200">
                <a:solidFill>
                  <a:schemeClr val="tx1"/>
                </a:solidFill>
                <a:latin typeface="Maiandra GD" pitchFamily="34" charset="0"/>
              </a:defRPr>
            </a:lvl3pPr>
            <a:lvl4pPr marL="1600200" indent="-228600">
              <a:defRPr sz="3200">
                <a:solidFill>
                  <a:schemeClr val="tx1"/>
                </a:solidFill>
                <a:latin typeface="Maiandra GD" pitchFamily="34" charset="0"/>
              </a:defRPr>
            </a:lvl4pPr>
            <a:lvl5pPr marL="2057400" indent="-228600">
              <a:defRPr sz="3200">
                <a:solidFill>
                  <a:schemeClr val="tx1"/>
                </a:solidFill>
                <a:latin typeface="Maiandra GD" pitchFamily="34" charset="0"/>
              </a:defRPr>
            </a:lvl5pPr>
            <a:lvl6pPr marL="2514600" indent="-228600" eaLnBrk="0" fontAlgn="base" hangingPunct="0">
              <a:spcBef>
                <a:spcPct val="0"/>
              </a:spcBef>
              <a:spcAft>
                <a:spcPct val="0"/>
              </a:spcAft>
              <a:defRPr sz="3200">
                <a:solidFill>
                  <a:schemeClr val="tx1"/>
                </a:solidFill>
                <a:latin typeface="Maiandra GD" pitchFamily="34" charset="0"/>
              </a:defRPr>
            </a:lvl6pPr>
            <a:lvl7pPr marL="2971800" indent="-228600" eaLnBrk="0" fontAlgn="base" hangingPunct="0">
              <a:spcBef>
                <a:spcPct val="0"/>
              </a:spcBef>
              <a:spcAft>
                <a:spcPct val="0"/>
              </a:spcAft>
              <a:defRPr sz="3200">
                <a:solidFill>
                  <a:schemeClr val="tx1"/>
                </a:solidFill>
                <a:latin typeface="Maiandra GD" pitchFamily="34" charset="0"/>
              </a:defRPr>
            </a:lvl7pPr>
            <a:lvl8pPr marL="3429000" indent="-228600" eaLnBrk="0" fontAlgn="base" hangingPunct="0">
              <a:spcBef>
                <a:spcPct val="0"/>
              </a:spcBef>
              <a:spcAft>
                <a:spcPct val="0"/>
              </a:spcAft>
              <a:defRPr sz="3200">
                <a:solidFill>
                  <a:schemeClr val="tx1"/>
                </a:solidFill>
                <a:latin typeface="Maiandra GD" pitchFamily="34" charset="0"/>
              </a:defRPr>
            </a:lvl8pPr>
            <a:lvl9pPr marL="3886200" indent="-228600" eaLnBrk="0" fontAlgn="base" hangingPunct="0">
              <a:spcBef>
                <a:spcPct val="0"/>
              </a:spcBef>
              <a:spcAft>
                <a:spcPct val="0"/>
              </a:spcAft>
              <a:defRPr sz="3200">
                <a:solidFill>
                  <a:schemeClr val="tx1"/>
                </a:solidFill>
                <a:latin typeface="Maiandra GD" pitchFamily="34" charset="0"/>
              </a:defRPr>
            </a:lvl9pPr>
          </a:lstStyle>
          <a:p>
            <a:fld id="{1FE3150F-65B0-40F2-A9F7-C240732AC83D}" type="slidenum">
              <a:rPr lang="hr-HR" altLang="x-none" sz="1200" smtClean="0"/>
              <a:pPr/>
              <a:t>38</a:t>
            </a:fld>
            <a:endParaRPr lang="hr-HR" altLang="x-none"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947738"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947738"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1c2c16c79f_0_13:notes"/>
          <p:cNvSpPr>
            <a:spLocks noGrp="1" noRot="1" noChangeAspect="1"/>
          </p:cNvSpPr>
          <p:nvPr>
            <p:ph type="sldImg" idx="2"/>
          </p:nvPr>
        </p:nvSpPr>
        <p:spPr>
          <a:xfrm>
            <a:off x="947738"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1c2c16c79f_0_13: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193c21aed8_0_1511:notes"/>
          <p:cNvSpPr>
            <a:spLocks noGrp="1" noRot="1" noChangeAspect="1"/>
          </p:cNvSpPr>
          <p:nvPr>
            <p:ph type="sldImg" idx="2"/>
          </p:nvPr>
        </p:nvSpPr>
        <p:spPr>
          <a:xfrm>
            <a:off x="947738"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193c21aed8_0_1511: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1c2c16c79f_0_1:notes"/>
          <p:cNvSpPr>
            <a:spLocks noGrp="1" noRot="1" noChangeAspect="1"/>
          </p:cNvSpPr>
          <p:nvPr>
            <p:ph type="sldImg" idx="2"/>
          </p:nvPr>
        </p:nvSpPr>
        <p:spPr>
          <a:xfrm>
            <a:off x="947738"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1c2c16c79f_0_1: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1c2c16c79f_0_7:notes"/>
          <p:cNvSpPr>
            <a:spLocks noGrp="1" noRot="1" noChangeAspect="1"/>
          </p:cNvSpPr>
          <p:nvPr>
            <p:ph type="sldImg" idx="2"/>
          </p:nvPr>
        </p:nvSpPr>
        <p:spPr>
          <a:xfrm>
            <a:off x="947738"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1c2c16c79f_0_7: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C1069A-78B5-4531-AB4E-094A93EF57DF}" type="slidenum">
              <a:rPr lang="hr-HR">
                <a:solidFill>
                  <a:srgbClr val="000000"/>
                </a:solidFill>
              </a:rPr>
              <a:pPr fontAlgn="base">
                <a:spcBef>
                  <a:spcPct val="0"/>
                </a:spcBef>
                <a:spcAft>
                  <a:spcPct val="0"/>
                </a:spcAft>
                <a:defRPr/>
              </a:pPr>
              <a:t>6</a:t>
            </a:fld>
            <a:endParaRPr lang="hr-HR">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r-Latn-CS" altLang="x-none"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Maiandra GD" pitchFamily="34" charset="0"/>
              </a:defRPr>
            </a:lvl1pPr>
            <a:lvl2pPr marL="742950" indent="-285750">
              <a:defRPr sz="3200">
                <a:solidFill>
                  <a:schemeClr val="tx1"/>
                </a:solidFill>
                <a:latin typeface="Maiandra GD" pitchFamily="34" charset="0"/>
              </a:defRPr>
            </a:lvl2pPr>
            <a:lvl3pPr marL="1143000" indent="-228600">
              <a:defRPr sz="3200">
                <a:solidFill>
                  <a:schemeClr val="tx1"/>
                </a:solidFill>
                <a:latin typeface="Maiandra GD" pitchFamily="34" charset="0"/>
              </a:defRPr>
            </a:lvl3pPr>
            <a:lvl4pPr marL="1600200" indent="-228600">
              <a:defRPr sz="3200">
                <a:solidFill>
                  <a:schemeClr val="tx1"/>
                </a:solidFill>
                <a:latin typeface="Maiandra GD" pitchFamily="34" charset="0"/>
              </a:defRPr>
            </a:lvl4pPr>
            <a:lvl5pPr marL="2057400" indent="-228600">
              <a:defRPr sz="3200">
                <a:solidFill>
                  <a:schemeClr val="tx1"/>
                </a:solidFill>
                <a:latin typeface="Maiandra GD" pitchFamily="34" charset="0"/>
              </a:defRPr>
            </a:lvl5pPr>
            <a:lvl6pPr marL="2514600" indent="-228600" eaLnBrk="0" fontAlgn="base" hangingPunct="0">
              <a:spcBef>
                <a:spcPct val="0"/>
              </a:spcBef>
              <a:spcAft>
                <a:spcPct val="0"/>
              </a:spcAft>
              <a:defRPr sz="3200">
                <a:solidFill>
                  <a:schemeClr val="tx1"/>
                </a:solidFill>
                <a:latin typeface="Maiandra GD" pitchFamily="34" charset="0"/>
              </a:defRPr>
            </a:lvl6pPr>
            <a:lvl7pPr marL="2971800" indent="-228600" eaLnBrk="0" fontAlgn="base" hangingPunct="0">
              <a:spcBef>
                <a:spcPct val="0"/>
              </a:spcBef>
              <a:spcAft>
                <a:spcPct val="0"/>
              </a:spcAft>
              <a:defRPr sz="3200">
                <a:solidFill>
                  <a:schemeClr val="tx1"/>
                </a:solidFill>
                <a:latin typeface="Maiandra GD" pitchFamily="34" charset="0"/>
              </a:defRPr>
            </a:lvl7pPr>
            <a:lvl8pPr marL="3429000" indent="-228600" eaLnBrk="0" fontAlgn="base" hangingPunct="0">
              <a:spcBef>
                <a:spcPct val="0"/>
              </a:spcBef>
              <a:spcAft>
                <a:spcPct val="0"/>
              </a:spcAft>
              <a:defRPr sz="3200">
                <a:solidFill>
                  <a:schemeClr val="tx1"/>
                </a:solidFill>
                <a:latin typeface="Maiandra GD" pitchFamily="34" charset="0"/>
              </a:defRPr>
            </a:lvl8pPr>
            <a:lvl9pPr marL="3886200" indent="-228600" eaLnBrk="0" fontAlgn="base" hangingPunct="0">
              <a:spcBef>
                <a:spcPct val="0"/>
              </a:spcBef>
              <a:spcAft>
                <a:spcPct val="0"/>
              </a:spcAft>
              <a:defRPr sz="3200">
                <a:solidFill>
                  <a:schemeClr val="tx1"/>
                </a:solidFill>
                <a:latin typeface="Maiandra GD" pitchFamily="34" charset="0"/>
              </a:defRPr>
            </a:lvl9pPr>
          </a:lstStyle>
          <a:p>
            <a:fld id="{F5D20138-DA08-4F52-BAF5-07C996991F9D}" type="slidenum">
              <a:rPr lang="hr-HR" altLang="x-none" sz="1200" smtClean="0"/>
              <a:pPr/>
              <a:t>7</a:t>
            </a:fld>
            <a:endParaRPr lang="hr-HR" altLang="x-none"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1326ED-2001-4625-8112-206D3829F06E}" type="slidenum">
              <a:rPr lang="hr-HR">
                <a:solidFill>
                  <a:srgbClr val="000000"/>
                </a:solidFill>
              </a:rPr>
              <a:pPr fontAlgn="base">
                <a:spcBef>
                  <a:spcPct val="0"/>
                </a:spcBef>
                <a:spcAft>
                  <a:spcPct val="0"/>
                </a:spcAft>
                <a:defRPr/>
              </a:pPr>
              <a:t>14</a:t>
            </a:fld>
            <a:endParaRPr lang="hr-HR">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Maiandra GD" pitchFamily="34" charset="0"/>
              </a:defRPr>
            </a:lvl1pPr>
            <a:lvl2pPr marL="742950" indent="-285750">
              <a:defRPr sz="3200">
                <a:solidFill>
                  <a:schemeClr val="tx1"/>
                </a:solidFill>
                <a:latin typeface="Maiandra GD" pitchFamily="34" charset="0"/>
              </a:defRPr>
            </a:lvl2pPr>
            <a:lvl3pPr marL="1143000" indent="-228600">
              <a:defRPr sz="3200">
                <a:solidFill>
                  <a:schemeClr val="tx1"/>
                </a:solidFill>
                <a:latin typeface="Maiandra GD" pitchFamily="34" charset="0"/>
              </a:defRPr>
            </a:lvl3pPr>
            <a:lvl4pPr marL="1600200" indent="-228600">
              <a:defRPr sz="3200">
                <a:solidFill>
                  <a:schemeClr val="tx1"/>
                </a:solidFill>
                <a:latin typeface="Maiandra GD" pitchFamily="34" charset="0"/>
              </a:defRPr>
            </a:lvl4pPr>
            <a:lvl5pPr marL="2057400" indent="-228600">
              <a:defRPr sz="3200">
                <a:solidFill>
                  <a:schemeClr val="tx1"/>
                </a:solidFill>
                <a:latin typeface="Maiandra GD" pitchFamily="34" charset="0"/>
              </a:defRPr>
            </a:lvl5pPr>
            <a:lvl6pPr marL="2514600" indent="-228600" eaLnBrk="0" fontAlgn="base" hangingPunct="0">
              <a:spcBef>
                <a:spcPct val="0"/>
              </a:spcBef>
              <a:spcAft>
                <a:spcPct val="0"/>
              </a:spcAft>
              <a:defRPr sz="3200">
                <a:solidFill>
                  <a:schemeClr val="tx1"/>
                </a:solidFill>
                <a:latin typeface="Maiandra GD" pitchFamily="34" charset="0"/>
              </a:defRPr>
            </a:lvl6pPr>
            <a:lvl7pPr marL="2971800" indent="-228600" eaLnBrk="0" fontAlgn="base" hangingPunct="0">
              <a:spcBef>
                <a:spcPct val="0"/>
              </a:spcBef>
              <a:spcAft>
                <a:spcPct val="0"/>
              </a:spcAft>
              <a:defRPr sz="3200">
                <a:solidFill>
                  <a:schemeClr val="tx1"/>
                </a:solidFill>
                <a:latin typeface="Maiandra GD" pitchFamily="34" charset="0"/>
              </a:defRPr>
            </a:lvl7pPr>
            <a:lvl8pPr marL="3429000" indent="-228600" eaLnBrk="0" fontAlgn="base" hangingPunct="0">
              <a:spcBef>
                <a:spcPct val="0"/>
              </a:spcBef>
              <a:spcAft>
                <a:spcPct val="0"/>
              </a:spcAft>
              <a:defRPr sz="3200">
                <a:solidFill>
                  <a:schemeClr val="tx1"/>
                </a:solidFill>
                <a:latin typeface="Maiandra GD" pitchFamily="34" charset="0"/>
              </a:defRPr>
            </a:lvl8pPr>
            <a:lvl9pPr marL="3886200" indent="-228600" eaLnBrk="0" fontAlgn="base" hangingPunct="0">
              <a:spcBef>
                <a:spcPct val="0"/>
              </a:spcBef>
              <a:spcAft>
                <a:spcPct val="0"/>
              </a:spcAft>
              <a:defRPr sz="3200">
                <a:solidFill>
                  <a:schemeClr val="tx1"/>
                </a:solidFill>
                <a:latin typeface="Maiandra GD" pitchFamily="34" charset="0"/>
              </a:defRPr>
            </a:lvl9pPr>
          </a:lstStyle>
          <a:p>
            <a:fld id="{EDEC2522-A2E2-4990-8805-A481BC2591BE}" type="slidenum">
              <a:rPr lang="hr-HR" altLang="x-none" sz="1200" smtClean="0"/>
              <a:pPr/>
              <a:t>27</a:t>
            </a:fld>
            <a:endParaRPr lang="hr-HR" altLang="x-none" sz="1200" smtClean="0"/>
          </a:p>
        </p:txBody>
      </p:sp>
      <p:sp>
        <p:nvSpPr>
          <p:cNvPr id="82947" name="Rectangle 2"/>
          <p:cNvSpPr>
            <a:spLocks noGrp="1" noRot="1" noChangeAspect="1" noChangeArrowheads="1" noTextEdit="1"/>
          </p:cNvSpPr>
          <p:nvPr>
            <p:ph type="sldImg"/>
          </p:nvPr>
        </p:nvSpPr>
        <p:spPr bwMode="auto">
          <a:xfrm>
            <a:off x="339725" y="406400"/>
            <a:ext cx="2655888" cy="19923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xfrm>
            <a:off x="444500" y="2481659"/>
            <a:ext cx="5956300" cy="67004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x-none" smtClean="0"/>
              <a:t>By deficits in parenting skills I am talking about problems due not to severe parent psychopathology, but rather to parent inexperience, a parent’s difficulties in making the transition to single parenthood and out of marriage.  Parent education, supportive psychotherapy for parent are generally all required</a:t>
            </a:r>
          </a:p>
          <a:p>
            <a:r>
              <a:rPr lang="en-US" altLang="x-none" smtClean="0"/>
              <a:t>Some refusal is simply an expression of the normal phases of the development of autonomy, which in preadolescene and adol. in particular, is associated with periods where one or the other parent and the child butt heads for a period of time.  Think of your own children.  Parent guidance is genrally all that is necessary, sometimes the parent needs more flexibility, esp w teens</a:t>
            </a:r>
          </a:p>
          <a:p>
            <a:r>
              <a:rPr lang="en-US" altLang="x-none" smtClean="0"/>
              <a:t>Serious problems in the non-custodial parent have been seen by me in several cases. In such cases the non-custodial parent has psychological problems which render them frightening- one child I saw had a father who suffered from a  paranoid personality disorder, and another child’s father was a chronic schizophrenic.  While his doctor assured the court that he was capable of parenting time, this was always a very disturbing experience for the child.</a:t>
            </a:r>
          </a:p>
          <a:p>
            <a:r>
              <a:rPr lang="en-US" altLang="x-none" smtClean="0"/>
              <a:t>Children tend to develop a variety of difficulties when the level of conflict between their parents is mild or moderate and prolonged (show slide) ----Parental counseling, mediation or arbitration of specific issues, court orders that encourage disengaged, parallel parenting </a:t>
            </a:r>
          </a:p>
          <a:p>
            <a:r>
              <a:rPr lang="en-US" altLang="x-none" smtClean="0"/>
              <a:t>I’ve left off two that requires special attention: </a:t>
            </a:r>
          </a:p>
          <a:p>
            <a:r>
              <a:rPr lang="en-US" altLang="x-none" smtClean="0"/>
              <a:t>First is the child being witness to traumatic scenes of violence between the parents.  Fear and even refusal to visit are expectable here, as the child may be suffering from PTSD and require treatment for same.  Supervised access may be necessary, with a phase-in of contact with the abuser</a:t>
            </a:r>
          </a:p>
          <a:p>
            <a:r>
              <a:rPr lang="en-US" altLang="x-none" smtClean="0"/>
              <a:t>Second is the child being a victim of abuse, or cases (about 1 in 6) where the status of abuse is unclear.  </a:t>
            </a:r>
          </a:p>
          <a:p>
            <a:endParaRPr lang="en-US" altLang="x-none" smtClean="0"/>
          </a:p>
        </p:txBody>
      </p:sp>
      <p:sp>
        <p:nvSpPr>
          <p:cNvPr id="82949" name="Rectangle 4"/>
          <p:cNvSpPr>
            <a:spLocks noChangeArrowheads="1"/>
          </p:cNvSpPr>
          <p:nvPr/>
        </p:nvSpPr>
        <p:spPr bwMode="auto">
          <a:xfrm>
            <a:off x="2819400" y="579054"/>
            <a:ext cx="3752850" cy="180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Maiandra GD" pitchFamily="34" charset="0"/>
              </a:defRPr>
            </a:lvl1pPr>
            <a:lvl2pPr marL="742950" indent="-285750">
              <a:defRPr sz="3200">
                <a:solidFill>
                  <a:schemeClr val="tx1"/>
                </a:solidFill>
                <a:latin typeface="Maiandra GD" pitchFamily="34" charset="0"/>
              </a:defRPr>
            </a:lvl2pPr>
            <a:lvl3pPr marL="1143000" indent="-228600">
              <a:defRPr sz="3200">
                <a:solidFill>
                  <a:schemeClr val="tx1"/>
                </a:solidFill>
                <a:latin typeface="Maiandra GD" pitchFamily="34" charset="0"/>
              </a:defRPr>
            </a:lvl3pPr>
            <a:lvl4pPr marL="1600200" indent="-228600">
              <a:defRPr sz="3200">
                <a:solidFill>
                  <a:schemeClr val="tx1"/>
                </a:solidFill>
                <a:latin typeface="Maiandra GD" pitchFamily="34" charset="0"/>
              </a:defRPr>
            </a:lvl4pPr>
            <a:lvl5pPr marL="2057400" indent="-228600">
              <a:defRPr sz="3200">
                <a:solidFill>
                  <a:schemeClr val="tx1"/>
                </a:solidFill>
                <a:latin typeface="Maiandra GD" pitchFamily="34" charset="0"/>
              </a:defRPr>
            </a:lvl5pPr>
            <a:lvl6pPr marL="2514600" indent="-228600" eaLnBrk="0" fontAlgn="base" hangingPunct="0">
              <a:spcBef>
                <a:spcPct val="0"/>
              </a:spcBef>
              <a:spcAft>
                <a:spcPct val="0"/>
              </a:spcAft>
              <a:defRPr sz="3200">
                <a:solidFill>
                  <a:schemeClr val="tx1"/>
                </a:solidFill>
                <a:latin typeface="Maiandra GD" pitchFamily="34" charset="0"/>
              </a:defRPr>
            </a:lvl6pPr>
            <a:lvl7pPr marL="2971800" indent="-228600" eaLnBrk="0" fontAlgn="base" hangingPunct="0">
              <a:spcBef>
                <a:spcPct val="0"/>
              </a:spcBef>
              <a:spcAft>
                <a:spcPct val="0"/>
              </a:spcAft>
              <a:defRPr sz="3200">
                <a:solidFill>
                  <a:schemeClr val="tx1"/>
                </a:solidFill>
                <a:latin typeface="Maiandra GD" pitchFamily="34" charset="0"/>
              </a:defRPr>
            </a:lvl7pPr>
            <a:lvl8pPr marL="3429000" indent="-228600" eaLnBrk="0" fontAlgn="base" hangingPunct="0">
              <a:spcBef>
                <a:spcPct val="0"/>
              </a:spcBef>
              <a:spcAft>
                <a:spcPct val="0"/>
              </a:spcAft>
              <a:defRPr sz="3200">
                <a:solidFill>
                  <a:schemeClr val="tx1"/>
                </a:solidFill>
                <a:latin typeface="Maiandra GD" pitchFamily="34" charset="0"/>
              </a:defRPr>
            </a:lvl8pPr>
            <a:lvl9pPr marL="3886200" indent="-228600" eaLnBrk="0" fontAlgn="base" hangingPunct="0">
              <a:spcBef>
                <a:spcPct val="0"/>
              </a:spcBef>
              <a:spcAft>
                <a:spcPct val="0"/>
              </a:spcAft>
              <a:defRPr sz="3200">
                <a:solidFill>
                  <a:schemeClr val="tx1"/>
                </a:solidFill>
                <a:latin typeface="Maiandra GD" pitchFamily="34" charset="0"/>
              </a:defRPr>
            </a:lvl9pPr>
          </a:lstStyle>
          <a:p>
            <a:pPr>
              <a:spcBef>
                <a:spcPct val="30000"/>
              </a:spcBef>
            </a:pPr>
            <a:r>
              <a:rPr lang="en-US" altLang="x-none" sz="1200"/>
              <a:t>Parental Programming is only one of eight classes of reasons why children resist or refuse visitation.</a:t>
            </a:r>
          </a:p>
          <a:p>
            <a:pPr>
              <a:spcBef>
                <a:spcPct val="30000"/>
              </a:spcBef>
            </a:pPr>
            <a:r>
              <a:rPr lang="en-US" altLang="x-none" sz="1200"/>
              <a:t>For young children, ages one to three in particular ,separation from the primary custodian can be a source of visitation refusal.  This is a symptom at later ages.  For older children child therapy and parent guidance are usually sufficient interventions.  A gradual increase in contact and additional support for c at transitions generally indicated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hr-HR" smtClean="0"/>
              <a:t>Uredite stil naslova matrice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1377C3D-7BB2-4D23-9D10-616807B37D36}" type="datetimeFigureOut">
              <a:rPr lang="sr-Latn-CS" smtClean="0"/>
              <a:t>14/05/22</a:t>
            </a:fld>
            <a:endParaRPr lang="hr-H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hr-H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3C03A18-1BE2-487D-92D8-585057AF460F}" type="slidenum">
              <a:rPr lang="hr-HR" smtClean="0"/>
              <a:t>‹#›</a:t>
            </a:fld>
            <a:endParaRPr lang="hr-H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a:p>
        </p:txBody>
      </p:sp>
      <p:sp>
        <p:nvSpPr>
          <p:cNvPr id="3" name="Vertical Text Placeholder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Date Placeholder 3"/>
          <p:cNvSpPr>
            <a:spLocks noGrp="1"/>
          </p:cNvSpPr>
          <p:nvPr>
            <p:ph type="dt" sz="half" idx="10"/>
          </p:nvPr>
        </p:nvSpPr>
        <p:spPr/>
        <p:txBody>
          <a:bodyPr/>
          <a:lstStyle/>
          <a:p>
            <a:fld id="{71377C3D-7BB2-4D23-9D10-616807B37D36}" type="datetimeFigureOut">
              <a:rPr lang="sr-Latn-CS" smtClean="0"/>
              <a:t>14/05/22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hr-HR" smtClean="0"/>
              <a:t>Uredite stil naslova matrice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Date Placeholder 3"/>
          <p:cNvSpPr>
            <a:spLocks noGrp="1"/>
          </p:cNvSpPr>
          <p:nvPr>
            <p:ph type="dt" sz="half" idx="10"/>
          </p:nvPr>
        </p:nvSpPr>
        <p:spPr/>
        <p:txBody>
          <a:bodyPr/>
          <a:lstStyle/>
          <a:p>
            <a:fld id="{71377C3D-7BB2-4D23-9D10-616807B37D36}" type="datetimeFigureOut">
              <a:rPr lang="sr-Latn-CS" smtClean="0"/>
              <a:t>14/05/22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3766000"/>
            <a:ext cx="7370400" cy="3092000"/>
          </a:xfrm>
          <a:prstGeom prst="rtTriangl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11" name="Google Shape;11;p2"/>
          <p:cNvSpPr/>
          <p:nvPr/>
        </p:nvSpPr>
        <p:spPr>
          <a:xfrm flipH="1">
            <a:off x="3582600" y="2067600"/>
            <a:ext cx="5561400" cy="4790400"/>
          </a:xfrm>
          <a:prstGeom prst="rtTriangl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12" name="Google Shape;12;p2"/>
          <p:cNvSpPr/>
          <p:nvPr/>
        </p:nvSpPr>
        <p:spPr>
          <a:xfrm rot="10800000">
            <a:off x="5058905" y="0"/>
            <a:ext cx="4085100" cy="2736800"/>
          </a:xfrm>
          <a:prstGeom prst="rtTriangle">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13" name="Google Shape;13;p2"/>
          <p:cNvSpPr/>
          <p:nvPr/>
        </p:nvSpPr>
        <p:spPr>
          <a:xfrm>
            <a:off x="203275" y="275000"/>
            <a:ext cx="87375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grpSp>
        <p:nvGrpSpPr>
          <p:cNvPr id="14" name="Google Shape;14;p2"/>
          <p:cNvGrpSpPr/>
          <p:nvPr/>
        </p:nvGrpSpPr>
        <p:grpSpPr>
          <a:xfrm>
            <a:off x="255201" y="789"/>
            <a:ext cx="2250363" cy="13924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grpSp>
      <p:grpSp>
        <p:nvGrpSpPr>
          <p:cNvPr id="18" name="Google Shape;18;p2"/>
          <p:cNvGrpSpPr/>
          <p:nvPr/>
        </p:nvGrpSpPr>
        <p:grpSpPr>
          <a:xfrm>
            <a:off x="905396" y="789"/>
            <a:ext cx="2250363" cy="13924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grpSp>
      <p:grpSp>
        <p:nvGrpSpPr>
          <p:cNvPr id="22" name="Google Shape;22;p2"/>
          <p:cNvGrpSpPr/>
          <p:nvPr/>
        </p:nvGrpSpPr>
        <p:grpSpPr>
          <a:xfrm>
            <a:off x="7057468" y="6784"/>
            <a:ext cx="1851282" cy="1002811"/>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grpSp>
      <p:grpSp>
        <p:nvGrpSpPr>
          <p:cNvPr id="26" name="Google Shape;26;p2"/>
          <p:cNvGrpSpPr/>
          <p:nvPr/>
        </p:nvGrpSpPr>
        <p:grpSpPr>
          <a:xfrm>
            <a:off x="6553032" y="5623803"/>
            <a:ext cx="2389068" cy="1234316"/>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grpSp>
      <p:grpSp>
        <p:nvGrpSpPr>
          <p:cNvPr id="30" name="Google Shape;30;p2"/>
          <p:cNvGrpSpPr/>
          <p:nvPr/>
        </p:nvGrpSpPr>
        <p:grpSpPr>
          <a:xfrm>
            <a:off x="199149" y="5407536"/>
            <a:ext cx="2795414" cy="1444411"/>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grpSp>
      <p:sp>
        <p:nvSpPr>
          <p:cNvPr id="34" name="Google Shape;34;p2"/>
          <p:cNvSpPr txBox="1">
            <a:spLocks noGrp="1"/>
          </p:cNvSpPr>
          <p:nvPr>
            <p:ph type="ctrTitle"/>
          </p:nvPr>
        </p:nvSpPr>
        <p:spPr>
          <a:xfrm>
            <a:off x="1858703" y="2430444"/>
            <a:ext cx="5361300" cy="1930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4550877"/>
            <a:ext cx="5361300" cy="69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6058224"/>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bs">
                <a:solidFill>
                  <a:srgbClr val="233A44"/>
                </a:solidFill>
              </a:rPr>
              <a:pPr/>
              <a:t>‹#›</a:t>
            </a:fld>
            <a:endParaRPr>
              <a:solidFill>
                <a:srgbClr val="233A44"/>
              </a:solidFill>
            </a:endParaRPr>
          </a:p>
        </p:txBody>
      </p:sp>
    </p:spTree>
    <p:extLst>
      <p:ext uri="{BB962C8B-B14F-4D97-AF65-F5344CB8AC3E}">
        <p14:creationId xmlns:p14="http://schemas.microsoft.com/office/powerpoint/2010/main" val="1612790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3079200"/>
            <a:ext cx="4386900" cy="3778800"/>
          </a:xfrm>
          <a:prstGeom prst="rtTriangle">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grpSp>
        <p:nvGrpSpPr>
          <p:cNvPr id="39" name="Google Shape;39;p3"/>
          <p:cNvGrpSpPr/>
          <p:nvPr/>
        </p:nvGrpSpPr>
        <p:grpSpPr>
          <a:xfrm>
            <a:off x="5594192" y="5281487"/>
            <a:ext cx="2910145" cy="1576453"/>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grpSp>
      <p:grpSp>
        <p:nvGrpSpPr>
          <p:cNvPr id="43" name="Google Shape;43;p3"/>
          <p:cNvGrpSpPr/>
          <p:nvPr/>
        </p:nvGrpSpPr>
        <p:grpSpPr>
          <a:xfrm>
            <a:off x="199149" y="3"/>
            <a:ext cx="2795414" cy="1444411"/>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grpSp>
      <p:sp>
        <p:nvSpPr>
          <p:cNvPr id="47" name="Google Shape;47;p3"/>
          <p:cNvSpPr txBox="1">
            <a:spLocks noGrp="1"/>
          </p:cNvSpPr>
          <p:nvPr>
            <p:ph type="title"/>
          </p:nvPr>
        </p:nvSpPr>
        <p:spPr>
          <a:xfrm>
            <a:off x="1888684" y="2328133"/>
            <a:ext cx="5377500" cy="2194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6058224"/>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bs">
                <a:solidFill>
                  <a:srgbClr val="233A44"/>
                </a:solidFill>
              </a:rPr>
              <a:pPr/>
              <a:t>‹#›</a:t>
            </a:fld>
            <a:endParaRPr>
              <a:solidFill>
                <a:srgbClr val="233A44"/>
              </a:solidFill>
            </a:endParaRPr>
          </a:p>
        </p:txBody>
      </p:sp>
    </p:spTree>
    <p:extLst>
      <p:ext uri="{BB962C8B-B14F-4D97-AF65-F5344CB8AC3E}">
        <p14:creationId xmlns:p14="http://schemas.microsoft.com/office/powerpoint/2010/main" val="534359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51" name="Google Shape;51;p4"/>
          <p:cNvSpPr/>
          <p:nvPr/>
        </p:nvSpPr>
        <p:spPr>
          <a:xfrm>
            <a:off x="31" y="3766000"/>
            <a:ext cx="7370400" cy="3092000"/>
          </a:xfrm>
          <a:prstGeom prst="rtTriangl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52" name="Google Shape;52;p4"/>
          <p:cNvSpPr/>
          <p:nvPr/>
        </p:nvSpPr>
        <p:spPr>
          <a:xfrm>
            <a:off x="203225" y="275000"/>
            <a:ext cx="87375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53" name="Google Shape;53;p4"/>
          <p:cNvSpPr txBox="1">
            <a:spLocks noGrp="1"/>
          </p:cNvSpPr>
          <p:nvPr>
            <p:ph type="title"/>
          </p:nvPr>
        </p:nvSpPr>
        <p:spPr>
          <a:xfrm>
            <a:off x="819150" y="1127467"/>
            <a:ext cx="7505700" cy="1272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2654300"/>
            <a:ext cx="7505700" cy="3264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6058224"/>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bs">
                <a:solidFill>
                  <a:srgbClr val="233A44"/>
                </a:solidFill>
              </a:rPr>
              <a:pPr/>
              <a:t>‹#›</a:t>
            </a:fld>
            <a:endParaRPr>
              <a:solidFill>
                <a:srgbClr val="233A44"/>
              </a:solidFill>
            </a:endParaRPr>
          </a:p>
        </p:txBody>
      </p:sp>
    </p:spTree>
    <p:extLst>
      <p:ext uri="{BB962C8B-B14F-4D97-AF65-F5344CB8AC3E}">
        <p14:creationId xmlns:p14="http://schemas.microsoft.com/office/powerpoint/2010/main" val="1081867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58" name="Google Shape;58;p5"/>
          <p:cNvSpPr/>
          <p:nvPr/>
        </p:nvSpPr>
        <p:spPr>
          <a:xfrm>
            <a:off x="31" y="3766000"/>
            <a:ext cx="7370400" cy="3092000"/>
          </a:xfrm>
          <a:prstGeom prst="rtTriangl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59" name="Google Shape;59;p5"/>
          <p:cNvSpPr/>
          <p:nvPr/>
        </p:nvSpPr>
        <p:spPr>
          <a:xfrm>
            <a:off x="203225" y="275000"/>
            <a:ext cx="87375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60" name="Google Shape;60;p5"/>
          <p:cNvSpPr txBox="1">
            <a:spLocks noGrp="1"/>
          </p:cNvSpPr>
          <p:nvPr>
            <p:ph type="title"/>
          </p:nvPr>
        </p:nvSpPr>
        <p:spPr>
          <a:xfrm>
            <a:off x="819150" y="1127467"/>
            <a:ext cx="7505700" cy="1272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2654300"/>
            <a:ext cx="3686100" cy="3264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2654300"/>
            <a:ext cx="3686100" cy="3264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6058224"/>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bs">
                <a:solidFill>
                  <a:srgbClr val="233A44"/>
                </a:solidFill>
              </a:rPr>
              <a:pPr/>
              <a:t>‹#›</a:t>
            </a:fld>
            <a:endParaRPr>
              <a:solidFill>
                <a:srgbClr val="233A44"/>
              </a:solidFill>
            </a:endParaRPr>
          </a:p>
        </p:txBody>
      </p:sp>
    </p:spTree>
    <p:extLst>
      <p:ext uri="{BB962C8B-B14F-4D97-AF65-F5344CB8AC3E}">
        <p14:creationId xmlns:p14="http://schemas.microsoft.com/office/powerpoint/2010/main" val="95816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66" name="Google Shape;66;p6"/>
          <p:cNvSpPr/>
          <p:nvPr/>
        </p:nvSpPr>
        <p:spPr>
          <a:xfrm>
            <a:off x="31" y="3766000"/>
            <a:ext cx="7370400" cy="3092000"/>
          </a:xfrm>
          <a:prstGeom prst="rtTriangl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67" name="Google Shape;67;p6"/>
          <p:cNvSpPr/>
          <p:nvPr/>
        </p:nvSpPr>
        <p:spPr>
          <a:xfrm>
            <a:off x="203225" y="275000"/>
            <a:ext cx="87375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68" name="Google Shape;68;p6"/>
          <p:cNvSpPr txBox="1">
            <a:spLocks noGrp="1"/>
          </p:cNvSpPr>
          <p:nvPr>
            <p:ph type="title"/>
          </p:nvPr>
        </p:nvSpPr>
        <p:spPr>
          <a:xfrm>
            <a:off x="819150" y="1127467"/>
            <a:ext cx="7505700" cy="1272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6058224"/>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bs">
                <a:solidFill>
                  <a:srgbClr val="233A44"/>
                </a:solidFill>
              </a:rPr>
              <a:pPr/>
              <a:t>‹#›</a:t>
            </a:fld>
            <a:endParaRPr>
              <a:solidFill>
                <a:srgbClr val="233A44"/>
              </a:solidFill>
            </a:endParaRPr>
          </a:p>
        </p:txBody>
      </p:sp>
    </p:spTree>
    <p:extLst>
      <p:ext uri="{BB962C8B-B14F-4D97-AF65-F5344CB8AC3E}">
        <p14:creationId xmlns:p14="http://schemas.microsoft.com/office/powerpoint/2010/main" val="4001816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72" name="Google Shape;72;p7"/>
          <p:cNvSpPr/>
          <p:nvPr/>
        </p:nvSpPr>
        <p:spPr>
          <a:xfrm>
            <a:off x="31" y="3766000"/>
            <a:ext cx="7370400" cy="3092000"/>
          </a:xfrm>
          <a:prstGeom prst="rtTriangle">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73" name="Google Shape;73;p7"/>
          <p:cNvSpPr/>
          <p:nvPr/>
        </p:nvSpPr>
        <p:spPr>
          <a:xfrm>
            <a:off x="203225" y="275000"/>
            <a:ext cx="87375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74" name="Google Shape;74;p7"/>
          <p:cNvSpPr txBox="1">
            <a:spLocks noGrp="1"/>
          </p:cNvSpPr>
          <p:nvPr>
            <p:ph type="title"/>
          </p:nvPr>
        </p:nvSpPr>
        <p:spPr>
          <a:xfrm>
            <a:off x="819150" y="1127467"/>
            <a:ext cx="3709200" cy="1844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3092067"/>
            <a:ext cx="3709200" cy="2826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6058224"/>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bs">
                <a:solidFill>
                  <a:srgbClr val="233A44"/>
                </a:solidFill>
              </a:rPr>
              <a:pPr/>
              <a:t>‹#›</a:t>
            </a:fld>
            <a:endParaRPr>
              <a:solidFill>
                <a:srgbClr val="233A44"/>
              </a:solidFill>
            </a:endParaRPr>
          </a:p>
        </p:txBody>
      </p:sp>
    </p:spTree>
    <p:extLst>
      <p:ext uri="{BB962C8B-B14F-4D97-AF65-F5344CB8AC3E}">
        <p14:creationId xmlns:p14="http://schemas.microsoft.com/office/powerpoint/2010/main" val="3090711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3764192"/>
            <a:ext cx="7369200" cy="30892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79" name="Google Shape;79;p8"/>
          <p:cNvSpPr/>
          <p:nvPr/>
        </p:nvSpPr>
        <p:spPr>
          <a:xfrm flipH="1">
            <a:off x="3583210" y="2072151"/>
            <a:ext cx="5560500" cy="4786000"/>
          </a:xfrm>
          <a:prstGeom prst="rtTriangle">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grpSp>
        <p:nvGrpSpPr>
          <p:cNvPr id="80" name="Google Shape;80;p8"/>
          <p:cNvGrpSpPr/>
          <p:nvPr/>
        </p:nvGrpSpPr>
        <p:grpSpPr>
          <a:xfrm>
            <a:off x="255992" y="-158"/>
            <a:ext cx="2251347" cy="1391211"/>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grpSp>
      <p:sp>
        <p:nvSpPr>
          <p:cNvPr id="84" name="Google Shape;84;p8"/>
          <p:cNvSpPr/>
          <p:nvPr/>
        </p:nvSpPr>
        <p:spPr>
          <a:xfrm>
            <a:off x="203225" y="275000"/>
            <a:ext cx="87375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grpSp>
        <p:nvGrpSpPr>
          <p:cNvPr id="85" name="Google Shape;85;p8"/>
          <p:cNvGrpSpPr/>
          <p:nvPr/>
        </p:nvGrpSpPr>
        <p:grpSpPr>
          <a:xfrm>
            <a:off x="34934" y="6029500"/>
            <a:ext cx="1593306" cy="822763"/>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grpSp>
      <p:grpSp>
        <p:nvGrpSpPr>
          <p:cNvPr id="89" name="Google Shape;89;p8"/>
          <p:cNvGrpSpPr/>
          <p:nvPr/>
        </p:nvGrpSpPr>
        <p:grpSpPr>
          <a:xfrm>
            <a:off x="5886354" y="1657"/>
            <a:ext cx="3257455" cy="1682019"/>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grpSp>
      <p:sp>
        <p:nvSpPr>
          <p:cNvPr id="93" name="Google Shape;93;p8"/>
          <p:cNvSpPr txBox="1">
            <a:spLocks noGrp="1"/>
          </p:cNvSpPr>
          <p:nvPr>
            <p:ph type="title"/>
          </p:nvPr>
        </p:nvSpPr>
        <p:spPr>
          <a:xfrm>
            <a:off x="1393929" y="1734861"/>
            <a:ext cx="6366900" cy="3385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6058224"/>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bs">
                <a:solidFill>
                  <a:srgbClr val="233A44"/>
                </a:solidFill>
              </a:rPr>
              <a:pPr/>
              <a:t>‹#›</a:t>
            </a:fld>
            <a:endParaRPr>
              <a:solidFill>
                <a:srgbClr val="233A44"/>
              </a:solidFill>
            </a:endParaRPr>
          </a:p>
        </p:txBody>
      </p:sp>
    </p:spTree>
    <p:extLst>
      <p:ext uri="{BB962C8B-B14F-4D97-AF65-F5344CB8AC3E}">
        <p14:creationId xmlns:p14="http://schemas.microsoft.com/office/powerpoint/2010/main" val="1545641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97" name="Google Shape;97;p9"/>
          <p:cNvSpPr/>
          <p:nvPr/>
        </p:nvSpPr>
        <p:spPr>
          <a:xfrm>
            <a:off x="31" y="3766000"/>
            <a:ext cx="7370400" cy="3092000"/>
          </a:xfrm>
          <a:prstGeom prst="rtTriangl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98" name="Google Shape;98;p9"/>
          <p:cNvSpPr/>
          <p:nvPr/>
        </p:nvSpPr>
        <p:spPr>
          <a:xfrm>
            <a:off x="203225" y="275000"/>
            <a:ext cx="87375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99" name="Google Shape;99;p9"/>
          <p:cNvSpPr txBox="1">
            <a:spLocks noGrp="1"/>
          </p:cNvSpPr>
          <p:nvPr>
            <p:ph type="title"/>
          </p:nvPr>
        </p:nvSpPr>
        <p:spPr>
          <a:xfrm>
            <a:off x="819150" y="1127467"/>
            <a:ext cx="6424200" cy="940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2067600"/>
            <a:ext cx="5859900" cy="5248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3289400"/>
            <a:ext cx="5859900" cy="2794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6058224"/>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bs">
                <a:solidFill>
                  <a:srgbClr val="233A44"/>
                </a:solidFill>
              </a:rPr>
              <a:pPr/>
              <a:t>‹#›</a:t>
            </a:fld>
            <a:endParaRPr>
              <a:solidFill>
                <a:srgbClr val="233A44"/>
              </a:solidFill>
            </a:endParaRPr>
          </a:p>
        </p:txBody>
      </p:sp>
    </p:spTree>
    <p:extLst>
      <p:ext uri="{BB962C8B-B14F-4D97-AF65-F5344CB8AC3E}">
        <p14:creationId xmlns:p14="http://schemas.microsoft.com/office/powerpoint/2010/main" val="2532369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a:p>
        </p:txBody>
      </p:sp>
      <p:sp>
        <p:nvSpPr>
          <p:cNvPr id="3" name="Content Placeholder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71377C3D-7BB2-4D23-9D10-616807B37D36}" type="datetimeFigureOut">
              <a:rPr lang="sr-Latn-CS" smtClean="0"/>
              <a:t>14/05/22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3766000"/>
            <a:ext cx="7370400" cy="3092000"/>
          </a:xfrm>
          <a:prstGeom prst="rtTriangle">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105" name="Google Shape;105;p10"/>
          <p:cNvSpPr/>
          <p:nvPr/>
        </p:nvSpPr>
        <p:spPr>
          <a:xfrm flipH="1">
            <a:off x="3582600" y="2067600"/>
            <a:ext cx="5561400" cy="4790400"/>
          </a:xfrm>
          <a:prstGeom prst="rtTriangle">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106" name="Google Shape;106;p10"/>
          <p:cNvSpPr/>
          <p:nvPr/>
        </p:nvSpPr>
        <p:spPr>
          <a:xfrm>
            <a:off x="203225" y="275000"/>
            <a:ext cx="87375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107" name="Google Shape;107;p10"/>
          <p:cNvSpPr txBox="1">
            <a:spLocks noGrp="1"/>
          </p:cNvSpPr>
          <p:nvPr>
            <p:ph type="body" idx="1"/>
          </p:nvPr>
        </p:nvSpPr>
        <p:spPr>
          <a:xfrm>
            <a:off x="328025" y="5551333"/>
            <a:ext cx="7415100" cy="8068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6058224"/>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bs">
                <a:solidFill>
                  <a:srgbClr val="233A44"/>
                </a:solidFill>
              </a:rPr>
              <a:pPr/>
              <a:t>‹#›</a:t>
            </a:fld>
            <a:endParaRPr>
              <a:solidFill>
                <a:srgbClr val="233A44"/>
              </a:solidFill>
            </a:endParaRPr>
          </a:p>
        </p:txBody>
      </p:sp>
    </p:spTree>
    <p:extLst>
      <p:ext uri="{BB962C8B-B14F-4D97-AF65-F5344CB8AC3E}">
        <p14:creationId xmlns:p14="http://schemas.microsoft.com/office/powerpoint/2010/main" val="745353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3778767"/>
            <a:ext cx="3574800" cy="3079200"/>
          </a:xfrm>
          <a:prstGeom prst="rtTriangle">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grpSp>
        <p:nvGrpSpPr>
          <p:cNvPr id="111" name="Google Shape;111;p11"/>
          <p:cNvGrpSpPr/>
          <p:nvPr/>
        </p:nvGrpSpPr>
        <p:grpSpPr>
          <a:xfrm>
            <a:off x="5959222" y="5492769"/>
            <a:ext cx="2520952" cy="1365553"/>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grpSp>
      <p:grpSp>
        <p:nvGrpSpPr>
          <p:cNvPr id="115" name="Google Shape;115;p11"/>
          <p:cNvGrpSpPr/>
          <p:nvPr/>
        </p:nvGrpSpPr>
        <p:grpSpPr>
          <a:xfrm>
            <a:off x="199149" y="3"/>
            <a:ext cx="2795414" cy="1444411"/>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Arial"/>
                <a:cs typeface="Arial"/>
                <a:sym typeface="Arial"/>
              </a:endParaRPr>
            </a:p>
          </p:txBody>
        </p:sp>
      </p:grpSp>
      <p:sp>
        <p:nvSpPr>
          <p:cNvPr id="119" name="Google Shape;119;p11"/>
          <p:cNvSpPr txBox="1">
            <a:spLocks noGrp="1"/>
          </p:cNvSpPr>
          <p:nvPr>
            <p:ph type="title" hasCustomPrompt="1"/>
          </p:nvPr>
        </p:nvSpPr>
        <p:spPr>
          <a:xfrm>
            <a:off x="1385850" y="1845133"/>
            <a:ext cx="6372300" cy="18396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3818467"/>
            <a:ext cx="6372300" cy="8548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6058224"/>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bs">
                <a:solidFill>
                  <a:srgbClr val="233A44"/>
                </a:solidFill>
              </a:rPr>
              <a:pPr/>
              <a:t>‹#›</a:t>
            </a:fld>
            <a:endParaRPr>
              <a:solidFill>
                <a:srgbClr val="233A44"/>
              </a:solidFill>
            </a:endParaRPr>
          </a:p>
        </p:txBody>
      </p:sp>
    </p:spTree>
    <p:extLst>
      <p:ext uri="{BB962C8B-B14F-4D97-AF65-F5344CB8AC3E}">
        <p14:creationId xmlns:p14="http://schemas.microsoft.com/office/powerpoint/2010/main" val="81503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6058224"/>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bs">
                <a:solidFill>
                  <a:srgbClr val="233A44"/>
                </a:solidFill>
              </a:rPr>
              <a:pPr/>
              <a:t>‹#›</a:t>
            </a:fld>
            <a:endParaRPr>
              <a:solidFill>
                <a:srgbClr val="233A44"/>
              </a:solidFill>
            </a:endParaRPr>
          </a:p>
        </p:txBody>
      </p:sp>
    </p:spTree>
    <p:extLst>
      <p:ext uri="{BB962C8B-B14F-4D97-AF65-F5344CB8AC3E}">
        <p14:creationId xmlns:p14="http://schemas.microsoft.com/office/powerpoint/2010/main" val="37894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hr-HR" smtClean="0"/>
              <a:t>Uredite stil naslova matrice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71377C3D-7BB2-4D23-9D10-616807B37D36}" type="datetimeFigureOut">
              <a:rPr lang="sr-Latn-CS" smtClean="0"/>
              <a:t>14/05/22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a:p>
        </p:txBody>
      </p:sp>
      <p:sp>
        <p:nvSpPr>
          <p:cNvPr id="5" name="Date Placeholder 4"/>
          <p:cNvSpPr>
            <a:spLocks noGrp="1"/>
          </p:cNvSpPr>
          <p:nvPr>
            <p:ph type="dt" sz="half" idx="10"/>
          </p:nvPr>
        </p:nvSpPr>
        <p:spPr/>
        <p:txBody>
          <a:bodyPr/>
          <a:lstStyle/>
          <a:p>
            <a:fld id="{71377C3D-7BB2-4D23-9D10-616807B37D36}" type="datetimeFigureOut">
              <a:rPr lang="sr-Latn-CS" smtClean="0"/>
              <a:t>14/05/22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3C03A18-1BE2-487D-92D8-585057AF460F}" type="slidenum">
              <a:rPr lang="hr-HR" smtClean="0"/>
              <a:t>‹#›</a:t>
            </a:fld>
            <a:endParaRPr lang="hr-HR"/>
          </a:p>
        </p:txBody>
      </p:sp>
      <p:sp>
        <p:nvSpPr>
          <p:cNvPr id="9" name="Content Placeholder 8"/>
          <p:cNvSpPr>
            <a:spLocks noGrp="1"/>
          </p:cNvSpPr>
          <p:nvPr>
            <p:ph sz="quarter" idx="13"/>
          </p:nvPr>
        </p:nvSpPr>
        <p:spPr>
          <a:xfrm>
            <a:off x="1042416" y="2313432"/>
            <a:ext cx="3419856" cy="349300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smtClean="0"/>
              <a:t>Uredite stil naslova matrice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7" name="Date Placeholder 6"/>
          <p:cNvSpPr>
            <a:spLocks noGrp="1"/>
          </p:cNvSpPr>
          <p:nvPr>
            <p:ph type="dt" sz="half" idx="10"/>
          </p:nvPr>
        </p:nvSpPr>
        <p:spPr/>
        <p:txBody>
          <a:bodyPr/>
          <a:lstStyle/>
          <a:p>
            <a:fld id="{71377C3D-7BB2-4D23-9D10-616807B37D36}" type="datetimeFigureOut">
              <a:rPr lang="sr-Latn-CS" smtClean="0"/>
              <a:t>14/05/22</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a:p>
        </p:txBody>
      </p:sp>
      <p:sp>
        <p:nvSpPr>
          <p:cNvPr id="3" name="Date Placeholder 2"/>
          <p:cNvSpPr>
            <a:spLocks noGrp="1"/>
          </p:cNvSpPr>
          <p:nvPr>
            <p:ph type="dt" sz="half" idx="10"/>
          </p:nvPr>
        </p:nvSpPr>
        <p:spPr/>
        <p:txBody>
          <a:bodyPr/>
          <a:lstStyle/>
          <a:p>
            <a:fld id="{71377C3D-7BB2-4D23-9D10-616807B37D36}" type="datetimeFigureOut">
              <a:rPr lang="sr-Latn-CS" smtClean="0"/>
              <a:t>14/05/22</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377C3D-7BB2-4D23-9D10-616807B37D36}" type="datetimeFigureOut">
              <a:rPr lang="sr-Latn-CS" smtClean="0"/>
              <a:t>14/05/22</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1377C3D-7BB2-4D23-9D10-616807B37D36}" type="datetimeFigureOut">
              <a:rPr lang="sr-Latn-CS" smtClean="0"/>
              <a:t>14/05/22</a:t>
            </a:fld>
            <a:endParaRPr lang="hr-HR"/>
          </a:p>
        </p:txBody>
      </p:sp>
      <p:sp>
        <p:nvSpPr>
          <p:cNvPr id="7" name="Slide Number Placeholder 6"/>
          <p:cNvSpPr>
            <a:spLocks noGrp="1"/>
          </p:cNvSpPr>
          <p:nvPr>
            <p:ph type="sldNum" sz="quarter" idx="12"/>
          </p:nvPr>
        </p:nvSpPr>
        <p:spPr/>
        <p:txBody>
          <a:bodyPr/>
          <a:lstStyle/>
          <a:p>
            <a:fld id="{63C03A18-1BE2-487D-92D8-585057AF460F}" type="slidenum">
              <a:rPr lang="hr-HR" smtClean="0"/>
              <a:t>‹#›</a:t>
            </a:fld>
            <a:endParaRPr lang="hr-H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hr-H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hr-HR" smtClean="0"/>
              <a:t>Uredite stil naslova matrice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hr-HR" smtClean="0"/>
              <a:t>Uredite stil naslova matrice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71377C3D-7BB2-4D23-9D10-616807B37D36}" type="datetimeFigureOut">
              <a:rPr lang="sr-Latn-CS" smtClean="0"/>
              <a:t>14/05/22</a:t>
            </a:fld>
            <a:endParaRPr lang="hr-H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hr-HR"/>
          </a:p>
        </p:txBody>
      </p:sp>
      <p:sp>
        <p:nvSpPr>
          <p:cNvPr id="7" name="Slide Number Placeholder 6"/>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hr-HR" smtClean="0"/>
              <a:t>Uredite stil naslova matrice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1377C3D-7BB2-4D23-9D10-616807B37D36}" type="datetimeFigureOut">
              <a:rPr lang="sr-Latn-CS" smtClean="0"/>
              <a:t>14/05/22</a:t>
            </a:fld>
            <a:endParaRPr lang="hr-H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hr-H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3C03A18-1BE2-487D-92D8-585057AF460F}" type="slidenum">
              <a:rPr lang="hr-HR" smtClean="0"/>
              <a:t>‹#›</a:t>
            </a:fld>
            <a:endParaRPr lang="hr-HR"/>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536633"/>
            <a:ext cx="8520600" cy="45216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6058224"/>
            <a:ext cx="548700" cy="524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a:buClr>
                <a:srgbClr val="000000"/>
              </a:buClr>
              <a:buFont typeface="Arial"/>
              <a:buNone/>
            </a:pPr>
            <a:fld id="{00000000-1234-1234-1234-123412341234}" type="slidenum">
              <a:rPr lang="bs" kern="0">
                <a:solidFill>
                  <a:srgbClr val="233A44"/>
                </a:solidFill>
              </a:rPr>
              <a:pPr>
                <a:buClr>
                  <a:srgbClr val="000000"/>
                </a:buClr>
                <a:buFont typeface="Arial"/>
                <a:buNone/>
              </a:pPr>
              <a:t>‹#›</a:t>
            </a:fld>
            <a:endParaRPr kern="0">
              <a:solidFill>
                <a:srgbClr val="233A44"/>
              </a:solidFill>
            </a:endParaRPr>
          </a:p>
        </p:txBody>
      </p:sp>
    </p:spTree>
    <p:extLst>
      <p:ext uri="{BB962C8B-B14F-4D97-AF65-F5344CB8AC3E}">
        <p14:creationId xmlns:p14="http://schemas.microsoft.com/office/powerpoint/2010/main" val="837716374"/>
      </p:ext>
    </p:extLst>
  </p:cSld>
  <p:clrMap bg1="lt1" tx1="dk1" bg2="dk2" tx2="lt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png"/><Relationship Id="rId3"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 Id="rId3"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91353" y="2069344"/>
            <a:ext cx="5361300" cy="1930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bs" b="1"/>
              <a:t>Dobro došli! </a:t>
            </a:r>
            <a:endParaRPr b="1"/>
          </a:p>
        </p:txBody>
      </p:sp>
      <p:sp>
        <p:nvSpPr>
          <p:cNvPr id="129" name="Google Shape;129;p13"/>
          <p:cNvSpPr txBox="1">
            <a:spLocks noGrp="1"/>
          </p:cNvSpPr>
          <p:nvPr>
            <p:ph type="subTitle" idx="1"/>
          </p:nvPr>
        </p:nvSpPr>
        <p:spPr>
          <a:xfrm>
            <a:off x="254275" y="4000117"/>
            <a:ext cx="8520600" cy="13372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bs"/>
              <a:t>Okrugli stol “Konfliktni razvodi” </a:t>
            </a:r>
            <a:endParaRPr sz="1300" b="1">
              <a:solidFill>
                <a:schemeClr val="dk1"/>
              </a:solidFill>
            </a:endParaRPr>
          </a:p>
          <a:p>
            <a:pPr marL="0" lvl="0" indent="0" algn="r" rtl="0">
              <a:spcBef>
                <a:spcPts val="0"/>
              </a:spcBef>
              <a:spcAft>
                <a:spcPts val="0"/>
              </a:spcAft>
              <a:buNone/>
            </a:pPr>
            <a:endParaRPr/>
          </a:p>
          <a:p>
            <a:pPr marL="0" lvl="0" indent="0" algn="r" rtl="0">
              <a:spcBef>
                <a:spcPts val="0"/>
              </a:spcBef>
              <a:spcAft>
                <a:spcPts val="0"/>
              </a:spcAft>
              <a:buNone/>
            </a:pPr>
            <a:r>
              <a:rPr lang="bs"/>
              <a:t>Klanjec, 13. svibnja 2022. godine</a:t>
            </a:r>
            <a:endParaRPr/>
          </a:p>
        </p:txBody>
      </p:sp>
      <p:pic>
        <p:nvPicPr>
          <p:cNvPr id="130" name="Google Shape;130;p13"/>
          <p:cNvPicPr preferRelativeResize="0"/>
          <p:nvPr/>
        </p:nvPicPr>
        <p:blipFill rotWithShape="1">
          <a:blip r:embed="rId3">
            <a:alphaModFix/>
          </a:blip>
          <a:srcRect r="41345"/>
          <a:stretch/>
        </p:blipFill>
        <p:spPr>
          <a:xfrm>
            <a:off x="3059832" y="548680"/>
            <a:ext cx="3255044" cy="1424267"/>
          </a:xfrm>
          <a:prstGeom prst="rect">
            <a:avLst/>
          </a:prstGeom>
          <a:noFill/>
          <a:ln>
            <a:noFill/>
          </a:ln>
        </p:spPr>
      </p:pic>
      <p:pic>
        <p:nvPicPr>
          <p:cNvPr id="131" name="Google Shape;131;p13"/>
          <p:cNvPicPr preferRelativeResize="0"/>
          <p:nvPr/>
        </p:nvPicPr>
        <p:blipFill>
          <a:blip r:embed="rId4">
            <a:alphaModFix/>
          </a:blip>
          <a:stretch>
            <a:fillRect/>
          </a:stretch>
        </p:blipFill>
        <p:spPr>
          <a:xfrm>
            <a:off x="5854678" y="5496934"/>
            <a:ext cx="2920203" cy="996033"/>
          </a:xfrm>
          <a:prstGeom prst="rect">
            <a:avLst/>
          </a:prstGeom>
          <a:noFill/>
          <a:ln>
            <a:noFill/>
          </a:ln>
        </p:spPr>
      </p:pic>
    </p:spTree>
    <p:extLst>
      <p:ext uri="{BB962C8B-B14F-4D97-AF65-F5344CB8AC3E}">
        <p14:creationId xmlns:p14="http://schemas.microsoft.com/office/powerpoint/2010/main" val="1676029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Naslov 1"/>
          <p:cNvSpPr>
            <a:spLocks noGrp="1"/>
          </p:cNvSpPr>
          <p:nvPr>
            <p:ph type="ctrTitle"/>
          </p:nvPr>
        </p:nvSpPr>
        <p:spPr>
          <a:xfrm>
            <a:off x="1763713" y="188913"/>
            <a:ext cx="5829300" cy="1470025"/>
          </a:xfrm>
        </p:spPr>
        <p:txBody>
          <a:bodyPr/>
          <a:lstStyle/>
          <a:p>
            <a:r>
              <a:rPr lang="hr-HR" altLang="x-none" b="1" dirty="0" smtClean="0"/>
              <a:t>Zamislite…</a:t>
            </a:r>
          </a:p>
        </p:txBody>
      </p:sp>
      <p:sp>
        <p:nvSpPr>
          <p:cNvPr id="74755" name="Podnaslov 2"/>
          <p:cNvSpPr>
            <a:spLocks noGrp="1"/>
          </p:cNvSpPr>
          <p:nvPr>
            <p:ph type="subTitle" idx="1"/>
          </p:nvPr>
        </p:nvSpPr>
        <p:spPr>
          <a:xfrm>
            <a:off x="1554163" y="2189163"/>
            <a:ext cx="4968875" cy="1752600"/>
          </a:xfrm>
        </p:spPr>
        <p:txBody>
          <a:bodyPr>
            <a:normAutofit/>
          </a:bodyPr>
          <a:lstStyle/>
          <a:p>
            <a:r>
              <a:rPr lang="hr-HR" altLang="x-none" sz="2800" b="1" dirty="0" smtClean="0">
                <a:solidFill>
                  <a:schemeClr val="tx2"/>
                </a:solidFill>
              </a:rPr>
              <a:t>...da Vas netko traži da se odreknete dijela sebe.</a:t>
            </a:r>
          </a:p>
        </p:txBody>
      </p:sp>
      <p:pic>
        <p:nvPicPr>
          <p:cNvPr id="7475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3356993"/>
            <a:ext cx="2336800" cy="252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896209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zervirano mjesto sadržaja 2"/>
          <p:cNvSpPr>
            <a:spLocks noGrp="1"/>
          </p:cNvSpPr>
          <p:nvPr>
            <p:ph idx="4294967295"/>
          </p:nvPr>
        </p:nvSpPr>
        <p:spPr>
          <a:xfrm>
            <a:off x="2843808" y="2204864"/>
            <a:ext cx="5382617" cy="3718099"/>
          </a:xfrm>
        </p:spPr>
        <p:txBody>
          <a:bodyPr anchor="ctr">
            <a:normAutofit/>
          </a:bodyPr>
          <a:lstStyle/>
          <a:p>
            <a:pPr marL="114300" indent="0" algn="ctr">
              <a:lnSpc>
                <a:spcPct val="150000"/>
              </a:lnSpc>
              <a:buFontTx/>
              <a:buNone/>
            </a:pPr>
            <a:r>
              <a:rPr lang="hr-HR" altLang="x-none" sz="2000" dirty="0" smtClean="0"/>
              <a:t>Niz istraživanja dosljedno pokazuje da je </a:t>
            </a:r>
            <a:r>
              <a:rPr lang="hr-HR" altLang="x-none" sz="2000" b="1" dirty="0" smtClean="0"/>
              <a:t>STUPANJ KONFLIKTA MEĐU RODITELJIMA</a:t>
            </a:r>
            <a:r>
              <a:rPr lang="hr-HR" altLang="x-none" sz="2000" dirty="0" smtClean="0"/>
              <a:t>, a ne sam razvod primarni razlog negativnih ishoda za djecu roditelja.</a:t>
            </a:r>
          </a:p>
          <a:p>
            <a:pPr marL="114300" indent="0" algn="ctr">
              <a:lnSpc>
                <a:spcPct val="150000"/>
              </a:lnSpc>
              <a:buFontTx/>
              <a:buNone/>
            </a:pPr>
            <a:endParaRPr lang="hr-HR" altLang="x-none" sz="2400" dirty="0" smtClean="0"/>
          </a:p>
          <a:p>
            <a:pPr marL="114300" indent="0" algn="r">
              <a:lnSpc>
                <a:spcPct val="70000"/>
              </a:lnSpc>
              <a:buFontTx/>
              <a:buNone/>
            </a:pPr>
            <a:endParaRPr lang="hr-HR" altLang="x-none" sz="2400" dirty="0" smtClean="0"/>
          </a:p>
          <a:p>
            <a:pPr marL="114300" indent="0" algn="r">
              <a:lnSpc>
                <a:spcPct val="70000"/>
              </a:lnSpc>
              <a:buFontTx/>
              <a:buNone/>
            </a:pPr>
            <a:endParaRPr lang="hr-HR" altLang="x-none" sz="2000" dirty="0" smtClean="0"/>
          </a:p>
        </p:txBody>
      </p:sp>
      <p:sp>
        <p:nvSpPr>
          <p:cNvPr id="4" name="TekstniOkvir 3"/>
          <p:cNvSpPr txBox="1"/>
          <p:nvPr/>
        </p:nvSpPr>
        <p:spPr>
          <a:xfrm>
            <a:off x="5508104" y="5554663"/>
            <a:ext cx="1872208" cy="738187"/>
          </a:xfrm>
          <a:prstGeom prst="rect">
            <a:avLst/>
          </a:prstGeom>
          <a:noFill/>
        </p:spPr>
        <p:txBody>
          <a:bodyPr wrap="square">
            <a:spAutoFit/>
          </a:bodyPr>
          <a:lstStyle/>
          <a:p>
            <a:pPr marL="114300" defTabSz="457200" fontAlgn="auto">
              <a:spcBef>
                <a:spcPts val="0"/>
              </a:spcBef>
              <a:spcAft>
                <a:spcPts val="0"/>
              </a:spcAft>
              <a:defRPr/>
            </a:pPr>
            <a:r>
              <a:rPr lang="hr-HR" sz="1400" dirty="0">
                <a:solidFill>
                  <a:srgbClr val="000000"/>
                </a:solidFill>
                <a:latin typeface="Corbel" panose="020B0503020204020204"/>
              </a:rPr>
              <a:t>(</a:t>
            </a:r>
            <a:r>
              <a:rPr lang="hr-HR" sz="1400" dirty="0" err="1">
                <a:solidFill>
                  <a:srgbClr val="000000"/>
                </a:solidFill>
                <a:latin typeface="Corbel" panose="020B0503020204020204"/>
              </a:rPr>
              <a:t>Amato</a:t>
            </a:r>
            <a:r>
              <a:rPr lang="hr-HR" sz="1400" dirty="0">
                <a:solidFill>
                  <a:srgbClr val="000000"/>
                </a:solidFill>
                <a:latin typeface="Corbel" panose="020B0503020204020204"/>
              </a:rPr>
              <a:t> i </a:t>
            </a:r>
            <a:r>
              <a:rPr lang="hr-HR" sz="1400" dirty="0" err="1">
                <a:solidFill>
                  <a:srgbClr val="000000"/>
                </a:solidFill>
                <a:latin typeface="Corbel" panose="020B0503020204020204"/>
              </a:rPr>
              <a:t>Afifi</a:t>
            </a:r>
            <a:r>
              <a:rPr lang="hr-HR" sz="1400" dirty="0">
                <a:solidFill>
                  <a:srgbClr val="000000"/>
                </a:solidFill>
                <a:latin typeface="Corbel" panose="020B0503020204020204"/>
              </a:rPr>
              <a:t>, 2006)</a:t>
            </a:r>
          </a:p>
          <a:p>
            <a:pPr defTabSz="457200" fontAlgn="auto">
              <a:spcBef>
                <a:spcPts val="0"/>
              </a:spcBef>
              <a:spcAft>
                <a:spcPts val="0"/>
              </a:spcAft>
              <a:defRPr/>
            </a:pPr>
            <a:endParaRPr lang="hr-HR" sz="1400" dirty="0">
              <a:solidFill>
                <a:srgbClr val="000000"/>
              </a:solidFill>
              <a:latin typeface="Corbel" panose="020B0503020204020204"/>
            </a:endParaRPr>
          </a:p>
          <a:p>
            <a:pPr defTabSz="457200" fontAlgn="auto">
              <a:spcBef>
                <a:spcPts val="0"/>
              </a:spcBef>
              <a:spcAft>
                <a:spcPts val="0"/>
              </a:spcAft>
              <a:defRPr/>
            </a:pPr>
            <a:endParaRPr lang="hr-HR" sz="1400" dirty="0">
              <a:solidFill>
                <a:srgbClr val="000000"/>
              </a:solidFill>
              <a:latin typeface="Corbel" panose="020B0503020204020204"/>
            </a:endParaRPr>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836613"/>
            <a:ext cx="145415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735877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561975" y="260350"/>
            <a:ext cx="8153400" cy="990600"/>
          </a:xfrm>
        </p:spPr>
        <p:txBody>
          <a:bodyPr/>
          <a:lstStyle/>
          <a:p>
            <a:pPr eaLnBrk="1" hangingPunct="1"/>
            <a:endParaRPr lang="en-US" smtClean="0"/>
          </a:p>
        </p:txBody>
      </p:sp>
      <p:sp>
        <p:nvSpPr>
          <p:cNvPr id="80899" name="Rectangle 3"/>
          <p:cNvSpPr>
            <a:spLocks noGrp="1" noChangeArrowheads="1"/>
          </p:cNvSpPr>
          <p:nvPr>
            <p:ph idx="1"/>
          </p:nvPr>
        </p:nvSpPr>
        <p:spPr/>
        <p:txBody>
          <a:bodyPr/>
          <a:lstStyle/>
          <a:p>
            <a:pPr eaLnBrk="1" hangingPunct="1"/>
            <a:endParaRPr lang="en-US" smtClean="0"/>
          </a:p>
        </p:txBody>
      </p:sp>
      <p:pic>
        <p:nvPicPr>
          <p:cNvPr id="80900" name="Picture 4" descr="slika7"/>
          <p:cNvPicPr>
            <a:picLocks noChangeAspect="1" noChangeArrowheads="1"/>
          </p:cNvPicPr>
          <p:nvPr/>
        </p:nvPicPr>
        <p:blipFill>
          <a:blip r:embed="rId2" cstate="print"/>
          <a:srcRect l="2910" b="2298"/>
          <a:stretch>
            <a:fillRect/>
          </a:stretch>
        </p:blipFill>
        <p:spPr bwMode="auto">
          <a:xfrm>
            <a:off x="323528" y="404664"/>
            <a:ext cx="8568952" cy="6296174"/>
          </a:xfrm>
          <a:prstGeom prst="rect">
            <a:avLst/>
          </a:prstGeom>
          <a:noFill/>
          <a:ln w="9525">
            <a:noFill/>
            <a:miter lim="800000"/>
            <a:headEnd/>
            <a:tailEnd/>
          </a:ln>
        </p:spPr>
      </p:pic>
    </p:spTree>
    <p:extLst>
      <p:ext uri="{BB962C8B-B14F-4D97-AF65-F5344CB8AC3E}">
        <p14:creationId xmlns:p14="http://schemas.microsoft.com/office/powerpoint/2010/main" val="12748553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1043490" y="1027664"/>
            <a:ext cx="7024744" cy="745152"/>
          </a:xfrm>
        </p:spPr>
        <p:txBody>
          <a:bodyPr>
            <a:normAutofit/>
          </a:bodyPr>
          <a:lstStyle/>
          <a:p>
            <a:pPr algn="ctr" eaLnBrk="1" hangingPunct="1"/>
            <a:r>
              <a:rPr lang="hr-HR" altLang="x-none" sz="3600" b="1" dirty="0" smtClean="0">
                <a:solidFill>
                  <a:schemeClr val="bg2">
                    <a:lumMod val="50000"/>
                  </a:schemeClr>
                </a:solidFill>
                <a:latin typeface="Maiandra GD" pitchFamily="34" charset="0"/>
              </a:rPr>
              <a:t>„LOŠ” razvod</a:t>
            </a:r>
          </a:p>
        </p:txBody>
      </p:sp>
      <p:sp>
        <p:nvSpPr>
          <p:cNvPr id="272387" name="Rectangle 3"/>
          <p:cNvSpPr>
            <a:spLocks noGrp="1" noChangeArrowheads="1"/>
          </p:cNvSpPr>
          <p:nvPr>
            <p:ph idx="1"/>
          </p:nvPr>
        </p:nvSpPr>
        <p:spPr/>
        <p:txBody>
          <a:bodyPr>
            <a:normAutofit/>
          </a:bodyPr>
          <a:lstStyle/>
          <a:p>
            <a:pPr eaLnBrk="1" hangingPunct="1">
              <a:lnSpc>
                <a:spcPct val="90000"/>
              </a:lnSpc>
            </a:pPr>
            <a:r>
              <a:rPr lang="hr-HR" altLang="x-none" sz="2200" dirty="0">
                <a:latin typeface="Maiandra GD" pitchFamily="34" charset="0"/>
              </a:rPr>
              <a:t>k</a:t>
            </a:r>
            <a:r>
              <a:rPr lang="hr-HR" altLang="x-none" sz="2200" dirty="0" smtClean="0">
                <a:latin typeface="Maiandra GD" pitchFamily="34" charset="0"/>
              </a:rPr>
              <a:t>onflikt lojalnosti</a:t>
            </a:r>
          </a:p>
          <a:p>
            <a:pPr eaLnBrk="1" hangingPunct="1">
              <a:lnSpc>
                <a:spcPct val="90000"/>
              </a:lnSpc>
            </a:pPr>
            <a:r>
              <a:rPr lang="hr-HR" altLang="x-none" sz="2200" dirty="0">
                <a:latin typeface="Maiandra GD" pitchFamily="34" charset="0"/>
              </a:rPr>
              <a:t>d</a:t>
            </a:r>
            <a:r>
              <a:rPr lang="hr-HR" altLang="x-none" sz="2200" dirty="0" smtClean="0">
                <a:latin typeface="Maiandra GD" pitchFamily="34" charset="0"/>
              </a:rPr>
              <a:t>ijete kao oružje u obračunima /manipulacija/</a:t>
            </a:r>
          </a:p>
          <a:p>
            <a:pPr eaLnBrk="1" hangingPunct="1">
              <a:lnSpc>
                <a:spcPct val="90000"/>
              </a:lnSpc>
            </a:pPr>
            <a:r>
              <a:rPr lang="hr-HR" altLang="x-none" sz="2200" dirty="0">
                <a:latin typeface="Maiandra GD" pitchFamily="34" charset="0"/>
              </a:rPr>
              <a:t>z</a:t>
            </a:r>
            <a:r>
              <a:rPr lang="hr-HR" altLang="x-none" sz="2200" dirty="0" smtClean="0">
                <a:latin typeface="Maiandra GD" pitchFamily="34" charset="0"/>
              </a:rPr>
              <a:t>abrana kontakata (implicitna i eksplicitna)</a:t>
            </a:r>
          </a:p>
          <a:p>
            <a:pPr eaLnBrk="1" hangingPunct="1">
              <a:lnSpc>
                <a:spcPct val="90000"/>
              </a:lnSpc>
            </a:pPr>
            <a:r>
              <a:rPr lang="hr-HR" altLang="x-none" sz="2200" dirty="0">
                <a:latin typeface="Maiandra GD" pitchFamily="34" charset="0"/>
              </a:rPr>
              <a:t>i</a:t>
            </a:r>
            <a:r>
              <a:rPr lang="hr-HR" altLang="x-none" sz="2200" dirty="0" smtClean="0">
                <a:latin typeface="Maiandra GD" pitchFamily="34" charset="0"/>
              </a:rPr>
              <a:t>skorištavanje djeteta </a:t>
            </a:r>
          </a:p>
          <a:p>
            <a:pPr eaLnBrk="1" hangingPunct="1">
              <a:lnSpc>
                <a:spcPct val="90000"/>
              </a:lnSpc>
            </a:pPr>
            <a:r>
              <a:rPr lang="hr-HR" altLang="x-none" sz="2200" dirty="0">
                <a:latin typeface="Maiandra GD" pitchFamily="34" charset="0"/>
              </a:rPr>
              <a:t>e</a:t>
            </a:r>
            <a:r>
              <a:rPr lang="hr-HR" altLang="x-none" sz="2200" dirty="0" smtClean="0">
                <a:latin typeface="Maiandra GD" pitchFamily="34" charset="0"/>
              </a:rPr>
              <a:t>mocionalna nedostupnost roditelja</a:t>
            </a:r>
          </a:p>
          <a:p>
            <a:pPr eaLnBrk="1" hangingPunct="1">
              <a:lnSpc>
                <a:spcPct val="90000"/>
              </a:lnSpc>
            </a:pPr>
            <a:r>
              <a:rPr lang="hr-HR" altLang="x-none" sz="2200" dirty="0">
                <a:latin typeface="Maiandra GD" pitchFamily="34" charset="0"/>
              </a:rPr>
              <a:t>z</a:t>
            </a:r>
            <a:r>
              <a:rPr lang="hr-HR" altLang="x-none" sz="2200" dirty="0" smtClean="0">
                <a:latin typeface="Maiandra GD" pitchFamily="34" charset="0"/>
              </a:rPr>
              <a:t>amjena uloga između roditelja i djeteta</a:t>
            </a:r>
          </a:p>
          <a:p>
            <a:pPr eaLnBrk="1" hangingPunct="1">
              <a:lnSpc>
                <a:spcPct val="90000"/>
              </a:lnSpc>
            </a:pPr>
            <a:r>
              <a:rPr lang="hr-HR" altLang="x-none" sz="2200" dirty="0">
                <a:latin typeface="Maiandra GD" pitchFamily="34" charset="0"/>
              </a:rPr>
              <a:t>n</a:t>
            </a:r>
            <a:r>
              <a:rPr lang="hr-HR" altLang="x-none" sz="2200" dirty="0" smtClean="0">
                <a:latin typeface="Maiandra GD" pitchFamily="34" charset="0"/>
              </a:rPr>
              <a:t>edostatak komunikacije između roditelja /komunikacija preko djeteta/</a:t>
            </a:r>
          </a:p>
          <a:p>
            <a:pPr eaLnBrk="1" hangingPunct="1">
              <a:lnSpc>
                <a:spcPct val="90000"/>
              </a:lnSpc>
            </a:pPr>
            <a:r>
              <a:rPr lang="hr-HR" altLang="x-none" sz="2200" dirty="0">
                <a:latin typeface="Maiandra GD" pitchFamily="34" charset="0"/>
              </a:rPr>
              <a:t>r</a:t>
            </a:r>
            <a:r>
              <a:rPr lang="hr-HR" altLang="x-none" sz="2200" dirty="0" smtClean="0">
                <a:latin typeface="Maiandra GD" pitchFamily="34" charset="0"/>
              </a:rPr>
              <a:t>azdvajanje braće i sestara</a:t>
            </a:r>
          </a:p>
          <a:p>
            <a:pPr eaLnBrk="1" hangingPunct="1">
              <a:lnSpc>
                <a:spcPct val="90000"/>
              </a:lnSpc>
            </a:pPr>
            <a:endParaRPr lang="hr-HR" altLang="x-none" sz="2800" dirty="0" smtClean="0">
              <a:solidFill>
                <a:srgbClr val="009900"/>
              </a:solidFill>
              <a:latin typeface="Maiandra GD" pitchFamily="34" charset="0"/>
            </a:endParaRPr>
          </a:p>
        </p:txBody>
      </p:sp>
    </p:spTree>
    <p:extLst>
      <p:ext uri="{BB962C8B-B14F-4D97-AF65-F5344CB8AC3E}">
        <p14:creationId xmlns:p14="http://schemas.microsoft.com/office/powerpoint/2010/main" val="257171600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72386"/>
                                        </p:tgtEl>
                                        <p:attrNameLst>
                                          <p:attrName>style.visibility</p:attrName>
                                        </p:attrNameLst>
                                      </p:cBhvr>
                                      <p:to>
                                        <p:strVal val="visible"/>
                                      </p:to>
                                    </p:set>
                                    <p:animEffect transition="in" filter="slide(fromBottom)">
                                      <p:cBhvr>
                                        <p:cTn id="7" dur="500"/>
                                        <p:tgtEl>
                                          <p:spTgt spid="272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72387">
                                            <p:txEl>
                                              <p:pRg st="0" end="0"/>
                                            </p:txEl>
                                          </p:spTgt>
                                        </p:tgtEl>
                                        <p:attrNameLst>
                                          <p:attrName>style.visibility</p:attrName>
                                        </p:attrNameLst>
                                      </p:cBhvr>
                                      <p:to>
                                        <p:strVal val="visible"/>
                                      </p:to>
                                    </p:set>
                                    <p:animEffect transition="in" filter="slide(fromBottom)">
                                      <p:cBhvr>
                                        <p:cTn id="12" dur="500"/>
                                        <p:tgtEl>
                                          <p:spTgt spid="2723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72387">
                                            <p:txEl>
                                              <p:pRg st="1" end="1"/>
                                            </p:txEl>
                                          </p:spTgt>
                                        </p:tgtEl>
                                        <p:attrNameLst>
                                          <p:attrName>style.visibility</p:attrName>
                                        </p:attrNameLst>
                                      </p:cBhvr>
                                      <p:to>
                                        <p:strVal val="visible"/>
                                      </p:to>
                                    </p:set>
                                    <p:animEffect transition="in" filter="slide(fromBottom)">
                                      <p:cBhvr>
                                        <p:cTn id="17" dur="500"/>
                                        <p:tgtEl>
                                          <p:spTgt spid="2723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72387">
                                            <p:txEl>
                                              <p:pRg st="2" end="2"/>
                                            </p:txEl>
                                          </p:spTgt>
                                        </p:tgtEl>
                                        <p:attrNameLst>
                                          <p:attrName>style.visibility</p:attrName>
                                        </p:attrNameLst>
                                      </p:cBhvr>
                                      <p:to>
                                        <p:strVal val="visible"/>
                                      </p:to>
                                    </p:set>
                                    <p:animEffect transition="in" filter="slide(fromBottom)">
                                      <p:cBhvr>
                                        <p:cTn id="22" dur="500"/>
                                        <p:tgtEl>
                                          <p:spTgt spid="27238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72387">
                                            <p:txEl>
                                              <p:pRg st="3" end="3"/>
                                            </p:txEl>
                                          </p:spTgt>
                                        </p:tgtEl>
                                        <p:attrNameLst>
                                          <p:attrName>style.visibility</p:attrName>
                                        </p:attrNameLst>
                                      </p:cBhvr>
                                      <p:to>
                                        <p:strVal val="visible"/>
                                      </p:to>
                                    </p:set>
                                    <p:animEffect transition="in" filter="slide(fromBottom)">
                                      <p:cBhvr>
                                        <p:cTn id="27" dur="500"/>
                                        <p:tgtEl>
                                          <p:spTgt spid="27238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72387">
                                            <p:txEl>
                                              <p:pRg st="4" end="4"/>
                                            </p:txEl>
                                          </p:spTgt>
                                        </p:tgtEl>
                                        <p:attrNameLst>
                                          <p:attrName>style.visibility</p:attrName>
                                        </p:attrNameLst>
                                      </p:cBhvr>
                                      <p:to>
                                        <p:strVal val="visible"/>
                                      </p:to>
                                    </p:set>
                                    <p:animEffect transition="in" filter="slide(fromBottom)">
                                      <p:cBhvr>
                                        <p:cTn id="32" dur="500"/>
                                        <p:tgtEl>
                                          <p:spTgt spid="27238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72387">
                                            <p:txEl>
                                              <p:pRg st="5" end="5"/>
                                            </p:txEl>
                                          </p:spTgt>
                                        </p:tgtEl>
                                        <p:attrNameLst>
                                          <p:attrName>style.visibility</p:attrName>
                                        </p:attrNameLst>
                                      </p:cBhvr>
                                      <p:to>
                                        <p:strVal val="visible"/>
                                      </p:to>
                                    </p:set>
                                    <p:animEffect transition="in" filter="slide(fromBottom)">
                                      <p:cBhvr>
                                        <p:cTn id="37" dur="500"/>
                                        <p:tgtEl>
                                          <p:spTgt spid="27238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272387">
                                            <p:txEl>
                                              <p:pRg st="6" end="6"/>
                                            </p:txEl>
                                          </p:spTgt>
                                        </p:tgtEl>
                                        <p:attrNameLst>
                                          <p:attrName>style.visibility</p:attrName>
                                        </p:attrNameLst>
                                      </p:cBhvr>
                                      <p:to>
                                        <p:strVal val="visible"/>
                                      </p:to>
                                    </p:set>
                                    <p:animEffect transition="in" filter="slide(fromBottom)">
                                      <p:cBhvr>
                                        <p:cTn id="42" dur="500"/>
                                        <p:tgtEl>
                                          <p:spTgt spid="272387">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272387">
                                            <p:txEl>
                                              <p:pRg st="7" end="7"/>
                                            </p:txEl>
                                          </p:spTgt>
                                        </p:tgtEl>
                                        <p:attrNameLst>
                                          <p:attrName>style.visibility</p:attrName>
                                        </p:attrNameLst>
                                      </p:cBhvr>
                                      <p:to>
                                        <p:strVal val="visible"/>
                                      </p:to>
                                    </p:set>
                                    <p:animEffect transition="in" filter="slide(fromBottom)">
                                      <p:cBhvr>
                                        <p:cTn id="47" dur="500"/>
                                        <p:tgtEl>
                                          <p:spTgt spid="2723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6" grpId="0"/>
      <p:bldP spid="27238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kstniOkvir 4"/>
          <p:cNvSpPr txBox="1">
            <a:spLocks noChangeArrowheads="1"/>
          </p:cNvSpPr>
          <p:nvPr/>
        </p:nvSpPr>
        <p:spPr bwMode="auto">
          <a:xfrm>
            <a:off x="0" y="404813"/>
            <a:ext cx="9144000" cy="1200329"/>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hr-HR" sz="3600" b="1" dirty="0">
                <a:solidFill>
                  <a:prstClr val="white"/>
                </a:solidFill>
              </a:rPr>
              <a:t>UTJECAJ RODITELJSKOG SUKOBA </a:t>
            </a:r>
            <a:endParaRPr lang="hr-HR" sz="3600" b="1" dirty="0" smtClean="0">
              <a:solidFill>
                <a:prstClr val="white"/>
              </a:solidFill>
            </a:endParaRPr>
          </a:p>
          <a:p>
            <a:pPr algn="ctr">
              <a:defRPr/>
            </a:pPr>
            <a:r>
              <a:rPr lang="hr-HR" sz="3600" b="1" dirty="0" smtClean="0">
                <a:solidFill>
                  <a:prstClr val="white"/>
                </a:solidFill>
              </a:rPr>
              <a:t>NA </a:t>
            </a:r>
            <a:r>
              <a:rPr lang="hr-HR" sz="3600" b="1" dirty="0">
                <a:solidFill>
                  <a:prstClr val="white"/>
                </a:solidFill>
              </a:rPr>
              <a:t>DIJETE</a:t>
            </a:r>
            <a:endParaRPr lang="hr-HR" sz="3600" dirty="0">
              <a:solidFill>
                <a:prstClr val="white"/>
              </a:solidFill>
            </a:endParaRPr>
          </a:p>
        </p:txBody>
      </p:sp>
      <p:pic>
        <p:nvPicPr>
          <p:cNvPr id="64515" name="Picture 2"/>
          <p:cNvPicPr>
            <a:picLocks noChangeAspect="1" noChangeArrowheads="1"/>
          </p:cNvPicPr>
          <p:nvPr/>
        </p:nvPicPr>
        <p:blipFill>
          <a:blip r:embed="rId3" cstate="print"/>
          <a:srcRect/>
          <a:stretch>
            <a:fillRect/>
          </a:stretch>
        </p:blipFill>
        <p:spPr bwMode="auto">
          <a:xfrm>
            <a:off x="2474913" y="1700213"/>
            <a:ext cx="4049712" cy="3614737"/>
          </a:xfrm>
          <a:prstGeom prst="rect">
            <a:avLst/>
          </a:prstGeom>
          <a:noFill/>
          <a:ln w="9525">
            <a:noFill/>
            <a:miter lim="800000"/>
            <a:headEnd/>
            <a:tailEnd/>
          </a:ln>
        </p:spPr>
      </p:pic>
    </p:spTree>
    <p:extLst>
      <p:ext uri="{BB962C8B-B14F-4D97-AF65-F5344CB8AC3E}">
        <p14:creationId xmlns:p14="http://schemas.microsoft.com/office/powerpoint/2010/main" val="24901493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s://scontent.fzag1-1.fna.fbcdn.net/v/t34.0-12/23756322_10214889182802645_1341219341_n.jpg?oh=f65dbcdb88686ec379d2722f01e63a8f&amp;oe=5A153F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412875"/>
            <a:ext cx="5856287"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kstniOkvir 3"/>
          <p:cNvSpPr txBox="1">
            <a:spLocks noChangeArrowheads="1"/>
          </p:cNvSpPr>
          <p:nvPr/>
        </p:nvSpPr>
        <p:spPr bwMode="auto">
          <a:xfrm rot="20708899" flipV="1">
            <a:off x="7216775" y="6883400"/>
            <a:ext cx="1701800" cy="584200"/>
          </a:xfrm>
          <a:prstGeom prst="rect">
            <a:avLst/>
          </a:prstGeom>
          <a:solidFill>
            <a:srgbClr val="D6EDB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Maiandra GD" pitchFamily="34" charset="0"/>
              </a:defRPr>
            </a:lvl1pPr>
            <a:lvl2pPr marL="742950" indent="-285750">
              <a:defRPr sz="3200">
                <a:solidFill>
                  <a:schemeClr val="tx1"/>
                </a:solidFill>
                <a:latin typeface="Maiandra GD" pitchFamily="34" charset="0"/>
              </a:defRPr>
            </a:lvl2pPr>
            <a:lvl3pPr marL="1143000" indent="-228600">
              <a:defRPr sz="3200">
                <a:solidFill>
                  <a:schemeClr val="tx1"/>
                </a:solidFill>
                <a:latin typeface="Maiandra GD" pitchFamily="34" charset="0"/>
              </a:defRPr>
            </a:lvl3pPr>
            <a:lvl4pPr marL="1600200" indent="-228600">
              <a:defRPr sz="3200">
                <a:solidFill>
                  <a:schemeClr val="tx1"/>
                </a:solidFill>
                <a:latin typeface="Maiandra GD" pitchFamily="34" charset="0"/>
              </a:defRPr>
            </a:lvl4pPr>
            <a:lvl5pPr marL="2057400" indent="-228600">
              <a:defRPr sz="3200">
                <a:solidFill>
                  <a:schemeClr val="tx1"/>
                </a:solidFill>
                <a:latin typeface="Maiandra GD" pitchFamily="34" charset="0"/>
              </a:defRPr>
            </a:lvl5pPr>
            <a:lvl6pPr marL="2514600" indent="-228600" eaLnBrk="0" fontAlgn="base" hangingPunct="0">
              <a:spcBef>
                <a:spcPct val="0"/>
              </a:spcBef>
              <a:spcAft>
                <a:spcPct val="0"/>
              </a:spcAft>
              <a:defRPr sz="3200">
                <a:solidFill>
                  <a:schemeClr val="tx1"/>
                </a:solidFill>
                <a:latin typeface="Maiandra GD" pitchFamily="34" charset="0"/>
              </a:defRPr>
            </a:lvl6pPr>
            <a:lvl7pPr marL="2971800" indent="-228600" eaLnBrk="0" fontAlgn="base" hangingPunct="0">
              <a:spcBef>
                <a:spcPct val="0"/>
              </a:spcBef>
              <a:spcAft>
                <a:spcPct val="0"/>
              </a:spcAft>
              <a:defRPr sz="3200">
                <a:solidFill>
                  <a:schemeClr val="tx1"/>
                </a:solidFill>
                <a:latin typeface="Maiandra GD" pitchFamily="34" charset="0"/>
              </a:defRPr>
            </a:lvl7pPr>
            <a:lvl8pPr marL="3429000" indent="-228600" eaLnBrk="0" fontAlgn="base" hangingPunct="0">
              <a:spcBef>
                <a:spcPct val="0"/>
              </a:spcBef>
              <a:spcAft>
                <a:spcPct val="0"/>
              </a:spcAft>
              <a:defRPr sz="3200">
                <a:solidFill>
                  <a:schemeClr val="tx1"/>
                </a:solidFill>
                <a:latin typeface="Maiandra GD" pitchFamily="34" charset="0"/>
              </a:defRPr>
            </a:lvl8pPr>
            <a:lvl9pPr marL="3886200" indent="-228600" eaLnBrk="0" fontAlgn="base" hangingPunct="0">
              <a:spcBef>
                <a:spcPct val="0"/>
              </a:spcBef>
              <a:spcAft>
                <a:spcPct val="0"/>
              </a:spcAft>
              <a:defRPr sz="3200">
                <a:solidFill>
                  <a:schemeClr val="tx1"/>
                </a:solidFill>
                <a:latin typeface="Maiandra GD" pitchFamily="34" charset="0"/>
              </a:defRPr>
            </a:lvl9pPr>
          </a:lstStyle>
          <a:p>
            <a:pPr algn="ctr"/>
            <a:endParaRPr lang="sr-Latn-CS" altLang="x-none">
              <a:solidFill>
                <a:srgbClr val="000000"/>
              </a:solidFill>
              <a:latin typeface="Calibri" pitchFamily="34" charset="0"/>
            </a:endParaRPr>
          </a:p>
        </p:txBody>
      </p:sp>
      <p:sp>
        <p:nvSpPr>
          <p:cNvPr id="44036" name="TekstniOkvir 1"/>
          <p:cNvSpPr txBox="1">
            <a:spLocks noChangeArrowheads="1"/>
          </p:cNvSpPr>
          <p:nvPr/>
        </p:nvSpPr>
        <p:spPr bwMode="auto">
          <a:xfrm>
            <a:off x="1544638" y="935038"/>
            <a:ext cx="37258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Maiandra GD" pitchFamily="34" charset="0"/>
              </a:defRPr>
            </a:lvl1pPr>
            <a:lvl2pPr marL="742950" indent="-285750">
              <a:defRPr sz="3200">
                <a:solidFill>
                  <a:schemeClr val="tx1"/>
                </a:solidFill>
                <a:latin typeface="Maiandra GD" pitchFamily="34" charset="0"/>
              </a:defRPr>
            </a:lvl2pPr>
            <a:lvl3pPr marL="1143000" indent="-228600">
              <a:defRPr sz="3200">
                <a:solidFill>
                  <a:schemeClr val="tx1"/>
                </a:solidFill>
                <a:latin typeface="Maiandra GD" pitchFamily="34" charset="0"/>
              </a:defRPr>
            </a:lvl3pPr>
            <a:lvl4pPr marL="1600200" indent="-228600">
              <a:defRPr sz="3200">
                <a:solidFill>
                  <a:schemeClr val="tx1"/>
                </a:solidFill>
                <a:latin typeface="Maiandra GD" pitchFamily="34" charset="0"/>
              </a:defRPr>
            </a:lvl4pPr>
            <a:lvl5pPr marL="2057400" indent="-228600">
              <a:defRPr sz="3200">
                <a:solidFill>
                  <a:schemeClr val="tx1"/>
                </a:solidFill>
                <a:latin typeface="Maiandra GD" pitchFamily="34" charset="0"/>
              </a:defRPr>
            </a:lvl5pPr>
            <a:lvl6pPr marL="2514600" indent="-228600" eaLnBrk="0" fontAlgn="base" hangingPunct="0">
              <a:spcBef>
                <a:spcPct val="0"/>
              </a:spcBef>
              <a:spcAft>
                <a:spcPct val="0"/>
              </a:spcAft>
              <a:defRPr sz="3200">
                <a:solidFill>
                  <a:schemeClr val="tx1"/>
                </a:solidFill>
                <a:latin typeface="Maiandra GD" pitchFamily="34" charset="0"/>
              </a:defRPr>
            </a:lvl6pPr>
            <a:lvl7pPr marL="2971800" indent="-228600" eaLnBrk="0" fontAlgn="base" hangingPunct="0">
              <a:spcBef>
                <a:spcPct val="0"/>
              </a:spcBef>
              <a:spcAft>
                <a:spcPct val="0"/>
              </a:spcAft>
              <a:defRPr sz="3200">
                <a:solidFill>
                  <a:schemeClr val="tx1"/>
                </a:solidFill>
                <a:latin typeface="Maiandra GD" pitchFamily="34" charset="0"/>
              </a:defRPr>
            </a:lvl7pPr>
            <a:lvl8pPr marL="3429000" indent="-228600" eaLnBrk="0" fontAlgn="base" hangingPunct="0">
              <a:spcBef>
                <a:spcPct val="0"/>
              </a:spcBef>
              <a:spcAft>
                <a:spcPct val="0"/>
              </a:spcAft>
              <a:defRPr sz="3200">
                <a:solidFill>
                  <a:schemeClr val="tx1"/>
                </a:solidFill>
                <a:latin typeface="Maiandra GD" pitchFamily="34" charset="0"/>
              </a:defRPr>
            </a:lvl8pPr>
            <a:lvl9pPr marL="3886200" indent="-228600" eaLnBrk="0" fontAlgn="base" hangingPunct="0">
              <a:spcBef>
                <a:spcPct val="0"/>
              </a:spcBef>
              <a:spcAft>
                <a:spcPct val="0"/>
              </a:spcAft>
              <a:defRPr sz="3200">
                <a:solidFill>
                  <a:schemeClr val="tx1"/>
                </a:solidFill>
                <a:latin typeface="Maiandra GD" pitchFamily="34" charset="0"/>
              </a:defRPr>
            </a:lvl9pPr>
          </a:lstStyle>
          <a:p>
            <a:r>
              <a:rPr lang="hr-HR" altLang="x-none" sz="2800" b="1" i="1">
                <a:solidFill>
                  <a:srgbClr val="000000"/>
                </a:solidFill>
                <a:latin typeface="Calibri" pitchFamily="34" charset="0"/>
              </a:rPr>
              <a:t>ŠTO TATA KAŽE O MAMI? (dječak, 8)</a:t>
            </a:r>
          </a:p>
        </p:txBody>
      </p:sp>
    </p:spTree>
    <p:extLst>
      <p:ext uri="{BB962C8B-B14F-4D97-AF65-F5344CB8AC3E}">
        <p14:creationId xmlns:p14="http://schemas.microsoft.com/office/powerpoint/2010/main" val="307883573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539552" y="764704"/>
            <a:ext cx="5812036" cy="648072"/>
          </a:xfrm>
        </p:spPr>
        <p:txBody>
          <a:bodyPr>
            <a:normAutofit fontScale="90000"/>
          </a:bodyPr>
          <a:lstStyle/>
          <a:p>
            <a:r>
              <a:rPr lang="hr-HR" altLang="x-none" sz="2800" b="1" dirty="0" smtClean="0">
                <a:solidFill>
                  <a:schemeClr val="bg2">
                    <a:lumMod val="50000"/>
                  </a:schemeClr>
                </a:solidFill>
              </a:rPr>
              <a:t>Kako konflikt utječe na djecu</a:t>
            </a:r>
            <a:r>
              <a:rPr lang="en-US" altLang="x-none" sz="2800" b="1" dirty="0" smtClean="0">
                <a:solidFill>
                  <a:schemeClr val="bg2">
                    <a:lumMod val="50000"/>
                  </a:schemeClr>
                </a:solidFill>
              </a:rPr>
              <a:t>?</a:t>
            </a:r>
            <a:r>
              <a:rPr lang="en-US" altLang="x-none" b="1" dirty="0" smtClean="0">
                <a:solidFill>
                  <a:schemeClr val="bg2">
                    <a:lumMod val="50000"/>
                  </a:schemeClr>
                </a:solidFill>
              </a:rPr>
              <a:t> </a:t>
            </a:r>
          </a:p>
        </p:txBody>
      </p:sp>
      <p:graphicFrame>
        <p:nvGraphicFramePr>
          <p:cNvPr id="3" name="Dijagram 2"/>
          <p:cNvGraphicFramePr/>
          <p:nvPr>
            <p:extLst>
              <p:ext uri="{D42A27DB-BD31-4B8C-83A1-F6EECF244321}">
                <p14:modId xmlns:p14="http://schemas.microsoft.com/office/powerpoint/2010/main" val="4060055762"/>
              </p:ext>
            </p:extLst>
          </p:nvPr>
        </p:nvGraphicFramePr>
        <p:xfrm>
          <a:off x="2051720" y="1772816"/>
          <a:ext cx="6518949" cy="3925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461"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652120" y="332656"/>
            <a:ext cx="2363787"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697871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3" name="Rectangle 3"/>
          <p:cNvSpPr>
            <a:spLocks noGrp="1" noChangeArrowheads="1"/>
          </p:cNvSpPr>
          <p:nvPr>
            <p:ph idx="4294967295"/>
          </p:nvPr>
        </p:nvSpPr>
        <p:spPr>
          <a:xfrm>
            <a:off x="539552" y="3501008"/>
            <a:ext cx="7957705" cy="144088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anchor="ctr">
            <a:normAutofit fontScale="85000" lnSpcReduction="20000"/>
          </a:bodyPr>
          <a:lstStyle/>
          <a:p>
            <a:pPr marL="182563" indent="-182563">
              <a:defRPr/>
            </a:pPr>
            <a:r>
              <a:rPr lang="hr-HR" sz="2000" dirty="0">
                <a:solidFill>
                  <a:schemeClr val="tx2"/>
                </a:solidFill>
              </a:rPr>
              <a:t>pokazuju uznemirenost i paniku,</a:t>
            </a:r>
          </a:p>
          <a:p>
            <a:pPr marL="182563" indent="-182563">
              <a:defRPr/>
            </a:pPr>
            <a:r>
              <a:rPr lang="hr-HR" sz="2000" dirty="0">
                <a:solidFill>
                  <a:schemeClr val="tx2"/>
                </a:solidFill>
              </a:rPr>
              <a:t>osjećaju promijenjenu/napetu atmosferu i reagiraju,</a:t>
            </a:r>
          </a:p>
          <a:p>
            <a:pPr marL="182563" indent="-182563">
              <a:defRPr/>
            </a:pPr>
            <a:r>
              <a:rPr lang="hr-HR" sz="2000" dirty="0">
                <a:solidFill>
                  <a:schemeClr val="tx2"/>
                </a:solidFill>
              </a:rPr>
              <a:t>regresivno se ponašaju,</a:t>
            </a:r>
          </a:p>
          <a:p>
            <a:pPr marL="182563" indent="-182563">
              <a:defRPr/>
            </a:pPr>
            <a:r>
              <a:rPr lang="hr-HR" sz="2000" dirty="0">
                <a:solidFill>
                  <a:schemeClr val="tx2"/>
                </a:solidFill>
              </a:rPr>
              <a:t>povlače se ili postaju agresivna,</a:t>
            </a:r>
          </a:p>
          <a:p>
            <a:pPr marL="182563" indent="-182563">
              <a:defRPr/>
            </a:pPr>
            <a:r>
              <a:rPr lang="hr-HR" sz="2000" dirty="0">
                <a:solidFill>
                  <a:schemeClr val="tx2"/>
                </a:solidFill>
              </a:rPr>
              <a:t>mogu postati izrazito dezorganizirana.</a:t>
            </a:r>
          </a:p>
          <a:p>
            <a:pPr marL="182563" indent="-182563" algn="r">
              <a:defRPr/>
            </a:pPr>
            <a:endParaRPr lang="hr-HR" sz="4800" dirty="0">
              <a:solidFill>
                <a:srgbClr val="131313"/>
              </a:solidFill>
              <a:latin typeface="Arial" pitchFamily="34" charset="0"/>
            </a:endParaRPr>
          </a:p>
          <a:p>
            <a:pPr marL="182563" indent="-182563">
              <a:buFont typeface="Wingdings" pitchFamily="2" charset="2"/>
              <a:buNone/>
              <a:defRPr/>
            </a:pPr>
            <a:endParaRPr lang="hr-HR" sz="4800" dirty="0">
              <a:solidFill>
                <a:srgbClr val="009900"/>
              </a:solidFill>
              <a:effectLst>
                <a:outerShdw blurRad="38100" dist="38100" dir="2700000" algn="tl">
                  <a:srgbClr val="C0C0C0"/>
                </a:outerShdw>
              </a:effectLst>
              <a:latin typeface="Arial" pitchFamily="34" charset="0"/>
            </a:endParaRPr>
          </a:p>
        </p:txBody>
      </p:sp>
      <p:sp>
        <p:nvSpPr>
          <p:cNvPr id="23555" name="TekstniOkvir 1"/>
          <p:cNvSpPr txBox="1">
            <a:spLocks noChangeArrowheads="1"/>
          </p:cNvSpPr>
          <p:nvPr/>
        </p:nvSpPr>
        <p:spPr bwMode="auto">
          <a:xfrm flipH="1">
            <a:off x="827584" y="995872"/>
            <a:ext cx="396044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3200">
                <a:solidFill>
                  <a:schemeClr val="tx1"/>
                </a:solidFill>
                <a:latin typeface="Maiandra GD" pitchFamily="34" charset="0"/>
              </a:defRPr>
            </a:lvl1pPr>
            <a:lvl2pPr marL="742950" indent="-285750" defTabSz="457200">
              <a:defRPr sz="3200">
                <a:solidFill>
                  <a:schemeClr val="tx1"/>
                </a:solidFill>
                <a:latin typeface="Maiandra GD" pitchFamily="34" charset="0"/>
              </a:defRPr>
            </a:lvl2pPr>
            <a:lvl3pPr marL="1143000" indent="-228600" defTabSz="457200">
              <a:defRPr sz="3200">
                <a:solidFill>
                  <a:schemeClr val="tx1"/>
                </a:solidFill>
                <a:latin typeface="Maiandra GD" pitchFamily="34" charset="0"/>
              </a:defRPr>
            </a:lvl3pPr>
            <a:lvl4pPr marL="1600200" indent="-228600" defTabSz="457200">
              <a:defRPr sz="3200">
                <a:solidFill>
                  <a:schemeClr val="tx1"/>
                </a:solidFill>
                <a:latin typeface="Maiandra GD" pitchFamily="34" charset="0"/>
              </a:defRPr>
            </a:lvl4pPr>
            <a:lvl5pPr marL="2057400" indent="-228600" defTabSz="457200">
              <a:defRPr sz="3200">
                <a:solidFill>
                  <a:schemeClr val="tx1"/>
                </a:solidFill>
                <a:latin typeface="Maiandra GD" pitchFamily="34" charset="0"/>
              </a:defRPr>
            </a:lvl5pPr>
            <a:lvl6pPr marL="2514600" indent="-228600" defTabSz="457200" eaLnBrk="0" fontAlgn="base" hangingPunct="0">
              <a:spcBef>
                <a:spcPct val="0"/>
              </a:spcBef>
              <a:spcAft>
                <a:spcPct val="0"/>
              </a:spcAft>
              <a:defRPr sz="3200">
                <a:solidFill>
                  <a:schemeClr val="tx1"/>
                </a:solidFill>
                <a:latin typeface="Maiandra GD" pitchFamily="34" charset="0"/>
              </a:defRPr>
            </a:lvl6pPr>
            <a:lvl7pPr marL="2971800" indent="-228600" defTabSz="457200" eaLnBrk="0" fontAlgn="base" hangingPunct="0">
              <a:spcBef>
                <a:spcPct val="0"/>
              </a:spcBef>
              <a:spcAft>
                <a:spcPct val="0"/>
              </a:spcAft>
              <a:defRPr sz="3200">
                <a:solidFill>
                  <a:schemeClr val="tx1"/>
                </a:solidFill>
                <a:latin typeface="Maiandra GD" pitchFamily="34" charset="0"/>
              </a:defRPr>
            </a:lvl7pPr>
            <a:lvl8pPr marL="3429000" indent="-228600" defTabSz="457200" eaLnBrk="0" fontAlgn="base" hangingPunct="0">
              <a:spcBef>
                <a:spcPct val="0"/>
              </a:spcBef>
              <a:spcAft>
                <a:spcPct val="0"/>
              </a:spcAft>
              <a:defRPr sz="3200">
                <a:solidFill>
                  <a:schemeClr val="tx1"/>
                </a:solidFill>
                <a:latin typeface="Maiandra GD" pitchFamily="34" charset="0"/>
              </a:defRPr>
            </a:lvl8pPr>
            <a:lvl9pPr marL="3886200" indent="-228600" defTabSz="457200" eaLnBrk="0" fontAlgn="base" hangingPunct="0">
              <a:spcBef>
                <a:spcPct val="0"/>
              </a:spcBef>
              <a:spcAft>
                <a:spcPct val="0"/>
              </a:spcAft>
              <a:defRPr sz="3200">
                <a:solidFill>
                  <a:schemeClr val="tx1"/>
                </a:solidFill>
                <a:latin typeface="Maiandra GD" pitchFamily="34" charset="0"/>
              </a:defRPr>
            </a:lvl9pPr>
          </a:lstStyle>
          <a:p>
            <a:r>
              <a:rPr lang="hr-HR" altLang="x-none" sz="2400" b="1" dirty="0">
                <a:solidFill>
                  <a:schemeClr val="bg2">
                    <a:lumMod val="50000"/>
                  </a:schemeClr>
                </a:solidFill>
                <a:latin typeface="+mn-lt"/>
              </a:rPr>
              <a:t>Djeca do 3. godine, reakcije na roditeljski </a:t>
            </a:r>
            <a:r>
              <a:rPr lang="hr-HR" altLang="x-none" sz="2400" b="1" dirty="0" smtClean="0">
                <a:solidFill>
                  <a:schemeClr val="bg2">
                    <a:lumMod val="50000"/>
                  </a:schemeClr>
                </a:solidFill>
                <a:latin typeface="+mn-lt"/>
              </a:rPr>
              <a:t>sukob</a:t>
            </a:r>
            <a:endParaRPr lang="hr-HR" altLang="x-none" sz="2400" dirty="0">
              <a:solidFill>
                <a:srgbClr val="000000"/>
              </a:solidFill>
              <a:latin typeface="Corbel" pitchFamily="34" charset="0"/>
            </a:endParaRPr>
          </a:p>
          <a:p>
            <a:r>
              <a:rPr lang="hr-HR" altLang="x-none" sz="1600" dirty="0" smtClean="0">
                <a:solidFill>
                  <a:srgbClr val="000000"/>
                </a:solidFill>
                <a:latin typeface="+mn-lt"/>
              </a:rPr>
              <a:t>                                         </a:t>
            </a:r>
            <a:r>
              <a:rPr lang="hr-HR" altLang="x-none" sz="1400" dirty="0" err="1" smtClean="0">
                <a:solidFill>
                  <a:srgbClr val="000000"/>
                </a:solidFill>
                <a:latin typeface="+mn-lt"/>
              </a:rPr>
              <a:t>Baris</a:t>
            </a:r>
            <a:r>
              <a:rPr lang="hr-HR" altLang="x-none" sz="1400" dirty="0" smtClean="0">
                <a:solidFill>
                  <a:srgbClr val="000000"/>
                </a:solidFill>
                <a:latin typeface="+mn-lt"/>
              </a:rPr>
              <a:t> </a:t>
            </a:r>
            <a:r>
              <a:rPr lang="hr-HR" altLang="x-none" sz="1400" dirty="0">
                <a:solidFill>
                  <a:srgbClr val="000000"/>
                </a:solidFill>
                <a:latin typeface="+mn-lt"/>
              </a:rPr>
              <a:t>i sur., 2001</a:t>
            </a:r>
          </a:p>
        </p:txBody>
      </p:sp>
      <p:sp>
        <p:nvSpPr>
          <p:cNvPr id="9" name="Zaobljeni pravokutnik 8"/>
          <p:cNvSpPr/>
          <p:nvPr/>
        </p:nvSpPr>
        <p:spPr>
          <a:xfrm>
            <a:off x="1259632" y="5229200"/>
            <a:ext cx="7237625" cy="1224136"/>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marL="285750" indent="-285750" algn="ctr" defTabSz="457200" fontAlgn="auto">
              <a:spcAft>
                <a:spcPts val="0"/>
              </a:spcAft>
              <a:defRPr/>
            </a:pPr>
            <a:r>
              <a:rPr lang="hr-HR" sz="2400" b="1" dirty="0">
                <a:solidFill>
                  <a:schemeClr val="tx2"/>
                </a:solidFill>
              </a:rPr>
              <a:t>ONI SU MALI, ALI OSJEĆAJU</a:t>
            </a:r>
            <a:r>
              <a:rPr lang="hr-HR" b="1" dirty="0">
                <a:solidFill>
                  <a:schemeClr val="tx2"/>
                </a:solidFill>
              </a:rPr>
              <a:t>.</a:t>
            </a:r>
            <a:endParaRPr lang="hr-HR" b="1" dirty="0">
              <a:solidFill>
                <a:srgbClr val="EBDDC3">
                  <a:lumMod val="10000"/>
                </a:srgbClr>
              </a:solidFill>
              <a:effectLst>
                <a:outerShdw blurRad="38100" dist="38100" dir="2700000" algn="tl">
                  <a:srgbClr val="000000">
                    <a:alpha val="43137"/>
                  </a:srgbClr>
                </a:outerShdw>
              </a:effectLst>
            </a:endParaRPr>
          </a:p>
          <a:p>
            <a:pPr marL="285750" indent="-285750" algn="ctr" defTabSz="457200" fontAlgn="auto">
              <a:spcAft>
                <a:spcPts val="0"/>
              </a:spcAft>
              <a:defRPr/>
            </a:pPr>
            <a:r>
              <a:rPr lang="hr-HR" dirty="0">
                <a:solidFill>
                  <a:srgbClr val="EBDDC3">
                    <a:lumMod val="10000"/>
                  </a:srgbClr>
                </a:solidFill>
              </a:rPr>
              <a:t>Negativni ishodi razvoda izraženiji su kod </a:t>
            </a:r>
            <a:r>
              <a:rPr lang="hr-HR" b="1" dirty="0">
                <a:solidFill>
                  <a:srgbClr val="EBDDC3">
                    <a:lumMod val="10000"/>
                  </a:srgbClr>
                </a:solidFill>
              </a:rPr>
              <a:t>mlađe djece</a:t>
            </a:r>
            <a:r>
              <a:rPr lang="hr-HR" dirty="0">
                <a:solidFill>
                  <a:srgbClr val="EBDDC3">
                    <a:lumMod val="10000"/>
                  </a:srgbClr>
                </a:solidFill>
              </a:rPr>
              <a:t>.</a:t>
            </a:r>
          </a:p>
        </p:txBody>
      </p:sp>
      <p:pic>
        <p:nvPicPr>
          <p:cNvPr id="5122" name="Picture 2"/>
          <p:cNvPicPr>
            <a:picLocks noChangeAspect="1" noChangeArrowheads="1"/>
          </p:cNvPicPr>
          <p:nvPr/>
        </p:nvPicPr>
        <p:blipFill>
          <a:blip r:embed="rId2" cstate="print">
            <a:extLst/>
          </a:blip>
          <a:srcRect/>
          <a:stretch>
            <a:fillRect/>
          </a:stretch>
        </p:blipFill>
        <p:spPr bwMode="auto">
          <a:xfrm>
            <a:off x="6500826" y="285728"/>
            <a:ext cx="1996431" cy="2660856"/>
          </a:xfrm>
          <a:prstGeom prst="rect">
            <a:avLst/>
          </a:prstGeom>
          <a:ln>
            <a:noFill/>
          </a:ln>
          <a:effectLst>
            <a:softEdge rad="112500"/>
          </a:effectLst>
          <a:extLst/>
        </p:spPr>
      </p:pic>
    </p:spTree>
    <p:extLst>
      <p:ext uri="{BB962C8B-B14F-4D97-AF65-F5344CB8AC3E}">
        <p14:creationId xmlns:p14="http://schemas.microsoft.com/office/powerpoint/2010/main" val="338036920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kstniOkvir 6"/>
          <p:cNvSpPr txBox="1">
            <a:spLocks noChangeArrowheads="1"/>
          </p:cNvSpPr>
          <p:nvPr/>
        </p:nvSpPr>
        <p:spPr bwMode="auto">
          <a:xfrm>
            <a:off x="467544" y="1643062"/>
            <a:ext cx="2335981"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3200">
                <a:solidFill>
                  <a:schemeClr val="tx1"/>
                </a:solidFill>
                <a:latin typeface="Maiandra GD" pitchFamily="34" charset="0"/>
              </a:defRPr>
            </a:lvl1pPr>
            <a:lvl2pPr marL="742950" indent="-285750" defTabSz="457200">
              <a:defRPr sz="3200">
                <a:solidFill>
                  <a:schemeClr val="tx1"/>
                </a:solidFill>
                <a:latin typeface="Maiandra GD" pitchFamily="34" charset="0"/>
              </a:defRPr>
            </a:lvl2pPr>
            <a:lvl3pPr marL="1143000" indent="-228600" defTabSz="457200">
              <a:defRPr sz="3200">
                <a:solidFill>
                  <a:schemeClr val="tx1"/>
                </a:solidFill>
                <a:latin typeface="Maiandra GD" pitchFamily="34" charset="0"/>
              </a:defRPr>
            </a:lvl3pPr>
            <a:lvl4pPr marL="1600200" indent="-228600" defTabSz="457200">
              <a:defRPr sz="3200">
                <a:solidFill>
                  <a:schemeClr val="tx1"/>
                </a:solidFill>
                <a:latin typeface="Maiandra GD" pitchFamily="34" charset="0"/>
              </a:defRPr>
            </a:lvl4pPr>
            <a:lvl5pPr marL="2057400" indent="-228600" defTabSz="457200">
              <a:defRPr sz="3200">
                <a:solidFill>
                  <a:schemeClr val="tx1"/>
                </a:solidFill>
                <a:latin typeface="Maiandra GD" pitchFamily="34" charset="0"/>
              </a:defRPr>
            </a:lvl5pPr>
            <a:lvl6pPr marL="2514600" indent="-228600" defTabSz="457200" eaLnBrk="0" fontAlgn="base" hangingPunct="0">
              <a:spcBef>
                <a:spcPct val="0"/>
              </a:spcBef>
              <a:spcAft>
                <a:spcPct val="0"/>
              </a:spcAft>
              <a:defRPr sz="3200">
                <a:solidFill>
                  <a:schemeClr val="tx1"/>
                </a:solidFill>
                <a:latin typeface="Maiandra GD" pitchFamily="34" charset="0"/>
              </a:defRPr>
            </a:lvl6pPr>
            <a:lvl7pPr marL="2971800" indent="-228600" defTabSz="457200" eaLnBrk="0" fontAlgn="base" hangingPunct="0">
              <a:spcBef>
                <a:spcPct val="0"/>
              </a:spcBef>
              <a:spcAft>
                <a:spcPct val="0"/>
              </a:spcAft>
              <a:defRPr sz="3200">
                <a:solidFill>
                  <a:schemeClr val="tx1"/>
                </a:solidFill>
                <a:latin typeface="Maiandra GD" pitchFamily="34" charset="0"/>
              </a:defRPr>
            </a:lvl7pPr>
            <a:lvl8pPr marL="3429000" indent="-228600" defTabSz="457200" eaLnBrk="0" fontAlgn="base" hangingPunct="0">
              <a:spcBef>
                <a:spcPct val="0"/>
              </a:spcBef>
              <a:spcAft>
                <a:spcPct val="0"/>
              </a:spcAft>
              <a:defRPr sz="3200">
                <a:solidFill>
                  <a:schemeClr val="tx1"/>
                </a:solidFill>
                <a:latin typeface="Maiandra GD" pitchFamily="34" charset="0"/>
              </a:defRPr>
            </a:lvl8pPr>
            <a:lvl9pPr marL="3886200" indent="-228600" defTabSz="457200" eaLnBrk="0" fontAlgn="base" hangingPunct="0">
              <a:spcBef>
                <a:spcPct val="0"/>
              </a:spcBef>
              <a:spcAft>
                <a:spcPct val="0"/>
              </a:spcAft>
              <a:defRPr sz="3200">
                <a:solidFill>
                  <a:schemeClr val="tx1"/>
                </a:solidFill>
                <a:latin typeface="Maiandra GD" pitchFamily="34" charset="0"/>
              </a:defRPr>
            </a:lvl9pPr>
          </a:lstStyle>
          <a:p>
            <a:r>
              <a:rPr lang="hr-HR" altLang="x-none" sz="2800" b="1" dirty="0" smtClean="0">
                <a:solidFill>
                  <a:schemeClr val="bg2">
                    <a:lumMod val="50000"/>
                  </a:schemeClr>
                </a:solidFill>
                <a:latin typeface="+mn-lt"/>
              </a:rPr>
              <a:t>Djeca </a:t>
            </a:r>
            <a:r>
              <a:rPr lang="hr-HR" altLang="x-none" sz="2800" b="1" dirty="0">
                <a:solidFill>
                  <a:schemeClr val="bg2">
                    <a:lumMod val="50000"/>
                  </a:schemeClr>
                </a:solidFill>
                <a:latin typeface="+mn-lt"/>
              </a:rPr>
              <a:t>predškolske </a:t>
            </a:r>
            <a:r>
              <a:rPr lang="hr-HR" altLang="x-none" sz="2800" b="1" dirty="0" smtClean="0">
                <a:solidFill>
                  <a:schemeClr val="bg2">
                    <a:lumMod val="50000"/>
                  </a:schemeClr>
                </a:solidFill>
                <a:latin typeface="+mn-lt"/>
              </a:rPr>
              <a:t>dobi</a:t>
            </a:r>
            <a:endParaRPr lang="hr-HR" altLang="x-none" sz="2800" b="1" dirty="0">
              <a:solidFill>
                <a:srgbClr val="000000"/>
              </a:solidFill>
              <a:latin typeface="Corbel" pitchFamily="34" charset="0"/>
            </a:endParaRPr>
          </a:p>
          <a:p>
            <a:pPr algn="r"/>
            <a:r>
              <a:rPr lang="hr-HR" altLang="x-none" sz="1400" dirty="0" err="1">
                <a:solidFill>
                  <a:srgbClr val="000000"/>
                </a:solidFill>
                <a:latin typeface="+mn-lt"/>
              </a:rPr>
              <a:t>Baris</a:t>
            </a:r>
            <a:r>
              <a:rPr lang="hr-HR" altLang="x-none" sz="1400" dirty="0">
                <a:solidFill>
                  <a:srgbClr val="000000"/>
                </a:solidFill>
                <a:latin typeface="+mn-lt"/>
              </a:rPr>
              <a:t> i sur., </a:t>
            </a:r>
            <a:r>
              <a:rPr lang="hr-HR" altLang="x-none" sz="1400" dirty="0" smtClean="0">
                <a:solidFill>
                  <a:srgbClr val="000000"/>
                </a:solidFill>
                <a:latin typeface="+mn-lt"/>
              </a:rPr>
              <a:t>2001</a:t>
            </a:r>
            <a:endParaRPr lang="hr-HR" altLang="x-none" sz="1400" dirty="0">
              <a:solidFill>
                <a:srgbClr val="000000"/>
              </a:solidFill>
              <a:latin typeface="+mn-lt"/>
            </a:endParaRPr>
          </a:p>
        </p:txBody>
      </p:sp>
      <p:pic>
        <p:nvPicPr>
          <p:cNvPr id="6146" name="Picture 2"/>
          <p:cNvPicPr>
            <a:picLocks noChangeAspect="1" noChangeArrowheads="1"/>
          </p:cNvPicPr>
          <p:nvPr/>
        </p:nvPicPr>
        <p:blipFill>
          <a:blip r:embed="rId2" cstate="print">
            <a:extLst/>
          </a:blip>
          <a:srcRect/>
          <a:stretch>
            <a:fillRect/>
          </a:stretch>
        </p:blipFill>
        <p:spPr bwMode="auto">
          <a:xfrm>
            <a:off x="2985012" y="4842092"/>
            <a:ext cx="1321131" cy="1760984"/>
          </a:xfrm>
          <a:prstGeom prst="rect">
            <a:avLst/>
          </a:prstGeom>
          <a:ln>
            <a:noFill/>
          </a:ln>
          <a:effectLst>
            <a:softEdge rad="112500"/>
          </a:effectLst>
          <a:extLst/>
        </p:spPr>
      </p:pic>
      <p:pic>
        <p:nvPicPr>
          <p:cNvPr id="24580" name="Picture 8" descr="http://morintherapy.com/wp-content/uploads/2014/10/Parental-Alienation-Syndrome-Morin-Thera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0" y="214313"/>
            <a:ext cx="2289175"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3"/>
          <p:cNvSpPr txBox="1">
            <a:spLocks noChangeArrowheads="1"/>
          </p:cNvSpPr>
          <p:nvPr/>
        </p:nvSpPr>
        <p:spPr bwMode="auto">
          <a:xfrm>
            <a:off x="2843808" y="785960"/>
            <a:ext cx="3240088" cy="35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182563" indent="-182563">
              <a:defRPr sz="3200">
                <a:solidFill>
                  <a:schemeClr val="tx1"/>
                </a:solidFill>
                <a:latin typeface="Maiandra GD" pitchFamily="34" charset="0"/>
              </a:defRPr>
            </a:lvl1pPr>
            <a:lvl2pPr marL="742950" indent="-285750">
              <a:defRPr sz="3200">
                <a:solidFill>
                  <a:schemeClr val="tx1"/>
                </a:solidFill>
                <a:latin typeface="Maiandra GD" pitchFamily="34" charset="0"/>
              </a:defRPr>
            </a:lvl2pPr>
            <a:lvl3pPr marL="1143000" indent="-228600">
              <a:defRPr sz="3200">
                <a:solidFill>
                  <a:schemeClr val="tx1"/>
                </a:solidFill>
                <a:latin typeface="Maiandra GD" pitchFamily="34" charset="0"/>
              </a:defRPr>
            </a:lvl3pPr>
            <a:lvl4pPr marL="1600200" indent="-228600">
              <a:defRPr sz="3200">
                <a:solidFill>
                  <a:schemeClr val="tx1"/>
                </a:solidFill>
                <a:latin typeface="Maiandra GD" pitchFamily="34" charset="0"/>
              </a:defRPr>
            </a:lvl4pPr>
            <a:lvl5pPr marL="2057400" indent="-228600">
              <a:defRPr sz="3200">
                <a:solidFill>
                  <a:schemeClr val="tx1"/>
                </a:solidFill>
                <a:latin typeface="Maiandra GD" pitchFamily="34" charset="0"/>
              </a:defRPr>
            </a:lvl5pPr>
            <a:lvl6pPr marL="2514600" indent="-228600" eaLnBrk="0" fontAlgn="base" hangingPunct="0">
              <a:spcBef>
                <a:spcPct val="0"/>
              </a:spcBef>
              <a:spcAft>
                <a:spcPct val="0"/>
              </a:spcAft>
              <a:defRPr sz="3200">
                <a:solidFill>
                  <a:schemeClr val="tx1"/>
                </a:solidFill>
                <a:latin typeface="Maiandra GD" pitchFamily="34" charset="0"/>
              </a:defRPr>
            </a:lvl6pPr>
            <a:lvl7pPr marL="2971800" indent="-228600" eaLnBrk="0" fontAlgn="base" hangingPunct="0">
              <a:spcBef>
                <a:spcPct val="0"/>
              </a:spcBef>
              <a:spcAft>
                <a:spcPct val="0"/>
              </a:spcAft>
              <a:defRPr sz="3200">
                <a:solidFill>
                  <a:schemeClr val="tx1"/>
                </a:solidFill>
                <a:latin typeface="Maiandra GD" pitchFamily="34" charset="0"/>
              </a:defRPr>
            </a:lvl7pPr>
            <a:lvl8pPr marL="3429000" indent="-228600" eaLnBrk="0" fontAlgn="base" hangingPunct="0">
              <a:spcBef>
                <a:spcPct val="0"/>
              </a:spcBef>
              <a:spcAft>
                <a:spcPct val="0"/>
              </a:spcAft>
              <a:defRPr sz="3200">
                <a:solidFill>
                  <a:schemeClr val="tx1"/>
                </a:solidFill>
                <a:latin typeface="Maiandra GD" pitchFamily="34" charset="0"/>
              </a:defRPr>
            </a:lvl8pPr>
            <a:lvl9pPr marL="3886200" indent="-228600" eaLnBrk="0" fontAlgn="base" hangingPunct="0">
              <a:spcBef>
                <a:spcPct val="0"/>
              </a:spcBef>
              <a:spcAft>
                <a:spcPct val="0"/>
              </a:spcAft>
              <a:defRPr sz="3200">
                <a:solidFill>
                  <a:schemeClr val="tx1"/>
                </a:solidFill>
                <a:latin typeface="Maiandra GD" pitchFamily="34" charset="0"/>
              </a:defRPr>
            </a:lvl9pPr>
          </a:lstStyle>
          <a:p>
            <a:pPr>
              <a:lnSpc>
                <a:spcPct val="114000"/>
              </a:lnSpc>
              <a:spcAft>
                <a:spcPts val="300"/>
              </a:spcAft>
              <a:buClr>
                <a:schemeClr val="accent1"/>
              </a:buClr>
              <a:buFont typeface="Arial" charset="0"/>
              <a:buChar char="•"/>
            </a:pPr>
            <a:r>
              <a:rPr lang="hr-HR" altLang="x-none" sz="2000" dirty="0">
                <a:solidFill>
                  <a:srgbClr val="131313"/>
                </a:solidFill>
                <a:latin typeface="+mn-lt"/>
              </a:rPr>
              <a:t>uslijed nerazumijevanja </a:t>
            </a:r>
            <a:r>
              <a:rPr lang="hr-HR" altLang="x-none" sz="2000" b="1" dirty="0" err="1" smtClean="0">
                <a:solidFill>
                  <a:schemeClr val="tx2"/>
                </a:solidFill>
                <a:latin typeface="+mn-lt"/>
              </a:rPr>
              <a:t>samookrivljavanje</a:t>
            </a:r>
            <a:endParaRPr lang="hr-HR" altLang="x-none" sz="2000" b="1" dirty="0" smtClean="0">
              <a:solidFill>
                <a:schemeClr val="tx2"/>
              </a:solidFill>
              <a:latin typeface="+mn-lt"/>
            </a:endParaRPr>
          </a:p>
          <a:p>
            <a:pPr>
              <a:lnSpc>
                <a:spcPct val="114000"/>
              </a:lnSpc>
              <a:spcAft>
                <a:spcPts val="300"/>
              </a:spcAft>
              <a:buClr>
                <a:schemeClr val="accent1"/>
              </a:buClr>
              <a:buFont typeface="Arial" charset="0"/>
              <a:buChar char="•"/>
            </a:pPr>
            <a:r>
              <a:rPr lang="hr-HR" altLang="x-none" sz="2000" dirty="0" smtClean="0">
                <a:solidFill>
                  <a:srgbClr val="131313"/>
                </a:solidFill>
                <a:latin typeface="+mn-lt"/>
              </a:rPr>
              <a:t>mogu </a:t>
            </a:r>
            <a:r>
              <a:rPr lang="hr-HR" altLang="x-none" sz="2000" dirty="0">
                <a:solidFill>
                  <a:srgbClr val="131313"/>
                </a:solidFill>
                <a:latin typeface="+mn-lt"/>
              </a:rPr>
              <a:t>misliti da oni mogu riješiti problem,</a:t>
            </a:r>
          </a:p>
          <a:p>
            <a:pPr>
              <a:lnSpc>
                <a:spcPct val="114000"/>
              </a:lnSpc>
              <a:spcAft>
                <a:spcPts val="300"/>
              </a:spcAft>
              <a:buClr>
                <a:schemeClr val="accent1"/>
              </a:buClr>
              <a:buFont typeface="Arial" charset="0"/>
              <a:buChar char="•"/>
            </a:pPr>
            <a:r>
              <a:rPr lang="hr-HR" altLang="x-none" sz="2000" dirty="0">
                <a:solidFill>
                  <a:srgbClr val="131313"/>
                </a:solidFill>
                <a:latin typeface="+mn-lt"/>
              </a:rPr>
              <a:t>„Sve je povezano sa mnom</a:t>
            </a:r>
            <a:r>
              <a:rPr lang="hr-HR" altLang="x-none" sz="2000" dirty="0" smtClean="0">
                <a:solidFill>
                  <a:srgbClr val="131313"/>
                </a:solidFill>
                <a:latin typeface="+mn-lt"/>
              </a:rPr>
              <a:t>”,</a:t>
            </a:r>
          </a:p>
          <a:p>
            <a:pPr>
              <a:lnSpc>
                <a:spcPct val="114000"/>
              </a:lnSpc>
              <a:spcAft>
                <a:spcPts val="300"/>
              </a:spcAft>
              <a:buClr>
                <a:schemeClr val="accent1"/>
              </a:buClr>
              <a:buFont typeface="Arial" charset="0"/>
              <a:buChar char="•"/>
            </a:pPr>
            <a:r>
              <a:rPr lang="hr-HR" sz="2000" dirty="0">
                <a:solidFill>
                  <a:schemeClr val="bg2">
                    <a:lumMod val="10000"/>
                  </a:schemeClr>
                </a:solidFill>
                <a:latin typeface="+mn-lt"/>
              </a:rPr>
              <a:t>sklona zauzimanju strane uz pojednostavnjivanje</a:t>
            </a:r>
            <a:endParaRPr lang="hr-HR" altLang="x-none" sz="2000" dirty="0">
              <a:solidFill>
                <a:srgbClr val="131313"/>
              </a:solidFill>
              <a:latin typeface="+mn-lt"/>
            </a:endParaRPr>
          </a:p>
        </p:txBody>
      </p:sp>
      <p:sp>
        <p:nvSpPr>
          <p:cNvPr id="12" name="Rezervirano mjesto sadržaja 1">
            <a:extLst>
              <a:ext uri="{FF2B5EF4-FFF2-40B4-BE49-F238E27FC236}"/>
            </a:extLst>
          </p:cNvPr>
          <p:cNvSpPr txBox="1">
            <a:spLocks/>
          </p:cNvSpPr>
          <p:nvPr/>
        </p:nvSpPr>
        <p:spPr>
          <a:xfrm>
            <a:off x="5652120" y="2214561"/>
            <a:ext cx="3100387" cy="4308475"/>
          </a:xfrm>
          <a:prstGeom prst="rect">
            <a:avLst/>
          </a:prstGeom>
        </p:spPr>
        <p:txBody>
          <a:bodyPr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fontAlgn="auto">
              <a:lnSpc>
                <a:spcPct val="114000"/>
              </a:lnSpc>
              <a:spcBef>
                <a:spcPts val="0"/>
              </a:spcBef>
              <a:spcAft>
                <a:spcPts val="300"/>
              </a:spcAft>
              <a:buFont typeface="Arial" panose="020B0604020202020204" pitchFamily="34" charset="0"/>
              <a:buChar char="•"/>
              <a:defRPr/>
            </a:pPr>
            <a:r>
              <a:rPr lang="hr-HR" dirty="0" smtClean="0">
                <a:solidFill>
                  <a:schemeClr val="bg2">
                    <a:lumMod val="10000"/>
                  </a:schemeClr>
                </a:solidFill>
              </a:rPr>
              <a:t>odvlače </a:t>
            </a:r>
            <a:r>
              <a:rPr lang="hr-HR" dirty="0">
                <a:solidFill>
                  <a:schemeClr val="bg2">
                    <a:lumMod val="10000"/>
                  </a:schemeClr>
                </a:solidFill>
              </a:rPr>
              <a:t>pažnju roditelja vlastitom agresijom ili izbjegavanjem,</a:t>
            </a:r>
          </a:p>
          <a:p>
            <a:pPr fontAlgn="auto">
              <a:lnSpc>
                <a:spcPct val="114000"/>
              </a:lnSpc>
              <a:spcBef>
                <a:spcPts val="0"/>
              </a:spcBef>
              <a:spcAft>
                <a:spcPts val="300"/>
              </a:spcAft>
              <a:buFont typeface="Arial" charset="0"/>
              <a:buChar char="•"/>
              <a:defRPr/>
            </a:pPr>
            <a:r>
              <a:rPr lang="hr-HR" dirty="0">
                <a:solidFill>
                  <a:schemeClr val="bg2">
                    <a:lumMod val="10000"/>
                  </a:schemeClr>
                </a:solidFill>
              </a:rPr>
              <a:t>strah za zadovoljenje vlastitih potreba – brinu / tješe roditelje,</a:t>
            </a:r>
          </a:p>
          <a:p>
            <a:pPr fontAlgn="auto">
              <a:lnSpc>
                <a:spcPct val="114000"/>
              </a:lnSpc>
              <a:spcBef>
                <a:spcPts val="0"/>
              </a:spcBef>
              <a:spcAft>
                <a:spcPts val="300"/>
              </a:spcAft>
              <a:buFont typeface="Arial" charset="0"/>
              <a:buChar char="•"/>
              <a:defRPr/>
            </a:pPr>
            <a:r>
              <a:rPr lang="hr-HR" dirty="0">
                <a:solidFill>
                  <a:schemeClr val="bg2">
                    <a:lumMod val="10000"/>
                  </a:schemeClr>
                </a:solidFill>
              </a:rPr>
              <a:t>zbunjena, emocionalno dezorganizirana,</a:t>
            </a:r>
          </a:p>
          <a:p>
            <a:pPr fontAlgn="auto">
              <a:lnSpc>
                <a:spcPct val="114000"/>
              </a:lnSpc>
              <a:spcBef>
                <a:spcPts val="0"/>
              </a:spcBef>
              <a:spcAft>
                <a:spcPts val="300"/>
              </a:spcAft>
              <a:buFont typeface="Arial" charset="0"/>
              <a:buChar char="•"/>
              <a:defRPr/>
            </a:pPr>
            <a:r>
              <a:rPr lang="hr-HR" dirty="0">
                <a:solidFill>
                  <a:schemeClr val="bg2">
                    <a:lumMod val="10000"/>
                  </a:schemeClr>
                </a:solidFill>
              </a:rPr>
              <a:t>regresivno ponašanje, separacijska tjeskoba</a:t>
            </a:r>
          </a:p>
        </p:txBody>
      </p:sp>
    </p:spTree>
    <p:extLst>
      <p:ext uri="{BB962C8B-B14F-4D97-AF65-F5344CB8AC3E}">
        <p14:creationId xmlns:p14="http://schemas.microsoft.com/office/powerpoint/2010/main" val="170851898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1" name="Rectangle 3"/>
          <p:cNvSpPr>
            <a:spLocks noGrp="1" noChangeArrowheads="1"/>
          </p:cNvSpPr>
          <p:nvPr>
            <p:ph sz="half" idx="4294967295"/>
          </p:nvPr>
        </p:nvSpPr>
        <p:spPr>
          <a:xfrm>
            <a:off x="2915816" y="1571625"/>
            <a:ext cx="3240509" cy="4478338"/>
          </a:xfrm>
        </p:spPr>
        <p:txBody>
          <a:bodyPr anchor="ctr">
            <a:normAutofit fontScale="92500"/>
          </a:bodyPr>
          <a:lstStyle/>
          <a:p>
            <a:pPr marL="182563" indent="-182563">
              <a:defRPr/>
            </a:pPr>
            <a:r>
              <a:rPr lang="en-US" sz="2000" dirty="0" err="1">
                <a:solidFill>
                  <a:schemeClr val="tx2"/>
                </a:solidFill>
              </a:rPr>
              <a:t>identifikacija</a:t>
            </a:r>
            <a:r>
              <a:rPr lang="en-US" sz="2000" dirty="0">
                <a:solidFill>
                  <a:schemeClr val="tx2"/>
                </a:solidFill>
              </a:rPr>
              <a:t> s </a:t>
            </a:r>
            <a:r>
              <a:rPr lang="en-US" sz="2000" dirty="0" err="1">
                <a:solidFill>
                  <a:schemeClr val="tx2"/>
                </a:solidFill>
              </a:rPr>
              <a:t>jednom</a:t>
            </a:r>
            <a:r>
              <a:rPr lang="en-US" sz="2000" dirty="0">
                <a:solidFill>
                  <a:schemeClr val="tx2"/>
                </a:solidFill>
              </a:rPr>
              <a:t> </a:t>
            </a:r>
            <a:r>
              <a:rPr lang="en-US" sz="2000" dirty="0" err="1">
                <a:solidFill>
                  <a:schemeClr val="tx2"/>
                </a:solidFill>
              </a:rPr>
              <a:t>stranom</a:t>
            </a:r>
            <a:r>
              <a:rPr lang="en-US" sz="2000" dirty="0">
                <a:solidFill>
                  <a:schemeClr val="tx2"/>
                </a:solidFill>
              </a:rPr>
              <a:t>,</a:t>
            </a:r>
          </a:p>
          <a:p>
            <a:pPr marL="182563" indent="-182563">
              <a:defRPr/>
            </a:pPr>
            <a:r>
              <a:rPr lang="en-US" sz="2000" dirty="0" err="1">
                <a:solidFill>
                  <a:schemeClr val="tx2"/>
                </a:solidFill>
              </a:rPr>
              <a:t>predlažu</a:t>
            </a:r>
            <a:r>
              <a:rPr lang="en-US" sz="2000" dirty="0">
                <a:solidFill>
                  <a:schemeClr val="tx2"/>
                </a:solidFill>
              </a:rPr>
              <a:t> </a:t>
            </a:r>
            <a:r>
              <a:rPr lang="en-US" sz="2000" dirty="0" err="1">
                <a:solidFill>
                  <a:schemeClr val="tx2"/>
                </a:solidFill>
              </a:rPr>
              <a:t>prekid</a:t>
            </a:r>
            <a:r>
              <a:rPr lang="en-US" sz="2000" dirty="0">
                <a:solidFill>
                  <a:schemeClr val="tx2"/>
                </a:solidFill>
              </a:rPr>
              <a:t> </a:t>
            </a:r>
            <a:r>
              <a:rPr lang="en-US" sz="2000" dirty="0" err="1">
                <a:solidFill>
                  <a:schemeClr val="tx2"/>
                </a:solidFill>
              </a:rPr>
              <a:t>sukoba</a:t>
            </a:r>
            <a:r>
              <a:rPr lang="en-US" sz="2000" dirty="0">
                <a:solidFill>
                  <a:schemeClr val="tx2"/>
                </a:solidFill>
              </a:rPr>
              <a:t>,</a:t>
            </a:r>
          </a:p>
          <a:p>
            <a:pPr marL="182563" indent="-182563">
              <a:defRPr/>
            </a:pPr>
            <a:r>
              <a:rPr lang="en-US" sz="2000" dirty="0" err="1">
                <a:solidFill>
                  <a:schemeClr val="tx2"/>
                </a:solidFill>
              </a:rPr>
              <a:t>odbijaju</a:t>
            </a:r>
            <a:r>
              <a:rPr lang="en-US" sz="2000" dirty="0">
                <a:solidFill>
                  <a:schemeClr val="tx2"/>
                </a:solidFill>
              </a:rPr>
              <a:t> </a:t>
            </a:r>
            <a:r>
              <a:rPr lang="en-US" sz="2000" dirty="0" err="1">
                <a:solidFill>
                  <a:schemeClr val="tx2"/>
                </a:solidFill>
              </a:rPr>
              <a:t>kontakte</a:t>
            </a:r>
            <a:r>
              <a:rPr lang="en-US" sz="2000" dirty="0">
                <a:solidFill>
                  <a:schemeClr val="tx2"/>
                </a:solidFill>
              </a:rPr>
              <a:t> s </a:t>
            </a:r>
            <a:r>
              <a:rPr lang="en-US" sz="2000" dirty="0" err="1">
                <a:solidFill>
                  <a:schemeClr val="tx2"/>
                </a:solidFill>
              </a:rPr>
              <a:t>drugim</a:t>
            </a:r>
            <a:r>
              <a:rPr lang="en-US" sz="2000" dirty="0">
                <a:solidFill>
                  <a:schemeClr val="tx2"/>
                </a:solidFill>
              </a:rPr>
              <a:t> </a:t>
            </a:r>
            <a:r>
              <a:rPr lang="en-US" sz="2000" dirty="0" err="1">
                <a:solidFill>
                  <a:schemeClr val="tx2"/>
                </a:solidFill>
              </a:rPr>
              <a:t>roditeljem</a:t>
            </a:r>
            <a:r>
              <a:rPr lang="en-US" sz="2000" dirty="0">
                <a:solidFill>
                  <a:schemeClr val="tx2"/>
                </a:solidFill>
              </a:rPr>
              <a:t>,</a:t>
            </a:r>
          </a:p>
          <a:p>
            <a:pPr marL="182563" indent="-182563">
              <a:defRPr/>
            </a:pPr>
            <a:r>
              <a:rPr lang="en-US" sz="2000" dirty="0" err="1">
                <a:solidFill>
                  <a:schemeClr val="tx2"/>
                </a:solidFill>
              </a:rPr>
              <a:t>ako</a:t>
            </a:r>
            <a:r>
              <a:rPr lang="en-US" sz="2000" dirty="0">
                <a:solidFill>
                  <a:schemeClr val="tx2"/>
                </a:solidFill>
              </a:rPr>
              <a:t> se </a:t>
            </a:r>
            <a:r>
              <a:rPr lang="en-US" sz="2000" dirty="0" err="1">
                <a:solidFill>
                  <a:schemeClr val="tx2"/>
                </a:solidFill>
              </a:rPr>
              <a:t>upliću</a:t>
            </a:r>
            <a:r>
              <a:rPr lang="en-US" sz="2000" dirty="0">
                <a:solidFill>
                  <a:schemeClr val="tx2"/>
                </a:solidFill>
              </a:rPr>
              <a:t> u </a:t>
            </a:r>
            <a:r>
              <a:rPr lang="en-US" sz="2000" dirty="0" err="1">
                <a:solidFill>
                  <a:schemeClr val="tx2"/>
                </a:solidFill>
              </a:rPr>
              <a:t>sukob</a:t>
            </a:r>
            <a:r>
              <a:rPr lang="en-US" sz="2000" dirty="0">
                <a:solidFill>
                  <a:schemeClr val="tx2"/>
                </a:solidFill>
              </a:rPr>
              <a:t>, </a:t>
            </a:r>
            <a:r>
              <a:rPr lang="en-US" sz="2000" dirty="0" err="1">
                <a:solidFill>
                  <a:schemeClr val="tx2"/>
                </a:solidFill>
              </a:rPr>
              <a:t>postaju</a:t>
            </a:r>
            <a:r>
              <a:rPr lang="en-US" sz="2000" dirty="0">
                <a:solidFill>
                  <a:schemeClr val="tx2"/>
                </a:solidFill>
              </a:rPr>
              <a:t> </a:t>
            </a:r>
            <a:r>
              <a:rPr lang="en-US" sz="2000" dirty="0" err="1">
                <a:solidFill>
                  <a:schemeClr val="tx2"/>
                </a:solidFill>
              </a:rPr>
              <a:t>anksiozni</a:t>
            </a:r>
            <a:r>
              <a:rPr lang="en-US" sz="2000" dirty="0">
                <a:solidFill>
                  <a:schemeClr val="tx2"/>
                </a:solidFill>
              </a:rPr>
              <a:t> </a:t>
            </a:r>
            <a:r>
              <a:rPr lang="en-US" sz="2000" dirty="0" err="1">
                <a:solidFill>
                  <a:schemeClr val="tx2"/>
                </a:solidFill>
              </a:rPr>
              <a:t>i</a:t>
            </a:r>
            <a:r>
              <a:rPr lang="en-US" sz="2000" dirty="0">
                <a:solidFill>
                  <a:schemeClr val="tx2"/>
                </a:solidFill>
              </a:rPr>
              <a:t> </a:t>
            </a:r>
            <a:r>
              <a:rPr lang="en-US" sz="2000" dirty="0" err="1">
                <a:solidFill>
                  <a:schemeClr val="tx2"/>
                </a:solidFill>
              </a:rPr>
              <a:t>depresivni</a:t>
            </a:r>
            <a:r>
              <a:rPr lang="en-US" sz="2000" dirty="0">
                <a:solidFill>
                  <a:schemeClr val="tx2"/>
                </a:solidFill>
              </a:rPr>
              <a:t>,</a:t>
            </a:r>
          </a:p>
          <a:p>
            <a:pPr marL="182563" indent="-182563">
              <a:defRPr/>
            </a:pPr>
            <a:r>
              <a:rPr lang="en-US" sz="2000" dirty="0" err="1">
                <a:solidFill>
                  <a:schemeClr val="tx2"/>
                </a:solidFill>
              </a:rPr>
              <a:t>pitaju</a:t>
            </a:r>
            <a:r>
              <a:rPr lang="en-US" sz="2000" dirty="0">
                <a:solidFill>
                  <a:schemeClr val="tx2"/>
                </a:solidFill>
              </a:rPr>
              <a:t> „</a:t>
            </a:r>
            <a:r>
              <a:rPr lang="en-US" sz="2000" dirty="0" err="1">
                <a:solidFill>
                  <a:schemeClr val="tx2"/>
                </a:solidFill>
              </a:rPr>
              <a:t>odrasla</a:t>
            </a:r>
            <a:r>
              <a:rPr lang="en-US" sz="2000" dirty="0">
                <a:solidFill>
                  <a:schemeClr val="tx2"/>
                </a:solidFill>
              </a:rPr>
              <a:t>” </a:t>
            </a:r>
            <a:r>
              <a:rPr lang="en-US" sz="2000" dirty="0" err="1">
                <a:solidFill>
                  <a:schemeClr val="tx2"/>
                </a:solidFill>
              </a:rPr>
              <a:t>pitanja</a:t>
            </a:r>
            <a:r>
              <a:rPr lang="en-US" sz="2000" dirty="0">
                <a:solidFill>
                  <a:schemeClr val="tx2"/>
                </a:solidFill>
              </a:rPr>
              <a:t>,</a:t>
            </a:r>
          </a:p>
          <a:p>
            <a:pPr marL="182563" indent="-182563">
              <a:defRPr/>
            </a:pPr>
            <a:r>
              <a:rPr lang="en-US" sz="2000" dirty="0" err="1">
                <a:solidFill>
                  <a:schemeClr val="tx2"/>
                </a:solidFill>
              </a:rPr>
              <a:t>disociraju</a:t>
            </a:r>
            <a:r>
              <a:rPr lang="en-US" sz="2000" dirty="0">
                <a:solidFill>
                  <a:schemeClr val="tx2"/>
                </a:solidFill>
              </a:rPr>
              <a:t> se, </a:t>
            </a:r>
          </a:p>
          <a:p>
            <a:pPr marL="182563" indent="-182563">
              <a:defRPr/>
            </a:pPr>
            <a:r>
              <a:rPr lang="en-US" sz="2000" dirty="0" err="1">
                <a:solidFill>
                  <a:schemeClr val="tx2"/>
                </a:solidFill>
              </a:rPr>
              <a:t>javlja</a:t>
            </a:r>
            <a:r>
              <a:rPr lang="en-US" sz="2000" dirty="0">
                <a:solidFill>
                  <a:schemeClr val="tx2"/>
                </a:solidFill>
              </a:rPr>
              <a:t> se </a:t>
            </a:r>
            <a:r>
              <a:rPr lang="en-US" sz="2000" dirty="0" err="1">
                <a:solidFill>
                  <a:schemeClr val="tx2"/>
                </a:solidFill>
              </a:rPr>
              <a:t>separacijska</a:t>
            </a:r>
            <a:r>
              <a:rPr lang="en-US" sz="2000" dirty="0">
                <a:solidFill>
                  <a:schemeClr val="tx2"/>
                </a:solidFill>
              </a:rPr>
              <a:t> </a:t>
            </a:r>
            <a:r>
              <a:rPr lang="en-US" sz="2000" dirty="0" err="1">
                <a:solidFill>
                  <a:schemeClr val="tx2"/>
                </a:solidFill>
              </a:rPr>
              <a:t>tjeskoba</a:t>
            </a:r>
            <a:r>
              <a:rPr lang="en-US" sz="2000" dirty="0">
                <a:solidFill>
                  <a:schemeClr val="tx2"/>
                </a:solidFill>
              </a:rPr>
              <a:t>,</a:t>
            </a:r>
          </a:p>
          <a:p>
            <a:pPr marL="182563" indent="-182563">
              <a:defRPr/>
            </a:pPr>
            <a:r>
              <a:rPr lang="en-US" sz="2000" dirty="0" err="1">
                <a:solidFill>
                  <a:schemeClr val="tx2"/>
                </a:solidFill>
              </a:rPr>
              <a:t>regresivno</a:t>
            </a:r>
            <a:r>
              <a:rPr lang="en-US" sz="2000" dirty="0">
                <a:solidFill>
                  <a:schemeClr val="tx2"/>
                </a:solidFill>
              </a:rPr>
              <a:t> se </a:t>
            </a:r>
            <a:r>
              <a:rPr lang="en-US" sz="2000" dirty="0" err="1">
                <a:solidFill>
                  <a:schemeClr val="tx2"/>
                </a:solidFill>
              </a:rPr>
              <a:t>ponašaju</a:t>
            </a:r>
            <a:endParaRPr lang="en-US" sz="2000" dirty="0">
              <a:solidFill>
                <a:schemeClr val="tx2"/>
              </a:solidFill>
            </a:endParaRPr>
          </a:p>
        </p:txBody>
      </p:sp>
      <p:pic>
        <p:nvPicPr>
          <p:cNvPr id="7170" name="Picture 2"/>
          <p:cNvPicPr>
            <a:picLocks noChangeAspect="1" noChangeArrowheads="1"/>
          </p:cNvPicPr>
          <p:nvPr/>
        </p:nvPicPr>
        <p:blipFill>
          <a:blip r:embed="rId2" cstate="print">
            <a:extLst/>
          </a:blip>
          <a:srcRect/>
          <a:stretch>
            <a:fillRect/>
          </a:stretch>
        </p:blipFill>
        <p:spPr bwMode="auto">
          <a:xfrm>
            <a:off x="5972028" y="808517"/>
            <a:ext cx="2599181" cy="2304256"/>
          </a:xfrm>
          <a:prstGeom prst="rect">
            <a:avLst/>
          </a:prstGeom>
          <a:ln>
            <a:noFill/>
          </a:ln>
          <a:effectLst>
            <a:softEdge rad="112500"/>
          </a:effectLst>
          <a:extLst/>
        </p:spPr>
      </p:pic>
      <p:sp>
        <p:nvSpPr>
          <p:cNvPr id="26629" name="TekstniOkvir 6"/>
          <p:cNvSpPr txBox="1">
            <a:spLocks noChangeArrowheads="1"/>
          </p:cNvSpPr>
          <p:nvPr/>
        </p:nvSpPr>
        <p:spPr bwMode="auto">
          <a:xfrm>
            <a:off x="539552" y="1685486"/>
            <a:ext cx="19589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3200">
                <a:solidFill>
                  <a:schemeClr val="tx1"/>
                </a:solidFill>
                <a:latin typeface="Maiandra GD" pitchFamily="34" charset="0"/>
              </a:defRPr>
            </a:lvl1pPr>
            <a:lvl2pPr marL="742950" indent="-285750" defTabSz="457200">
              <a:defRPr sz="3200">
                <a:solidFill>
                  <a:schemeClr val="tx1"/>
                </a:solidFill>
                <a:latin typeface="Maiandra GD" pitchFamily="34" charset="0"/>
              </a:defRPr>
            </a:lvl2pPr>
            <a:lvl3pPr marL="1143000" indent="-228600" defTabSz="457200">
              <a:defRPr sz="3200">
                <a:solidFill>
                  <a:schemeClr val="tx1"/>
                </a:solidFill>
                <a:latin typeface="Maiandra GD" pitchFamily="34" charset="0"/>
              </a:defRPr>
            </a:lvl3pPr>
            <a:lvl4pPr marL="1600200" indent="-228600" defTabSz="457200">
              <a:defRPr sz="3200">
                <a:solidFill>
                  <a:schemeClr val="tx1"/>
                </a:solidFill>
                <a:latin typeface="Maiandra GD" pitchFamily="34" charset="0"/>
              </a:defRPr>
            </a:lvl4pPr>
            <a:lvl5pPr marL="2057400" indent="-228600" defTabSz="457200">
              <a:defRPr sz="3200">
                <a:solidFill>
                  <a:schemeClr val="tx1"/>
                </a:solidFill>
                <a:latin typeface="Maiandra GD" pitchFamily="34" charset="0"/>
              </a:defRPr>
            </a:lvl5pPr>
            <a:lvl6pPr marL="2514600" indent="-228600" defTabSz="457200" eaLnBrk="0" fontAlgn="base" hangingPunct="0">
              <a:spcBef>
                <a:spcPct val="0"/>
              </a:spcBef>
              <a:spcAft>
                <a:spcPct val="0"/>
              </a:spcAft>
              <a:defRPr sz="3200">
                <a:solidFill>
                  <a:schemeClr val="tx1"/>
                </a:solidFill>
                <a:latin typeface="Maiandra GD" pitchFamily="34" charset="0"/>
              </a:defRPr>
            </a:lvl6pPr>
            <a:lvl7pPr marL="2971800" indent="-228600" defTabSz="457200" eaLnBrk="0" fontAlgn="base" hangingPunct="0">
              <a:spcBef>
                <a:spcPct val="0"/>
              </a:spcBef>
              <a:spcAft>
                <a:spcPct val="0"/>
              </a:spcAft>
              <a:defRPr sz="3200">
                <a:solidFill>
                  <a:schemeClr val="tx1"/>
                </a:solidFill>
                <a:latin typeface="Maiandra GD" pitchFamily="34" charset="0"/>
              </a:defRPr>
            </a:lvl7pPr>
            <a:lvl8pPr marL="3429000" indent="-228600" defTabSz="457200" eaLnBrk="0" fontAlgn="base" hangingPunct="0">
              <a:spcBef>
                <a:spcPct val="0"/>
              </a:spcBef>
              <a:spcAft>
                <a:spcPct val="0"/>
              </a:spcAft>
              <a:defRPr sz="3200">
                <a:solidFill>
                  <a:schemeClr val="tx1"/>
                </a:solidFill>
                <a:latin typeface="Maiandra GD" pitchFamily="34" charset="0"/>
              </a:defRPr>
            </a:lvl8pPr>
            <a:lvl9pPr marL="3886200" indent="-228600" defTabSz="457200" eaLnBrk="0" fontAlgn="base" hangingPunct="0">
              <a:spcBef>
                <a:spcPct val="0"/>
              </a:spcBef>
              <a:spcAft>
                <a:spcPct val="0"/>
              </a:spcAft>
              <a:defRPr sz="3200">
                <a:solidFill>
                  <a:schemeClr val="tx1"/>
                </a:solidFill>
                <a:latin typeface="Maiandra GD" pitchFamily="34" charset="0"/>
              </a:defRPr>
            </a:lvl9pPr>
          </a:lstStyle>
          <a:p>
            <a:r>
              <a:rPr lang="hr-HR" altLang="x-none" sz="2800" b="1" dirty="0" smtClean="0">
                <a:solidFill>
                  <a:schemeClr val="bg2">
                    <a:lumMod val="50000"/>
                  </a:schemeClr>
                </a:solidFill>
                <a:latin typeface="+mn-lt"/>
              </a:rPr>
              <a:t>Djeca </a:t>
            </a:r>
            <a:r>
              <a:rPr lang="hr-HR" altLang="x-none" sz="2800" b="1" dirty="0">
                <a:solidFill>
                  <a:schemeClr val="bg2">
                    <a:lumMod val="50000"/>
                  </a:schemeClr>
                </a:solidFill>
                <a:latin typeface="+mn-lt"/>
              </a:rPr>
              <a:t>školske </a:t>
            </a:r>
            <a:r>
              <a:rPr lang="hr-HR" altLang="x-none" sz="2800" b="1" dirty="0" smtClean="0">
                <a:solidFill>
                  <a:schemeClr val="bg2">
                    <a:lumMod val="50000"/>
                  </a:schemeClr>
                </a:solidFill>
                <a:latin typeface="+mn-lt"/>
              </a:rPr>
              <a:t>dobi</a:t>
            </a:r>
            <a:endParaRPr lang="hr-HR" altLang="x-none" sz="2800" b="1" dirty="0">
              <a:solidFill>
                <a:schemeClr val="bg2">
                  <a:lumMod val="50000"/>
                </a:schemeClr>
              </a:solidFill>
              <a:latin typeface="+mn-lt"/>
            </a:endParaRPr>
          </a:p>
        </p:txBody>
      </p:sp>
    </p:spTree>
    <p:extLst>
      <p:ext uri="{BB962C8B-B14F-4D97-AF65-F5344CB8AC3E}">
        <p14:creationId xmlns:p14="http://schemas.microsoft.com/office/powerpoint/2010/main" val="143262273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4"/>
          <p:cNvSpPr txBox="1">
            <a:spLocks noGrp="1"/>
          </p:cNvSpPr>
          <p:nvPr>
            <p:ph type="ctrTitle"/>
          </p:nvPr>
        </p:nvSpPr>
        <p:spPr>
          <a:xfrm>
            <a:off x="704825" y="2322367"/>
            <a:ext cx="7722900" cy="1930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bs" b="1"/>
              <a:t>g. Zlatko Brlek</a:t>
            </a:r>
            <a:endParaRPr b="1"/>
          </a:p>
        </p:txBody>
      </p:sp>
      <p:pic>
        <p:nvPicPr>
          <p:cNvPr id="137" name="Google Shape;137;p14"/>
          <p:cNvPicPr preferRelativeResize="0"/>
          <p:nvPr/>
        </p:nvPicPr>
        <p:blipFill>
          <a:blip r:embed="rId3">
            <a:alphaModFix/>
          </a:blip>
          <a:stretch>
            <a:fillRect/>
          </a:stretch>
        </p:blipFill>
        <p:spPr>
          <a:xfrm>
            <a:off x="5854678" y="5496934"/>
            <a:ext cx="2920203" cy="996033"/>
          </a:xfrm>
          <a:prstGeom prst="rect">
            <a:avLst/>
          </a:prstGeom>
          <a:noFill/>
          <a:ln>
            <a:noFill/>
          </a:ln>
        </p:spPr>
      </p:pic>
      <p:pic>
        <p:nvPicPr>
          <p:cNvPr id="5" name="Google Shape;130;p13"/>
          <p:cNvPicPr preferRelativeResize="0"/>
          <p:nvPr/>
        </p:nvPicPr>
        <p:blipFill rotWithShape="1">
          <a:blip r:embed="rId4">
            <a:alphaModFix/>
          </a:blip>
          <a:srcRect r="41345"/>
          <a:stretch/>
        </p:blipFill>
        <p:spPr>
          <a:xfrm>
            <a:off x="3059832" y="548680"/>
            <a:ext cx="3255044" cy="1424267"/>
          </a:xfrm>
          <a:prstGeom prst="rect">
            <a:avLst/>
          </a:prstGeom>
          <a:noFill/>
          <a:ln>
            <a:noFill/>
          </a:ln>
        </p:spPr>
      </p:pic>
    </p:spTree>
    <p:extLst>
      <p:ext uri="{BB962C8B-B14F-4D97-AF65-F5344CB8AC3E}">
        <p14:creationId xmlns:p14="http://schemas.microsoft.com/office/powerpoint/2010/main" val="1586866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1" name="Rectangle 3"/>
          <p:cNvSpPr>
            <a:spLocks noGrp="1" noChangeArrowheads="1"/>
          </p:cNvSpPr>
          <p:nvPr>
            <p:ph sz="half" idx="4294967295"/>
          </p:nvPr>
        </p:nvSpPr>
        <p:spPr>
          <a:xfrm>
            <a:off x="4020497" y="260648"/>
            <a:ext cx="4799975" cy="6064250"/>
          </a:xfrm>
        </p:spPr>
        <p:txBody>
          <a:bodyPr anchor="ctr">
            <a:normAutofit/>
          </a:bodyPr>
          <a:lstStyle/>
          <a:p>
            <a:pPr marL="182563" indent="-182563">
              <a:defRPr/>
            </a:pPr>
            <a:r>
              <a:rPr lang="en-US" sz="1900" dirty="0" err="1">
                <a:solidFill>
                  <a:srgbClr val="131313"/>
                </a:solidFill>
              </a:rPr>
              <a:t>skloni</a:t>
            </a:r>
            <a:r>
              <a:rPr lang="en-US" sz="1900" dirty="0">
                <a:solidFill>
                  <a:srgbClr val="131313"/>
                </a:solidFill>
              </a:rPr>
              <a:t> </a:t>
            </a:r>
            <a:r>
              <a:rPr lang="en-US" sz="1900" dirty="0" err="1">
                <a:solidFill>
                  <a:srgbClr val="131313"/>
                </a:solidFill>
              </a:rPr>
              <a:t>moraliziranju</a:t>
            </a:r>
            <a:r>
              <a:rPr lang="en-US" sz="1900" dirty="0">
                <a:solidFill>
                  <a:srgbClr val="131313"/>
                </a:solidFill>
              </a:rPr>
              <a:t>, </a:t>
            </a:r>
            <a:r>
              <a:rPr lang="en-US" sz="1900" dirty="0" err="1">
                <a:solidFill>
                  <a:srgbClr val="131313"/>
                </a:solidFill>
              </a:rPr>
              <a:t>idealizmu</a:t>
            </a:r>
            <a:r>
              <a:rPr lang="en-US" sz="1900" dirty="0">
                <a:solidFill>
                  <a:srgbClr val="131313"/>
                </a:solidFill>
              </a:rPr>
              <a:t> – </a:t>
            </a:r>
            <a:r>
              <a:rPr lang="en-US" sz="1900" dirty="0" err="1">
                <a:solidFill>
                  <a:srgbClr val="131313"/>
                </a:solidFill>
              </a:rPr>
              <a:t>jasan</a:t>
            </a:r>
            <a:r>
              <a:rPr lang="en-US" sz="1900" dirty="0">
                <a:solidFill>
                  <a:srgbClr val="131313"/>
                </a:solidFill>
              </a:rPr>
              <a:t> </a:t>
            </a:r>
            <a:r>
              <a:rPr lang="en-US" sz="1900" dirty="0" err="1">
                <a:solidFill>
                  <a:srgbClr val="131313"/>
                </a:solidFill>
              </a:rPr>
              <a:t>stav</a:t>
            </a:r>
            <a:r>
              <a:rPr lang="en-US" sz="1900" dirty="0">
                <a:solidFill>
                  <a:srgbClr val="131313"/>
                </a:solidFill>
              </a:rPr>
              <a:t> o tome </a:t>
            </a:r>
            <a:r>
              <a:rPr lang="en-US" sz="1900" dirty="0" err="1">
                <a:solidFill>
                  <a:srgbClr val="131313"/>
                </a:solidFill>
              </a:rPr>
              <a:t>tko</a:t>
            </a:r>
            <a:r>
              <a:rPr lang="en-US" sz="1900" dirty="0">
                <a:solidFill>
                  <a:srgbClr val="131313"/>
                </a:solidFill>
              </a:rPr>
              <a:t> je u </a:t>
            </a:r>
            <a:r>
              <a:rPr lang="en-US" sz="1900" dirty="0" err="1">
                <a:solidFill>
                  <a:srgbClr val="131313"/>
                </a:solidFill>
              </a:rPr>
              <a:t>pravu</a:t>
            </a:r>
            <a:r>
              <a:rPr lang="en-US" sz="1900" dirty="0">
                <a:solidFill>
                  <a:srgbClr val="131313"/>
                </a:solidFill>
              </a:rPr>
              <a:t> </a:t>
            </a:r>
            <a:r>
              <a:rPr lang="en-US" sz="1900" dirty="0" err="1">
                <a:solidFill>
                  <a:srgbClr val="131313"/>
                </a:solidFill>
              </a:rPr>
              <a:t>i</a:t>
            </a:r>
            <a:r>
              <a:rPr lang="en-US" sz="1900" dirty="0">
                <a:solidFill>
                  <a:srgbClr val="131313"/>
                </a:solidFill>
              </a:rPr>
              <a:t> </a:t>
            </a:r>
            <a:r>
              <a:rPr lang="en-US" sz="1900" dirty="0" err="1">
                <a:solidFill>
                  <a:srgbClr val="131313"/>
                </a:solidFill>
              </a:rPr>
              <a:t>tko</a:t>
            </a:r>
            <a:r>
              <a:rPr lang="en-US" sz="1900" dirty="0">
                <a:solidFill>
                  <a:srgbClr val="131313"/>
                </a:solidFill>
              </a:rPr>
              <a:t> u </a:t>
            </a:r>
            <a:r>
              <a:rPr lang="en-US" sz="1900" dirty="0" err="1">
                <a:solidFill>
                  <a:srgbClr val="131313"/>
                </a:solidFill>
              </a:rPr>
              <a:t>krivu</a:t>
            </a:r>
            <a:r>
              <a:rPr lang="en-US" sz="1900" dirty="0">
                <a:solidFill>
                  <a:srgbClr val="131313"/>
                </a:solidFill>
              </a:rPr>
              <a:t>,</a:t>
            </a:r>
          </a:p>
          <a:p>
            <a:pPr marL="182563" indent="-182563">
              <a:defRPr/>
            </a:pPr>
            <a:r>
              <a:rPr lang="en-US" sz="1900" dirty="0" err="1">
                <a:solidFill>
                  <a:srgbClr val="131313"/>
                </a:solidFill>
              </a:rPr>
              <a:t>odbacuju</a:t>
            </a:r>
            <a:r>
              <a:rPr lang="en-US" sz="1900" dirty="0">
                <a:solidFill>
                  <a:srgbClr val="131313"/>
                </a:solidFill>
              </a:rPr>
              <a:t> </a:t>
            </a:r>
            <a:r>
              <a:rPr lang="en-US" sz="1900" dirty="0" err="1">
                <a:solidFill>
                  <a:srgbClr val="131313"/>
                </a:solidFill>
              </a:rPr>
              <a:t>jednog</a:t>
            </a:r>
            <a:r>
              <a:rPr lang="en-US" sz="1900" dirty="0">
                <a:solidFill>
                  <a:srgbClr val="131313"/>
                </a:solidFill>
              </a:rPr>
              <a:t> </a:t>
            </a:r>
            <a:r>
              <a:rPr lang="en-US" sz="1900" dirty="0" err="1">
                <a:solidFill>
                  <a:srgbClr val="131313"/>
                </a:solidFill>
              </a:rPr>
              <a:t>roditelja</a:t>
            </a:r>
            <a:r>
              <a:rPr lang="en-US" sz="1900" dirty="0">
                <a:solidFill>
                  <a:srgbClr val="131313"/>
                </a:solidFill>
              </a:rPr>
              <a:t>,</a:t>
            </a:r>
          </a:p>
          <a:p>
            <a:pPr marL="182563" indent="-182563">
              <a:defRPr/>
            </a:pPr>
            <a:r>
              <a:rPr lang="en-US" sz="1900" dirty="0" err="1">
                <a:solidFill>
                  <a:srgbClr val="131313"/>
                </a:solidFill>
              </a:rPr>
              <a:t>pokazuju</a:t>
            </a:r>
            <a:r>
              <a:rPr lang="en-US" sz="1900" dirty="0">
                <a:solidFill>
                  <a:srgbClr val="131313"/>
                </a:solidFill>
              </a:rPr>
              <a:t> </a:t>
            </a:r>
            <a:r>
              <a:rPr lang="en-US" sz="1900" dirty="0" err="1">
                <a:solidFill>
                  <a:srgbClr val="131313"/>
                </a:solidFill>
              </a:rPr>
              <a:t>interes</a:t>
            </a:r>
            <a:r>
              <a:rPr lang="en-US" sz="1900" dirty="0">
                <a:solidFill>
                  <a:srgbClr val="131313"/>
                </a:solidFill>
              </a:rPr>
              <a:t> </a:t>
            </a:r>
            <a:r>
              <a:rPr lang="en-US" sz="1900" dirty="0" err="1">
                <a:solidFill>
                  <a:srgbClr val="131313"/>
                </a:solidFill>
              </a:rPr>
              <a:t>za</a:t>
            </a:r>
            <a:r>
              <a:rPr lang="en-US" sz="1900" dirty="0">
                <a:solidFill>
                  <a:srgbClr val="131313"/>
                </a:solidFill>
              </a:rPr>
              <a:t> do </a:t>
            </a:r>
            <a:r>
              <a:rPr lang="en-US" sz="1900" dirty="0" err="1">
                <a:solidFill>
                  <a:srgbClr val="131313"/>
                </a:solidFill>
              </a:rPr>
              <a:t>sada</a:t>
            </a:r>
            <a:r>
              <a:rPr lang="en-US" sz="1900" dirty="0">
                <a:solidFill>
                  <a:srgbClr val="131313"/>
                </a:solidFill>
              </a:rPr>
              <a:t> </a:t>
            </a:r>
            <a:r>
              <a:rPr lang="en-US" sz="1900" dirty="0" err="1">
                <a:solidFill>
                  <a:srgbClr val="131313"/>
                </a:solidFill>
              </a:rPr>
              <a:t>odbijanog</a:t>
            </a:r>
            <a:r>
              <a:rPr lang="en-US" sz="1900" dirty="0">
                <a:solidFill>
                  <a:srgbClr val="131313"/>
                </a:solidFill>
              </a:rPr>
              <a:t> </a:t>
            </a:r>
            <a:r>
              <a:rPr lang="en-US" sz="1900" dirty="0" err="1">
                <a:solidFill>
                  <a:srgbClr val="131313"/>
                </a:solidFill>
              </a:rPr>
              <a:t>roditelja</a:t>
            </a:r>
            <a:r>
              <a:rPr lang="en-US" sz="1900" dirty="0">
                <a:solidFill>
                  <a:srgbClr val="131313"/>
                </a:solidFill>
              </a:rPr>
              <a:t> </a:t>
            </a:r>
            <a:r>
              <a:rPr lang="en-US" sz="1900" dirty="0" err="1">
                <a:solidFill>
                  <a:srgbClr val="131313"/>
                </a:solidFill>
              </a:rPr>
              <a:t>i</a:t>
            </a:r>
            <a:r>
              <a:rPr lang="en-US" sz="1900" dirty="0">
                <a:solidFill>
                  <a:srgbClr val="131313"/>
                </a:solidFill>
              </a:rPr>
              <a:t> </a:t>
            </a:r>
            <a:r>
              <a:rPr lang="en-US" sz="1900" dirty="0" err="1">
                <a:solidFill>
                  <a:srgbClr val="131313"/>
                </a:solidFill>
              </a:rPr>
              <a:t>odbacuju</a:t>
            </a:r>
            <a:r>
              <a:rPr lang="en-US" sz="1900" dirty="0">
                <a:solidFill>
                  <a:srgbClr val="131313"/>
                </a:solidFill>
              </a:rPr>
              <a:t> </a:t>
            </a:r>
            <a:r>
              <a:rPr lang="en-US" sz="1900" dirty="0" err="1">
                <a:solidFill>
                  <a:srgbClr val="131313"/>
                </a:solidFill>
              </a:rPr>
              <a:t>drugog</a:t>
            </a:r>
            <a:r>
              <a:rPr lang="en-US" sz="1900" dirty="0">
                <a:solidFill>
                  <a:srgbClr val="131313"/>
                </a:solidFill>
              </a:rPr>
              <a:t> </a:t>
            </a:r>
            <a:r>
              <a:rPr lang="en-US" sz="1900" dirty="0" err="1">
                <a:solidFill>
                  <a:srgbClr val="131313"/>
                </a:solidFill>
              </a:rPr>
              <a:t>roditelja</a:t>
            </a:r>
            <a:r>
              <a:rPr lang="en-US" sz="1900" dirty="0">
                <a:solidFill>
                  <a:srgbClr val="131313"/>
                </a:solidFill>
              </a:rPr>
              <a:t>,</a:t>
            </a:r>
          </a:p>
          <a:p>
            <a:pPr marL="182563" indent="-182563">
              <a:defRPr/>
            </a:pPr>
            <a:r>
              <a:rPr lang="en-US" sz="1900" dirty="0" err="1">
                <a:solidFill>
                  <a:srgbClr val="131313"/>
                </a:solidFill>
              </a:rPr>
              <a:t>počinju</a:t>
            </a:r>
            <a:r>
              <a:rPr lang="en-US" sz="1900" dirty="0">
                <a:solidFill>
                  <a:srgbClr val="131313"/>
                </a:solidFill>
              </a:rPr>
              <a:t> </a:t>
            </a:r>
            <a:r>
              <a:rPr lang="en-US" sz="1900" dirty="0" err="1">
                <a:solidFill>
                  <a:srgbClr val="131313"/>
                </a:solidFill>
              </a:rPr>
              <a:t>izbjegavati</a:t>
            </a:r>
            <a:r>
              <a:rPr lang="en-US" sz="1900" dirty="0">
                <a:solidFill>
                  <a:srgbClr val="131313"/>
                </a:solidFill>
              </a:rPr>
              <a:t> </a:t>
            </a:r>
            <a:r>
              <a:rPr lang="en-US" sz="1900" dirty="0" err="1">
                <a:solidFill>
                  <a:srgbClr val="131313"/>
                </a:solidFill>
              </a:rPr>
              <a:t>sukobe</a:t>
            </a:r>
            <a:r>
              <a:rPr lang="en-US" sz="1900" dirty="0">
                <a:solidFill>
                  <a:srgbClr val="131313"/>
                </a:solidFill>
              </a:rPr>
              <a:t>,</a:t>
            </a:r>
          </a:p>
          <a:p>
            <a:pPr marL="182563" indent="-182563">
              <a:defRPr/>
            </a:pPr>
            <a:r>
              <a:rPr lang="en-US" sz="1900" dirty="0" err="1">
                <a:solidFill>
                  <a:srgbClr val="131313"/>
                </a:solidFill>
              </a:rPr>
              <a:t>pokazuju</a:t>
            </a:r>
            <a:r>
              <a:rPr lang="en-US" sz="1900" dirty="0">
                <a:solidFill>
                  <a:srgbClr val="131313"/>
                </a:solidFill>
              </a:rPr>
              <a:t> </a:t>
            </a:r>
            <a:r>
              <a:rPr lang="en-US" sz="1900" dirty="0" err="1">
                <a:solidFill>
                  <a:srgbClr val="131313"/>
                </a:solidFill>
              </a:rPr>
              <a:t>samostalnost</a:t>
            </a:r>
            <a:r>
              <a:rPr lang="en-US" sz="1900" dirty="0">
                <a:solidFill>
                  <a:srgbClr val="131313"/>
                </a:solidFill>
              </a:rPr>
              <a:t> u </a:t>
            </a:r>
            <a:r>
              <a:rPr lang="en-US" sz="1900" dirty="0" err="1">
                <a:solidFill>
                  <a:srgbClr val="131313"/>
                </a:solidFill>
              </a:rPr>
              <a:t>komunikaciji</a:t>
            </a:r>
            <a:r>
              <a:rPr lang="en-US" sz="1900" dirty="0">
                <a:solidFill>
                  <a:srgbClr val="131313"/>
                </a:solidFill>
              </a:rPr>
              <a:t> s </a:t>
            </a:r>
            <a:r>
              <a:rPr lang="en-US" sz="1900" dirty="0" err="1">
                <a:solidFill>
                  <a:srgbClr val="131313"/>
                </a:solidFill>
              </a:rPr>
              <a:t>drugim</a:t>
            </a:r>
            <a:r>
              <a:rPr lang="en-US" sz="1900" dirty="0">
                <a:solidFill>
                  <a:srgbClr val="131313"/>
                </a:solidFill>
              </a:rPr>
              <a:t> </a:t>
            </a:r>
            <a:r>
              <a:rPr lang="en-US" sz="1900" dirty="0" err="1">
                <a:solidFill>
                  <a:srgbClr val="131313"/>
                </a:solidFill>
              </a:rPr>
              <a:t>roditeljem</a:t>
            </a:r>
            <a:r>
              <a:rPr lang="en-US" sz="1900" dirty="0">
                <a:solidFill>
                  <a:srgbClr val="131313"/>
                </a:solidFill>
              </a:rPr>
              <a:t>, </a:t>
            </a:r>
          </a:p>
          <a:p>
            <a:pPr marL="182563" indent="-182563">
              <a:defRPr/>
            </a:pPr>
            <a:r>
              <a:rPr lang="en-US" sz="1900" dirty="0" err="1">
                <a:solidFill>
                  <a:srgbClr val="131313"/>
                </a:solidFill>
              </a:rPr>
              <a:t>preuzimaju</a:t>
            </a:r>
            <a:r>
              <a:rPr lang="en-US" sz="1900" dirty="0">
                <a:solidFill>
                  <a:srgbClr val="131313"/>
                </a:solidFill>
              </a:rPr>
              <a:t> </a:t>
            </a:r>
            <a:r>
              <a:rPr lang="en-US" sz="1900" dirty="0" err="1">
                <a:solidFill>
                  <a:srgbClr val="131313"/>
                </a:solidFill>
              </a:rPr>
              <a:t>odgovornosti</a:t>
            </a:r>
            <a:r>
              <a:rPr lang="en-US" sz="1900" dirty="0">
                <a:solidFill>
                  <a:srgbClr val="131313"/>
                </a:solidFill>
              </a:rPr>
              <a:t> </a:t>
            </a:r>
            <a:r>
              <a:rPr lang="en-US" sz="1900" dirty="0" err="1">
                <a:solidFill>
                  <a:srgbClr val="131313"/>
                </a:solidFill>
              </a:rPr>
              <a:t>odraslih</a:t>
            </a:r>
            <a:r>
              <a:rPr lang="en-US" sz="1900" dirty="0">
                <a:solidFill>
                  <a:srgbClr val="131313"/>
                </a:solidFill>
              </a:rPr>
              <a:t>,</a:t>
            </a:r>
          </a:p>
          <a:p>
            <a:pPr marL="182563" indent="-182563">
              <a:defRPr/>
            </a:pPr>
            <a:r>
              <a:rPr lang="en-US" sz="1900" dirty="0" err="1">
                <a:solidFill>
                  <a:srgbClr val="131313"/>
                </a:solidFill>
              </a:rPr>
              <a:t>imaju</a:t>
            </a:r>
            <a:r>
              <a:rPr lang="en-US" sz="1900" dirty="0">
                <a:solidFill>
                  <a:srgbClr val="131313"/>
                </a:solidFill>
              </a:rPr>
              <a:t> </a:t>
            </a:r>
            <a:r>
              <a:rPr lang="en-US" sz="1900" dirty="0" err="1">
                <a:solidFill>
                  <a:srgbClr val="131313"/>
                </a:solidFill>
              </a:rPr>
              <a:t>prve</a:t>
            </a:r>
            <a:r>
              <a:rPr lang="en-US" sz="1900" dirty="0">
                <a:solidFill>
                  <a:srgbClr val="131313"/>
                </a:solidFill>
              </a:rPr>
              <a:t> </a:t>
            </a:r>
            <a:r>
              <a:rPr lang="en-US" sz="1900" dirty="0" err="1">
                <a:solidFill>
                  <a:srgbClr val="131313"/>
                </a:solidFill>
              </a:rPr>
              <a:t>ljubavne</a:t>
            </a:r>
            <a:r>
              <a:rPr lang="en-US" sz="1900" dirty="0">
                <a:solidFill>
                  <a:srgbClr val="131313"/>
                </a:solidFill>
              </a:rPr>
              <a:t> </a:t>
            </a:r>
            <a:r>
              <a:rPr lang="en-US" sz="1900" dirty="0" err="1">
                <a:solidFill>
                  <a:srgbClr val="131313"/>
                </a:solidFill>
              </a:rPr>
              <a:t>veze</a:t>
            </a:r>
            <a:r>
              <a:rPr lang="en-US" sz="1900" dirty="0">
                <a:solidFill>
                  <a:srgbClr val="131313"/>
                </a:solidFill>
              </a:rPr>
              <a:t> pod </a:t>
            </a:r>
            <a:r>
              <a:rPr lang="en-US" sz="1900" dirty="0" err="1">
                <a:solidFill>
                  <a:srgbClr val="131313"/>
                </a:solidFill>
              </a:rPr>
              <a:t>utjecajem</a:t>
            </a:r>
            <a:r>
              <a:rPr lang="en-US" sz="1900" dirty="0">
                <a:solidFill>
                  <a:srgbClr val="131313"/>
                </a:solidFill>
              </a:rPr>
              <a:t> </a:t>
            </a:r>
            <a:r>
              <a:rPr lang="en-US" sz="1900" dirty="0" err="1">
                <a:solidFill>
                  <a:srgbClr val="131313"/>
                </a:solidFill>
              </a:rPr>
              <a:t>iskustva</a:t>
            </a:r>
            <a:r>
              <a:rPr lang="en-US" sz="1900" dirty="0">
                <a:solidFill>
                  <a:srgbClr val="131313"/>
                </a:solidFill>
              </a:rPr>
              <a:t> </a:t>
            </a:r>
            <a:r>
              <a:rPr lang="en-US" sz="1900" dirty="0" err="1">
                <a:solidFill>
                  <a:srgbClr val="131313"/>
                </a:solidFill>
              </a:rPr>
              <a:t>roditelja</a:t>
            </a:r>
            <a:endParaRPr lang="en-US" sz="1900" dirty="0">
              <a:solidFill>
                <a:srgbClr val="131313"/>
              </a:solidFill>
            </a:endParaRPr>
          </a:p>
        </p:txBody>
      </p:sp>
      <p:pic>
        <p:nvPicPr>
          <p:cNvPr id="8194" name="Picture 2"/>
          <p:cNvPicPr>
            <a:picLocks noChangeAspect="1" noChangeArrowheads="1"/>
          </p:cNvPicPr>
          <p:nvPr/>
        </p:nvPicPr>
        <p:blipFill>
          <a:blip r:embed="rId2" cstate="print">
            <a:extLst/>
          </a:blip>
          <a:srcRect/>
          <a:stretch>
            <a:fillRect/>
          </a:stretch>
        </p:blipFill>
        <p:spPr bwMode="auto">
          <a:xfrm>
            <a:off x="2500298" y="3071810"/>
            <a:ext cx="1528824" cy="3062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9700" name="TekstniOkvir 6"/>
          <p:cNvSpPr txBox="1">
            <a:spLocks noChangeArrowheads="1"/>
          </p:cNvSpPr>
          <p:nvPr/>
        </p:nvSpPr>
        <p:spPr bwMode="auto">
          <a:xfrm>
            <a:off x="539552" y="1571625"/>
            <a:ext cx="244827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3200">
                <a:solidFill>
                  <a:schemeClr val="tx1"/>
                </a:solidFill>
                <a:latin typeface="Maiandra GD" pitchFamily="34" charset="0"/>
              </a:defRPr>
            </a:lvl1pPr>
            <a:lvl2pPr marL="742950" indent="-285750" defTabSz="457200">
              <a:defRPr sz="3200">
                <a:solidFill>
                  <a:schemeClr val="tx1"/>
                </a:solidFill>
                <a:latin typeface="Maiandra GD" pitchFamily="34" charset="0"/>
              </a:defRPr>
            </a:lvl2pPr>
            <a:lvl3pPr marL="1143000" indent="-228600" defTabSz="457200">
              <a:defRPr sz="3200">
                <a:solidFill>
                  <a:schemeClr val="tx1"/>
                </a:solidFill>
                <a:latin typeface="Maiandra GD" pitchFamily="34" charset="0"/>
              </a:defRPr>
            </a:lvl3pPr>
            <a:lvl4pPr marL="1600200" indent="-228600" defTabSz="457200">
              <a:defRPr sz="3200">
                <a:solidFill>
                  <a:schemeClr val="tx1"/>
                </a:solidFill>
                <a:latin typeface="Maiandra GD" pitchFamily="34" charset="0"/>
              </a:defRPr>
            </a:lvl4pPr>
            <a:lvl5pPr marL="2057400" indent="-228600" defTabSz="457200">
              <a:defRPr sz="3200">
                <a:solidFill>
                  <a:schemeClr val="tx1"/>
                </a:solidFill>
                <a:latin typeface="Maiandra GD" pitchFamily="34" charset="0"/>
              </a:defRPr>
            </a:lvl5pPr>
            <a:lvl6pPr marL="2514600" indent="-228600" defTabSz="457200" eaLnBrk="0" fontAlgn="base" hangingPunct="0">
              <a:spcBef>
                <a:spcPct val="0"/>
              </a:spcBef>
              <a:spcAft>
                <a:spcPct val="0"/>
              </a:spcAft>
              <a:defRPr sz="3200">
                <a:solidFill>
                  <a:schemeClr val="tx1"/>
                </a:solidFill>
                <a:latin typeface="Maiandra GD" pitchFamily="34" charset="0"/>
              </a:defRPr>
            </a:lvl6pPr>
            <a:lvl7pPr marL="2971800" indent="-228600" defTabSz="457200" eaLnBrk="0" fontAlgn="base" hangingPunct="0">
              <a:spcBef>
                <a:spcPct val="0"/>
              </a:spcBef>
              <a:spcAft>
                <a:spcPct val="0"/>
              </a:spcAft>
              <a:defRPr sz="3200">
                <a:solidFill>
                  <a:schemeClr val="tx1"/>
                </a:solidFill>
                <a:latin typeface="Maiandra GD" pitchFamily="34" charset="0"/>
              </a:defRPr>
            </a:lvl7pPr>
            <a:lvl8pPr marL="3429000" indent="-228600" defTabSz="457200" eaLnBrk="0" fontAlgn="base" hangingPunct="0">
              <a:spcBef>
                <a:spcPct val="0"/>
              </a:spcBef>
              <a:spcAft>
                <a:spcPct val="0"/>
              </a:spcAft>
              <a:defRPr sz="3200">
                <a:solidFill>
                  <a:schemeClr val="tx1"/>
                </a:solidFill>
                <a:latin typeface="Maiandra GD" pitchFamily="34" charset="0"/>
              </a:defRPr>
            </a:lvl8pPr>
            <a:lvl9pPr marL="3886200" indent="-228600" defTabSz="457200" eaLnBrk="0" fontAlgn="base" hangingPunct="0">
              <a:spcBef>
                <a:spcPct val="0"/>
              </a:spcBef>
              <a:spcAft>
                <a:spcPct val="0"/>
              </a:spcAft>
              <a:defRPr sz="3200">
                <a:solidFill>
                  <a:schemeClr val="tx1"/>
                </a:solidFill>
                <a:latin typeface="Maiandra GD" pitchFamily="34" charset="0"/>
              </a:defRPr>
            </a:lvl9pPr>
          </a:lstStyle>
          <a:p>
            <a:endParaRPr lang="hr-HR" altLang="x-none" sz="2800" b="1" dirty="0">
              <a:solidFill>
                <a:srgbClr val="000000"/>
              </a:solidFill>
              <a:latin typeface="Corbel" pitchFamily="34" charset="0"/>
            </a:endParaRPr>
          </a:p>
          <a:p>
            <a:r>
              <a:rPr lang="hr-HR" altLang="x-none" sz="2800" dirty="0">
                <a:solidFill>
                  <a:schemeClr val="bg2">
                    <a:lumMod val="50000"/>
                  </a:schemeClr>
                </a:solidFill>
                <a:latin typeface="+mn-lt"/>
              </a:rPr>
              <a:t>Adolescenti</a:t>
            </a:r>
          </a:p>
          <a:p>
            <a:endParaRPr lang="hr-HR" altLang="x-none" sz="2800" b="1" dirty="0">
              <a:solidFill>
                <a:srgbClr val="000000"/>
              </a:solidFill>
              <a:latin typeface="Corbel" pitchFamily="34" charset="0"/>
            </a:endParaRPr>
          </a:p>
        </p:txBody>
      </p:sp>
    </p:spTree>
    <p:extLst>
      <p:ext uri="{BB962C8B-B14F-4D97-AF65-F5344CB8AC3E}">
        <p14:creationId xmlns:p14="http://schemas.microsoft.com/office/powerpoint/2010/main" val="371359768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p:cNvPicPr>
            <a:picLocks noChangeAspect="1" noChangeArrowheads="1"/>
          </p:cNvPicPr>
          <p:nvPr/>
        </p:nvPicPr>
        <p:blipFill>
          <a:blip r:embed="rId2" cstate="print"/>
          <a:srcRect/>
          <a:stretch>
            <a:fillRect/>
          </a:stretch>
        </p:blipFill>
        <p:spPr bwMode="auto">
          <a:xfrm>
            <a:off x="1649413" y="1557338"/>
            <a:ext cx="5484812" cy="4113212"/>
          </a:xfrm>
          <a:prstGeom prst="rect">
            <a:avLst/>
          </a:prstGeom>
          <a:noFill/>
          <a:ln w="9525">
            <a:noFill/>
            <a:miter lim="800000"/>
            <a:headEnd/>
            <a:tailEnd/>
          </a:ln>
        </p:spPr>
      </p:pic>
      <p:sp>
        <p:nvSpPr>
          <p:cNvPr id="82946" name="TekstniOkvir 3"/>
          <p:cNvSpPr txBox="1">
            <a:spLocks noChangeArrowheads="1"/>
          </p:cNvSpPr>
          <p:nvPr/>
        </p:nvSpPr>
        <p:spPr bwMode="auto">
          <a:xfrm>
            <a:off x="467544" y="260648"/>
            <a:ext cx="7993062" cy="1200329"/>
          </a:xfrm>
          <a:prstGeom prst="rect">
            <a:avLst/>
          </a:prstGeom>
          <a:noFill/>
          <a:ln w="9525">
            <a:noFill/>
            <a:miter lim="800000"/>
            <a:headEnd/>
            <a:tailEnd/>
          </a:ln>
        </p:spPr>
        <p:txBody>
          <a:bodyPr>
            <a:spAutoFit/>
          </a:bodyPr>
          <a:lstStyle/>
          <a:p>
            <a:pPr algn="ctr"/>
            <a:endParaRPr lang="hr-HR" sz="3600" dirty="0" smtClean="0">
              <a:solidFill>
                <a:srgbClr val="000000"/>
              </a:solidFill>
            </a:endParaRPr>
          </a:p>
          <a:p>
            <a:pPr algn="ctr"/>
            <a:r>
              <a:rPr lang="hr-HR" sz="3600" dirty="0" smtClean="0">
                <a:solidFill>
                  <a:srgbClr val="000000"/>
                </a:solidFill>
              </a:rPr>
              <a:t>RAD S RODITELJIMA</a:t>
            </a:r>
            <a:endParaRPr lang="hr-HR" sz="3600" dirty="0">
              <a:solidFill>
                <a:srgbClr val="000000"/>
              </a:solidFill>
            </a:endParaRPr>
          </a:p>
        </p:txBody>
      </p:sp>
    </p:spTree>
    <p:extLst>
      <p:ext uri="{BB962C8B-B14F-4D97-AF65-F5344CB8AC3E}">
        <p14:creationId xmlns:p14="http://schemas.microsoft.com/office/powerpoint/2010/main" val="27340283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p:cNvSpPr>
          <p:nvPr>
            <p:ph type="title"/>
          </p:nvPr>
        </p:nvSpPr>
        <p:spPr>
          <a:xfrm>
            <a:off x="609600" y="228600"/>
            <a:ext cx="8153400" cy="990600"/>
          </a:xfrm>
        </p:spPr>
        <p:txBody>
          <a:bodyPr/>
          <a:lstStyle/>
          <a:p>
            <a:endParaRPr lang="en-US" smtClean="0"/>
          </a:p>
        </p:txBody>
      </p:sp>
      <p:sp>
        <p:nvSpPr>
          <p:cNvPr id="58370" name="Rectangle 3"/>
          <p:cNvSpPr>
            <a:spLocks noGrp="1"/>
          </p:cNvSpPr>
          <p:nvPr>
            <p:ph idx="1"/>
          </p:nvPr>
        </p:nvSpPr>
        <p:spPr>
          <a:xfrm>
            <a:off x="612775" y="2348880"/>
            <a:ext cx="8153400" cy="3777283"/>
          </a:xfrm>
        </p:spPr>
        <p:txBody>
          <a:bodyPr/>
          <a:lstStyle/>
          <a:p>
            <a:r>
              <a:rPr lang="hr-HR" sz="2000" dirty="0" smtClean="0"/>
              <a:t>Ranom identifikacijom </a:t>
            </a:r>
            <a:r>
              <a:rPr lang="hr-HR" sz="2000" b="1" dirty="0" smtClean="0"/>
              <a:t>razine sukoba</a:t>
            </a:r>
            <a:r>
              <a:rPr lang="hr-HR" sz="2000" dirty="0" smtClean="0"/>
              <a:t> može se doprinijeti primjerenoj intervenciji. </a:t>
            </a:r>
          </a:p>
          <a:p>
            <a:r>
              <a:rPr lang="hr-HR" sz="2000" dirty="0" smtClean="0"/>
              <a:t>Procjena roditelja/bivših supružnika unutar ove klasifikacije dinamična je</a:t>
            </a:r>
            <a:r>
              <a:rPr lang="hr-HR" dirty="0" smtClean="0"/>
              <a:t> - može doći do promjena </a:t>
            </a:r>
          </a:p>
          <a:p>
            <a:pPr>
              <a:buFont typeface="Wingdings" pitchFamily="2" charset="2"/>
              <a:buChar char="Ø"/>
            </a:pPr>
            <a:r>
              <a:rPr lang="hr-HR" sz="1800" dirty="0" smtClean="0"/>
              <a:t>tijekom vremena, </a:t>
            </a:r>
          </a:p>
          <a:p>
            <a:pPr>
              <a:buFont typeface="Wingdings" pitchFamily="2" charset="2"/>
              <a:buChar char="Ø"/>
            </a:pPr>
            <a:r>
              <a:rPr lang="hr-HR" sz="1800" dirty="0" smtClean="0"/>
              <a:t>uslijed primijenjenih intervencija,</a:t>
            </a:r>
          </a:p>
          <a:p>
            <a:pPr>
              <a:buFont typeface="Wingdings" pitchFamily="2" charset="2"/>
              <a:buChar char="Ø"/>
            </a:pPr>
            <a:r>
              <a:rPr lang="hr-HR" sz="1800" dirty="0" smtClean="0"/>
              <a:t>promijenjenih okolnosti u životu bivših supružnika </a:t>
            </a:r>
          </a:p>
          <a:p>
            <a:pPr algn="r">
              <a:buFont typeface="Wingdings" pitchFamily="2" charset="2"/>
              <a:buNone/>
            </a:pPr>
            <a:r>
              <a:rPr lang="hr-HR" sz="1400" dirty="0" smtClean="0"/>
              <a:t>(</a:t>
            </a:r>
            <a:r>
              <a:rPr lang="hr-HR" sz="1400" dirty="0" err="1" smtClean="0"/>
              <a:t>Baris</a:t>
            </a:r>
            <a:r>
              <a:rPr lang="hr-HR" sz="1400" dirty="0" smtClean="0"/>
              <a:t> i sur., 2001.).</a:t>
            </a:r>
            <a:endParaRPr lang="en-US" sz="1400" dirty="0" smtClean="0"/>
          </a:p>
        </p:txBody>
      </p:sp>
    </p:spTree>
    <p:extLst>
      <p:ext uri="{BB962C8B-B14F-4D97-AF65-F5344CB8AC3E}">
        <p14:creationId xmlns:p14="http://schemas.microsoft.com/office/powerpoint/2010/main" val="1776701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Naslov 1"/>
          <p:cNvSpPr>
            <a:spLocks noGrp="1"/>
          </p:cNvSpPr>
          <p:nvPr>
            <p:ph type="title"/>
          </p:nvPr>
        </p:nvSpPr>
        <p:spPr/>
        <p:txBody>
          <a:bodyPr>
            <a:normAutofit/>
          </a:bodyPr>
          <a:lstStyle/>
          <a:p>
            <a:pPr eaLnBrk="1" hangingPunct="1"/>
            <a:r>
              <a:rPr lang="hr-HR" altLang="x-none" sz="3600" dirty="0" smtClean="0">
                <a:solidFill>
                  <a:schemeClr val="bg2">
                    <a:lumMod val="50000"/>
                  </a:schemeClr>
                </a:solidFill>
                <a:latin typeface="+mn-lt"/>
              </a:rPr>
              <a:t>1. Roditelji se rastaju </a:t>
            </a:r>
          </a:p>
        </p:txBody>
      </p:sp>
      <p:sp>
        <p:nvSpPr>
          <p:cNvPr id="63491" name="Rezervirano mjesto sadržaja 2"/>
          <p:cNvSpPr>
            <a:spLocks noGrp="1"/>
          </p:cNvSpPr>
          <p:nvPr>
            <p:ph idx="1"/>
          </p:nvPr>
        </p:nvSpPr>
        <p:spPr>
          <a:xfrm>
            <a:off x="1500188" y="2276872"/>
            <a:ext cx="6865937" cy="3814366"/>
          </a:xfrm>
        </p:spPr>
        <p:txBody>
          <a:bodyPr>
            <a:normAutofit/>
          </a:bodyPr>
          <a:lstStyle/>
          <a:p>
            <a:r>
              <a:rPr lang="hr-HR" altLang="x-none" sz="2000" dirty="0"/>
              <a:t>m</a:t>
            </a:r>
            <a:r>
              <a:rPr lang="hr-HR" altLang="x-none" sz="2000" dirty="0" smtClean="0"/>
              <a:t>edijacija, dogovori</a:t>
            </a:r>
          </a:p>
          <a:p>
            <a:r>
              <a:rPr lang="hr-HR" altLang="x-none" sz="2000" dirty="0" err="1"/>
              <a:t>p</a:t>
            </a:r>
            <a:r>
              <a:rPr lang="hr-HR" altLang="x-none" sz="2000" dirty="0" err="1" smtClean="0"/>
              <a:t>sihoedukacija</a:t>
            </a:r>
            <a:endParaRPr lang="hr-HR" altLang="x-none" sz="2000" dirty="0" smtClean="0"/>
          </a:p>
          <a:p>
            <a:r>
              <a:rPr lang="hr-HR" altLang="x-none" sz="2000" dirty="0"/>
              <a:t>p</a:t>
            </a:r>
            <a:r>
              <a:rPr lang="hr-HR" altLang="x-none" sz="2000" dirty="0" smtClean="0"/>
              <a:t>rocjena djeteta</a:t>
            </a:r>
          </a:p>
          <a:p>
            <a:r>
              <a:rPr lang="hr-HR" altLang="x-none" sz="2000" b="1" dirty="0" smtClean="0"/>
              <a:t>RAVNOTEŽA MOĆI</a:t>
            </a:r>
          </a:p>
          <a:p>
            <a:r>
              <a:rPr lang="hr-HR" altLang="x-none" sz="2000" dirty="0"/>
              <a:t>p</a:t>
            </a:r>
            <a:r>
              <a:rPr lang="hr-HR" altLang="x-none" sz="2000" dirty="0" smtClean="0"/>
              <a:t>ovjeravanje roditelju koji je spremniji na dogovor i uključivanje drugog roditelja</a:t>
            </a:r>
          </a:p>
        </p:txBody>
      </p:sp>
    </p:spTree>
    <p:extLst>
      <p:ext uri="{BB962C8B-B14F-4D97-AF65-F5344CB8AC3E}">
        <p14:creationId xmlns:p14="http://schemas.microsoft.com/office/powerpoint/2010/main" val="336222348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Naslov 1"/>
          <p:cNvSpPr>
            <a:spLocks noGrp="1"/>
          </p:cNvSpPr>
          <p:nvPr>
            <p:ph type="title"/>
          </p:nvPr>
        </p:nvSpPr>
        <p:spPr/>
        <p:txBody>
          <a:bodyPr>
            <a:normAutofit/>
          </a:bodyPr>
          <a:lstStyle/>
          <a:p>
            <a:pPr eaLnBrk="1" hangingPunct="1"/>
            <a:r>
              <a:rPr lang="hr-HR" altLang="x-none" sz="3600" dirty="0" smtClean="0">
                <a:solidFill>
                  <a:schemeClr val="bg2">
                    <a:lumMod val="50000"/>
                  </a:schemeClr>
                </a:solidFill>
                <a:latin typeface="+mn-lt"/>
              </a:rPr>
              <a:t>2. Visoki konflikt </a:t>
            </a:r>
            <a:r>
              <a:rPr lang="hr-HR" altLang="x-none" sz="3600" dirty="0" err="1" smtClean="0">
                <a:solidFill>
                  <a:schemeClr val="bg2">
                    <a:lumMod val="50000"/>
                  </a:schemeClr>
                </a:solidFill>
                <a:latin typeface="+mn-lt"/>
              </a:rPr>
              <a:t>perzistira</a:t>
            </a:r>
            <a:endParaRPr lang="hr-HR" altLang="x-none" sz="3600" dirty="0" smtClean="0">
              <a:solidFill>
                <a:schemeClr val="bg2">
                  <a:lumMod val="50000"/>
                </a:schemeClr>
              </a:solidFill>
              <a:latin typeface="+mn-lt"/>
            </a:endParaRPr>
          </a:p>
        </p:txBody>
      </p:sp>
      <p:sp>
        <p:nvSpPr>
          <p:cNvPr id="64515" name="Rezervirano mjesto sadržaja 2"/>
          <p:cNvSpPr>
            <a:spLocks noGrp="1"/>
          </p:cNvSpPr>
          <p:nvPr>
            <p:ph idx="1"/>
          </p:nvPr>
        </p:nvSpPr>
        <p:spPr/>
        <p:txBody>
          <a:bodyPr>
            <a:normAutofit/>
          </a:bodyPr>
          <a:lstStyle/>
          <a:p>
            <a:pPr eaLnBrk="1" hangingPunct="1"/>
            <a:r>
              <a:rPr lang="hr-HR" altLang="x-none" sz="2000" dirty="0"/>
              <a:t>p</a:t>
            </a:r>
            <a:r>
              <a:rPr lang="hr-HR" altLang="x-none" sz="2000" dirty="0" smtClean="0"/>
              <a:t>osredovanje</a:t>
            </a:r>
          </a:p>
          <a:p>
            <a:pPr eaLnBrk="1" hangingPunct="1"/>
            <a:r>
              <a:rPr lang="hr-HR" altLang="x-none" sz="2000" dirty="0" err="1"/>
              <a:t>p</a:t>
            </a:r>
            <a:r>
              <a:rPr lang="hr-HR" altLang="x-none" sz="2000" dirty="0" err="1" smtClean="0"/>
              <a:t>sihoedukacija</a:t>
            </a:r>
            <a:endParaRPr lang="hr-HR" altLang="x-none" sz="2000" dirty="0" smtClean="0"/>
          </a:p>
          <a:p>
            <a:pPr eaLnBrk="1" hangingPunct="1"/>
            <a:r>
              <a:rPr lang="hr-HR" altLang="x-none" sz="2000" dirty="0"/>
              <a:t>p</a:t>
            </a:r>
            <a:r>
              <a:rPr lang="hr-HR" altLang="x-none" sz="2000" dirty="0" smtClean="0"/>
              <a:t>rocjena djeteta – podrška, tretman po potrebi</a:t>
            </a:r>
          </a:p>
          <a:p>
            <a:pPr eaLnBrk="1" hangingPunct="1"/>
            <a:r>
              <a:rPr lang="hr-HR" altLang="x-none" sz="2000" dirty="0"/>
              <a:t>p</a:t>
            </a:r>
            <a:r>
              <a:rPr lang="hr-HR" altLang="x-none" sz="2000" dirty="0" smtClean="0"/>
              <a:t>oduzimanje mjera ako je dijete ugroženo</a:t>
            </a:r>
          </a:p>
          <a:p>
            <a:pPr eaLnBrk="1" hangingPunct="1"/>
            <a:r>
              <a:rPr lang="hr-HR" altLang="x-none" sz="2000" dirty="0"/>
              <a:t>v</a:t>
            </a:r>
            <a:r>
              <a:rPr lang="hr-HR" altLang="x-none" sz="2000" dirty="0" smtClean="0"/>
              <a:t>eća kontrola – dijete u riziku od emocionalnog zlostavljanja</a:t>
            </a:r>
          </a:p>
        </p:txBody>
      </p:sp>
    </p:spTree>
    <p:extLst>
      <p:ext uri="{BB962C8B-B14F-4D97-AF65-F5344CB8AC3E}">
        <p14:creationId xmlns:p14="http://schemas.microsoft.com/office/powerpoint/2010/main" val="168010177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idx="1"/>
          </p:nvPr>
        </p:nvSpPr>
        <p:spPr>
          <a:xfrm>
            <a:off x="323850" y="404813"/>
            <a:ext cx="8496300" cy="5976937"/>
          </a:xfrm>
        </p:spPr>
        <p:txBody>
          <a:bodyPr/>
          <a:lstStyle/>
          <a:p>
            <a:pPr eaLnBrk="1" hangingPunct="1"/>
            <a:endParaRPr lang="en-US" smtClean="0"/>
          </a:p>
        </p:txBody>
      </p:sp>
      <p:pic>
        <p:nvPicPr>
          <p:cNvPr id="62466" name="Picture 3" descr="slika3"/>
          <p:cNvPicPr>
            <a:picLocks noChangeAspect="1" noChangeArrowheads="1"/>
          </p:cNvPicPr>
          <p:nvPr/>
        </p:nvPicPr>
        <p:blipFill>
          <a:blip r:embed="rId2" cstate="print"/>
          <a:srcRect/>
          <a:stretch>
            <a:fillRect/>
          </a:stretch>
        </p:blipFill>
        <p:spPr bwMode="auto">
          <a:xfrm>
            <a:off x="323850" y="476250"/>
            <a:ext cx="8496300" cy="6048375"/>
          </a:xfrm>
          <a:prstGeom prst="rect">
            <a:avLst/>
          </a:prstGeom>
          <a:noFill/>
          <a:ln w="9525">
            <a:noFill/>
            <a:miter lim="800000"/>
            <a:headEnd/>
            <a:tailEnd/>
          </a:ln>
        </p:spPr>
      </p:pic>
      <p:sp>
        <p:nvSpPr>
          <p:cNvPr id="5" name="Zaobljeni pravokutnik 4"/>
          <p:cNvSpPr/>
          <p:nvPr/>
        </p:nvSpPr>
        <p:spPr>
          <a:xfrm>
            <a:off x="2700338" y="142875"/>
            <a:ext cx="3816350" cy="66992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r-HR" sz="2400" b="1" dirty="0">
                <a:solidFill>
                  <a:prstClr val="white"/>
                </a:solidFill>
              </a:rPr>
              <a:t>Što tata govori mami?</a:t>
            </a:r>
          </a:p>
        </p:txBody>
      </p:sp>
    </p:spTree>
    <p:extLst>
      <p:ext uri="{BB962C8B-B14F-4D97-AF65-F5344CB8AC3E}">
        <p14:creationId xmlns:p14="http://schemas.microsoft.com/office/powerpoint/2010/main" val="324948833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3" descr="slika2"/>
          <p:cNvPicPr>
            <a:picLocks noChangeAspect="1" noChangeArrowheads="1"/>
          </p:cNvPicPr>
          <p:nvPr/>
        </p:nvPicPr>
        <p:blipFill>
          <a:blip r:embed="rId2" cstate="print"/>
          <a:srcRect/>
          <a:stretch>
            <a:fillRect/>
          </a:stretch>
        </p:blipFill>
        <p:spPr bwMode="auto">
          <a:xfrm>
            <a:off x="468313" y="477838"/>
            <a:ext cx="8280400" cy="6119812"/>
          </a:xfrm>
          <a:prstGeom prst="rect">
            <a:avLst/>
          </a:prstGeom>
          <a:noFill/>
          <a:ln w="9525">
            <a:noFill/>
            <a:miter lim="800000"/>
            <a:headEnd/>
            <a:tailEnd/>
          </a:ln>
        </p:spPr>
      </p:pic>
      <p:sp>
        <p:nvSpPr>
          <p:cNvPr id="2" name="Zaobljeni pravokutnik 1"/>
          <p:cNvSpPr/>
          <p:nvPr/>
        </p:nvSpPr>
        <p:spPr>
          <a:xfrm>
            <a:off x="2700338" y="142875"/>
            <a:ext cx="3816350" cy="66992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r-HR" sz="2400" b="1" dirty="0">
                <a:solidFill>
                  <a:prstClr val="white"/>
                </a:solidFill>
              </a:rPr>
              <a:t>Što mama govori tati?</a:t>
            </a:r>
          </a:p>
        </p:txBody>
      </p:sp>
    </p:spTree>
    <p:extLst>
      <p:ext uri="{BB962C8B-B14F-4D97-AF65-F5344CB8AC3E}">
        <p14:creationId xmlns:p14="http://schemas.microsoft.com/office/powerpoint/2010/main" val="38882838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0" y="304800"/>
            <a:ext cx="8896350" cy="1343025"/>
          </a:xfrm>
          <a:effectLst>
            <a:outerShdw dist="35921" dir="2700000" algn="ctr" rotWithShape="0">
              <a:srgbClr val="000000"/>
            </a:outerShdw>
          </a:effectLst>
        </p:spPr>
        <p:txBody>
          <a:bodyPr lIns="90488" tIns="44450" rIns="90488" bIns="44450">
            <a:normAutofit/>
          </a:bodyPr>
          <a:lstStyle/>
          <a:p>
            <a:pPr>
              <a:defRPr/>
            </a:pPr>
            <a:r>
              <a:rPr lang="hr-HR" dirty="0">
                <a:solidFill>
                  <a:schemeClr val="bg2">
                    <a:lumMod val="50000"/>
                  </a:schemeClr>
                </a:solidFill>
                <a:latin typeface="+mn-lt"/>
              </a:rPr>
              <a:t>Razlozi odbijanja susreta s drugim roditeljem</a:t>
            </a:r>
            <a:endParaRPr lang="en-US" dirty="0">
              <a:solidFill>
                <a:schemeClr val="bg2">
                  <a:lumMod val="50000"/>
                </a:schemeClr>
              </a:solidFill>
              <a:latin typeface="+mn-lt"/>
            </a:endParaRPr>
          </a:p>
        </p:txBody>
      </p:sp>
      <p:sp>
        <p:nvSpPr>
          <p:cNvPr id="34819" name="Rectangle 3"/>
          <p:cNvSpPr>
            <a:spLocks noGrp="1" noChangeArrowheads="1"/>
          </p:cNvSpPr>
          <p:nvPr>
            <p:ph type="subTitle" idx="1"/>
          </p:nvPr>
        </p:nvSpPr>
        <p:spPr>
          <a:xfrm>
            <a:off x="395288" y="2500313"/>
            <a:ext cx="8367712" cy="4281487"/>
          </a:xfrm>
          <a:noFill/>
        </p:spPr>
        <p:txBody>
          <a:bodyPr lIns="90488" tIns="44450" rIns="90488" bIns="44450"/>
          <a:lstStyle/>
          <a:p>
            <a:pPr marL="342900" indent="-342900">
              <a:buFontTx/>
              <a:buChar char="•"/>
            </a:pPr>
            <a:r>
              <a:rPr lang="hr-HR" altLang="x-none" sz="2400" dirty="0" smtClean="0"/>
              <a:t> </a:t>
            </a:r>
            <a:r>
              <a:rPr lang="hr-HR" altLang="x-none" sz="2000" dirty="0">
                <a:solidFill>
                  <a:schemeClr val="tx2"/>
                </a:solidFill>
              </a:rPr>
              <a:t>r</a:t>
            </a:r>
            <a:r>
              <a:rPr lang="hr-HR" altLang="x-none" sz="2000" dirty="0" smtClean="0">
                <a:solidFill>
                  <a:schemeClr val="tx2"/>
                </a:solidFill>
              </a:rPr>
              <a:t>oditelj kao izvor traume/nasilje, zlostavljanje, svjedočenje</a:t>
            </a:r>
          </a:p>
          <a:p>
            <a:pPr marL="342900" indent="-342900">
              <a:buFontTx/>
              <a:buChar char="•"/>
            </a:pPr>
            <a:r>
              <a:rPr lang="hr-HR" altLang="x-none" sz="2000" dirty="0" smtClean="0">
                <a:solidFill>
                  <a:schemeClr val="tx2"/>
                </a:solidFill>
              </a:rPr>
              <a:t> separacijske teškoće</a:t>
            </a:r>
            <a:endParaRPr lang="en-US" altLang="x-none" sz="2000" dirty="0" smtClean="0">
              <a:solidFill>
                <a:schemeClr val="tx2"/>
              </a:solidFill>
            </a:endParaRPr>
          </a:p>
          <a:p>
            <a:pPr marL="342900" indent="-342900">
              <a:buFontTx/>
              <a:buChar char="•"/>
            </a:pPr>
            <a:r>
              <a:rPr lang="en-US" altLang="x-none" sz="2000" dirty="0" smtClean="0">
                <a:solidFill>
                  <a:schemeClr val="tx2"/>
                </a:solidFill>
              </a:rPr>
              <a:t> </a:t>
            </a:r>
            <a:r>
              <a:rPr lang="hr-HR" altLang="x-none" sz="2000" dirty="0">
                <a:solidFill>
                  <a:schemeClr val="tx2"/>
                </a:solidFill>
              </a:rPr>
              <a:t>p</a:t>
            </a:r>
            <a:r>
              <a:rPr lang="hr-HR" altLang="x-none" sz="2000" dirty="0" smtClean="0">
                <a:solidFill>
                  <a:schemeClr val="tx2"/>
                </a:solidFill>
              </a:rPr>
              <a:t>oteškoće u roditeljskim vještinama</a:t>
            </a:r>
            <a:endParaRPr lang="en-US" altLang="x-none" sz="2000" dirty="0" smtClean="0">
              <a:solidFill>
                <a:schemeClr val="tx2"/>
              </a:solidFill>
            </a:endParaRPr>
          </a:p>
          <a:p>
            <a:pPr marL="342900" indent="-342900">
              <a:buFontTx/>
              <a:buChar char="•"/>
            </a:pPr>
            <a:r>
              <a:rPr lang="en-US" altLang="x-none" sz="2000" dirty="0" smtClean="0">
                <a:solidFill>
                  <a:schemeClr val="tx2"/>
                </a:solidFill>
              </a:rPr>
              <a:t> </a:t>
            </a:r>
            <a:r>
              <a:rPr lang="hr-HR" altLang="x-none" sz="2000" dirty="0" err="1">
                <a:solidFill>
                  <a:schemeClr val="tx2"/>
                </a:solidFill>
              </a:rPr>
              <a:t>p</a:t>
            </a:r>
            <a:r>
              <a:rPr lang="hr-HR" altLang="x-none" sz="2000" dirty="0" err="1" smtClean="0">
                <a:solidFill>
                  <a:schemeClr val="tx2"/>
                </a:solidFill>
              </a:rPr>
              <a:t>rkošljivost</a:t>
            </a:r>
            <a:endParaRPr lang="en-US" altLang="x-none" sz="2000" dirty="0" smtClean="0">
              <a:solidFill>
                <a:schemeClr val="tx2"/>
              </a:solidFill>
            </a:endParaRPr>
          </a:p>
          <a:p>
            <a:pPr marL="342900" indent="-342900">
              <a:buFontTx/>
              <a:buChar char="•"/>
            </a:pPr>
            <a:r>
              <a:rPr lang="en-US" altLang="x-none" sz="2000" dirty="0" smtClean="0">
                <a:solidFill>
                  <a:schemeClr val="tx2"/>
                </a:solidFill>
              </a:rPr>
              <a:t> </a:t>
            </a:r>
            <a:r>
              <a:rPr lang="hr-HR" altLang="x-none" sz="2000" dirty="0">
                <a:solidFill>
                  <a:schemeClr val="tx2"/>
                </a:solidFill>
              </a:rPr>
              <a:t>n</a:t>
            </a:r>
            <a:r>
              <a:rPr lang="hr-HR" altLang="x-none" sz="2000" dirty="0" smtClean="0">
                <a:solidFill>
                  <a:schemeClr val="tx2"/>
                </a:solidFill>
              </a:rPr>
              <a:t>arušeni odnos s roditeljem s kojim ne živi</a:t>
            </a:r>
            <a:endParaRPr lang="en-US" altLang="x-none" sz="2000" dirty="0" smtClean="0">
              <a:solidFill>
                <a:schemeClr val="tx2"/>
              </a:solidFill>
            </a:endParaRPr>
          </a:p>
          <a:p>
            <a:pPr marL="342900" indent="-342900">
              <a:buFontTx/>
              <a:buChar char="•"/>
            </a:pPr>
            <a:r>
              <a:rPr lang="en-US" altLang="x-none" sz="2000" dirty="0" smtClean="0">
                <a:solidFill>
                  <a:schemeClr val="tx2"/>
                </a:solidFill>
              </a:rPr>
              <a:t> </a:t>
            </a:r>
            <a:r>
              <a:rPr lang="hr-HR" altLang="x-none" sz="2000" dirty="0">
                <a:solidFill>
                  <a:schemeClr val="tx2"/>
                </a:solidFill>
              </a:rPr>
              <a:t>r</a:t>
            </a:r>
            <a:r>
              <a:rPr lang="hr-HR" altLang="x-none" sz="2000" dirty="0" smtClean="0">
                <a:solidFill>
                  <a:schemeClr val="tx2"/>
                </a:solidFill>
              </a:rPr>
              <a:t>eakcija na sukob među roditeljima</a:t>
            </a:r>
          </a:p>
          <a:p>
            <a:pPr marL="342900" indent="-342900">
              <a:buFontTx/>
              <a:buChar char="•"/>
            </a:pPr>
            <a:r>
              <a:rPr lang="hr-HR" altLang="x-none" sz="2000" b="1" dirty="0" smtClean="0">
                <a:solidFill>
                  <a:schemeClr val="tx2"/>
                </a:solidFill>
              </a:rPr>
              <a:t>MANIPULACIJA!!</a:t>
            </a:r>
            <a:endParaRPr lang="en-US" altLang="x-none" sz="2000" b="1" dirty="0" smtClean="0">
              <a:solidFill>
                <a:schemeClr val="tx2"/>
              </a:solidFill>
            </a:endParaRPr>
          </a:p>
          <a:p>
            <a:pPr marL="342900" indent="-342900"/>
            <a:endParaRPr lang="en-US" altLang="x-none" dirty="0" smtClean="0"/>
          </a:p>
        </p:txBody>
      </p:sp>
    </p:spTree>
    <p:extLst>
      <p:ext uri="{BB962C8B-B14F-4D97-AF65-F5344CB8AC3E}">
        <p14:creationId xmlns:p14="http://schemas.microsoft.com/office/powerpoint/2010/main" val="101038648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kstniOkvir 4"/>
          <p:cNvSpPr txBox="1">
            <a:spLocks noChangeArrowheads="1"/>
          </p:cNvSpPr>
          <p:nvPr/>
        </p:nvSpPr>
        <p:spPr bwMode="auto">
          <a:xfrm>
            <a:off x="0" y="404813"/>
            <a:ext cx="9144000" cy="646331"/>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hr-HR" sz="3600" b="1" dirty="0">
                <a:solidFill>
                  <a:prstClr val="white"/>
                </a:solidFill>
              </a:rPr>
              <a:t>MANIPULACIJA DJECOM</a:t>
            </a:r>
            <a:endParaRPr lang="hr-HR" sz="3600" dirty="0">
              <a:solidFill>
                <a:prstClr val="white"/>
              </a:solidFill>
            </a:endParaRPr>
          </a:p>
        </p:txBody>
      </p:sp>
      <p:sp>
        <p:nvSpPr>
          <p:cNvPr id="88067" name="Podnaslov 2"/>
          <p:cNvSpPr>
            <a:spLocks noGrp="1"/>
          </p:cNvSpPr>
          <p:nvPr>
            <p:ph type="subTitle" idx="1"/>
          </p:nvPr>
        </p:nvSpPr>
        <p:spPr>
          <a:xfrm>
            <a:off x="2339975" y="6049963"/>
            <a:ext cx="6804025" cy="808037"/>
          </a:xfrm>
        </p:spPr>
        <p:txBody>
          <a:bodyPr/>
          <a:lstStyle/>
          <a:p>
            <a:pPr eaLnBrk="1" hangingPunct="1"/>
            <a:endParaRPr lang="hr-HR" sz="2800" smtClean="0"/>
          </a:p>
        </p:txBody>
      </p:sp>
      <p:sp>
        <p:nvSpPr>
          <p:cNvPr id="88068" name="TekstniOkvir 1"/>
          <p:cNvSpPr txBox="1">
            <a:spLocks noChangeArrowheads="1"/>
          </p:cNvSpPr>
          <p:nvPr/>
        </p:nvSpPr>
        <p:spPr bwMode="auto">
          <a:xfrm>
            <a:off x="107950" y="6237288"/>
            <a:ext cx="2047875" cy="366712"/>
          </a:xfrm>
          <a:prstGeom prst="rect">
            <a:avLst/>
          </a:prstGeom>
          <a:noFill/>
          <a:ln w="9525">
            <a:noFill/>
            <a:miter lim="800000"/>
            <a:headEnd/>
            <a:tailEnd/>
          </a:ln>
        </p:spPr>
        <p:txBody>
          <a:bodyPr>
            <a:spAutoFit/>
          </a:bodyPr>
          <a:lstStyle/>
          <a:p>
            <a:endParaRPr lang="hr-HR" b="1">
              <a:solidFill>
                <a:srgbClr val="FFFFFF"/>
              </a:solidFill>
              <a:latin typeface="Candara" pitchFamily="34" charset="0"/>
            </a:endParaRPr>
          </a:p>
        </p:txBody>
      </p:sp>
      <p:pic>
        <p:nvPicPr>
          <p:cNvPr id="88069" name="Picture 2" descr="Povezana slika"/>
          <p:cNvPicPr>
            <a:picLocks noChangeAspect="1" noChangeArrowheads="1"/>
          </p:cNvPicPr>
          <p:nvPr/>
        </p:nvPicPr>
        <p:blipFill>
          <a:blip r:embed="rId3" cstate="print"/>
          <a:srcRect/>
          <a:stretch>
            <a:fillRect/>
          </a:stretch>
        </p:blipFill>
        <p:spPr bwMode="auto">
          <a:xfrm>
            <a:off x="2557463" y="1773238"/>
            <a:ext cx="4017962" cy="3455987"/>
          </a:xfrm>
          <a:prstGeom prst="rect">
            <a:avLst/>
          </a:prstGeom>
          <a:noFill/>
          <a:ln w="9525">
            <a:noFill/>
            <a:miter lim="800000"/>
            <a:headEnd/>
            <a:tailEnd/>
          </a:ln>
        </p:spPr>
      </p:pic>
    </p:spTree>
    <p:extLst>
      <p:ext uri="{BB962C8B-B14F-4D97-AF65-F5344CB8AC3E}">
        <p14:creationId xmlns:p14="http://schemas.microsoft.com/office/powerpoint/2010/main" val="209631775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Naslov 1"/>
          <p:cNvSpPr>
            <a:spLocks noGrp="1"/>
          </p:cNvSpPr>
          <p:nvPr>
            <p:ph type="title"/>
          </p:nvPr>
        </p:nvSpPr>
        <p:spPr/>
        <p:txBody>
          <a:bodyPr>
            <a:noAutofit/>
          </a:bodyPr>
          <a:lstStyle/>
          <a:p>
            <a:pPr eaLnBrk="1" hangingPunct="1"/>
            <a:r>
              <a:rPr lang="hr-HR" altLang="x-none" sz="3600" dirty="0" smtClean="0">
                <a:solidFill>
                  <a:schemeClr val="bg2">
                    <a:lumMod val="50000"/>
                  </a:schemeClr>
                </a:solidFill>
              </a:rPr>
              <a:t>3. Uočeni znakovi manipulacije</a:t>
            </a:r>
          </a:p>
        </p:txBody>
      </p:sp>
      <p:sp>
        <p:nvSpPr>
          <p:cNvPr id="3" name="Rezervirano mjesto sadržaja 2">
            <a:extLst>
              <a:ext uri="{FF2B5EF4-FFF2-40B4-BE49-F238E27FC236}"/>
            </a:extLst>
          </p:cNvPr>
          <p:cNvSpPr>
            <a:spLocks noGrp="1"/>
          </p:cNvSpPr>
          <p:nvPr>
            <p:ph idx="1"/>
          </p:nvPr>
        </p:nvSpPr>
        <p:spPr/>
        <p:txBody>
          <a:bodyPr>
            <a:normAutofit fontScale="92500"/>
          </a:bodyPr>
          <a:lstStyle/>
          <a:p>
            <a:pPr>
              <a:defRPr/>
            </a:pPr>
            <a:r>
              <a:rPr lang="hr-HR" dirty="0"/>
              <a:t>j</a:t>
            </a:r>
            <a:r>
              <a:rPr lang="hr-HR" dirty="0" smtClean="0"/>
              <a:t>oš </a:t>
            </a:r>
            <a:r>
              <a:rPr lang="hr-HR" dirty="0"/>
              <a:t>jednom pokušati savjetodavno raditi s roditeljima</a:t>
            </a:r>
          </a:p>
          <a:p>
            <a:pPr>
              <a:defRPr/>
            </a:pPr>
            <a:r>
              <a:rPr lang="hr-HR" dirty="0"/>
              <a:t>u</a:t>
            </a:r>
            <a:r>
              <a:rPr lang="hr-HR" dirty="0" smtClean="0"/>
              <a:t>ključiti </a:t>
            </a:r>
            <a:r>
              <a:rPr lang="hr-HR" dirty="0"/>
              <a:t>dijete u podršku/tretman</a:t>
            </a:r>
          </a:p>
          <a:p>
            <a:pPr>
              <a:defRPr/>
            </a:pPr>
            <a:r>
              <a:rPr lang="hr-HR" dirty="0"/>
              <a:t>p</a:t>
            </a:r>
            <a:r>
              <a:rPr lang="hr-HR" dirty="0" smtClean="0"/>
              <a:t>aralelno </a:t>
            </a:r>
            <a:r>
              <a:rPr lang="hr-HR" dirty="0"/>
              <a:t>s tim, ako je roditelj bez uvida i spremnosti na promjenu, </a:t>
            </a:r>
            <a:r>
              <a:rPr lang="hr-HR" dirty="0" smtClean="0"/>
              <a:t>obavijestiti o riziku</a:t>
            </a:r>
          </a:p>
          <a:p>
            <a:pPr>
              <a:defRPr/>
            </a:pPr>
            <a:r>
              <a:rPr lang="hr-HR" b="1" dirty="0" smtClean="0"/>
              <a:t>Komunicirati </a:t>
            </a:r>
            <a:r>
              <a:rPr lang="hr-HR" b="1" dirty="0"/>
              <a:t>s ostalim institucijama</a:t>
            </a:r>
          </a:p>
          <a:p>
            <a:pPr marL="0" indent="0">
              <a:buFont typeface="Wingdings" pitchFamily="2" charset="2"/>
              <a:buNone/>
              <a:defRPr/>
            </a:pPr>
            <a:endParaRPr lang="hr-HR" dirty="0"/>
          </a:p>
          <a:p>
            <a:pPr marL="0" indent="0" algn="ctr">
              <a:buFont typeface="Wingdings" pitchFamily="2" charset="2"/>
              <a:buNone/>
              <a:defRPr/>
            </a:pPr>
            <a:r>
              <a:rPr lang="hr-HR" dirty="0"/>
              <a:t>     </a:t>
            </a:r>
            <a:r>
              <a:rPr lang="hr-HR" b="1" dirty="0"/>
              <a:t>DAVANJE VREMENA RODITELJU ZA PROMJENU = DAVANJE VREMENA ZA MANIPULACIJU</a:t>
            </a:r>
          </a:p>
          <a:p>
            <a:pPr>
              <a:defRPr/>
            </a:pPr>
            <a:endParaRPr lang="hr-HR" dirty="0"/>
          </a:p>
        </p:txBody>
      </p:sp>
    </p:spTree>
    <p:extLst>
      <p:ext uri="{BB962C8B-B14F-4D97-AF65-F5344CB8AC3E}">
        <p14:creationId xmlns:p14="http://schemas.microsoft.com/office/powerpoint/2010/main" val="221271956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5"/>
          <p:cNvSpPr txBox="1">
            <a:spLocks noGrp="1"/>
          </p:cNvSpPr>
          <p:nvPr>
            <p:ph type="ctrTitle"/>
          </p:nvPr>
        </p:nvSpPr>
        <p:spPr>
          <a:xfrm>
            <a:off x="704825" y="2322367"/>
            <a:ext cx="7722900" cy="1930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bs" b="1"/>
              <a:t>gđa. Martina Gregurović Šanjug</a:t>
            </a:r>
            <a:endParaRPr b="1"/>
          </a:p>
        </p:txBody>
      </p:sp>
      <p:pic>
        <p:nvPicPr>
          <p:cNvPr id="144" name="Google Shape;144;p15"/>
          <p:cNvPicPr preferRelativeResize="0"/>
          <p:nvPr/>
        </p:nvPicPr>
        <p:blipFill>
          <a:blip r:embed="rId3">
            <a:alphaModFix/>
          </a:blip>
          <a:stretch>
            <a:fillRect/>
          </a:stretch>
        </p:blipFill>
        <p:spPr>
          <a:xfrm>
            <a:off x="5854678" y="5496934"/>
            <a:ext cx="2920203" cy="996033"/>
          </a:xfrm>
          <a:prstGeom prst="rect">
            <a:avLst/>
          </a:prstGeom>
          <a:noFill/>
          <a:ln>
            <a:noFill/>
          </a:ln>
        </p:spPr>
      </p:pic>
      <p:pic>
        <p:nvPicPr>
          <p:cNvPr id="5" name="Google Shape;130;p13"/>
          <p:cNvPicPr preferRelativeResize="0"/>
          <p:nvPr/>
        </p:nvPicPr>
        <p:blipFill rotWithShape="1">
          <a:blip r:embed="rId4">
            <a:alphaModFix/>
          </a:blip>
          <a:srcRect r="41345"/>
          <a:stretch/>
        </p:blipFill>
        <p:spPr>
          <a:xfrm>
            <a:off x="3059832" y="548680"/>
            <a:ext cx="3255044" cy="1424267"/>
          </a:xfrm>
          <a:prstGeom prst="rect">
            <a:avLst/>
          </a:prstGeom>
          <a:noFill/>
          <a:ln>
            <a:noFill/>
          </a:ln>
        </p:spPr>
      </p:pic>
    </p:spTree>
    <p:extLst>
      <p:ext uri="{BB962C8B-B14F-4D97-AF65-F5344CB8AC3E}">
        <p14:creationId xmlns:p14="http://schemas.microsoft.com/office/powerpoint/2010/main" val="148039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3568" y="327025"/>
            <a:ext cx="8314382" cy="735013"/>
          </a:xfrm>
        </p:spPr>
        <p:txBody>
          <a:bodyPr>
            <a:normAutofit/>
          </a:bodyPr>
          <a:lstStyle/>
          <a:p>
            <a:pPr>
              <a:defRPr/>
            </a:pPr>
            <a:r>
              <a:rPr lang="hr-HR" sz="3200" b="1" dirty="0">
                <a:solidFill>
                  <a:schemeClr val="bg2">
                    <a:lumMod val="50000"/>
                  </a:schemeClr>
                </a:solidFill>
              </a:rPr>
              <a:t>Oblici manipulacije </a:t>
            </a:r>
            <a:r>
              <a:rPr lang="hr-HR" sz="1600" b="1" dirty="0">
                <a:solidFill>
                  <a:schemeClr val="bg2">
                    <a:lumMod val="50000"/>
                  </a:schemeClr>
                </a:solidFill>
              </a:rPr>
              <a:t>(</a:t>
            </a:r>
            <a:r>
              <a:rPr lang="hr-HR" sz="1600" b="1" dirty="0" err="1">
                <a:solidFill>
                  <a:schemeClr val="bg2">
                    <a:lumMod val="50000"/>
                  </a:schemeClr>
                </a:solidFill>
              </a:rPr>
              <a:t>Warshak</a:t>
            </a:r>
            <a:r>
              <a:rPr lang="hr-HR" sz="1600" b="1" dirty="0">
                <a:solidFill>
                  <a:schemeClr val="bg2">
                    <a:lumMod val="50000"/>
                  </a:schemeClr>
                </a:solidFill>
              </a:rPr>
              <a:t>, 2008.)</a:t>
            </a:r>
            <a:endParaRPr lang="en-US" sz="1600" dirty="0">
              <a:solidFill>
                <a:schemeClr val="bg2">
                  <a:lumMod val="50000"/>
                </a:schemeClr>
              </a:solidFill>
            </a:endParaRPr>
          </a:p>
        </p:txBody>
      </p:sp>
      <p:sp>
        <p:nvSpPr>
          <p:cNvPr id="37891" name="Rectangle 3"/>
          <p:cNvSpPr>
            <a:spLocks noGrp="1" noChangeArrowheads="1"/>
          </p:cNvSpPr>
          <p:nvPr>
            <p:ph idx="1"/>
          </p:nvPr>
        </p:nvSpPr>
        <p:spPr>
          <a:xfrm>
            <a:off x="467545" y="1340768"/>
            <a:ext cx="8208912" cy="5226720"/>
          </a:xfrm>
        </p:spPr>
        <p:txBody>
          <a:bodyPr>
            <a:normAutofit/>
          </a:bodyPr>
          <a:lstStyle/>
          <a:p>
            <a:pPr>
              <a:buFont typeface="Courier New" panose="02070309020205020404" pitchFamily="49" charset="0"/>
              <a:buChar char="o"/>
            </a:pPr>
            <a:r>
              <a:rPr lang="hr-HR" altLang="x-none" sz="2000" dirty="0"/>
              <a:t>r</a:t>
            </a:r>
            <a:r>
              <a:rPr lang="hr-HR" altLang="x-none" sz="2000" dirty="0" smtClean="0"/>
              <a:t>užni komentari o drugom roditelju</a:t>
            </a:r>
            <a:br>
              <a:rPr lang="hr-HR" altLang="x-none" sz="2000" dirty="0" smtClean="0"/>
            </a:br>
            <a:endParaRPr lang="hr-HR" altLang="x-none" sz="2000" dirty="0" smtClean="0"/>
          </a:p>
          <a:p>
            <a:pPr>
              <a:buFont typeface="Courier New" panose="02070309020205020404" pitchFamily="49" charset="0"/>
              <a:buChar char="o"/>
            </a:pPr>
            <a:r>
              <a:rPr lang="hr-HR" altLang="x-none" sz="2000" dirty="0"/>
              <a:t>o</a:t>
            </a:r>
            <a:r>
              <a:rPr lang="hr-HR" altLang="x-none" sz="2000" dirty="0" smtClean="0"/>
              <a:t>bezvređivanje i vrijeđanje drugog roditelja</a:t>
            </a:r>
            <a:br>
              <a:rPr lang="hr-HR" altLang="x-none" sz="2000" dirty="0" smtClean="0"/>
            </a:br>
            <a:endParaRPr lang="hr-HR" altLang="x-none" sz="2000" dirty="0" smtClean="0"/>
          </a:p>
          <a:p>
            <a:pPr>
              <a:buFont typeface="Courier New" panose="02070309020205020404" pitchFamily="49" charset="0"/>
              <a:buChar char="o"/>
            </a:pPr>
            <a:r>
              <a:rPr lang="hr-HR" altLang="x-none" sz="2000" dirty="0"/>
              <a:t>l</a:t>
            </a:r>
            <a:r>
              <a:rPr lang="hr-HR" altLang="x-none" sz="2000" dirty="0" smtClean="0"/>
              <a:t>ažne optužbe za zlostavljanje od strane drugog roditelja</a:t>
            </a:r>
            <a:br>
              <a:rPr lang="hr-HR" altLang="x-none" sz="2000" dirty="0" smtClean="0"/>
            </a:br>
            <a:endParaRPr lang="hr-HR" altLang="x-none" sz="2000" dirty="0" smtClean="0"/>
          </a:p>
          <a:p>
            <a:pPr>
              <a:buFont typeface="Courier New" panose="02070309020205020404" pitchFamily="49" charset="0"/>
              <a:buChar char="o"/>
            </a:pPr>
            <a:r>
              <a:rPr lang="hr-HR" altLang="x-none" sz="2000" dirty="0"/>
              <a:t>p</a:t>
            </a:r>
            <a:r>
              <a:rPr lang="hr-HR" altLang="x-none" sz="2000" dirty="0" smtClean="0"/>
              <a:t>olariziranje (jedan roditelj najbolji, drugi najgori)</a:t>
            </a:r>
            <a:br>
              <a:rPr lang="hr-HR" altLang="x-none" sz="2000" dirty="0" smtClean="0"/>
            </a:br>
            <a:endParaRPr lang="hr-HR" altLang="x-none" sz="2000" dirty="0" smtClean="0"/>
          </a:p>
          <a:p>
            <a:pPr>
              <a:buFont typeface="Courier New" panose="02070309020205020404" pitchFamily="49" charset="0"/>
              <a:buChar char="o"/>
            </a:pPr>
            <a:r>
              <a:rPr lang="hr-HR" altLang="x-none" sz="2000" dirty="0"/>
              <a:t>o</a:t>
            </a:r>
            <a:r>
              <a:rPr lang="hr-HR" altLang="x-none" sz="2000" dirty="0" smtClean="0"/>
              <a:t>metanje ili zabrana susreta s članovima obitelji drugog roditelja</a:t>
            </a:r>
            <a:br>
              <a:rPr lang="hr-HR" altLang="x-none" sz="2000" dirty="0" smtClean="0"/>
            </a:br>
            <a:endParaRPr lang="hr-HR" altLang="x-none" sz="2000" dirty="0" smtClean="0"/>
          </a:p>
          <a:p>
            <a:pPr>
              <a:buFont typeface="Courier New" panose="02070309020205020404" pitchFamily="49" charset="0"/>
              <a:buChar char="o"/>
            </a:pPr>
            <a:r>
              <a:rPr lang="hr-HR" altLang="x-none" sz="2000" dirty="0"/>
              <a:t>p</a:t>
            </a:r>
            <a:r>
              <a:rPr lang="hr-HR" altLang="x-none" sz="2000" dirty="0" smtClean="0"/>
              <a:t>reuveličavanje i naglašavanje propusta drugog roditelja</a:t>
            </a:r>
            <a:br>
              <a:rPr lang="hr-HR" altLang="x-none" sz="2000" dirty="0" smtClean="0"/>
            </a:br>
            <a:endParaRPr lang="en-US" altLang="x-none" sz="2000" dirty="0" smtClean="0"/>
          </a:p>
        </p:txBody>
      </p:sp>
    </p:spTree>
    <p:extLst>
      <p:ext uri="{BB962C8B-B14F-4D97-AF65-F5344CB8AC3E}">
        <p14:creationId xmlns:p14="http://schemas.microsoft.com/office/powerpoint/2010/main" val="225880651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043490" y="646977"/>
            <a:ext cx="7024744" cy="45719"/>
          </a:xfrm>
        </p:spPr>
        <p:txBody>
          <a:bodyPr>
            <a:normAutofit fontScale="90000"/>
          </a:bodyPr>
          <a:lstStyle/>
          <a:p>
            <a:endParaRPr lang="sr-Latn-CS" altLang="x-none" dirty="0" smtClean="0"/>
          </a:p>
        </p:txBody>
      </p:sp>
      <p:sp>
        <p:nvSpPr>
          <p:cNvPr id="38915" name="Rectangle 3"/>
          <p:cNvSpPr>
            <a:spLocks noGrp="1" noChangeArrowheads="1"/>
          </p:cNvSpPr>
          <p:nvPr>
            <p:ph idx="1"/>
          </p:nvPr>
        </p:nvSpPr>
        <p:spPr>
          <a:xfrm>
            <a:off x="1043608" y="980728"/>
            <a:ext cx="6777317" cy="5040560"/>
          </a:xfrm>
        </p:spPr>
        <p:txBody>
          <a:bodyPr>
            <a:normAutofit fontScale="92500" lnSpcReduction="20000"/>
          </a:bodyPr>
          <a:lstStyle/>
          <a:p>
            <a:pPr>
              <a:lnSpc>
                <a:spcPct val="150000"/>
              </a:lnSpc>
              <a:buFont typeface="Courier New" panose="02070309020205020404" pitchFamily="49" charset="0"/>
              <a:buChar char="o"/>
            </a:pPr>
            <a:r>
              <a:rPr lang="hr-HR" altLang="x-none" sz="2000" dirty="0" smtClean="0">
                <a:solidFill>
                  <a:srgbClr val="54363D"/>
                </a:solidFill>
              </a:rPr>
              <a:t>izostavljanje pozitivnih komentara, priča i uspomena o drugom roditelju</a:t>
            </a:r>
          </a:p>
          <a:p>
            <a:pPr>
              <a:lnSpc>
                <a:spcPct val="150000"/>
              </a:lnSpc>
              <a:buFont typeface="Courier New" panose="02070309020205020404" pitchFamily="49" charset="0"/>
              <a:buChar char="o"/>
            </a:pPr>
            <a:r>
              <a:rPr lang="hr-HR" altLang="x-none" sz="2000" dirty="0" smtClean="0">
                <a:solidFill>
                  <a:srgbClr val="54363D"/>
                </a:solidFill>
              </a:rPr>
              <a:t>poticanje na iskorištavanje drugog roditelja</a:t>
            </a:r>
          </a:p>
          <a:p>
            <a:pPr>
              <a:lnSpc>
                <a:spcPct val="150000"/>
              </a:lnSpc>
              <a:buFont typeface="Courier New" panose="02070309020205020404" pitchFamily="49" charset="0"/>
              <a:buChar char="o"/>
            </a:pPr>
            <a:r>
              <a:rPr lang="hr-HR" altLang="x-none" sz="2000" dirty="0">
                <a:solidFill>
                  <a:srgbClr val="54363D"/>
                </a:solidFill>
              </a:rPr>
              <a:t>p</a:t>
            </a:r>
            <a:r>
              <a:rPr lang="hr-HR" altLang="x-none" sz="2000" dirty="0" smtClean="0">
                <a:solidFill>
                  <a:srgbClr val="54363D"/>
                </a:solidFill>
              </a:rPr>
              <a:t>retjerano ugađanje djetetu s ciljem da se pridobije njegova naklonost</a:t>
            </a:r>
          </a:p>
          <a:p>
            <a:pPr>
              <a:lnSpc>
                <a:spcPct val="150000"/>
              </a:lnSpc>
              <a:buFont typeface="Courier New" panose="02070309020205020404" pitchFamily="49" charset="0"/>
              <a:buChar char="o"/>
            </a:pPr>
            <a:r>
              <a:rPr lang="hr-HR" altLang="x-none" sz="2000" dirty="0">
                <a:solidFill>
                  <a:srgbClr val="54363D"/>
                </a:solidFill>
              </a:rPr>
              <a:t>o</a:t>
            </a:r>
            <a:r>
              <a:rPr lang="hr-HR" altLang="x-none" sz="2000" dirty="0" smtClean="0">
                <a:solidFill>
                  <a:srgbClr val="54363D"/>
                </a:solidFill>
              </a:rPr>
              <a:t>rganiziranje odlazaka u kino, na predstavu i sl. baš u vrijeme susreta s drugim roditeljem</a:t>
            </a:r>
          </a:p>
          <a:p>
            <a:pPr>
              <a:lnSpc>
                <a:spcPct val="150000"/>
              </a:lnSpc>
              <a:buFont typeface="Courier New" panose="02070309020205020404" pitchFamily="49" charset="0"/>
              <a:buChar char="o"/>
            </a:pPr>
            <a:r>
              <a:rPr lang="hr-HR" altLang="x-none" sz="2000" dirty="0">
                <a:solidFill>
                  <a:srgbClr val="54363D"/>
                </a:solidFill>
              </a:rPr>
              <a:t>p</a:t>
            </a:r>
            <a:r>
              <a:rPr lang="hr-HR" altLang="x-none" sz="2000" dirty="0" smtClean="0">
                <a:solidFill>
                  <a:srgbClr val="54363D"/>
                </a:solidFill>
              </a:rPr>
              <a:t>retjerano kontroliranje i zadiranje u vrijeme koje dijete provodi s drugim roditeljem</a:t>
            </a:r>
          </a:p>
          <a:p>
            <a:pPr>
              <a:lnSpc>
                <a:spcPct val="150000"/>
              </a:lnSpc>
              <a:buFont typeface="Courier New" panose="02070309020205020404" pitchFamily="49" charset="0"/>
              <a:buChar char="o"/>
            </a:pPr>
            <a:r>
              <a:rPr lang="hr-HR" altLang="x-none" sz="2000" dirty="0">
                <a:solidFill>
                  <a:srgbClr val="54363D"/>
                </a:solidFill>
              </a:rPr>
              <a:t>t</a:t>
            </a:r>
            <a:r>
              <a:rPr lang="hr-HR" altLang="x-none" sz="2000" dirty="0" smtClean="0">
                <a:solidFill>
                  <a:srgbClr val="54363D"/>
                </a:solidFill>
              </a:rPr>
              <a:t>užan izraz lica i/ili verbaliziranje tuge kada dijete odlazi na susret i druženje s drugim roditeljem </a:t>
            </a:r>
            <a:r>
              <a:rPr lang="en-US" altLang="x-none" sz="2000" dirty="0" smtClean="0">
                <a:solidFill>
                  <a:srgbClr val="54363D"/>
                </a:solidFill>
              </a:rPr>
              <a:t/>
            </a:r>
            <a:br>
              <a:rPr lang="en-US" altLang="x-none" sz="2000" dirty="0" smtClean="0">
                <a:solidFill>
                  <a:srgbClr val="54363D"/>
                </a:solidFill>
              </a:rPr>
            </a:br>
            <a:endParaRPr lang="en-US" altLang="x-none" sz="2000" dirty="0" smtClean="0">
              <a:solidFill>
                <a:srgbClr val="54363D"/>
              </a:solidFill>
            </a:endParaRPr>
          </a:p>
          <a:p>
            <a:pPr>
              <a:lnSpc>
                <a:spcPct val="90000"/>
              </a:lnSpc>
            </a:pPr>
            <a:endParaRPr lang="hr-HR" altLang="x-none" dirty="0" smtClean="0"/>
          </a:p>
        </p:txBody>
      </p:sp>
    </p:spTree>
    <p:extLst>
      <p:ext uri="{BB962C8B-B14F-4D97-AF65-F5344CB8AC3E}">
        <p14:creationId xmlns:p14="http://schemas.microsoft.com/office/powerpoint/2010/main" val="117821367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2428875" y="1143000"/>
            <a:ext cx="3514725" cy="3076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35843" name="TekstniOkvir 6"/>
          <p:cNvSpPr txBox="1">
            <a:spLocks noChangeArrowheads="1"/>
          </p:cNvSpPr>
          <p:nvPr/>
        </p:nvSpPr>
        <p:spPr bwMode="auto">
          <a:xfrm>
            <a:off x="2405063" y="4384675"/>
            <a:ext cx="61261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3200">
                <a:solidFill>
                  <a:schemeClr val="tx1"/>
                </a:solidFill>
                <a:latin typeface="Maiandra GD" pitchFamily="34" charset="0"/>
              </a:defRPr>
            </a:lvl1pPr>
            <a:lvl2pPr marL="742950" indent="-285750" defTabSz="457200">
              <a:defRPr sz="3200">
                <a:solidFill>
                  <a:schemeClr val="tx1"/>
                </a:solidFill>
                <a:latin typeface="Maiandra GD" pitchFamily="34" charset="0"/>
              </a:defRPr>
            </a:lvl2pPr>
            <a:lvl3pPr marL="1143000" indent="-228600" defTabSz="457200">
              <a:defRPr sz="3200">
                <a:solidFill>
                  <a:schemeClr val="tx1"/>
                </a:solidFill>
                <a:latin typeface="Maiandra GD" pitchFamily="34" charset="0"/>
              </a:defRPr>
            </a:lvl3pPr>
            <a:lvl4pPr marL="1600200" indent="-228600" defTabSz="457200">
              <a:defRPr sz="3200">
                <a:solidFill>
                  <a:schemeClr val="tx1"/>
                </a:solidFill>
                <a:latin typeface="Maiandra GD" pitchFamily="34" charset="0"/>
              </a:defRPr>
            </a:lvl4pPr>
            <a:lvl5pPr marL="2057400" indent="-228600" defTabSz="457200">
              <a:defRPr sz="3200">
                <a:solidFill>
                  <a:schemeClr val="tx1"/>
                </a:solidFill>
                <a:latin typeface="Maiandra GD" pitchFamily="34" charset="0"/>
              </a:defRPr>
            </a:lvl5pPr>
            <a:lvl6pPr marL="2514600" indent="-228600" defTabSz="457200" eaLnBrk="0" fontAlgn="base" hangingPunct="0">
              <a:spcBef>
                <a:spcPct val="0"/>
              </a:spcBef>
              <a:spcAft>
                <a:spcPct val="0"/>
              </a:spcAft>
              <a:defRPr sz="3200">
                <a:solidFill>
                  <a:schemeClr val="tx1"/>
                </a:solidFill>
                <a:latin typeface="Maiandra GD" pitchFamily="34" charset="0"/>
              </a:defRPr>
            </a:lvl6pPr>
            <a:lvl7pPr marL="2971800" indent="-228600" defTabSz="457200" eaLnBrk="0" fontAlgn="base" hangingPunct="0">
              <a:spcBef>
                <a:spcPct val="0"/>
              </a:spcBef>
              <a:spcAft>
                <a:spcPct val="0"/>
              </a:spcAft>
              <a:defRPr sz="3200">
                <a:solidFill>
                  <a:schemeClr val="tx1"/>
                </a:solidFill>
                <a:latin typeface="Maiandra GD" pitchFamily="34" charset="0"/>
              </a:defRPr>
            </a:lvl7pPr>
            <a:lvl8pPr marL="3429000" indent="-228600" defTabSz="457200" eaLnBrk="0" fontAlgn="base" hangingPunct="0">
              <a:spcBef>
                <a:spcPct val="0"/>
              </a:spcBef>
              <a:spcAft>
                <a:spcPct val="0"/>
              </a:spcAft>
              <a:defRPr sz="3200">
                <a:solidFill>
                  <a:schemeClr val="tx1"/>
                </a:solidFill>
                <a:latin typeface="Maiandra GD" pitchFamily="34" charset="0"/>
              </a:defRPr>
            </a:lvl8pPr>
            <a:lvl9pPr marL="3886200" indent="-228600" defTabSz="457200" eaLnBrk="0" fontAlgn="base" hangingPunct="0">
              <a:spcBef>
                <a:spcPct val="0"/>
              </a:spcBef>
              <a:spcAft>
                <a:spcPct val="0"/>
              </a:spcAft>
              <a:defRPr sz="3200">
                <a:solidFill>
                  <a:schemeClr val="tx1"/>
                </a:solidFill>
                <a:latin typeface="Maiandra GD" pitchFamily="34" charset="0"/>
              </a:defRPr>
            </a:lvl9pPr>
          </a:lstStyle>
          <a:p>
            <a:r>
              <a:rPr lang="hr-HR" altLang="x-none" sz="2000" i="1" dirty="0">
                <a:solidFill>
                  <a:schemeClr val="tx2"/>
                </a:solidFill>
                <a:latin typeface="+mn-lt"/>
              </a:rPr>
              <a:t>Mama kada idem tati	/ Mama kada uspijem izbjeći odlazak tati</a:t>
            </a:r>
          </a:p>
          <a:p>
            <a:endParaRPr lang="hr-HR" altLang="x-none" sz="2400" dirty="0">
              <a:solidFill>
                <a:srgbClr val="000000"/>
              </a:solidFill>
              <a:latin typeface="Calibri" pitchFamily="34" charset="0"/>
            </a:endParaRPr>
          </a:p>
        </p:txBody>
      </p:sp>
    </p:spTree>
    <p:extLst>
      <p:ext uri="{BB962C8B-B14F-4D97-AF65-F5344CB8AC3E}">
        <p14:creationId xmlns:p14="http://schemas.microsoft.com/office/powerpoint/2010/main" val="56982532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Naslov 1"/>
          <p:cNvSpPr>
            <a:spLocks noGrp="1"/>
          </p:cNvSpPr>
          <p:nvPr>
            <p:ph type="title"/>
          </p:nvPr>
        </p:nvSpPr>
        <p:spPr/>
        <p:txBody>
          <a:bodyPr>
            <a:normAutofit fontScale="90000"/>
          </a:bodyPr>
          <a:lstStyle/>
          <a:p>
            <a:pPr eaLnBrk="1" hangingPunct="1"/>
            <a:r>
              <a:rPr lang="hr-HR" altLang="x-none" dirty="0" smtClean="0">
                <a:solidFill>
                  <a:schemeClr val="bg2">
                    <a:lumMod val="50000"/>
                  </a:schemeClr>
                </a:solidFill>
                <a:latin typeface="+mn-lt"/>
              </a:rPr>
              <a:t>4. Dijete snažno odbija kontakt uslijed manipulacije/otuđenja</a:t>
            </a:r>
          </a:p>
        </p:txBody>
      </p:sp>
      <p:sp>
        <p:nvSpPr>
          <p:cNvPr id="67587" name="Rezervirano mjesto sadržaja 2"/>
          <p:cNvSpPr>
            <a:spLocks noGrp="1"/>
          </p:cNvSpPr>
          <p:nvPr>
            <p:ph idx="1"/>
          </p:nvPr>
        </p:nvSpPr>
        <p:spPr/>
        <p:txBody>
          <a:bodyPr/>
          <a:lstStyle/>
          <a:p>
            <a:pPr eaLnBrk="1" hangingPunct="1"/>
            <a:r>
              <a:rPr lang="hr-HR" altLang="x-none" sz="4800" dirty="0" smtClean="0"/>
              <a:t>Važno djelovanje institucija </a:t>
            </a:r>
          </a:p>
        </p:txBody>
      </p:sp>
    </p:spTree>
    <p:extLst>
      <p:ext uri="{BB962C8B-B14F-4D97-AF65-F5344CB8AC3E}">
        <p14:creationId xmlns:p14="http://schemas.microsoft.com/office/powerpoint/2010/main" val="231003745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slov 1"/>
          <p:cNvSpPr>
            <a:spLocks noGrp="1"/>
          </p:cNvSpPr>
          <p:nvPr>
            <p:ph type="title"/>
          </p:nvPr>
        </p:nvSpPr>
        <p:spPr>
          <a:xfrm>
            <a:off x="1043608" y="0"/>
            <a:ext cx="7024744" cy="1143000"/>
          </a:xfrm>
        </p:spPr>
        <p:txBody>
          <a:bodyPr/>
          <a:lstStyle/>
          <a:p>
            <a:endParaRPr lang="sr-Latn-CS" altLang="x-none" sz="4000" dirty="0" smtClean="0">
              <a:solidFill>
                <a:schemeClr val="bg1"/>
              </a:solidFill>
            </a:endParaRPr>
          </a:p>
        </p:txBody>
      </p:sp>
      <p:sp>
        <p:nvSpPr>
          <p:cNvPr id="3" name="Rezervirano mjesto sadržaja 2">
            <a:extLst>
              <a:ext uri="{FF2B5EF4-FFF2-40B4-BE49-F238E27FC236}"/>
            </a:extLst>
          </p:cNvPr>
          <p:cNvSpPr>
            <a:spLocks noGrp="1"/>
          </p:cNvSpPr>
          <p:nvPr>
            <p:ph idx="1"/>
          </p:nvPr>
        </p:nvSpPr>
        <p:spPr>
          <a:xfrm>
            <a:off x="1043492" y="1484784"/>
            <a:ext cx="6777317" cy="4347845"/>
          </a:xfrm>
        </p:spPr>
        <p:txBody>
          <a:bodyPr rtlCol="0">
            <a:normAutofit fontScale="77500" lnSpcReduction="20000"/>
          </a:bodyPr>
          <a:lstStyle/>
          <a:p>
            <a:pPr marL="457200" indent="-457200">
              <a:lnSpc>
                <a:spcPct val="150000"/>
              </a:lnSpc>
              <a:buFont typeface="Courier New" panose="02070309020205020404" pitchFamily="49" charset="0"/>
              <a:buChar char="o"/>
              <a:defRPr/>
            </a:pPr>
            <a:r>
              <a:rPr lang="hr-HR" sz="2800" dirty="0"/>
              <a:t>o</a:t>
            </a:r>
            <a:r>
              <a:rPr lang="hr-HR" sz="2800" dirty="0" smtClean="0"/>
              <a:t>dbacivanje roditelja doseže razinu kampanje, </a:t>
            </a:r>
            <a:r>
              <a:rPr lang="hr-HR" sz="2800" dirty="0" err="1" smtClean="0"/>
              <a:t>perzistentno</a:t>
            </a:r>
            <a:r>
              <a:rPr lang="hr-HR" sz="2800" dirty="0" smtClean="0"/>
              <a:t> je i nije situacijski uvjetovano. </a:t>
            </a:r>
            <a:endParaRPr lang="en-US" sz="2800" dirty="0" smtClean="0"/>
          </a:p>
          <a:p>
            <a:pPr marL="457200" indent="-457200">
              <a:lnSpc>
                <a:spcPct val="150000"/>
              </a:lnSpc>
              <a:buFont typeface="Courier New" panose="02070309020205020404" pitchFamily="49" charset="0"/>
              <a:buChar char="o"/>
              <a:defRPr/>
            </a:pPr>
            <a:r>
              <a:rPr lang="hr-HR" sz="2800" dirty="0"/>
              <a:t>o</a:t>
            </a:r>
            <a:r>
              <a:rPr lang="hr-HR" sz="2800" dirty="0" smtClean="0"/>
              <a:t>dbacivanje nije opravdano i </a:t>
            </a:r>
            <a:r>
              <a:rPr lang="hr-HR" sz="2800" b="1" dirty="0" smtClean="0"/>
              <a:t>ne može se objasniti ponašanjem (odbačenog) roditelja</a:t>
            </a:r>
            <a:r>
              <a:rPr lang="hr-HR" sz="2800" dirty="0" smtClean="0"/>
              <a:t>. </a:t>
            </a:r>
          </a:p>
          <a:p>
            <a:pPr marL="457200" indent="-457200">
              <a:lnSpc>
                <a:spcPct val="150000"/>
              </a:lnSpc>
              <a:buFont typeface="Courier New" panose="02070309020205020404" pitchFamily="49" charset="0"/>
              <a:buChar char="o"/>
              <a:defRPr/>
            </a:pPr>
            <a:r>
              <a:rPr lang="hr-HR" sz="2800" dirty="0" smtClean="0"/>
              <a:t>otuđujuća </a:t>
            </a:r>
            <a:r>
              <a:rPr lang="hr-HR" sz="2800" dirty="0"/>
              <a:t>ponašanja drugog roditelja su (najčešće) prisutna. </a:t>
            </a:r>
          </a:p>
          <a:p>
            <a:pPr marL="0" indent="0" algn="ctr">
              <a:lnSpc>
                <a:spcPct val="150000"/>
              </a:lnSpc>
              <a:buFont typeface="Wingdings" pitchFamily="2" charset="2"/>
              <a:buNone/>
              <a:defRPr/>
            </a:pPr>
            <a:r>
              <a:rPr lang="hr-HR" sz="2800" b="1" dirty="0" smtClean="0">
                <a:solidFill>
                  <a:schemeClr val="accent1">
                    <a:lumMod val="75000"/>
                  </a:schemeClr>
                </a:solidFill>
              </a:rPr>
              <a:t>SVI</a:t>
            </a:r>
            <a:r>
              <a:rPr lang="hr-HR" sz="2800" dirty="0" smtClean="0"/>
              <a:t> kriteriji moraju biti zadovoljeni!</a:t>
            </a:r>
            <a:endParaRPr lang="hr-HR" sz="2800" dirty="0"/>
          </a:p>
        </p:txBody>
      </p:sp>
    </p:spTree>
    <p:extLst>
      <p:ext uri="{BB962C8B-B14F-4D97-AF65-F5344CB8AC3E}">
        <p14:creationId xmlns:p14="http://schemas.microsoft.com/office/powerpoint/2010/main" val="178101807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utnik 3"/>
          <p:cNvSpPr/>
          <p:nvPr/>
        </p:nvSpPr>
        <p:spPr>
          <a:xfrm>
            <a:off x="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hr-HR" sz="1800">
              <a:solidFill>
                <a:prstClr val="white"/>
              </a:solidFill>
              <a:latin typeface="Corbel"/>
            </a:endParaRPr>
          </a:p>
        </p:txBody>
      </p:sp>
      <p:pic>
        <p:nvPicPr>
          <p:cNvPr id="50179" name="Picture 2"/>
          <p:cNvPicPr>
            <a:picLocks noChangeAspect="1" noChangeArrowheads="1"/>
          </p:cNvPicPr>
          <p:nvPr/>
        </p:nvPicPr>
        <p:blipFill>
          <a:blip r:embed="rId2">
            <a:extLst>
              <a:ext uri="{28A0092B-C50C-407E-A947-70E740481C1C}">
                <a14:useLocalDpi xmlns:a14="http://schemas.microsoft.com/office/drawing/2010/main" val="0"/>
              </a:ext>
            </a:extLst>
          </a:blip>
          <a:srcRect r="7793" b="13020"/>
          <a:stretch>
            <a:fillRect/>
          </a:stretch>
        </p:blipFill>
        <p:spPr bwMode="auto">
          <a:xfrm>
            <a:off x="3600450" y="692150"/>
            <a:ext cx="1943100" cy="1622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01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800" y="2898775"/>
            <a:ext cx="3708400" cy="1466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018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3238" y="4908550"/>
            <a:ext cx="3057525" cy="1438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89980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upa 5"/>
          <p:cNvGrpSpPr>
            <a:grpSpLocks/>
          </p:cNvGrpSpPr>
          <p:nvPr/>
        </p:nvGrpSpPr>
        <p:grpSpPr bwMode="auto">
          <a:xfrm>
            <a:off x="1271588" y="687388"/>
            <a:ext cx="6262687" cy="5484812"/>
            <a:chOff x="109935" y="873125"/>
            <a:chExt cx="8350672" cy="5484812"/>
          </a:xfrm>
        </p:grpSpPr>
        <p:pic>
          <p:nvPicPr>
            <p:cNvPr id="53251" name="Picture 2"/>
            <p:cNvPicPr>
              <a:picLocks noChangeAspect="1" noChangeArrowheads="1"/>
            </p:cNvPicPr>
            <p:nvPr/>
          </p:nvPicPr>
          <p:blipFill>
            <a:blip r:embed="rId2">
              <a:extLst>
                <a:ext uri="{28A0092B-C50C-407E-A947-70E740481C1C}">
                  <a14:useLocalDpi xmlns:a14="http://schemas.microsoft.com/office/drawing/2010/main" val="0"/>
                </a:ext>
              </a:extLst>
            </a:blip>
            <a:srcRect t="13692" b="47388"/>
            <a:stretch>
              <a:fillRect/>
            </a:stretch>
          </p:blipFill>
          <p:spPr bwMode="auto">
            <a:xfrm>
              <a:off x="1331640" y="873125"/>
              <a:ext cx="6799263"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2"/>
            <p:cNvPicPr>
              <a:picLocks noChangeAspect="1" noChangeArrowheads="1"/>
            </p:cNvPicPr>
            <p:nvPr/>
          </p:nvPicPr>
          <p:blipFill>
            <a:blip r:embed="rId3">
              <a:extLst>
                <a:ext uri="{28A0092B-C50C-407E-A947-70E740481C1C}">
                  <a14:useLocalDpi xmlns:a14="http://schemas.microsoft.com/office/drawing/2010/main" val="0"/>
                </a:ext>
              </a:extLst>
            </a:blip>
            <a:srcRect t="73247" b="17934"/>
            <a:stretch>
              <a:fillRect/>
            </a:stretch>
          </p:blipFill>
          <p:spPr bwMode="auto">
            <a:xfrm>
              <a:off x="467544" y="5011738"/>
              <a:ext cx="7993063"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lipsa 3">
              <a:extLst>
                <a:ext uri="{FF2B5EF4-FFF2-40B4-BE49-F238E27FC236}"/>
              </a:extLst>
            </p:cNvPr>
            <p:cNvSpPr/>
            <p:nvPr/>
          </p:nvSpPr>
          <p:spPr>
            <a:xfrm>
              <a:off x="109935" y="4629150"/>
              <a:ext cx="5219964" cy="1728787"/>
            </a:xfrm>
            <a:prstGeom prst="ellipse">
              <a:avLst/>
            </a:prstGeom>
            <a:noFill/>
          </p:spPr>
          <p:style>
            <a:lnRef idx="2">
              <a:schemeClr val="accent1"/>
            </a:lnRef>
            <a:fillRef idx="1">
              <a:schemeClr val="lt1"/>
            </a:fillRef>
            <a:effectRef idx="0">
              <a:schemeClr val="accent1"/>
            </a:effectRef>
            <a:fontRef idx="minor">
              <a:schemeClr val="dk1"/>
            </a:fontRef>
          </p:style>
          <p:txBody>
            <a:bodyPr anchor="ctr"/>
            <a:lstStyle/>
            <a:p>
              <a:pPr algn="ctr" defTabSz="457200" eaLnBrk="1" fontAlgn="auto" hangingPunct="1">
                <a:spcBef>
                  <a:spcPts val="0"/>
                </a:spcBef>
                <a:spcAft>
                  <a:spcPts val="0"/>
                </a:spcAft>
                <a:defRPr/>
              </a:pPr>
              <a:endParaRPr lang="hr-HR" sz="1800">
                <a:solidFill>
                  <a:srgbClr val="080808"/>
                </a:solidFill>
                <a:latin typeface="Calibri"/>
              </a:endParaRPr>
            </a:p>
          </p:txBody>
        </p:sp>
        <p:sp>
          <p:nvSpPr>
            <p:cNvPr id="5" name="Strelica udesno 4">
              <a:extLst>
                <a:ext uri="{FF2B5EF4-FFF2-40B4-BE49-F238E27FC236}"/>
              </a:extLst>
            </p:cNvPr>
            <p:cNvSpPr/>
            <p:nvPr/>
          </p:nvSpPr>
          <p:spPr>
            <a:xfrm>
              <a:off x="778836" y="1628775"/>
              <a:ext cx="503792" cy="287337"/>
            </a:xfrm>
            <a:prstGeom prst="rightArrow">
              <a:avLst/>
            </a:prstGeom>
            <a:solidFill>
              <a:srgbClr val="389CAA"/>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457200" eaLnBrk="1" fontAlgn="auto" hangingPunct="1">
                <a:spcBef>
                  <a:spcPts val="0"/>
                </a:spcBef>
                <a:spcAft>
                  <a:spcPts val="0"/>
                </a:spcAft>
                <a:defRPr/>
              </a:pPr>
              <a:endParaRPr lang="hr-HR" sz="1800">
                <a:solidFill>
                  <a:srgbClr val="FFFFFF"/>
                </a:solidFill>
                <a:latin typeface="Calibri"/>
              </a:endParaRPr>
            </a:p>
          </p:txBody>
        </p:sp>
        <p:sp>
          <p:nvSpPr>
            <p:cNvPr id="10" name="Strelica udesno 9">
              <a:extLst>
                <a:ext uri="{FF2B5EF4-FFF2-40B4-BE49-F238E27FC236}"/>
              </a:extLst>
            </p:cNvPr>
            <p:cNvSpPr/>
            <p:nvPr/>
          </p:nvSpPr>
          <p:spPr>
            <a:xfrm>
              <a:off x="744967" y="2708275"/>
              <a:ext cx="503792" cy="288925"/>
            </a:xfrm>
            <a:prstGeom prst="rightArrow">
              <a:avLst/>
            </a:prstGeom>
            <a:solidFill>
              <a:srgbClr val="389CAA"/>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457200" eaLnBrk="1" fontAlgn="auto" hangingPunct="1">
                <a:spcBef>
                  <a:spcPts val="0"/>
                </a:spcBef>
                <a:spcAft>
                  <a:spcPts val="0"/>
                </a:spcAft>
                <a:defRPr/>
              </a:pPr>
              <a:endParaRPr lang="hr-HR" sz="1800">
                <a:solidFill>
                  <a:srgbClr val="FFFFFF"/>
                </a:solidFill>
                <a:latin typeface="Calibri"/>
              </a:endParaRPr>
            </a:p>
          </p:txBody>
        </p:sp>
      </p:grpSp>
    </p:spTree>
    <p:extLst>
      <p:ext uri="{BB962C8B-B14F-4D97-AF65-F5344CB8AC3E}">
        <p14:creationId xmlns:p14="http://schemas.microsoft.com/office/powerpoint/2010/main" val="305090302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kstniOkvir 4"/>
          <p:cNvSpPr txBox="1">
            <a:spLocks noChangeArrowheads="1"/>
          </p:cNvSpPr>
          <p:nvPr/>
        </p:nvSpPr>
        <p:spPr bwMode="auto">
          <a:xfrm>
            <a:off x="0" y="404813"/>
            <a:ext cx="9144000" cy="646331"/>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hr-HR" sz="3600" b="1" dirty="0">
                <a:solidFill>
                  <a:prstClr val="white"/>
                </a:solidFill>
              </a:rPr>
              <a:t>POTREBE DJETETA</a:t>
            </a:r>
            <a:endParaRPr lang="hr-HR" sz="3600" dirty="0">
              <a:solidFill>
                <a:prstClr val="white"/>
              </a:solidFill>
            </a:endParaRPr>
          </a:p>
        </p:txBody>
      </p:sp>
      <p:pic>
        <p:nvPicPr>
          <p:cNvPr id="76803" name="Picture 2"/>
          <p:cNvPicPr>
            <a:picLocks noChangeAspect="1" noChangeArrowheads="1"/>
          </p:cNvPicPr>
          <p:nvPr/>
        </p:nvPicPr>
        <p:blipFill>
          <a:blip r:embed="rId3" cstate="print"/>
          <a:srcRect/>
          <a:stretch>
            <a:fillRect/>
          </a:stretch>
        </p:blipFill>
        <p:spPr bwMode="auto">
          <a:xfrm>
            <a:off x="1563688" y="1341438"/>
            <a:ext cx="6016625" cy="4359275"/>
          </a:xfrm>
          <a:prstGeom prst="rect">
            <a:avLst/>
          </a:prstGeom>
          <a:noFill/>
          <a:ln w="9525">
            <a:noFill/>
            <a:miter lim="800000"/>
            <a:headEnd/>
            <a:tailEnd/>
          </a:ln>
        </p:spPr>
      </p:pic>
    </p:spTree>
    <p:extLst>
      <p:ext uri="{BB962C8B-B14F-4D97-AF65-F5344CB8AC3E}">
        <p14:creationId xmlns:p14="http://schemas.microsoft.com/office/powerpoint/2010/main" val="212036170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hr-HR" altLang="x-none" sz="3600" b="1" dirty="0" smtClean="0">
                <a:solidFill>
                  <a:schemeClr val="bg2">
                    <a:lumMod val="50000"/>
                  </a:schemeClr>
                </a:solidFill>
              </a:rPr>
              <a:t>Zaštitni faktori</a:t>
            </a:r>
          </a:p>
        </p:txBody>
      </p:sp>
      <p:sp>
        <p:nvSpPr>
          <p:cNvPr id="14339" name="Rectangle 3"/>
          <p:cNvSpPr>
            <a:spLocks noGrp="1" noChangeArrowheads="1"/>
          </p:cNvSpPr>
          <p:nvPr>
            <p:ph idx="1"/>
          </p:nvPr>
        </p:nvSpPr>
        <p:spPr/>
        <p:txBody>
          <a:bodyPr>
            <a:normAutofit/>
          </a:bodyPr>
          <a:lstStyle/>
          <a:p>
            <a:pPr>
              <a:lnSpc>
                <a:spcPct val="90000"/>
              </a:lnSpc>
            </a:pPr>
            <a:r>
              <a:rPr lang="hr-HR" altLang="x-none" sz="2000" dirty="0" smtClean="0"/>
              <a:t>podržavajući odnos sa barem jednim roditelje</a:t>
            </a:r>
          </a:p>
          <a:p>
            <a:pPr>
              <a:lnSpc>
                <a:spcPct val="90000"/>
              </a:lnSpc>
            </a:pPr>
            <a:r>
              <a:rPr lang="hr-HR" altLang="x-none" sz="2000" dirty="0" smtClean="0"/>
              <a:t>kvaliteta odnosa roditelj-dijete</a:t>
            </a:r>
          </a:p>
          <a:p>
            <a:pPr>
              <a:lnSpc>
                <a:spcPct val="90000"/>
              </a:lnSpc>
            </a:pPr>
            <a:r>
              <a:rPr lang="hr-HR" altLang="x-none" sz="2000" dirty="0" smtClean="0"/>
              <a:t>prihvaćenost, toplina i konzistentnost odgoja</a:t>
            </a:r>
          </a:p>
          <a:p>
            <a:pPr>
              <a:lnSpc>
                <a:spcPct val="90000"/>
              </a:lnSpc>
            </a:pPr>
            <a:r>
              <a:rPr lang="hr-HR" altLang="x-none" sz="2000" dirty="0" smtClean="0"/>
              <a:t>braća i/ili sestre</a:t>
            </a:r>
          </a:p>
          <a:p>
            <a:pPr>
              <a:lnSpc>
                <a:spcPct val="90000"/>
              </a:lnSpc>
            </a:pPr>
            <a:r>
              <a:rPr lang="hr-HR" altLang="x-none" sz="2000" dirty="0" smtClean="0"/>
              <a:t>stabilna okolina, očekivanja i roditeljski nadzor</a:t>
            </a:r>
          </a:p>
          <a:p>
            <a:pPr>
              <a:lnSpc>
                <a:spcPct val="90000"/>
              </a:lnSpc>
            </a:pPr>
            <a:r>
              <a:rPr lang="hr-HR" altLang="x-none" sz="2000" dirty="0" smtClean="0"/>
              <a:t>podržavajući primarni pomagači</a:t>
            </a:r>
          </a:p>
          <a:p>
            <a:pPr>
              <a:lnSpc>
                <a:spcPct val="90000"/>
              </a:lnSpc>
            </a:pPr>
            <a:r>
              <a:rPr lang="hr-HR" altLang="x-none" sz="2000" dirty="0" smtClean="0"/>
              <a:t>podržavajući stručnjaci</a:t>
            </a:r>
          </a:p>
          <a:p>
            <a:pPr algn="r">
              <a:lnSpc>
                <a:spcPct val="90000"/>
              </a:lnSpc>
              <a:buFontTx/>
              <a:buNone/>
            </a:pPr>
            <a:endParaRPr lang="hr-HR" altLang="x-none" dirty="0" smtClean="0">
              <a:solidFill>
                <a:srgbClr val="009900"/>
              </a:solidFill>
            </a:endParaRPr>
          </a:p>
          <a:p>
            <a:pPr>
              <a:lnSpc>
                <a:spcPct val="90000"/>
              </a:lnSpc>
            </a:pPr>
            <a:endParaRPr lang="hr-HR" altLang="x-none" dirty="0" smtClean="0">
              <a:solidFill>
                <a:srgbClr val="009900"/>
              </a:solidFill>
            </a:endParaRPr>
          </a:p>
        </p:txBody>
      </p:sp>
    </p:spTree>
    <p:extLst>
      <p:ext uri="{BB962C8B-B14F-4D97-AF65-F5344CB8AC3E}">
        <p14:creationId xmlns:p14="http://schemas.microsoft.com/office/powerpoint/2010/main" val="144936547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611560" y="409575"/>
            <a:ext cx="8532440" cy="711200"/>
          </a:xfrm>
        </p:spPr>
        <p:txBody>
          <a:bodyPr>
            <a:normAutofit/>
          </a:bodyPr>
          <a:lstStyle/>
          <a:p>
            <a:pPr>
              <a:defRPr/>
            </a:pPr>
            <a:r>
              <a:rPr lang="hr-HR" sz="3600" b="1" dirty="0">
                <a:solidFill>
                  <a:schemeClr val="bg2">
                    <a:lumMod val="50000"/>
                  </a:schemeClr>
                </a:solidFill>
              </a:rPr>
              <a:t>Što dijete treba?</a:t>
            </a:r>
            <a:endParaRPr lang="en-US" sz="3600" b="1" dirty="0">
              <a:solidFill>
                <a:schemeClr val="bg2">
                  <a:lumMod val="50000"/>
                </a:schemeClr>
              </a:solidFill>
            </a:endParaRPr>
          </a:p>
        </p:txBody>
      </p:sp>
      <p:graphicFrame>
        <p:nvGraphicFramePr>
          <p:cNvPr id="3" name="Dijagram 2"/>
          <p:cNvGraphicFramePr/>
          <p:nvPr>
            <p:extLst>
              <p:ext uri="{D42A27DB-BD31-4B8C-83A1-F6EECF244321}">
                <p14:modId xmlns:p14="http://schemas.microsoft.com/office/powerpoint/2010/main" val="2311492663"/>
              </p:ext>
            </p:extLst>
          </p:nvPr>
        </p:nvGraphicFramePr>
        <p:xfrm>
          <a:off x="454005" y="1268760"/>
          <a:ext cx="7357789"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523328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6"/>
          <p:cNvSpPr txBox="1">
            <a:spLocks noGrp="1"/>
          </p:cNvSpPr>
          <p:nvPr>
            <p:ph type="ctrTitle"/>
          </p:nvPr>
        </p:nvSpPr>
        <p:spPr>
          <a:xfrm>
            <a:off x="704825" y="2322367"/>
            <a:ext cx="7722900" cy="1930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bs" b="1"/>
              <a:t>gđa. Jasna Petek</a:t>
            </a:r>
            <a:endParaRPr b="1"/>
          </a:p>
        </p:txBody>
      </p:sp>
      <p:pic>
        <p:nvPicPr>
          <p:cNvPr id="151" name="Google Shape;151;p16"/>
          <p:cNvPicPr preferRelativeResize="0"/>
          <p:nvPr/>
        </p:nvPicPr>
        <p:blipFill>
          <a:blip r:embed="rId3">
            <a:alphaModFix/>
          </a:blip>
          <a:stretch>
            <a:fillRect/>
          </a:stretch>
        </p:blipFill>
        <p:spPr>
          <a:xfrm>
            <a:off x="5854678" y="5496934"/>
            <a:ext cx="2920203" cy="996033"/>
          </a:xfrm>
          <a:prstGeom prst="rect">
            <a:avLst/>
          </a:prstGeom>
          <a:noFill/>
          <a:ln>
            <a:noFill/>
          </a:ln>
        </p:spPr>
      </p:pic>
      <p:pic>
        <p:nvPicPr>
          <p:cNvPr id="5" name="Google Shape;130;p13"/>
          <p:cNvPicPr preferRelativeResize="0"/>
          <p:nvPr/>
        </p:nvPicPr>
        <p:blipFill rotWithShape="1">
          <a:blip r:embed="rId4">
            <a:alphaModFix/>
          </a:blip>
          <a:srcRect r="41345"/>
          <a:stretch/>
        </p:blipFill>
        <p:spPr>
          <a:xfrm>
            <a:off x="3059832" y="548680"/>
            <a:ext cx="3255044" cy="1424267"/>
          </a:xfrm>
          <a:prstGeom prst="rect">
            <a:avLst/>
          </a:prstGeom>
          <a:noFill/>
          <a:ln>
            <a:noFill/>
          </a:ln>
        </p:spPr>
      </p:pic>
    </p:spTree>
    <p:extLst>
      <p:ext uri="{BB962C8B-B14F-4D97-AF65-F5344CB8AC3E}">
        <p14:creationId xmlns:p14="http://schemas.microsoft.com/office/powerpoint/2010/main" val="20728449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normAutofit/>
          </a:bodyPr>
          <a:lstStyle/>
          <a:p>
            <a:pPr algn="ctr" eaLnBrk="1" hangingPunct="1"/>
            <a:r>
              <a:rPr lang="hr-HR" altLang="x-none" sz="3600" b="1" dirty="0" smtClean="0">
                <a:solidFill>
                  <a:schemeClr val="bg2">
                    <a:lumMod val="50000"/>
                  </a:schemeClr>
                </a:solidFill>
                <a:latin typeface="Maiandra GD" pitchFamily="34" charset="0"/>
              </a:rPr>
              <a:t>“Dobar” razvod</a:t>
            </a:r>
          </a:p>
        </p:txBody>
      </p:sp>
      <p:sp>
        <p:nvSpPr>
          <p:cNvPr id="271363" name="Rectangle 3"/>
          <p:cNvSpPr>
            <a:spLocks noGrp="1" noChangeArrowheads="1"/>
          </p:cNvSpPr>
          <p:nvPr>
            <p:ph idx="1"/>
          </p:nvPr>
        </p:nvSpPr>
        <p:spPr/>
        <p:txBody>
          <a:bodyPr>
            <a:normAutofit/>
          </a:bodyPr>
          <a:lstStyle/>
          <a:p>
            <a:pPr eaLnBrk="1" hangingPunct="1">
              <a:lnSpc>
                <a:spcPct val="90000"/>
              </a:lnSpc>
            </a:pPr>
            <a:r>
              <a:rPr lang="hr-HR" altLang="x-none" sz="2000" dirty="0"/>
              <a:t>o</a:t>
            </a:r>
            <a:r>
              <a:rPr lang="hr-HR" altLang="x-none" sz="2000" dirty="0" smtClean="0"/>
              <a:t>bjasniti djetetu što se događa</a:t>
            </a:r>
          </a:p>
          <a:p>
            <a:pPr eaLnBrk="1" hangingPunct="1">
              <a:lnSpc>
                <a:spcPct val="90000"/>
              </a:lnSpc>
            </a:pPr>
            <a:r>
              <a:rPr lang="hr-HR" altLang="x-none" sz="2000" dirty="0"/>
              <a:t>n</a:t>
            </a:r>
            <a:r>
              <a:rPr lang="hr-HR" altLang="x-none" sz="2000" dirty="0" smtClean="0"/>
              <a:t>aglasiti da dijete nije uzrok razvodu</a:t>
            </a:r>
          </a:p>
          <a:p>
            <a:pPr eaLnBrk="1" hangingPunct="1">
              <a:lnSpc>
                <a:spcPct val="90000"/>
              </a:lnSpc>
            </a:pPr>
            <a:r>
              <a:rPr lang="hr-HR" altLang="x-none" sz="2000" dirty="0"/>
              <a:t>o</a:t>
            </a:r>
            <a:r>
              <a:rPr lang="hr-HR" altLang="x-none" sz="2000" dirty="0" smtClean="0"/>
              <a:t>hrabriti dijete na izražavanje osjećaja</a:t>
            </a:r>
          </a:p>
          <a:p>
            <a:pPr eaLnBrk="1" hangingPunct="1">
              <a:lnSpc>
                <a:spcPct val="90000"/>
              </a:lnSpc>
            </a:pPr>
            <a:r>
              <a:rPr lang="hr-HR" altLang="x-none" sz="2000" dirty="0"/>
              <a:t>n</a:t>
            </a:r>
            <a:r>
              <a:rPr lang="hr-HR" altLang="x-none" sz="2000" dirty="0" smtClean="0"/>
              <a:t>e tražiti dijete da bira strane</a:t>
            </a:r>
          </a:p>
          <a:p>
            <a:pPr eaLnBrk="1" hangingPunct="1">
              <a:lnSpc>
                <a:spcPct val="90000"/>
              </a:lnSpc>
            </a:pPr>
            <a:r>
              <a:rPr lang="hr-HR" altLang="x-none" sz="2000" dirty="0"/>
              <a:t>o</a:t>
            </a:r>
            <a:r>
              <a:rPr lang="hr-HR" altLang="x-none" sz="2000" dirty="0" smtClean="0"/>
              <a:t>mogućiti maksimalne kontakte </a:t>
            </a:r>
          </a:p>
          <a:p>
            <a:pPr eaLnBrk="1" hangingPunct="1">
              <a:lnSpc>
                <a:spcPct val="90000"/>
              </a:lnSpc>
            </a:pPr>
            <a:r>
              <a:rPr lang="hr-HR" altLang="x-none" sz="2000" dirty="0" smtClean="0"/>
              <a:t>“dozvoliti” uspomene i lijepa sjećanja</a:t>
            </a:r>
          </a:p>
          <a:p>
            <a:pPr eaLnBrk="1" hangingPunct="1">
              <a:lnSpc>
                <a:spcPct val="90000"/>
              </a:lnSpc>
            </a:pPr>
            <a:r>
              <a:rPr lang="hr-HR" altLang="x-none" sz="2000" dirty="0"/>
              <a:t>d</a:t>
            </a:r>
            <a:r>
              <a:rPr lang="hr-HR" altLang="x-none" sz="2000" dirty="0" smtClean="0"/>
              <a:t>osljednost roditelja vezano uz dotadašnji odgoj</a:t>
            </a:r>
          </a:p>
          <a:p>
            <a:pPr eaLnBrk="1" hangingPunct="1">
              <a:lnSpc>
                <a:spcPct val="90000"/>
              </a:lnSpc>
            </a:pPr>
            <a:r>
              <a:rPr lang="hr-HR" altLang="x-none" sz="2000" dirty="0"/>
              <a:t>m</a:t>
            </a:r>
            <a:r>
              <a:rPr lang="hr-HR" altLang="x-none" sz="2000" dirty="0" smtClean="0"/>
              <a:t>eđusobna komunikacija roditelja</a:t>
            </a:r>
          </a:p>
        </p:txBody>
      </p:sp>
    </p:spTree>
    <p:extLst>
      <p:ext uri="{BB962C8B-B14F-4D97-AF65-F5344CB8AC3E}">
        <p14:creationId xmlns:p14="http://schemas.microsoft.com/office/powerpoint/2010/main" val="96797059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71362"/>
                                        </p:tgtEl>
                                        <p:attrNameLst>
                                          <p:attrName>style.visibility</p:attrName>
                                        </p:attrNameLst>
                                      </p:cBhvr>
                                      <p:to>
                                        <p:strVal val="visible"/>
                                      </p:to>
                                    </p:set>
                                    <p:animEffect transition="in" filter="slide(fromBottom)">
                                      <p:cBhvr>
                                        <p:cTn id="7" dur="500"/>
                                        <p:tgtEl>
                                          <p:spTgt spid="271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71363">
                                            <p:txEl>
                                              <p:pRg st="0" end="0"/>
                                            </p:txEl>
                                          </p:spTgt>
                                        </p:tgtEl>
                                        <p:attrNameLst>
                                          <p:attrName>style.visibility</p:attrName>
                                        </p:attrNameLst>
                                      </p:cBhvr>
                                      <p:to>
                                        <p:strVal val="visible"/>
                                      </p:to>
                                    </p:set>
                                    <p:animEffect transition="in" filter="slide(fromBottom)">
                                      <p:cBhvr>
                                        <p:cTn id="12" dur="500"/>
                                        <p:tgtEl>
                                          <p:spTgt spid="2713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71363">
                                            <p:txEl>
                                              <p:pRg st="1" end="1"/>
                                            </p:txEl>
                                          </p:spTgt>
                                        </p:tgtEl>
                                        <p:attrNameLst>
                                          <p:attrName>style.visibility</p:attrName>
                                        </p:attrNameLst>
                                      </p:cBhvr>
                                      <p:to>
                                        <p:strVal val="visible"/>
                                      </p:to>
                                    </p:set>
                                    <p:animEffect transition="in" filter="slide(fromBottom)">
                                      <p:cBhvr>
                                        <p:cTn id="17" dur="500"/>
                                        <p:tgtEl>
                                          <p:spTgt spid="27136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71363">
                                            <p:txEl>
                                              <p:pRg st="2" end="2"/>
                                            </p:txEl>
                                          </p:spTgt>
                                        </p:tgtEl>
                                        <p:attrNameLst>
                                          <p:attrName>style.visibility</p:attrName>
                                        </p:attrNameLst>
                                      </p:cBhvr>
                                      <p:to>
                                        <p:strVal val="visible"/>
                                      </p:to>
                                    </p:set>
                                    <p:animEffect transition="in" filter="slide(fromBottom)">
                                      <p:cBhvr>
                                        <p:cTn id="22" dur="500"/>
                                        <p:tgtEl>
                                          <p:spTgt spid="27136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71363">
                                            <p:txEl>
                                              <p:pRg st="3" end="3"/>
                                            </p:txEl>
                                          </p:spTgt>
                                        </p:tgtEl>
                                        <p:attrNameLst>
                                          <p:attrName>style.visibility</p:attrName>
                                        </p:attrNameLst>
                                      </p:cBhvr>
                                      <p:to>
                                        <p:strVal val="visible"/>
                                      </p:to>
                                    </p:set>
                                    <p:animEffect transition="in" filter="slide(fromBottom)">
                                      <p:cBhvr>
                                        <p:cTn id="27" dur="500"/>
                                        <p:tgtEl>
                                          <p:spTgt spid="27136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71363">
                                            <p:txEl>
                                              <p:pRg st="4" end="4"/>
                                            </p:txEl>
                                          </p:spTgt>
                                        </p:tgtEl>
                                        <p:attrNameLst>
                                          <p:attrName>style.visibility</p:attrName>
                                        </p:attrNameLst>
                                      </p:cBhvr>
                                      <p:to>
                                        <p:strVal val="visible"/>
                                      </p:to>
                                    </p:set>
                                    <p:animEffect transition="in" filter="slide(fromBottom)">
                                      <p:cBhvr>
                                        <p:cTn id="32" dur="500"/>
                                        <p:tgtEl>
                                          <p:spTgt spid="27136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71363">
                                            <p:txEl>
                                              <p:pRg st="5" end="5"/>
                                            </p:txEl>
                                          </p:spTgt>
                                        </p:tgtEl>
                                        <p:attrNameLst>
                                          <p:attrName>style.visibility</p:attrName>
                                        </p:attrNameLst>
                                      </p:cBhvr>
                                      <p:to>
                                        <p:strVal val="visible"/>
                                      </p:to>
                                    </p:set>
                                    <p:animEffect transition="in" filter="slide(fromBottom)">
                                      <p:cBhvr>
                                        <p:cTn id="37" dur="500"/>
                                        <p:tgtEl>
                                          <p:spTgt spid="27136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271363">
                                            <p:txEl>
                                              <p:pRg st="6" end="6"/>
                                            </p:txEl>
                                          </p:spTgt>
                                        </p:tgtEl>
                                        <p:attrNameLst>
                                          <p:attrName>style.visibility</p:attrName>
                                        </p:attrNameLst>
                                      </p:cBhvr>
                                      <p:to>
                                        <p:strVal val="visible"/>
                                      </p:to>
                                    </p:set>
                                    <p:animEffect transition="in" filter="slide(fromBottom)">
                                      <p:cBhvr>
                                        <p:cTn id="42" dur="500"/>
                                        <p:tgtEl>
                                          <p:spTgt spid="27136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271363">
                                            <p:txEl>
                                              <p:pRg st="7" end="7"/>
                                            </p:txEl>
                                          </p:spTgt>
                                        </p:tgtEl>
                                        <p:attrNameLst>
                                          <p:attrName>style.visibility</p:attrName>
                                        </p:attrNameLst>
                                      </p:cBhvr>
                                      <p:to>
                                        <p:strVal val="visible"/>
                                      </p:to>
                                    </p:set>
                                    <p:animEffect transition="in" filter="slide(fromBottom)">
                                      <p:cBhvr>
                                        <p:cTn id="47" dur="500"/>
                                        <p:tgtEl>
                                          <p:spTgt spid="2713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2" grpId="0"/>
      <p:bldP spid="27136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a:extLst>
              <a:ext uri="{FF2B5EF4-FFF2-40B4-BE49-F238E27FC236}"/>
            </a:extLst>
          </p:cNvPr>
          <p:cNvPicPr>
            <a:picLocks noChangeAspect="1" noChangeArrowheads="1"/>
          </p:cNvPicPr>
          <p:nvPr/>
        </p:nvPicPr>
        <p:blipFill>
          <a:blip r:embed="rId2"/>
          <a:srcRect/>
          <a:stretch>
            <a:fillRect/>
          </a:stretch>
        </p:blipFill>
        <p:spPr bwMode="auto">
          <a:xfrm>
            <a:off x="1427163" y="764704"/>
            <a:ext cx="6276975" cy="5648796"/>
          </a:xfrm>
          <a:prstGeom prst="rect">
            <a:avLst/>
          </a:prstGeom>
          <a:ln>
            <a:noFill/>
          </a:ln>
          <a:effectLst>
            <a:outerShdw blurRad="292100" dist="139700" dir="2700000" algn="tl" rotWithShape="0">
              <a:srgbClr val="333333">
                <a:alpha val="65000"/>
              </a:srgbClr>
            </a:outerShdw>
          </a:effectLst>
          <a:extLst/>
        </p:spPr>
      </p:pic>
      <p:sp>
        <p:nvSpPr>
          <p:cNvPr id="3" name="Zaobljeni pravokutnik 4">
            <a:extLst>
              <a:ext uri="{FF2B5EF4-FFF2-40B4-BE49-F238E27FC236}"/>
            </a:extLst>
          </p:cNvPr>
          <p:cNvSpPr/>
          <p:nvPr/>
        </p:nvSpPr>
        <p:spPr bwMode="auto">
          <a:xfrm>
            <a:off x="1277938" y="407989"/>
            <a:ext cx="6642100" cy="68684"/>
          </a:xfrm>
          <a:prstGeom prst="rect">
            <a:avLst/>
          </a:prstGeom>
          <a:solidFill>
            <a:srgbClr val="D6EDBD"/>
          </a:solidFill>
        </p:spPr>
        <p:style>
          <a:lnRef idx="0">
            <a:scrgbClr r="0" g="0" b="0"/>
          </a:lnRef>
          <a:fillRef idx="0">
            <a:scrgbClr r="0" g="0" b="0"/>
          </a:fillRef>
          <a:effectRef idx="0">
            <a:scrgbClr r="0" g="0" b="0"/>
          </a:effectRef>
          <a:fontRef idx="minor">
            <a:schemeClr val="lt1"/>
          </a:fontRef>
        </p:style>
        <p:txBody>
          <a:bodyPr lIns="118110" tIns="59055" rIns="118110" bIns="59055" spcCol="1270" anchor="ctr"/>
          <a:lstStyle/>
          <a:p>
            <a:pPr algn="ctr" defTabSz="457200" fontAlgn="auto">
              <a:spcBef>
                <a:spcPts val="300"/>
              </a:spcBef>
              <a:spcAft>
                <a:spcPts val="300"/>
              </a:spcAft>
              <a:defRPr/>
            </a:pPr>
            <a:endParaRPr lang="en-US" sz="2400" b="1" dirty="0">
              <a:solidFill>
                <a:srgbClr val="660066"/>
              </a:solidFill>
              <a:latin typeface="Corbel" panose="020B0503020204020204"/>
            </a:endParaRPr>
          </a:p>
        </p:txBody>
      </p:sp>
    </p:spTree>
    <p:extLst>
      <p:ext uri="{BB962C8B-B14F-4D97-AF65-F5344CB8AC3E}">
        <p14:creationId xmlns:p14="http://schemas.microsoft.com/office/powerpoint/2010/main" val="142995750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rcRect t="27087" b="11601"/>
          <a:stretch>
            <a:fillRect/>
          </a:stretch>
        </p:blipFill>
        <p:spPr>
          <a:xfrm>
            <a:off x="1187624" y="188640"/>
            <a:ext cx="7848871" cy="5400675"/>
          </a:xfr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708920"/>
            <a:ext cx="3822700"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528161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91353" y="2069344"/>
            <a:ext cx="5361300" cy="1930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bs" b="1" dirty="0" smtClean="0"/>
              <a:t>Rasprava s relevantnim dionicima</a:t>
            </a:r>
            <a:endParaRPr b="1" dirty="0"/>
          </a:p>
        </p:txBody>
      </p:sp>
      <p:sp>
        <p:nvSpPr>
          <p:cNvPr id="129" name="Google Shape;129;p13"/>
          <p:cNvSpPr txBox="1">
            <a:spLocks noGrp="1"/>
          </p:cNvSpPr>
          <p:nvPr>
            <p:ph type="subTitle" idx="1"/>
          </p:nvPr>
        </p:nvSpPr>
        <p:spPr>
          <a:xfrm>
            <a:off x="254275" y="4000117"/>
            <a:ext cx="8520600" cy="13372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bs"/>
              <a:t>Okrugli stol “Konfliktni razvodi” </a:t>
            </a:r>
            <a:endParaRPr sz="1300" b="1">
              <a:solidFill>
                <a:schemeClr val="dk1"/>
              </a:solidFill>
            </a:endParaRPr>
          </a:p>
          <a:p>
            <a:pPr marL="0" lvl="0" indent="0" algn="r" rtl="0">
              <a:spcBef>
                <a:spcPts val="0"/>
              </a:spcBef>
              <a:spcAft>
                <a:spcPts val="0"/>
              </a:spcAft>
              <a:buNone/>
            </a:pPr>
            <a:endParaRPr/>
          </a:p>
          <a:p>
            <a:pPr marL="0" lvl="0" indent="0" algn="r" rtl="0">
              <a:spcBef>
                <a:spcPts val="0"/>
              </a:spcBef>
              <a:spcAft>
                <a:spcPts val="0"/>
              </a:spcAft>
              <a:buNone/>
            </a:pPr>
            <a:r>
              <a:rPr lang="bs"/>
              <a:t>Klanjec, 13. svibnja 2022. godine</a:t>
            </a:r>
            <a:endParaRPr/>
          </a:p>
        </p:txBody>
      </p:sp>
      <p:pic>
        <p:nvPicPr>
          <p:cNvPr id="130" name="Google Shape;130;p13"/>
          <p:cNvPicPr preferRelativeResize="0"/>
          <p:nvPr/>
        </p:nvPicPr>
        <p:blipFill rotWithShape="1">
          <a:blip r:embed="rId3">
            <a:alphaModFix/>
          </a:blip>
          <a:srcRect r="41345"/>
          <a:stretch/>
        </p:blipFill>
        <p:spPr>
          <a:xfrm>
            <a:off x="3059832" y="548680"/>
            <a:ext cx="3255044" cy="1424267"/>
          </a:xfrm>
          <a:prstGeom prst="rect">
            <a:avLst/>
          </a:prstGeom>
          <a:noFill/>
          <a:ln>
            <a:noFill/>
          </a:ln>
        </p:spPr>
      </p:pic>
      <p:pic>
        <p:nvPicPr>
          <p:cNvPr id="131" name="Google Shape;131;p13"/>
          <p:cNvPicPr preferRelativeResize="0"/>
          <p:nvPr/>
        </p:nvPicPr>
        <p:blipFill>
          <a:blip r:embed="rId4">
            <a:alphaModFix/>
          </a:blip>
          <a:stretch>
            <a:fillRect/>
          </a:stretch>
        </p:blipFill>
        <p:spPr>
          <a:xfrm>
            <a:off x="5854678" y="5496934"/>
            <a:ext cx="2920203" cy="996033"/>
          </a:xfrm>
          <a:prstGeom prst="rect">
            <a:avLst/>
          </a:prstGeom>
          <a:noFill/>
          <a:ln>
            <a:noFill/>
          </a:ln>
        </p:spPr>
      </p:pic>
    </p:spTree>
    <p:extLst>
      <p:ext uri="{BB962C8B-B14F-4D97-AF65-F5344CB8AC3E}">
        <p14:creationId xmlns:p14="http://schemas.microsoft.com/office/powerpoint/2010/main" val="20701906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91353" y="2069344"/>
            <a:ext cx="5361300" cy="1930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bs" b="1" dirty="0" smtClean="0"/>
              <a:t>Hvala na sudjelovanju!</a:t>
            </a:r>
            <a:endParaRPr b="1" dirty="0"/>
          </a:p>
        </p:txBody>
      </p:sp>
      <p:sp>
        <p:nvSpPr>
          <p:cNvPr id="129" name="Google Shape;129;p13"/>
          <p:cNvSpPr txBox="1">
            <a:spLocks noGrp="1"/>
          </p:cNvSpPr>
          <p:nvPr>
            <p:ph type="subTitle" idx="1"/>
          </p:nvPr>
        </p:nvSpPr>
        <p:spPr>
          <a:xfrm>
            <a:off x="254275" y="4000117"/>
            <a:ext cx="8520600" cy="13372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bs"/>
              <a:t>Okrugli stol “Konfliktni razvodi” </a:t>
            </a:r>
            <a:endParaRPr sz="1300" b="1">
              <a:solidFill>
                <a:schemeClr val="dk1"/>
              </a:solidFill>
            </a:endParaRPr>
          </a:p>
          <a:p>
            <a:pPr marL="0" lvl="0" indent="0" algn="r" rtl="0">
              <a:spcBef>
                <a:spcPts val="0"/>
              </a:spcBef>
              <a:spcAft>
                <a:spcPts val="0"/>
              </a:spcAft>
              <a:buNone/>
            </a:pPr>
            <a:endParaRPr/>
          </a:p>
          <a:p>
            <a:pPr marL="0" lvl="0" indent="0" algn="r" rtl="0">
              <a:spcBef>
                <a:spcPts val="0"/>
              </a:spcBef>
              <a:spcAft>
                <a:spcPts val="0"/>
              </a:spcAft>
              <a:buNone/>
            </a:pPr>
            <a:r>
              <a:rPr lang="bs"/>
              <a:t>Klanjec, 13. svibnja 2022. godine</a:t>
            </a:r>
            <a:endParaRPr/>
          </a:p>
        </p:txBody>
      </p:sp>
      <p:pic>
        <p:nvPicPr>
          <p:cNvPr id="130" name="Google Shape;130;p13"/>
          <p:cNvPicPr preferRelativeResize="0"/>
          <p:nvPr/>
        </p:nvPicPr>
        <p:blipFill rotWithShape="1">
          <a:blip r:embed="rId3">
            <a:alphaModFix/>
          </a:blip>
          <a:srcRect r="41345"/>
          <a:stretch/>
        </p:blipFill>
        <p:spPr>
          <a:xfrm>
            <a:off x="3059832" y="548680"/>
            <a:ext cx="3255044" cy="1424267"/>
          </a:xfrm>
          <a:prstGeom prst="rect">
            <a:avLst/>
          </a:prstGeom>
          <a:noFill/>
          <a:ln>
            <a:noFill/>
          </a:ln>
        </p:spPr>
      </p:pic>
      <p:pic>
        <p:nvPicPr>
          <p:cNvPr id="131" name="Google Shape;131;p13"/>
          <p:cNvPicPr preferRelativeResize="0"/>
          <p:nvPr/>
        </p:nvPicPr>
        <p:blipFill>
          <a:blip r:embed="rId4">
            <a:alphaModFix/>
          </a:blip>
          <a:stretch>
            <a:fillRect/>
          </a:stretch>
        </p:blipFill>
        <p:spPr>
          <a:xfrm>
            <a:off x="5854678" y="5496934"/>
            <a:ext cx="2920203" cy="996033"/>
          </a:xfrm>
          <a:prstGeom prst="rect">
            <a:avLst/>
          </a:prstGeom>
          <a:noFill/>
          <a:ln>
            <a:noFill/>
          </a:ln>
        </p:spPr>
      </p:pic>
    </p:spTree>
    <p:extLst>
      <p:ext uri="{BB962C8B-B14F-4D97-AF65-F5344CB8AC3E}">
        <p14:creationId xmlns:p14="http://schemas.microsoft.com/office/powerpoint/2010/main" val="362325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7"/>
          <p:cNvSpPr txBox="1">
            <a:spLocks noGrp="1"/>
          </p:cNvSpPr>
          <p:nvPr>
            <p:ph type="ctrTitle"/>
          </p:nvPr>
        </p:nvSpPr>
        <p:spPr>
          <a:xfrm>
            <a:off x="704825" y="2322367"/>
            <a:ext cx="7722900" cy="1930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bs" b="1"/>
              <a:t>gđa. Tamara Gojković</a:t>
            </a:r>
            <a:endParaRPr b="1"/>
          </a:p>
        </p:txBody>
      </p:sp>
      <p:pic>
        <p:nvPicPr>
          <p:cNvPr id="158" name="Google Shape;158;p17"/>
          <p:cNvPicPr preferRelativeResize="0"/>
          <p:nvPr/>
        </p:nvPicPr>
        <p:blipFill>
          <a:blip r:embed="rId3">
            <a:alphaModFix/>
          </a:blip>
          <a:stretch>
            <a:fillRect/>
          </a:stretch>
        </p:blipFill>
        <p:spPr>
          <a:xfrm>
            <a:off x="5854678" y="5496934"/>
            <a:ext cx="2920203" cy="996033"/>
          </a:xfrm>
          <a:prstGeom prst="rect">
            <a:avLst/>
          </a:prstGeom>
          <a:noFill/>
          <a:ln>
            <a:noFill/>
          </a:ln>
        </p:spPr>
      </p:pic>
      <p:pic>
        <p:nvPicPr>
          <p:cNvPr id="5" name="Google Shape;130;p13"/>
          <p:cNvPicPr preferRelativeResize="0"/>
          <p:nvPr/>
        </p:nvPicPr>
        <p:blipFill rotWithShape="1">
          <a:blip r:embed="rId4">
            <a:alphaModFix/>
          </a:blip>
          <a:srcRect r="41345"/>
          <a:stretch/>
        </p:blipFill>
        <p:spPr>
          <a:xfrm>
            <a:off x="3059832" y="548680"/>
            <a:ext cx="3255044" cy="1424267"/>
          </a:xfrm>
          <a:prstGeom prst="rect">
            <a:avLst/>
          </a:prstGeom>
          <a:noFill/>
          <a:ln>
            <a:noFill/>
          </a:ln>
        </p:spPr>
      </p:pic>
    </p:spTree>
    <p:extLst>
      <p:ext uri="{BB962C8B-B14F-4D97-AF65-F5344CB8AC3E}">
        <p14:creationId xmlns:p14="http://schemas.microsoft.com/office/powerpoint/2010/main" val="3048547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kstniOkvir 4"/>
          <p:cNvSpPr txBox="1">
            <a:spLocks noChangeArrowheads="1"/>
          </p:cNvSpPr>
          <p:nvPr/>
        </p:nvSpPr>
        <p:spPr bwMode="auto">
          <a:xfrm>
            <a:off x="71438" y="4797152"/>
            <a:ext cx="9144000" cy="150810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hr-HR" sz="3200" b="1" dirty="0" smtClean="0">
                <a:solidFill>
                  <a:prstClr val="white"/>
                </a:solidFill>
                <a:ea typeface="Verdana" panose="020B0604030504040204" pitchFamily="34" charset="0"/>
              </a:rPr>
              <a:t>KONFLIKTNI RAZVODI</a:t>
            </a:r>
          </a:p>
          <a:p>
            <a:pPr algn="ctr">
              <a:defRPr/>
            </a:pPr>
            <a:r>
              <a:rPr lang="hr-HR" sz="2000" b="1" dirty="0" smtClean="0">
                <a:solidFill>
                  <a:prstClr val="white"/>
                </a:solidFill>
                <a:ea typeface="Verdana" panose="020B0604030504040204" pitchFamily="34" charset="0"/>
              </a:rPr>
              <a:t>Tamara </a:t>
            </a:r>
            <a:r>
              <a:rPr lang="hr-HR" sz="2000" b="1" dirty="0" err="1" smtClean="0">
                <a:solidFill>
                  <a:prstClr val="white"/>
                </a:solidFill>
                <a:ea typeface="Verdana" panose="020B0604030504040204" pitchFamily="34" charset="0"/>
              </a:rPr>
              <a:t>Gojković</a:t>
            </a:r>
            <a:r>
              <a:rPr lang="hr-HR" sz="2000" b="1" dirty="0" smtClean="0">
                <a:solidFill>
                  <a:prstClr val="white"/>
                </a:solidFill>
                <a:ea typeface="Verdana" panose="020B0604030504040204" pitchFamily="34" charset="0"/>
              </a:rPr>
              <a:t>, </a:t>
            </a:r>
            <a:r>
              <a:rPr lang="hr-HR" sz="2000" dirty="0" smtClean="0">
                <a:ea typeface="Verdana" panose="020B0604030504040204" pitchFamily="34" charset="0"/>
              </a:rPr>
              <a:t>dipl.soc.radnica</a:t>
            </a:r>
            <a:r>
              <a:rPr lang="hr-HR" sz="2000" dirty="0">
                <a:ea typeface="Verdana" panose="020B0604030504040204" pitchFamily="34" charset="0"/>
              </a:rPr>
              <a:t>, univ.spec.iur., Poliklinika za zaštitu djece i mladih Grada Zagreba</a:t>
            </a:r>
            <a:r>
              <a:rPr lang="hr-HR" sz="2000" dirty="0">
                <a:latin typeface="Verdana" panose="020B0604030504040204" pitchFamily="34" charset="0"/>
                <a:ea typeface="Verdana" panose="020B0604030504040204" pitchFamily="34" charset="0"/>
              </a:rPr>
              <a:t/>
            </a:r>
            <a:br>
              <a:rPr lang="hr-HR" sz="2000" dirty="0">
                <a:latin typeface="Verdana" panose="020B0604030504040204" pitchFamily="34" charset="0"/>
                <a:ea typeface="Verdana" panose="020B0604030504040204" pitchFamily="34" charset="0"/>
              </a:rPr>
            </a:br>
            <a:endParaRPr lang="hr-HR" sz="2000" dirty="0">
              <a:solidFill>
                <a:prstClr val="white"/>
              </a:solidFill>
              <a:latin typeface="Verdana" panose="020B0604030504040204" pitchFamily="34" charset="0"/>
              <a:ea typeface="Verdana" panose="020B0604030504040204" pitchFamily="34" charset="0"/>
            </a:endParaRPr>
          </a:p>
        </p:txBody>
      </p:sp>
      <p:pic>
        <p:nvPicPr>
          <p:cNvPr id="39939" name="Picture 3"/>
          <p:cNvPicPr>
            <a:picLocks noChangeAspect="1" noChangeArrowheads="1"/>
          </p:cNvPicPr>
          <p:nvPr/>
        </p:nvPicPr>
        <p:blipFill>
          <a:blip r:embed="rId3" cstate="print"/>
          <a:srcRect/>
          <a:stretch>
            <a:fillRect/>
          </a:stretch>
        </p:blipFill>
        <p:spPr bwMode="auto">
          <a:xfrm>
            <a:off x="2411413" y="44624"/>
            <a:ext cx="4464050" cy="4536503"/>
          </a:xfrm>
          <a:prstGeom prst="rect">
            <a:avLst/>
          </a:prstGeom>
          <a:noFill/>
          <a:ln w="9525">
            <a:noFill/>
            <a:miter lim="800000"/>
            <a:headEnd/>
            <a:tailEnd/>
          </a:ln>
        </p:spPr>
      </p:pic>
    </p:spTree>
    <p:extLst>
      <p:ext uri="{BB962C8B-B14F-4D97-AF65-F5344CB8AC3E}">
        <p14:creationId xmlns:p14="http://schemas.microsoft.com/office/powerpoint/2010/main" val="30768798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extLst>
          </p:cNvPr>
          <p:cNvSpPr/>
          <p:nvPr/>
        </p:nvSpPr>
        <p:spPr>
          <a:xfrm>
            <a:off x="0" y="0"/>
            <a:ext cx="9144000"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457200" eaLnBrk="1" fontAlgn="auto" hangingPunct="1">
              <a:spcBef>
                <a:spcPts val="0"/>
              </a:spcBef>
              <a:spcAft>
                <a:spcPts val="0"/>
              </a:spcAft>
              <a:defRPr/>
            </a:pPr>
            <a:endParaRPr lang="hr-HR" sz="1800" dirty="0">
              <a:solidFill>
                <a:srgbClr val="000000"/>
              </a:solidFill>
              <a:latin typeface="Corbel" panose="020B0503020204020204"/>
            </a:endParaRPr>
          </a:p>
        </p:txBody>
      </p:sp>
      <p:graphicFrame>
        <p:nvGraphicFramePr>
          <p:cNvPr id="5" name="Dijagram 4"/>
          <p:cNvGraphicFramePr/>
          <p:nvPr>
            <p:extLst>
              <p:ext uri="{D42A27DB-BD31-4B8C-83A1-F6EECF244321}">
                <p14:modId xmlns:p14="http://schemas.microsoft.com/office/powerpoint/2010/main" val="300631255"/>
              </p:ext>
            </p:extLst>
          </p:nvPr>
        </p:nvGraphicFramePr>
        <p:xfrm>
          <a:off x="59791" y="1161987"/>
          <a:ext cx="8615346" cy="3598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Naslov 1"/>
          <p:cNvSpPr>
            <a:spLocks noGrp="1"/>
          </p:cNvSpPr>
          <p:nvPr>
            <p:ph type="title"/>
          </p:nvPr>
        </p:nvSpPr>
        <p:spPr>
          <a:xfrm>
            <a:off x="649288" y="827088"/>
            <a:ext cx="4435475" cy="474662"/>
          </a:xfrm>
        </p:spPr>
        <p:txBody>
          <a:bodyPr>
            <a:noAutofit/>
          </a:bodyPr>
          <a:lstStyle/>
          <a:p>
            <a:pPr>
              <a:defRPr/>
            </a:pPr>
            <a:r>
              <a:rPr lang="hr-HR" sz="3600" dirty="0">
                <a:solidFill>
                  <a:schemeClr val="bg2">
                    <a:lumMod val="50000"/>
                  </a:schemeClr>
                </a:solidFill>
              </a:rPr>
              <a:t>Razvod u brojkama</a:t>
            </a:r>
          </a:p>
        </p:txBody>
      </p:sp>
      <p:sp>
        <p:nvSpPr>
          <p:cNvPr id="5125" name="TekstniOkvir 3"/>
          <p:cNvSpPr txBox="1">
            <a:spLocks noChangeArrowheads="1"/>
          </p:cNvSpPr>
          <p:nvPr/>
        </p:nvSpPr>
        <p:spPr bwMode="auto">
          <a:xfrm>
            <a:off x="4776788" y="4713288"/>
            <a:ext cx="3802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Maiandra GD" pitchFamily="34" charset="0"/>
              </a:defRPr>
            </a:lvl1pPr>
            <a:lvl2pPr marL="742950" indent="-285750">
              <a:defRPr sz="3200">
                <a:solidFill>
                  <a:schemeClr val="tx1"/>
                </a:solidFill>
                <a:latin typeface="Maiandra GD" pitchFamily="34" charset="0"/>
              </a:defRPr>
            </a:lvl2pPr>
            <a:lvl3pPr marL="1143000" indent="-228600">
              <a:defRPr sz="3200">
                <a:solidFill>
                  <a:schemeClr val="tx1"/>
                </a:solidFill>
                <a:latin typeface="Maiandra GD" pitchFamily="34" charset="0"/>
              </a:defRPr>
            </a:lvl3pPr>
            <a:lvl4pPr marL="1600200" indent="-228600">
              <a:defRPr sz="3200">
                <a:solidFill>
                  <a:schemeClr val="tx1"/>
                </a:solidFill>
                <a:latin typeface="Maiandra GD" pitchFamily="34" charset="0"/>
              </a:defRPr>
            </a:lvl4pPr>
            <a:lvl5pPr marL="2057400" indent="-228600">
              <a:defRPr sz="3200">
                <a:solidFill>
                  <a:schemeClr val="tx1"/>
                </a:solidFill>
                <a:latin typeface="Maiandra GD" pitchFamily="34" charset="0"/>
              </a:defRPr>
            </a:lvl5pPr>
            <a:lvl6pPr marL="2514600" indent="-228600" eaLnBrk="0" fontAlgn="base" hangingPunct="0">
              <a:spcBef>
                <a:spcPct val="0"/>
              </a:spcBef>
              <a:spcAft>
                <a:spcPct val="0"/>
              </a:spcAft>
              <a:defRPr sz="3200">
                <a:solidFill>
                  <a:schemeClr val="tx1"/>
                </a:solidFill>
                <a:latin typeface="Maiandra GD" pitchFamily="34" charset="0"/>
              </a:defRPr>
            </a:lvl6pPr>
            <a:lvl7pPr marL="2971800" indent="-228600" eaLnBrk="0" fontAlgn="base" hangingPunct="0">
              <a:spcBef>
                <a:spcPct val="0"/>
              </a:spcBef>
              <a:spcAft>
                <a:spcPct val="0"/>
              </a:spcAft>
              <a:defRPr sz="3200">
                <a:solidFill>
                  <a:schemeClr val="tx1"/>
                </a:solidFill>
                <a:latin typeface="Maiandra GD" pitchFamily="34" charset="0"/>
              </a:defRPr>
            </a:lvl7pPr>
            <a:lvl8pPr marL="3429000" indent="-228600" eaLnBrk="0" fontAlgn="base" hangingPunct="0">
              <a:spcBef>
                <a:spcPct val="0"/>
              </a:spcBef>
              <a:spcAft>
                <a:spcPct val="0"/>
              </a:spcAft>
              <a:defRPr sz="3200">
                <a:solidFill>
                  <a:schemeClr val="tx1"/>
                </a:solidFill>
                <a:latin typeface="Maiandra GD" pitchFamily="34" charset="0"/>
              </a:defRPr>
            </a:lvl8pPr>
            <a:lvl9pPr marL="3886200" indent="-228600" eaLnBrk="0" fontAlgn="base" hangingPunct="0">
              <a:spcBef>
                <a:spcPct val="0"/>
              </a:spcBef>
              <a:spcAft>
                <a:spcPct val="0"/>
              </a:spcAft>
              <a:defRPr sz="3200">
                <a:solidFill>
                  <a:schemeClr val="tx1"/>
                </a:solidFill>
                <a:latin typeface="Maiandra GD" pitchFamily="34" charset="0"/>
              </a:defRPr>
            </a:lvl9pPr>
          </a:lstStyle>
          <a:p>
            <a:pPr algn="r" eaLnBrk="1" hangingPunct="1"/>
            <a:r>
              <a:rPr lang="hr-HR" altLang="x-none" sz="2000" i="1" dirty="0">
                <a:solidFill>
                  <a:srgbClr val="000000"/>
                </a:solidFill>
                <a:latin typeface="Calibri" pitchFamily="34" charset="0"/>
                <a:cs typeface="Calibri" pitchFamily="34" charset="0"/>
              </a:rPr>
              <a:t>Državni zavod za statistiku (</a:t>
            </a:r>
            <a:r>
              <a:rPr lang="hr-HR" altLang="x-none" sz="2000" i="1" dirty="0" smtClean="0">
                <a:solidFill>
                  <a:srgbClr val="000000"/>
                </a:solidFill>
                <a:latin typeface="Calibri" pitchFamily="34" charset="0"/>
                <a:cs typeface="Calibri" pitchFamily="34" charset="0"/>
              </a:rPr>
              <a:t>2020)</a:t>
            </a:r>
            <a:endParaRPr lang="hr-HR" altLang="x-none" sz="2000" i="1"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86100225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4213" y="692695"/>
            <a:ext cx="9144000" cy="410617"/>
          </a:xfrm>
        </p:spPr>
        <p:txBody>
          <a:bodyPr>
            <a:normAutofit fontScale="90000"/>
          </a:bodyPr>
          <a:lstStyle/>
          <a:p>
            <a:pPr eaLnBrk="1" fontAlgn="auto" hangingPunct="1">
              <a:spcAft>
                <a:spcPts val="0"/>
              </a:spcAft>
              <a:defRPr/>
            </a:pPr>
            <a:r>
              <a:rPr lang="hr-HR" dirty="0" smtClean="0">
                <a:solidFill>
                  <a:schemeClr val="bg2">
                    <a:lumMod val="50000"/>
                  </a:schemeClr>
                </a:solidFill>
              </a:rPr>
              <a:t>Tri oblika razvoda</a:t>
            </a:r>
            <a:endParaRPr lang="en-US" dirty="0" smtClean="0">
              <a:solidFill>
                <a:schemeClr val="bg2">
                  <a:lumMod val="50000"/>
                </a:schemeClr>
              </a:solidFill>
            </a:endParaRPr>
          </a:p>
        </p:txBody>
      </p:sp>
      <p:sp>
        <p:nvSpPr>
          <p:cNvPr id="6147" name="Rectangle 3"/>
          <p:cNvSpPr>
            <a:spLocks noGrp="1" noChangeArrowheads="1"/>
          </p:cNvSpPr>
          <p:nvPr>
            <p:ph idx="1"/>
          </p:nvPr>
        </p:nvSpPr>
        <p:spPr>
          <a:xfrm>
            <a:off x="107950" y="4365625"/>
            <a:ext cx="9036050" cy="2559050"/>
          </a:xfrm>
        </p:spPr>
        <p:txBody>
          <a:bodyPr rtlCol="0">
            <a:normAutofit/>
          </a:bodyPr>
          <a:lstStyle/>
          <a:p>
            <a:pPr marL="0" indent="0" algn="ctr" eaLnBrk="1" fontAlgn="auto" hangingPunct="1">
              <a:lnSpc>
                <a:spcPct val="145000"/>
              </a:lnSpc>
              <a:spcBef>
                <a:spcPts val="0"/>
              </a:spcBef>
              <a:spcAft>
                <a:spcPts val="0"/>
              </a:spcAft>
              <a:buFont typeface="Arial" charset="0"/>
              <a:buNone/>
              <a:defRPr/>
            </a:pPr>
            <a:endParaRPr lang="hr-HR" sz="7200" i="1" dirty="0" smtClean="0">
              <a:solidFill>
                <a:schemeClr val="bg2">
                  <a:lumMod val="10000"/>
                </a:schemeClr>
              </a:solidFill>
            </a:endParaRPr>
          </a:p>
        </p:txBody>
      </p:sp>
      <p:sp>
        <p:nvSpPr>
          <p:cNvPr id="2" name="Pravokutnik 1"/>
          <p:cNvSpPr/>
          <p:nvPr/>
        </p:nvSpPr>
        <p:spPr>
          <a:xfrm>
            <a:off x="338138" y="1835150"/>
            <a:ext cx="2514600" cy="116205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hr-HR" sz="2400" b="1" dirty="0">
              <a:solidFill>
                <a:prstClr val="black">
                  <a:lumMod val="90000"/>
                  <a:lumOff val="10000"/>
                </a:prstClr>
              </a:solidFill>
            </a:endParaRPr>
          </a:p>
          <a:p>
            <a:pPr algn="ctr">
              <a:defRPr/>
            </a:pPr>
            <a:r>
              <a:rPr lang="hr-HR" sz="2000" b="1" dirty="0">
                <a:solidFill>
                  <a:prstClr val="black">
                    <a:lumMod val="90000"/>
                    <a:lumOff val="10000"/>
                  </a:prstClr>
                </a:solidFill>
              </a:rPr>
              <a:t>PRIJATELJSKI RAZVOD</a:t>
            </a:r>
          </a:p>
          <a:p>
            <a:pPr algn="ctr">
              <a:defRPr/>
            </a:pPr>
            <a:endParaRPr lang="hr-HR" dirty="0">
              <a:solidFill>
                <a:prstClr val="black">
                  <a:lumMod val="90000"/>
                  <a:lumOff val="10000"/>
                </a:prstClr>
              </a:solidFill>
            </a:endParaRPr>
          </a:p>
        </p:txBody>
      </p:sp>
      <p:sp>
        <p:nvSpPr>
          <p:cNvPr id="5" name="Pravokutnik 4"/>
          <p:cNvSpPr/>
          <p:nvPr/>
        </p:nvSpPr>
        <p:spPr>
          <a:xfrm>
            <a:off x="6373813" y="1860550"/>
            <a:ext cx="2514600" cy="116205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hr-HR" sz="2400" b="1" dirty="0">
              <a:solidFill>
                <a:prstClr val="black">
                  <a:lumMod val="90000"/>
                  <a:lumOff val="10000"/>
                </a:prstClr>
              </a:solidFill>
            </a:endParaRPr>
          </a:p>
          <a:p>
            <a:pPr algn="ctr">
              <a:defRPr/>
            </a:pPr>
            <a:r>
              <a:rPr lang="hr-HR" sz="2000" b="1" dirty="0">
                <a:solidFill>
                  <a:prstClr val="black">
                    <a:lumMod val="90000"/>
                    <a:lumOff val="10000"/>
                  </a:prstClr>
                </a:solidFill>
              </a:rPr>
              <a:t>RAZVOD KAO SKLAPANJE POSLA</a:t>
            </a:r>
          </a:p>
          <a:p>
            <a:pPr algn="ctr">
              <a:defRPr/>
            </a:pPr>
            <a:endParaRPr lang="hr-HR" dirty="0">
              <a:solidFill>
                <a:prstClr val="black">
                  <a:lumMod val="90000"/>
                  <a:lumOff val="10000"/>
                </a:prstClr>
              </a:solidFill>
            </a:endParaRPr>
          </a:p>
        </p:txBody>
      </p:sp>
      <p:sp>
        <p:nvSpPr>
          <p:cNvPr id="6" name="Pravokutnik 5"/>
          <p:cNvSpPr/>
          <p:nvPr/>
        </p:nvSpPr>
        <p:spPr>
          <a:xfrm>
            <a:off x="3419475" y="1851025"/>
            <a:ext cx="2514600" cy="1146175"/>
          </a:xfrm>
          <a:prstGeom prst="rect">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hr-HR" sz="2000" b="1" dirty="0" smtClean="0">
                <a:solidFill>
                  <a:srgbClr val="C00000"/>
                </a:solidFill>
              </a:rPr>
              <a:t>VISOKO KONFLIKTNI </a:t>
            </a:r>
            <a:r>
              <a:rPr lang="hr-HR" sz="2000" b="1" dirty="0">
                <a:solidFill>
                  <a:srgbClr val="C00000"/>
                </a:solidFill>
              </a:rPr>
              <a:t>RAZVOD</a:t>
            </a:r>
            <a:endParaRPr lang="hr-HR" sz="2000" dirty="0">
              <a:solidFill>
                <a:srgbClr val="C00000"/>
              </a:solidFill>
            </a:endParaRPr>
          </a:p>
        </p:txBody>
      </p:sp>
      <p:sp>
        <p:nvSpPr>
          <p:cNvPr id="3" name="Elipsa 2"/>
          <p:cNvSpPr/>
          <p:nvPr/>
        </p:nvSpPr>
        <p:spPr>
          <a:xfrm>
            <a:off x="3241675" y="1668463"/>
            <a:ext cx="2808288" cy="15113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solidFill>
                <a:prstClr val="white"/>
              </a:solidFill>
            </a:endParaRPr>
          </a:p>
        </p:txBody>
      </p:sp>
    </p:spTree>
    <p:extLst>
      <p:ext uri="{BB962C8B-B14F-4D97-AF65-F5344CB8AC3E}">
        <p14:creationId xmlns:p14="http://schemas.microsoft.com/office/powerpoint/2010/main" val="34088399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Naslov 1"/>
          <p:cNvSpPr>
            <a:spLocks noGrp="1"/>
          </p:cNvSpPr>
          <p:nvPr>
            <p:ph type="title"/>
          </p:nvPr>
        </p:nvSpPr>
        <p:spPr/>
        <p:txBody>
          <a:bodyPr>
            <a:normAutofit/>
          </a:bodyPr>
          <a:lstStyle/>
          <a:p>
            <a:r>
              <a:rPr lang="hr-HR" altLang="x-none" sz="3600" b="1" dirty="0" smtClean="0"/>
              <a:t>Zamislite…</a:t>
            </a:r>
          </a:p>
        </p:txBody>
      </p:sp>
      <p:sp>
        <p:nvSpPr>
          <p:cNvPr id="73731" name="Podnaslov 2"/>
          <p:cNvSpPr>
            <a:spLocks noGrp="1"/>
          </p:cNvSpPr>
          <p:nvPr>
            <p:ph idx="1"/>
          </p:nvPr>
        </p:nvSpPr>
        <p:spPr>
          <a:xfrm>
            <a:off x="1043493" y="2323653"/>
            <a:ext cx="4680636" cy="2545508"/>
          </a:xfrm>
        </p:spPr>
        <p:txBody>
          <a:bodyPr/>
          <a:lstStyle/>
          <a:p>
            <a:pPr marL="68580" indent="0">
              <a:buNone/>
            </a:pPr>
            <a:r>
              <a:rPr lang="hr-HR" altLang="x-none" sz="3200" b="1" dirty="0" smtClean="0"/>
              <a:t>...da Vas netko pita koga volite više i s kime želite živjeti </a:t>
            </a:r>
          </a:p>
        </p:txBody>
      </p:sp>
      <p:pic>
        <p:nvPicPr>
          <p:cNvPr id="10242" name="Picture 2"/>
          <p:cNvPicPr>
            <a:picLocks noChangeAspect="1" noChangeArrowheads="1"/>
          </p:cNvPicPr>
          <p:nvPr/>
        </p:nvPicPr>
        <p:blipFill>
          <a:blip r:embed="rId2" cstate="print">
            <a:extLst/>
          </a:blip>
          <a:srcRect/>
          <a:stretch>
            <a:fillRect/>
          </a:stretch>
        </p:blipFill>
        <p:spPr bwMode="auto">
          <a:xfrm>
            <a:off x="5436096" y="1484784"/>
            <a:ext cx="3078342" cy="5044550"/>
          </a:xfrm>
          <a:prstGeom prst="rect">
            <a:avLst/>
          </a:prstGeom>
          <a:ln>
            <a:noFill/>
          </a:ln>
          <a:effectLst>
            <a:softEdge rad="112500"/>
          </a:effectLst>
          <a:extLst/>
        </p:spPr>
      </p:pic>
    </p:spTree>
    <p:extLst>
      <p:ext uri="{BB962C8B-B14F-4D97-AF65-F5344CB8AC3E}">
        <p14:creationId xmlns:p14="http://schemas.microsoft.com/office/powerpoint/2010/main" val="123012859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407</TotalTime>
  <Words>1424</Words>
  <Application>Microsoft Macintosh PowerPoint</Application>
  <PresentationFormat>On-screen Show (4:3)</PresentationFormat>
  <Paragraphs>189</Paragraphs>
  <Slides>44</Slides>
  <Notes>14</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Austin</vt:lpstr>
      <vt:lpstr>Shift</vt:lpstr>
      <vt:lpstr>Dobro došli! </vt:lpstr>
      <vt:lpstr>g. Zlatko Brlek</vt:lpstr>
      <vt:lpstr>gđa. Martina Gregurović Šanjug</vt:lpstr>
      <vt:lpstr>gđa. Jasna Petek</vt:lpstr>
      <vt:lpstr>gđa. Tamara Gojković</vt:lpstr>
      <vt:lpstr>PowerPoint Presentation</vt:lpstr>
      <vt:lpstr>Razvod u brojkama</vt:lpstr>
      <vt:lpstr>Tri oblika razvoda</vt:lpstr>
      <vt:lpstr>Zamislite…</vt:lpstr>
      <vt:lpstr>Zamislite…</vt:lpstr>
      <vt:lpstr>PowerPoint Presentation</vt:lpstr>
      <vt:lpstr>PowerPoint Presentation</vt:lpstr>
      <vt:lpstr>„LOŠ” razvod</vt:lpstr>
      <vt:lpstr>PowerPoint Presentation</vt:lpstr>
      <vt:lpstr>PowerPoint Presentation</vt:lpstr>
      <vt:lpstr>Kako konflikt utječe na djecu? </vt:lpstr>
      <vt:lpstr>PowerPoint Presentation</vt:lpstr>
      <vt:lpstr>PowerPoint Presentation</vt:lpstr>
      <vt:lpstr>PowerPoint Presentation</vt:lpstr>
      <vt:lpstr>PowerPoint Presentation</vt:lpstr>
      <vt:lpstr>PowerPoint Presentation</vt:lpstr>
      <vt:lpstr>PowerPoint Presentation</vt:lpstr>
      <vt:lpstr>1. Roditelji se rastaju </vt:lpstr>
      <vt:lpstr>2. Visoki konflikt perzistira</vt:lpstr>
      <vt:lpstr>PowerPoint Presentation</vt:lpstr>
      <vt:lpstr>PowerPoint Presentation</vt:lpstr>
      <vt:lpstr>Razlozi odbijanja susreta s drugim roditeljem</vt:lpstr>
      <vt:lpstr>PowerPoint Presentation</vt:lpstr>
      <vt:lpstr>3. Uočeni znakovi manipulacije</vt:lpstr>
      <vt:lpstr>Oblici manipulacije (Warshak, 2008.)</vt:lpstr>
      <vt:lpstr>PowerPoint Presentation</vt:lpstr>
      <vt:lpstr>PowerPoint Presentation</vt:lpstr>
      <vt:lpstr>4. Dijete snažno odbija kontakt uslijed manipulacije/otuđenja</vt:lpstr>
      <vt:lpstr>PowerPoint Presentation</vt:lpstr>
      <vt:lpstr>PowerPoint Presentation</vt:lpstr>
      <vt:lpstr>PowerPoint Presentation</vt:lpstr>
      <vt:lpstr>PowerPoint Presentation</vt:lpstr>
      <vt:lpstr>Zaštitni faktori</vt:lpstr>
      <vt:lpstr>Što dijete treba?</vt:lpstr>
      <vt:lpstr>“Dobar” razvod</vt:lpstr>
      <vt:lpstr>PowerPoint Presentation</vt:lpstr>
      <vt:lpstr>PowerPoint Presentation</vt:lpstr>
      <vt:lpstr>Rasprava s relevantnim dionicima</vt:lpstr>
      <vt:lpstr>Hvala na sudjelovanju!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prezentacija</dc:title>
  <dc:creator>Tamara Gojković</dc:creator>
  <cp:lastModifiedBy>Domagoj</cp:lastModifiedBy>
  <cp:revision>25</cp:revision>
  <cp:lastPrinted>2022-05-11T16:51:52Z</cp:lastPrinted>
  <dcterms:created xsi:type="dcterms:W3CDTF">2022-05-09T14:02:09Z</dcterms:created>
  <dcterms:modified xsi:type="dcterms:W3CDTF">2022-05-14T10:41:16Z</dcterms:modified>
</cp:coreProperties>
</file>