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57" r:id="rId4"/>
    <p:sldId id="302" r:id="rId5"/>
    <p:sldId id="260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1" r:id="rId14"/>
    <p:sldId id="312" r:id="rId15"/>
    <p:sldId id="310" r:id="rId16"/>
    <p:sldId id="313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2B2D7-A636-4063-9716-B7F194DA7E32}" type="datetimeFigureOut">
              <a:rPr lang="hr-HR" smtClean="0"/>
              <a:t>11.9.2019.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E87B4-B93F-467A-B0D7-546838617D1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9556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294D7D1-9857-4964-A4E0-F9EC48298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F04AC5D7-6E50-49AD-A5DE-A01DD1F47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2BAE1523-C42F-4565-9563-3DCF01B19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AC91-2430-49A3-B13D-F44599E4C75B}" type="datetimeFigureOut">
              <a:rPr lang="hr-HR" smtClean="0"/>
              <a:t>11.9.2019.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CB335D92-C6D4-40B7-9775-C2313EB8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8307FBD1-6C69-4BDC-99C5-FC6A6B1BA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5E4B-B601-407D-9ED5-96F289D06D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5718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AE8665C-5C33-4E1E-9241-37A3ECD82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F39A7E46-C9B8-4CCC-BDCF-8892DAF7C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E617226E-8EC2-458F-A97E-F76AD5E67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AC91-2430-49A3-B13D-F44599E4C75B}" type="datetimeFigureOut">
              <a:rPr lang="hr-HR" smtClean="0"/>
              <a:t>11.9.2019.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C266676B-B2B4-417A-8F81-CB4B6E182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96334BD-8395-440E-8C01-77403EACB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5E4B-B601-407D-9ED5-96F289D06D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2981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="" xmlns:a16="http://schemas.microsoft.com/office/drawing/2014/main" id="{859B0B31-6AF7-4912-B6FA-CC0C9963F9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39EAD4D3-770D-49F4-BBE6-9383F5D7F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4F47E197-B27E-4971-A574-2B76AAB2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AC91-2430-49A3-B13D-F44599E4C75B}" type="datetimeFigureOut">
              <a:rPr lang="hr-HR" smtClean="0"/>
              <a:t>11.9.2019.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748BAEB4-7915-4C91-B86D-6406BCC3B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A07304DA-A420-45C2-AA9F-956479134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5E4B-B601-407D-9ED5-96F289D06D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9904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9B9F-82B6-446B-87D4-D97184D9FCF7}" type="datetimeFigureOut">
              <a:rPr lang="hr-HR" smtClean="0"/>
              <a:pPr/>
              <a:t>11.9.2019.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2445-66E0-43EE-B6A9-4073BB0A91A8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122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9B9F-82B6-446B-87D4-D97184D9FCF7}" type="datetimeFigureOut">
              <a:rPr lang="hr-HR" smtClean="0"/>
              <a:pPr/>
              <a:t>11.9.2019.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2445-66E0-43EE-B6A9-4073BB0A91A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6205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9B9F-82B6-446B-87D4-D97184D9FCF7}" type="datetimeFigureOut">
              <a:rPr lang="hr-HR" smtClean="0"/>
              <a:pPr/>
              <a:t>11.9.2019.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2445-66E0-43EE-B6A9-4073BB0A91A8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928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9B9F-82B6-446B-87D4-D97184D9FCF7}" type="datetimeFigureOut">
              <a:rPr lang="hr-HR" smtClean="0"/>
              <a:pPr/>
              <a:t>11.9.2019.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2445-66E0-43EE-B6A9-4073BB0A91A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3957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9B9F-82B6-446B-87D4-D97184D9FCF7}" type="datetimeFigureOut">
              <a:rPr lang="hr-HR" smtClean="0"/>
              <a:pPr/>
              <a:t>11.9.2019.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2445-66E0-43EE-B6A9-4073BB0A91A8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079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9B9F-82B6-446B-87D4-D97184D9FCF7}" type="datetimeFigureOut">
              <a:rPr lang="hr-HR" smtClean="0"/>
              <a:pPr/>
              <a:t>11.9.2019.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2445-66E0-43EE-B6A9-4073BB0A91A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8003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9B9F-82B6-446B-87D4-D97184D9FCF7}" type="datetimeFigureOut">
              <a:rPr lang="hr-HR" smtClean="0"/>
              <a:pPr/>
              <a:t>11.9.2019.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2445-66E0-43EE-B6A9-4073BB0A91A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7860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9B9F-82B6-446B-87D4-D97184D9FCF7}" type="datetimeFigureOut">
              <a:rPr lang="hr-HR" smtClean="0"/>
              <a:pPr/>
              <a:t>11.9.2019.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2445-66E0-43EE-B6A9-4073BB0A91A8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57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F4CD916B-C2A6-46A1-A4C8-12573543C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1D1A90D3-62EA-4B8E-A950-96C511BDE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8E1EFEE7-63A3-4205-8323-139FEB075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AC91-2430-49A3-B13D-F44599E4C75B}" type="datetimeFigureOut">
              <a:rPr lang="hr-HR" smtClean="0"/>
              <a:t>11.9.2019.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47BD794E-37D6-4338-97F4-BC3C0677A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A028A33A-FA52-41CF-9A6A-08A589A37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5E4B-B601-407D-9ED5-96F289D06D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291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9B9F-82B6-446B-87D4-D97184D9FCF7}" type="datetimeFigureOut">
              <a:rPr lang="hr-HR" smtClean="0"/>
              <a:pPr/>
              <a:t>11.9.2019.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2445-66E0-43EE-B6A9-4073BB0A91A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016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9B9F-82B6-446B-87D4-D97184D9FCF7}" type="datetimeFigureOut">
              <a:rPr lang="hr-HR" smtClean="0"/>
              <a:pPr/>
              <a:t>11.9.2019.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2445-66E0-43EE-B6A9-4073BB0A91A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5299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59B9F-82B6-446B-87D4-D97184D9FCF7}" type="datetimeFigureOut">
              <a:rPr lang="hr-HR" smtClean="0"/>
              <a:pPr/>
              <a:t>11.9.2019.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2445-66E0-43EE-B6A9-4073BB0A91A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829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691524B-CB6D-4136-8EC3-F2AE83D9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84C5AFDF-E59B-4311-84C4-C9163DC8F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772CF99-CBC1-4EDB-95D8-18F68BA6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AC91-2430-49A3-B13D-F44599E4C75B}" type="datetimeFigureOut">
              <a:rPr lang="hr-HR" smtClean="0"/>
              <a:t>11.9.2019.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2F8AD727-2513-4586-969D-8884AF49A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6412AE12-D1E0-4087-8A01-38803F137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5E4B-B601-407D-9ED5-96F289D06D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9918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9BB87D0C-45B9-4CA4-900E-FB471083F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1C99CBEB-AAC3-4A0C-A5F3-E8BB5FCD19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5E090682-512F-43BD-8E2E-18E254792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06CEA909-E3F4-4547-BB7C-0FD578A7C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AC91-2430-49A3-B13D-F44599E4C75B}" type="datetimeFigureOut">
              <a:rPr lang="hr-HR" smtClean="0"/>
              <a:t>11.9.2019.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8A251176-EAFD-41A9-9FDB-AA8FAD546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9256A3E4-D53E-45D2-A0B5-823891458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5E4B-B601-407D-9ED5-96F289D06D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1344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E771D52-0A5B-47CB-964D-1CD63416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952B14E3-A848-4DB9-A117-422AB0E86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749E5715-3447-45C4-B1B2-F11BF1FBC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C7C78F20-BB93-46E2-8802-3CD421976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6F3AECA1-4E15-48AD-9FA3-C381B292B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40C04F64-6D26-4252-99DE-F7E34FB2D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AC91-2430-49A3-B13D-F44599E4C75B}" type="datetimeFigureOut">
              <a:rPr lang="hr-HR" smtClean="0"/>
              <a:t>11.9.2019.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452B5A6A-6808-45F9-9E36-AE6DF2AB3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17821555-065A-465F-9407-86AD64D43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5E4B-B601-407D-9ED5-96F289D06D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9462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F524D37-02E2-45E3-BF6C-4A4BA9F2B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B15FAD6F-5540-42FD-A2C3-AB4C08922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AC91-2430-49A3-B13D-F44599E4C75B}" type="datetimeFigureOut">
              <a:rPr lang="hr-HR" smtClean="0"/>
              <a:t>11.9.2019.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CA8D99D8-1D86-483B-8D72-71071F8C8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5091C0CD-103B-4786-B9E9-233ECA51A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5E4B-B601-407D-9ED5-96F289D06D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8341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="" xmlns:a16="http://schemas.microsoft.com/office/drawing/2014/main" id="{30FA18F4-E243-4C57-95C2-247E61AE7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AC91-2430-49A3-B13D-F44599E4C75B}" type="datetimeFigureOut">
              <a:rPr lang="hr-HR" smtClean="0"/>
              <a:t>11.9.2019.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73B4C126-5513-4057-9B1D-7CD9E0710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DA050FBC-7E3D-4F8E-96D4-B20F705BF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5E4B-B601-407D-9ED5-96F289D06D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7266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A197921-3069-4213-8FC0-062A1EF34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4464FA02-80F8-4893-932D-CC90D2D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68A5F7EF-BCC2-4C75-9E85-04F1FC842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4B7A5825-8EAE-4C7F-AF68-D42DAA37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AC91-2430-49A3-B13D-F44599E4C75B}" type="datetimeFigureOut">
              <a:rPr lang="hr-HR" smtClean="0"/>
              <a:t>11.9.2019.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2BEDD032-30F1-42CC-A3F4-C93C7E1A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A6B9276F-FD2E-40CF-B937-3347471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5E4B-B601-407D-9ED5-96F289D06D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660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211CFCD-0A3A-453C-9A18-17D87E4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="" xmlns:a16="http://schemas.microsoft.com/office/drawing/2014/main" id="{41D023E4-D4EF-444F-A9DD-E855A0A4BB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800CFDFB-3EFD-484A-89A6-439F4A03F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986B5B14-F932-432E-B5AC-3DF4EA4BC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AC91-2430-49A3-B13D-F44599E4C75B}" type="datetimeFigureOut">
              <a:rPr lang="hr-HR" smtClean="0"/>
              <a:t>11.9.2019.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7D99D7B8-59EC-48A2-869C-995A86ED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223C7F31-BE61-409F-8100-C78575E4D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25E4B-B601-407D-9ED5-96F289D06D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678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="" xmlns:a16="http://schemas.microsoft.com/office/drawing/2014/main" id="{1DD690F3-AA77-4790-A54D-0127645D3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521F30EB-89C9-424E-A5D1-4400E6F76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E68AF77A-3921-4E1C-BC54-91560D504D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9AC91-2430-49A3-B13D-F44599E4C75B}" type="datetimeFigureOut">
              <a:rPr lang="hr-HR" smtClean="0"/>
              <a:t>11.9.2019.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A8461B3-9144-46BA-9216-5DA9C71B65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FB07BB9B-6207-456C-9E83-38D4EB902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25E4B-B601-407D-9ED5-96F289D06D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338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3E59B9F-82B6-446B-87D4-D97184D9FCF7}" type="datetimeFigureOut">
              <a:rPr lang="hr-HR" smtClean="0"/>
              <a:pPr/>
              <a:t>11.9.2019.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E6F2445-66E0-43EE-B6A9-4073BB0A91A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114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hitna-kzz.hr/" TargetMode="External"/><Relationship Id="rId4" Type="http://schemas.openxmlformats.org/officeDocument/2006/relationships/hyperlink" Target="mailto:info@hitna-kzz.h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5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B27210-D0CA-4654-B3E3-9ABB4F178E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BDCBF1E5-4107-4CFF-A550-FED113456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hr-HR" sz="2000" dirty="0">
                <a:solidFill>
                  <a:schemeClr val="bg1"/>
                </a:solidFill>
              </a:rPr>
              <a:t>Pripremio: </a:t>
            </a:r>
            <a:r>
              <a:rPr lang="hr-HR" sz="2000" u="sng" dirty="0">
                <a:solidFill>
                  <a:schemeClr val="bg1"/>
                </a:solidFill>
              </a:rPr>
              <a:t>Krešimir Božić</a:t>
            </a:r>
            <a:r>
              <a:rPr lang="hr-HR" sz="2000" dirty="0">
                <a:solidFill>
                  <a:schemeClr val="bg1"/>
                </a:solidFill>
              </a:rPr>
              <a:t>, dipl. iur.,     	                ravnatelj</a:t>
            </a:r>
          </a:p>
        </p:txBody>
      </p:sp>
      <p:sp>
        <p:nvSpPr>
          <p:cNvPr id="16" name="Freeform: Shape 12">
            <a:extLst>
              <a:ext uri="{FF2B5EF4-FFF2-40B4-BE49-F238E27FC236}">
                <a16:creationId xmlns="" xmlns:a16="http://schemas.microsoft.com/office/drawing/2014/main" id="{1DB7C82F-AB7E-4F0C-B829-FA1B9C4151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70B66945-4967-4040-926D-DCA44313CD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B4B9CDF1-8674-482C-8A17-0343F05BD4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32" y="2093426"/>
            <a:ext cx="4586040" cy="257964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2E3E290F-298E-472F-9C24-E6431377AB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52" y="446323"/>
            <a:ext cx="5700678" cy="1200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0585" t="9169" r="74064" b="81456"/>
          <a:stretch/>
        </p:blipFill>
        <p:spPr>
          <a:xfrm>
            <a:off x="6033377" y="2583711"/>
            <a:ext cx="6071750" cy="131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05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D54236D-A6BA-43B3-80E1-5B875AB3C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13" y="691360"/>
            <a:ext cx="12278995" cy="990600"/>
          </a:xfrm>
        </p:spPr>
        <p:txBody>
          <a:bodyPr>
            <a:normAutofit/>
          </a:bodyPr>
          <a:lstStyle/>
          <a:p>
            <a:r>
              <a:rPr lang="hr-HR" b="1" dirty="0"/>
              <a:t>Suradnja s drugim službama i organizacija vježbi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="" xmlns:a16="http://schemas.microsoft.com/office/drawing/2014/main" id="{4E1816A6-B948-438A-9918-E3B45BCC2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042" y="1523452"/>
            <a:ext cx="7492343" cy="533454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12192000" cy="783177"/>
            <a:chOff x="1233376" y="2778543"/>
            <a:chExt cx="12992988" cy="11695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1233376" y="2778543"/>
              <a:ext cx="6496494" cy="11695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7729870" y="2778543"/>
              <a:ext cx="6496494" cy="1169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7936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="" xmlns:a16="http://schemas.microsoft.com/office/drawing/2014/main" id="{BD1E284B-E4E8-4834-82AB-382AE0A6F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79734"/>
            <a:ext cx="4105178" cy="3078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E3AED3EC-F55E-4A67-828A-38EF5065F5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825" y="852589"/>
            <a:ext cx="3860528" cy="2895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CCBAC2FB-0365-4A6A-9080-485A779806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526" y="783292"/>
            <a:ext cx="4274043" cy="2847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9E014B68-B6D7-4852-BCA5-B187B5BA1C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58617"/>
            <a:ext cx="4252928" cy="3189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D9528D67-AF3E-4455-9FEA-26EB920133F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792" y="3691478"/>
            <a:ext cx="4285051" cy="3213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936D82BD-50BF-4033-A24D-C75314FED4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4577" y="3955618"/>
            <a:ext cx="3796776" cy="2847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/>
          <p:cNvGrpSpPr/>
          <p:nvPr/>
        </p:nvGrpSpPr>
        <p:grpSpPr>
          <a:xfrm>
            <a:off x="-34979" y="-31103"/>
            <a:ext cx="12256965" cy="783177"/>
            <a:chOff x="1233376" y="2778543"/>
            <a:chExt cx="12992988" cy="11695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1233376" y="2778543"/>
              <a:ext cx="6496494" cy="116958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7729870" y="2778543"/>
              <a:ext cx="6496494" cy="1169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3516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19853" y="669851"/>
            <a:ext cx="4572147" cy="3976577"/>
            <a:chOff x="7619852" y="350874"/>
            <a:chExt cx="4572147" cy="39765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995" t="19224" r="9036" b="13489"/>
            <a:stretch/>
          </p:blipFill>
          <p:spPr>
            <a:xfrm>
              <a:off x="7619852" y="350874"/>
              <a:ext cx="4572147" cy="397657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1344940" y="3466214"/>
              <a:ext cx="237460" cy="1913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C36A580E-AC89-44FF-AF22-6587F35CE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Koliko smo dobri…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4C34ED89-B6BC-4C6A-87B8-EFDEFD0ED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30" y="1524000"/>
            <a:ext cx="10972800" cy="4876800"/>
          </a:xfrm>
        </p:spPr>
        <p:txBody>
          <a:bodyPr/>
          <a:lstStyle/>
          <a:p>
            <a:r>
              <a:rPr lang="hr-HR" u="sng" dirty="0"/>
              <a:t>25 000 </a:t>
            </a:r>
            <a:r>
              <a:rPr lang="hr-HR" dirty="0"/>
              <a:t>poziva prema Medicinsko prijavno-dojavnoj jedinici…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u="sng" dirty="0"/>
              <a:t>26 800 </a:t>
            </a:r>
            <a:r>
              <a:rPr lang="hr-HR" dirty="0"/>
              <a:t>obrađenih pacijenata…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u="sng" dirty="0"/>
              <a:t>14 000 </a:t>
            </a:r>
            <a:r>
              <a:rPr lang="hr-HR" dirty="0"/>
              <a:t>intervencija…</a:t>
            </a:r>
          </a:p>
          <a:p>
            <a:endParaRPr lang="hr-HR" dirty="0"/>
          </a:p>
          <a:p>
            <a:r>
              <a:rPr lang="hr-HR" dirty="0"/>
              <a:t>prosjek vremena od prijema poziva do dolaska k pacijentu </a:t>
            </a:r>
            <a:r>
              <a:rPr lang="hr-HR" b="1" dirty="0"/>
              <a:t>16 minuta</a:t>
            </a:r>
            <a:r>
              <a:rPr lang="hr-HR" dirty="0"/>
              <a:t>…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dirty="0">
                <a:solidFill>
                  <a:prstClr val="black"/>
                </a:solidFill>
                <a:ea typeface="Calibri"/>
              </a:rPr>
              <a:t>adekvatno zbrinjavanje pacijenata u izvanbolničkom liječenju skraćuje broj dana u bolničkom liječenju, a samim time utječe na ukupnu racionalizaciju troškova liječenja…</a:t>
            </a:r>
            <a:endParaRPr lang="hr-HR" dirty="0">
              <a:solidFill>
                <a:prstClr val="black"/>
              </a:solidFill>
            </a:endParaRPr>
          </a:p>
          <a:p>
            <a:endParaRPr lang="hr-HR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12192000" cy="783177"/>
            <a:chOff x="1233376" y="2778543"/>
            <a:chExt cx="12992988" cy="11695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1233376" y="2778543"/>
              <a:ext cx="6496494" cy="116958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7729870" y="2778543"/>
              <a:ext cx="6496494" cy="1169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8573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D30B99-880C-4DAE-995F-660A1A34E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/>
              <a:t/>
            </a:r>
            <a:br>
              <a:rPr lang="hr-HR" b="1" dirty="0"/>
            </a:br>
            <a:r>
              <a:rPr lang="hr-HR" b="1" dirty="0"/>
              <a:t>Što nudimo…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1A05AB26-A35F-427A-B635-A18A09EB7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09675"/>
            <a:ext cx="10972800" cy="4876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 Uspostavljen jedinstven sustav hitne medicine,</a:t>
            </a:r>
          </a:p>
          <a:p>
            <a:pPr marL="452628" indent="-342900">
              <a:buFont typeface="Wingdings" panose="05000000000000000000" pitchFamily="2" charset="2"/>
              <a:buChar char="ü"/>
            </a:pPr>
            <a:endParaRPr lang="hr-HR" dirty="0"/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 Ujednačenost u pogledu standarda, edukacije i načina rada,</a:t>
            </a:r>
          </a:p>
          <a:p>
            <a:pPr marL="452628" indent="-342900">
              <a:buFont typeface="Wingdings" panose="05000000000000000000" pitchFamily="2" charset="2"/>
              <a:buChar char="ü"/>
            </a:pPr>
            <a:endParaRPr lang="hr-HR" dirty="0"/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 Pacijentima je osigurana ujednačena, brža, dostupnija i učinkovitija medicinska usluga,</a:t>
            </a:r>
          </a:p>
          <a:p>
            <a:pPr>
              <a:buFont typeface="Wingdings" panose="05000000000000000000" pitchFamily="2" charset="2"/>
              <a:buChar char="ü"/>
            </a:pPr>
            <a:endParaRPr lang="hr-HR" dirty="0"/>
          </a:p>
          <a:p>
            <a:pPr>
              <a:buFont typeface="Wingdings" panose="05000000000000000000" pitchFamily="2" charset="2"/>
              <a:buChar char="ü"/>
            </a:pPr>
            <a:r>
              <a:rPr lang="hr-HR" dirty="0"/>
              <a:t> Zdravstvenim djelatnicima bolji uvjeti radi i stručno usavršavanje.</a:t>
            </a:r>
          </a:p>
          <a:p>
            <a:pPr>
              <a:buFont typeface="Wingdings" panose="05000000000000000000" pitchFamily="2" charset="2"/>
              <a:buChar char="ü"/>
            </a:pP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D90A56AE-95CF-41C8-A208-63AA138B43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4710112"/>
            <a:ext cx="5074962" cy="214788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0"/>
            <a:ext cx="12192000" cy="783177"/>
            <a:chOff x="1233376" y="2778543"/>
            <a:chExt cx="12992988" cy="11695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1233376" y="2778543"/>
              <a:ext cx="6496494" cy="116958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7729870" y="2778543"/>
              <a:ext cx="6496494" cy="1169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2235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C19757F-D1DF-4A89-B513-A8D38BD11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130" y="937437"/>
            <a:ext cx="10972800" cy="990600"/>
          </a:xfrm>
        </p:spPr>
        <p:txBody>
          <a:bodyPr>
            <a:noAutofit/>
          </a:bodyPr>
          <a:lstStyle/>
          <a:p>
            <a:pPr algn="ctr"/>
            <a:r>
              <a:rPr lang="hr-HR" altLang="sr-Latn-RS" sz="2800" i="1" spc="0" dirty="0">
                <a:solidFill>
                  <a:srgbClr val="000000"/>
                </a:solidFill>
                <a:latin typeface="Perpetua" pitchFamily="18" charset="0"/>
              </a:rPr>
              <a:t>”</a:t>
            </a:r>
            <a:r>
              <a:rPr lang="hr-HR" altLang="sr-Latn-RS" sz="2800" b="1" i="1" spc="0" dirty="0">
                <a:solidFill>
                  <a:srgbClr val="000000"/>
                </a:solidFill>
                <a:latin typeface="Calibri"/>
              </a:rPr>
              <a:t>U hitnoj službi svi zavisimo jedni od drugima i funkcioniramo kao </a:t>
            </a:r>
            <a:br>
              <a:rPr lang="hr-HR" altLang="sr-Latn-RS" sz="2800" b="1" i="1" spc="0" dirty="0">
                <a:solidFill>
                  <a:srgbClr val="000000"/>
                </a:solidFill>
                <a:latin typeface="Calibri"/>
              </a:rPr>
            </a:br>
            <a:r>
              <a:rPr lang="hr-HR" altLang="sr-Latn-RS" sz="2800" b="1" i="1" spc="0" dirty="0">
                <a:solidFill>
                  <a:srgbClr val="000000"/>
                </a:solidFill>
                <a:latin typeface="Calibri"/>
              </a:rPr>
              <a:t>tim koji 24 sata igra za sve naše građane i bori se da ne izgubi ni jednu utakmicu.”</a:t>
            </a:r>
            <a:endParaRPr lang="hr-HR" sz="2800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="" xmlns:a16="http://schemas.microsoft.com/office/drawing/2014/main" id="{5EA7F461-8B42-4B58-9578-74C154082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093" y="2264735"/>
            <a:ext cx="8350874" cy="4465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12192000" cy="783177"/>
            <a:chOff x="1233376" y="2778543"/>
            <a:chExt cx="12992988" cy="11695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1233376" y="2778543"/>
              <a:ext cx="6496494" cy="11695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7729870" y="2778543"/>
              <a:ext cx="6496494" cy="1169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8484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81166" y="798296"/>
            <a:ext cx="836588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rgbClr val="FF0000"/>
                  </a:fgClr>
                  <a:bgClr>
                    <a:schemeClr val="bg1"/>
                  </a:bgClr>
                </a:pattFill>
                <a:effectLst/>
              </a:rPr>
              <a:t>HVALA VAM NA PAŽNJI !</a:t>
            </a:r>
          </a:p>
          <a:p>
            <a:pPr algn="ctr"/>
            <a:r>
              <a:rPr lang="hr-HR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rgbClr val="FF0000"/>
                  </a:fgClr>
                  <a:bgClr>
                    <a:schemeClr val="bg1"/>
                  </a:bgClr>
                </a:pattFill>
                <a:sym typeface="Wingdings" panose="05000000000000000000" pitchFamily="2" charset="2"/>
              </a:rPr>
              <a:t> 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rgbClr val="FF0000"/>
                </a:fgClr>
                <a:bgClr>
                  <a:schemeClr val="bg1"/>
                </a:bgClr>
              </a:patt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585" t="9169" r="74064" b="81456"/>
          <a:stretch/>
        </p:blipFill>
        <p:spPr>
          <a:xfrm>
            <a:off x="2826209" y="2573079"/>
            <a:ext cx="6071750" cy="131843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192000" cy="783177"/>
            <a:chOff x="1233376" y="2778543"/>
            <a:chExt cx="12992988" cy="11695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1233376" y="2778543"/>
              <a:ext cx="6496494" cy="116958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7729870" y="2778543"/>
              <a:ext cx="6496494" cy="1169582"/>
            </a:xfrm>
            <a:prstGeom prst="rect">
              <a:avLst/>
            </a:prstGeom>
          </p:spPr>
        </p:pic>
      </p:grpSp>
      <p:sp>
        <p:nvSpPr>
          <p:cNvPr id="2" name="TekstniOkvir 1">
            <a:extLst>
              <a:ext uri="{FF2B5EF4-FFF2-40B4-BE49-F238E27FC236}">
                <a16:creationId xmlns="" xmlns:a16="http://schemas.microsoft.com/office/drawing/2014/main" id="{0C54E036-CFE9-493C-BC52-D3DFA7FABA4F}"/>
              </a:ext>
            </a:extLst>
          </p:cNvPr>
          <p:cNvSpPr txBox="1"/>
          <p:nvPr/>
        </p:nvSpPr>
        <p:spPr>
          <a:xfrm>
            <a:off x="2978092" y="4664279"/>
            <a:ext cx="30348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Kontakt: </a:t>
            </a:r>
          </a:p>
          <a:p>
            <a:r>
              <a:rPr lang="hr-HR" dirty="0"/>
              <a:t>Tel. 049 373 411 </a:t>
            </a:r>
          </a:p>
          <a:p>
            <a:r>
              <a:rPr lang="hr-HR" dirty="0"/>
              <a:t>E - pošta: </a:t>
            </a:r>
            <a:r>
              <a:rPr lang="hr-HR" dirty="0">
                <a:hlinkClick r:id="rId4"/>
              </a:rPr>
              <a:t>info@hitna-kzz.hr</a:t>
            </a:r>
            <a:endParaRPr lang="hr-HR" dirty="0"/>
          </a:p>
          <a:p>
            <a:r>
              <a:rPr lang="hr-HR" dirty="0"/>
              <a:t>Web: </a:t>
            </a:r>
            <a:r>
              <a:rPr lang="hr-HR" dirty="0">
                <a:hlinkClick r:id="rId5"/>
              </a:rPr>
              <a:t>www.hitna-kzz.hr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13821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28520"/>
            <a:ext cx="12192000" cy="783177"/>
            <a:chOff x="1233376" y="2778543"/>
            <a:chExt cx="12992988" cy="11695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1233376" y="2778543"/>
              <a:ext cx="6496494" cy="116958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7729870" y="2778543"/>
              <a:ext cx="6496494" cy="1169582"/>
            </a:xfrm>
            <a:prstGeom prst="rect">
              <a:avLst/>
            </a:prstGeom>
          </p:spPr>
        </p:pic>
      </p:grp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FF2B736-AE73-4BA8-8BCC-5764FCF2B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697"/>
            <a:ext cx="10515600" cy="1325563"/>
          </a:xfrm>
        </p:spPr>
        <p:txBody>
          <a:bodyPr/>
          <a:lstStyle/>
          <a:p>
            <a:pPr algn="ctr"/>
            <a:r>
              <a:rPr lang="hr-HR" b="1" dirty="0"/>
              <a:t>Čime se bavimo?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EA653235-DAE5-4DB7-9368-021B40D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263" y="2633339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hr-HR" dirty="0"/>
              <a:t>Zavod za hitnu medicinu Krapinsko-zagorske županije zdravstvena je ustanova osnovana radi </a:t>
            </a:r>
            <a:r>
              <a:rPr lang="hr-HR" u="sng" dirty="0"/>
              <a:t>provedbe mjera izvanbolničke hitne medicine </a:t>
            </a:r>
            <a:r>
              <a:rPr lang="hr-HR" dirty="0"/>
              <a:t>na području Krapinsko-zagorske županije. </a:t>
            </a:r>
          </a:p>
          <a:p>
            <a:r>
              <a:rPr lang="hr-HR" dirty="0"/>
              <a:t>S radom smo započeli </a:t>
            </a:r>
            <a:r>
              <a:rPr lang="hr-HR" u="sng" dirty="0"/>
              <a:t>1. studenoga 2011. godine </a:t>
            </a:r>
            <a:r>
              <a:rPr lang="hr-HR" dirty="0"/>
              <a:t>odvajanjem djelatnosti hitne medicine od Doma zdravlja Krapinsko-zagorske županije. </a:t>
            </a:r>
          </a:p>
          <a:p>
            <a:r>
              <a:rPr lang="hr-HR" u="sng" dirty="0"/>
              <a:t>365 d/24h</a:t>
            </a:r>
          </a:p>
          <a:p>
            <a:r>
              <a:rPr lang="hr-HR" dirty="0"/>
              <a:t>Osnivač ustanove je </a:t>
            </a:r>
            <a:r>
              <a:rPr lang="hr-HR" u="sng" dirty="0"/>
              <a:t>Krapinsko-zagorska županija</a:t>
            </a:r>
            <a:r>
              <a:rPr lang="hr-HR" dirty="0"/>
              <a:t>.</a:t>
            </a:r>
          </a:p>
          <a:p>
            <a:pPr lvl="0">
              <a:buClr>
                <a:srgbClr val="000000"/>
              </a:buClr>
            </a:pPr>
            <a:r>
              <a:rPr lang="hr-HR" dirty="0">
                <a:solidFill>
                  <a:prstClr val="black"/>
                </a:solidFill>
              </a:rPr>
              <a:t>Područje pokrivanja: </a:t>
            </a:r>
            <a:r>
              <a:rPr lang="hr-HR" u="sng" dirty="0">
                <a:solidFill>
                  <a:prstClr val="black"/>
                </a:solidFill>
              </a:rPr>
              <a:t>1 229 km</a:t>
            </a:r>
            <a:r>
              <a:rPr lang="hr-HR" u="sng" baseline="30000" dirty="0">
                <a:solidFill>
                  <a:prstClr val="black"/>
                </a:solidFill>
              </a:rPr>
              <a:t>2</a:t>
            </a:r>
            <a:r>
              <a:rPr lang="hr-HR" u="sng" dirty="0">
                <a:solidFill>
                  <a:prstClr val="black"/>
                </a:solidFill>
              </a:rPr>
              <a:t> </a:t>
            </a:r>
            <a:r>
              <a:rPr lang="hr-HR" dirty="0">
                <a:solidFill>
                  <a:prstClr val="black"/>
                </a:solidFill>
              </a:rPr>
              <a:t>,</a:t>
            </a:r>
          </a:p>
          <a:p>
            <a:pPr lvl="0">
              <a:buClr>
                <a:srgbClr val="000000"/>
              </a:buClr>
            </a:pPr>
            <a:r>
              <a:rPr lang="hr-HR" dirty="0">
                <a:solidFill>
                  <a:prstClr val="black"/>
                </a:solidFill>
              </a:rPr>
              <a:t>Broj stanovnika </a:t>
            </a:r>
            <a:r>
              <a:rPr lang="hr-HR" u="sng" dirty="0">
                <a:solidFill>
                  <a:prstClr val="black"/>
                </a:solidFill>
              </a:rPr>
              <a:t>132 892 </a:t>
            </a:r>
            <a:r>
              <a:rPr lang="hr-HR" dirty="0">
                <a:solidFill>
                  <a:prstClr val="black"/>
                </a:solidFill>
              </a:rPr>
              <a:t>(popis iz 2011.godine).</a:t>
            </a:r>
          </a:p>
          <a:p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C70B0F30-13EB-4684-9C98-29C7067543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893" y="4428576"/>
            <a:ext cx="2358088" cy="2358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5" t="9169" r="74064" b="81456"/>
          <a:stretch/>
        </p:blipFill>
        <p:spPr>
          <a:xfrm>
            <a:off x="402263" y="1598490"/>
            <a:ext cx="3623463" cy="78680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CC22D375-0C78-41EC-A664-E885C0CDC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2170" y="811697"/>
            <a:ext cx="24955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4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384570" y="5967028"/>
            <a:ext cx="5197830" cy="3453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384570" y="5392903"/>
            <a:ext cx="5197830" cy="3453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Naslov 8"/>
          <p:cNvSpPr>
            <a:spLocks noGrp="1"/>
          </p:cNvSpPr>
          <p:nvPr>
            <p:ph type="title"/>
          </p:nvPr>
        </p:nvSpPr>
        <p:spPr>
          <a:xfrm>
            <a:off x="609600" y="637444"/>
            <a:ext cx="10972800" cy="990600"/>
          </a:xfrm>
        </p:spPr>
        <p:txBody>
          <a:bodyPr/>
          <a:lstStyle/>
          <a:p>
            <a:pPr algn="ctr"/>
            <a:r>
              <a:rPr lang="hr-HR" b="1" dirty="0"/>
              <a:t>Kako smo ustrojeni: Mreža hitne medicine</a:t>
            </a:r>
          </a:p>
        </p:txBody>
      </p:sp>
      <p:sp>
        <p:nvSpPr>
          <p:cNvPr id="5" name="Dijagram toka: Postupak 4"/>
          <p:cNvSpPr/>
          <p:nvPr/>
        </p:nvSpPr>
        <p:spPr>
          <a:xfrm>
            <a:off x="3071664" y="2132856"/>
            <a:ext cx="1584176" cy="6126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FFFFFF"/>
                </a:solidFill>
                <a:latin typeface="Arial"/>
              </a:rPr>
              <a:t>ISPOSTAVE Timovi T1</a:t>
            </a:r>
          </a:p>
        </p:txBody>
      </p:sp>
      <p:sp>
        <p:nvSpPr>
          <p:cNvPr id="6" name="Pravokutnik 5"/>
          <p:cNvSpPr/>
          <p:nvPr/>
        </p:nvSpPr>
        <p:spPr>
          <a:xfrm>
            <a:off x="7464151" y="1844824"/>
            <a:ext cx="1956685" cy="900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FFFFFF"/>
                </a:solidFill>
                <a:latin typeface="Arial"/>
              </a:rPr>
              <a:t>ISPOSTAVE </a:t>
            </a:r>
          </a:p>
          <a:p>
            <a:pPr algn="ctr"/>
            <a:r>
              <a:rPr lang="hr-HR" dirty="0">
                <a:solidFill>
                  <a:srgbClr val="FFFFFF"/>
                </a:solidFill>
                <a:latin typeface="Arial"/>
              </a:rPr>
              <a:t>2 tima T1</a:t>
            </a:r>
          </a:p>
          <a:p>
            <a:pPr algn="ctr"/>
            <a:r>
              <a:rPr lang="hr-HR" dirty="0">
                <a:solidFill>
                  <a:srgbClr val="FFFFFF"/>
                </a:solidFill>
                <a:latin typeface="Arial"/>
              </a:rPr>
              <a:t>3 tima T2</a:t>
            </a:r>
          </a:p>
        </p:txBody>
      </p:sp>
      <p:sp>
        <p:nvSpPr>
          <p:cNvPr id="7" name="Strelica dolje 6"/>
          <p:cNvSpPr/>
          <p:nvPr/>
        </p:nvSpPr>
        <p:spPr>
          <a:xfrm>
            <a:off x="3621436" y="285293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Strelica dolje 7"/>
          <p:cNvSpPr/>
          <p:nvPr/>
        </p:nvSpPr>
        <p:spPr>
          <a:xfrm>
            <a:off x="8157940" y="285293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Elipsa 9"/>
          <p:cNvSpPr/>
          <p:nvPr/>
        </p:nvSpPr>
        <p:spPr>
          <a:xfrm>
            <a:off x="4943872" y="1844824"/>
            <a:ext cx="2232248" cy="1274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FFFFFF"/>
                </a:solidFill>
                <a:latin typeface="Arial"/>
              </a:rPr>
              <a:t>PRIJAVNO-DOJAVNA JEDINICA</a:t>
            </a:r>
          </a:p>
        </p:txBody>
      </p:sp>
      <p:sp>
        <p:nvSpPr>
          <p:cNvPr id="11" name="Strelica dolje 10"/>
          <p:cNvSpPr/>
          <p:nvPr/>
        </p:nvSpPr>
        <p:spPr>
          <a:xfrm>
            <a:off x="5735960" y="321297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kstniOkvir 11"/>
          <p:cNvSpPr txBox="1"/>
          <p:nvPr/>
        </p:nvSpPr>
        <p:spPr>
          <a:xfrm>
            <a:off x="2572914" y="4191384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000000"/>
                </a:solidFill>
                <a:latin typeface="Arial"/>
              </a:rPr>
              <a:t>KRAPINA</a:t>
            </a:r>
          </a:p>
          <a:p>
            <a:pPr algn="ctr"/>
            <a:r>
              <a:rPr lang="hr-HR" dirty="0">
                <a:solidFill>
                  <a:srgbClr val="000000"/>
                </a:solidFill>
                <a:latin typeface="Arial"/>
              </a:rPr>
              <a:t>ZABOK</a:t>
            </a:r>
          </a:p>
          <a:p>
            <a:pPr algn="ctr"/>
            <a:r>
              <a:rPr lang="hr-HR" dirty="0">
                <a:solidFill>
                  <a:srgbClr val="000000"/>
                </a:solidFill>
                <a:latin typeface="Arial"/>
              </a:rPr>
              <a:t>ZLATAR</a:t>
            </a:r>
          </a:p>
          <a:p>
            <a:pPr algn="ctr"/>
            <a:r>
              <a:rPr lang="hr-HR" dirty="0">
                <a:solidFill>
                  <a:srgbClr val="000000"/>
                </a:solidFill>
                <a:latin typeface="Arial"/>
              </a:rPr>
              <a:t>DONJA STUBICA</a:t>
            </a:r>
          </a:p>
          <a:p>
            <a:pPr algn="ctr"/>
            <a:r>
              <a:rPr lang="hr-HR" dirty="0">
                <a:solidFill>
                  <a:srgbClr val="000000"/>
                </a:solidFill>
                <a:latin typeface="Arial"/>
              </a:rPr>
              <a:t>PREGRADA </a:t>
            </a:r>
          </a:p>
          <a:p>
            <a:pPr algn="ctr"/>
            <a:r>
              <a:rPr lang="hr-HR" dirty="0">
                <a:solidFill>
                  <a:srgbClr val="000000"/>
                </a:solidFill>
                <a:latin typeface="Arial"/>
              </a:rPr>
              <a:t>MARIJA BISTRICA</a:t>
            </a:r>
          </a:p>
        </p:txBody>
      </p:sp>
      <p:sp>
        <p:nvSpPr>
          <p:cNvPr id="13" name="TekstniOkvir 12"/>
          <p:cNvSpPr txBox="1"/>
          <p:nvPr/>
        </p:nvSpPr>
        <p:spPr>
          <a:xfrm>
            <a:off x="5366208" y="439913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000000"/>
                </a:solidFill>
                <a:latin typeface="Arial"/>
              </a:rPr>
              <a:t>KRAPINA</a:t>
            </a:r>
          </a:p>
        </p:txBody>
      </p:sp>
      <p:sp>
        <p:nvSpPr>
          <p:cNvPr id="14" name="TekstniOkvir 13"/>
          <p:cNvSpPr txBox="1"/>
          <p:nvPr/>
        </p:nvSpPr>
        <p:spPr>
          <a:xfrm>
            <a:off x="7392144" y="4005065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000000"/>
                </a:solidFill>
                <a:latin typeface="Arial"/>
              </a:rPr>
              <a:t>KLANJEC KONJŠČINA</a:t>
            </a:r>
          </a:p>
        </p:txBody>
      </p:sp>
      <p:sp>
        <p:nvSpPr>
          <p:cNvPr id="15" name="TekstniOkvir 14"/>
          <p:cNvSpPr txBox="1"/>
          <p:nvPr/>
        </p:nvSpPr>
        <p:spPr>
          <a:xfrm>
            <a:off x="6384570" y="5399453"/>
            <a:ext cx="5672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0000"/>
                </a:solidFill>
                <a:latin typeface="Arial"/>
              </a:rPr>
              <a:t>T1</a:t>
            </a:r>
            <a:r>
              <a:rPr lang="hr-HR" dirty="0">
                <a:solidFill>
                  <a:srgbClr val="000000"/>
                </a:solidFill>
                <a:latin typeface="Arial"/>
              </a:rPr>
              <a:t>- dr.med., med. tehn./sestra i vozač/med. tehn.</a:t>
            </a:r>
          </a:p>
          <a:p>
            <a:endParaRPr lang="hr-HR" dirty="0">
              <a:solidFill>
                <a:srgbClr val="000000"/>
              </a:solidFill>
              <a:latin typeface="Arial"/>
            </a:endParaRPr>
          </a:p>
          <a:p>
            <a:r>
              <a:rPr lang="hr-HR" b="1" dirty="0">
                <a:solidFill>
                  <a:srgbClr val="000000"/>
                </a:solidFill>
                <a:latin typeface="Arial"/>
              </a:rPr>
              <a:t>T2</a:t>
            </a:r>
            <a:r>
              <a:rPr lang="hr-HR" dirty="0">
                <a:solidFill>
                  <a:srgbClr val="000000"/>
                </a:solidFill>
                <a:latin typeface="Arial"/>
              </a:rPr>
              <a:t> – </a:t>
            </a:r>
            <a:r>
              <a:rPr lang="hr-HR" dirty="0" err="1">
                <a:solidFill>
                  <a:srgbClr val="000000"/>
                </a:solidFill>
                <a:latin typeface="Arial"/>
              </a:rPr>
              <a:t>prvostupnik</a:t>
            </a:r>
            <a:r>
              <a:rPr lang="hr-HR" dirty="0">
                <a:solidFill>
                  <a:srgbClr val="000000"/>
                </a:solidFill>
                <a:latin typeface="Arial"/>
              </a:rPr>
              <a:t>/med. </a:t>
            </a:r>
            <a:r>
              <a:rPr lang="hr-HR" dirty="0" err="1">
                <a:solidFill>
                  <a:srgbClr val="000000"/>
                </a:solidFill>
                <a:latin typeface="Arial"/>
              </a:rPr>
              <a:t>tehn</a:t>
            </a:r>
            <a:r>
              <a:rPr lang="hr-HR" dirty="0">
                <a:solidFill>
                  <a:srgbClr val="000000"/>
                </a:solidFill>
                <a:latin typeface="Arial"/>
              </a:rPr>
              <a:t> i/ili med. tehn./sestra.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526832F5-A80D-4278-A5A8-6C64AF615C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46"/>
          <a:stretch/>
        </p:blipFill>
        <p:spPr>
          <a:xfrm>
            <a:off x="0" y="4702125"/>
            <a:ext cx="2711624" cy="215587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-10473"/>
            <a:ext cx="12192000" cy="783177"/>
            <a:chOff x="1233376" y="2778543"/>
            <a:chExt cx="12992988" cy="116958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1233376" y="2778543"/>
              <a:ext cx="6496494" cy="116958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7729870" y="2778543"/>
              <a:ext cx="6496494" cy="1169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8905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1295794" y="200104"/>
            <a:ext cx="10331302" cy="1000125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>
                <a:latin typeface="Palatino Linotype" pitchFamily="18" charset="0"/>
              </a:rPr>
              <a:t/>
            </a:r>
            <a:br>
              <a:rPr lang="hr-HR" b="1" dirty="0">
                <a:latin typeface="Palatino Linotype" pitchFamily="18" charset="0"/>
              </a:rPr>
            </a:br>
            <a:r>
              <a:rPr lang="hr-HR" b="1" dirty="0">
                <a:latin typeface="Palatino Linotype" pitchFamily="18" charset="0"/>
              </a:rPr>
              <a:t>Raspored naših timova hitne medicinske službe</a:t>
            </a:r>
            <a:endParaRPr lang="hr-HR" dirty="0"/>
          </a:p>
        </p:txBody>
      </p:sp>
      <p:grpSp>
        <p:nvGrpSpPr>
          <p:cNvPr id="2" name="Group 1"/>
          <p:cNvGrpSpPr/>
          <p:nvPr/>
        </p:nvGrpSpPr>
        <p:grpSpPr>
          <a:xfrm>
            <a:off x="2711303" y="1200229"/>
            <a:ext cx="7052598" cy="5714999"/>
            <a:chOff x="2888250" y="1712651"/>
            <a:chExt cx="5618188" cy="4638272"/>
          </a:xfrm>
        </p:grpSpPr>
        <p:pic>
          <p:nvPicPr>
            <p:cNvPr id="3" name="Picture 2" descr="Krapinsko-zagorskazup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8250" y="1712651"/>
              <a:ext cx="5618188" cy="4638272"/>
            </a:xfrm>
            <a:prstGeom prst="rect">
              <a:avLst/>
            </a:prstGeom>
          </p:spPr>
        </p:pic>
        <p:pic>
          <p:nvPicPr>
            <p:cNvPr id="5" name="Picture 4" descr="Promislite-prije-nego-nazovete-hitnu-sluzbu-usluge-koje-nisu-hitne-se-naplacuju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094" t="37984" r="46875" b="50000"/>
            <a:stretch>
              <a:fillRect/>
            </a:stretch>
          </p:blipFill>
          <p:spPr>
            <a:xfrm>
              <a:off x="5387346" y="2551692"/>
              <a:ext cx="500066" cy="500066"/>
            </a:xfrm>
            <a:prstGeom prst="rect">
              <a:avLst/>
            </a:prstGeom>
          </p:spPr>
        </p:pic>
        <p:pic>
          <p:nvPicPr>
            <p:cNvPr id="7" name="Picture 6" descr="Promislite-prije-nego-nazovete-hitnu-sluzbu-usluge-koje-nisu-hitne-se-naplacuju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094" t="37984" r="46875" b="50000"/>
            <a:stretch>
              <a:fillRect/>
            </a:stretch>
          </p:blipFill>
          <p:spPr>
            <a:xfrm>
              <a:off x="4310049" y="3321842"/>
              <a:ext cx="436425" cy="436425"/>
            </a:xfrm>
            <a:prstGeom prst="rect">
              <a:avLst/>
            </a:prstGeom>
          </p:spPr>
        </p:pic>
        <p:pic>
          <p:nvPicPr>
            <p:cNvPr id="8" name="Picture 7" descr="Promislite-prije-nego-nazovete-hitnu-sluzbu-usluge-koje-nisu-hitne-se-naplacuju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094" t="37984" r="46875" b="50000"/>
            <a:stretch>
              <a:fillRect/>
            </a:stretch>
          </p:blipFill>
          <p:spPr>
            <a:xfrm>
              <a:off x="5515466" y="4286256"/>
              <a:ext cx="436424" cy="436424"/>
            </a:xfrm>
            <a:prstGeom prst="rect">
              <a:avLst/>
            </a:prstGeom>
          </p:spPr>
        </p:pic>
        <p:pic>
          <p:nvPicPr>
            <p:cNvPr id="9" name="Picture 8" descr="Promislite-prije-nego-nazovete-hitnu-sluzbu-usluge-koje-nisu-hitne-se-naplacuju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094" t="37984" r="46875" b="50000"/>
            <a:stretch>
              <a:fillRect/>
            </a:stretch>
          </p:blipFill>
          <p:spPr>
            <a:xfrm>
              <a:off x="6096000" y="4848313"/>
              <a:ext cx="500066" cy="500066"/>
            </a:xfrm>
            <a:prstGeom prst="rect">
              <a:avLst/>
            </a:prstGeom>
          </p:spPr>
        </p:pic>
        <p:pic>
          <p:nvPicPr>
            <p:cNvPr id="10" name="Picture 9" descr="Promislite-prije-nego-nazovete-hitnu-sluzbu-usluge-koje-nisu-hitne-se-naplacuju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094" t="37984" r="46875" b="50000"/>
            <a:stretch>
              <a:fillRect/>
            </a:stretch>
          </p:blipFill>
          <p:spPr>
            <a:xfrm>
              <a:off x="4350300" y="4068044"/>
              <a:ext cx="436424" cy="436424"/>
            </a:xfrm>
            <a:prstGeom prst="rect">
              <a:avLst/>
            </a:prstGeom>
          </p:spPr>
        </p:pic>
        <p:pic>
          <p:nvPicPr>
            <p:cNvPr id="11" name="Picture 10" descr="Promislite-prije-nego-nazovete-hitnu-sluzbu-usluge-koje-nisu-hitne-se-naplacuju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094" t="37984" r="46875" b="50000"/>
            <a:stretch>
              <a:fillRect/>
            </a:stretch>
          </p:blipFill>
          <p:spPr>
            <a:xfrm>
              <a:off x="6790722" y="3540054"/>
              <a:ext cx="436426" cy="436426"/>
            </a:xfrm>
            <a:prstGeom prst="rect">
              <a:avLst/>
            </a:prstGeom>
          </p:spPr>
        </p:pic>
        <p:pic>
          <p:nvPicPr>
            <p:cNvPr id="12" name="Picture 11" descr="Promislite-prije-nego-nazovete-hitnu-sluzbu-usluge-koje-nisu-hitne-se-naplacuju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094" t="37984" r="46875" b="50000"/>
            <a:stretch>
              <a:fillRect/>
            </a:stretch>
          </p:blipFill>
          <p:spPr>
            <a:xfrm>
              <a:off x="7356159" y="5068556"/>
              <a:ext cx="500066" cy="500066"/>
            </a:xfrm>
            <a:prstGeom prst="rect">
              <a:avLst/>
            </a:prstGeom>
          </p:spPr>
        </p:pic>
        <p:pic>
          <p:nvPicPr>
            <p:cNvPr id="13" name="Picture 12" descr="Promislite-prije-nego-nazovete-hitnu-sluzbu-usluge-koje-nisu-hitne-se-naplacuju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094" t="37984" r="46875" b="50000"/>
            <a:stretch>
              <a:fillRect/>
            </a:stretch>
          </p:blipFill>
          <p:spPr>
            <a:xfrm>
              <a:off x="7648581" y="3849832"/>
              <a:ext cx="436424" cy="43642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0" y="-21864"/>
            <a:ext cx="12192000" cy="783177"/>
            <a:chOff x="1233376" y="2778543"/>
            <a:chExt cx="12992988" cy="116958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1233376" y="2778543"/>
              <a:ext cx="6496494" cy="116958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7729870" y="2778543"/>
              <a:ext cx="6496494" cy="11695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7783836-018D-4135-8624-29A451A8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0" y="673771"/>
            <a:ext cx="10972800" cy="990600"/>
          </a:xfrm>
        </p:spPr>
        <p:txBody>
          <a:bodyPr/>
          <a:lstStyle/>
          <a:p>
            <a:pPr algn="ctr"/>
            <a:r>
              <a:rPr lang="hr-HR" b="1" dirty="0"/>
              <a:t>Ljudski resursi 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="" xmlns:a16="http://schemas.microsoft.com/office/drawing/2014/main" id="{721C1314-CA0A-4FBB-93EC-0DF5C76AB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84" y="1575708"/>
            <a:ext cx="2303948" cy="241456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BFE8D350-2862-46B2-AA2A-001127ACAC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630" y="1628925"/>
            <a:ext cx="1286836" cy="2308134"/>
          </a:xfrm>
          <a:prstGeom prst="rect">
            <a:avLst/>
          </a:prstGeom>
        </p:spPr>
      </p:pic>
      <p:sp>
        <p:nvSpPr>
          <p:cNvPr id="8" name="Elipsa 7">
            <a:extLst>
              <a:ext uri="{FF2B5EF4-FFF2-40B4-BE49-F238E27FC236}">
                <a16:creationId xmlns="" xmlns:a16="http://schemas.microsoft.com/office/drawing/2014/main" id="{9DC4C1C0-D91C-4C71-8041-3FDBB2E8F042}"/>
              </a:ext>
            </a:extLst>
          </p:cNvPr>
          <p:cNvSpPr/>
          <p:nvPr/>
        </p:nvSpPr>
        <p:spPr>
          <a:xfrm>
            <a:off x="469784" y="4228051"/>
            <a:ext cx="2303948" cy="13757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43</a:t>
            </a:r>
            <a:r>
              <a:rPr lang="hr-HR" dirty="0"/>
              <a:t> doktora medicine</a:t>
            </a:r>
          </a:p>
        </p:txBody>
      </p:sp>
      <p:sp>
        <p:nvSpPr>
          <p:cNvPr id="9" name="Elipsa 8">
            <a:extLst>
              <a:ext uri="{FF2B5EF4-FFF2-40B4-BE49-F238E27FC236}">
                <a16:creationId xmlns="" xmlns:a16="http://schemas.microsoft.com/office/drawing/2014/main" id="{F624BE7F-2FA7-48A3-96B0-DB0604D60834}"/>
              </a:ext>
            </a:extLst>
          </p:cNvPr>
          <p:cNvSpPr/>
          <p:nvPr/>
        </p:nvSpPr>
        <p:spPr>
          <a:xfrm>
            <a:off x="6174297" y="4496499"/>
            <a:ext cx="2399251" cy="12247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63</a:t>
            </a:r>
            <a:r>
              <a:rPr lang="hr-HR" dirty="0"/>
              <a:t> medicinskih sestara/</a:t>
            </a:r>
          </a:p>
          <a:p>
            <a:pPr algn="ctr"/>
            <a:r>
              <a:rPr lang="hr-HR" dirty="0"/>
              <a:t>tehničara </a:t>
            </a:r>
          </a:p>
        </p:txBody>
      </p:sp>
      <p:sp>
        <p:nvSpPr>
          <p:cNvPr id="10" name="Elipsa 9">
            <a:extLst>
              <a:ext uri="{FF2B5EF4-FFF2-40B4-BE49-F238E27FC236}">
                <a16:creationId xmlns="" xmlns:a16="http://schemas.microsoft.com/office/drawing/2014/main" id="{F72889E8-ADB2-429F-B484-3D10A232BDD8}"/>
              </a:ext>
            </a:extLst>
          </p:cNvPr>
          <p:cNvSpPr/>
          <p:nvPr/>
        </p:nvSpPr>
        <p:spPr>
          <a:xfrm>
            <a:off x="9286613" y="4677498"/>
            <a:ext cx="2189526" cy="9233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36</a:t>
            </a:r>
            <a:r>
              <a:rPr lang="hr-HR" dirty="0"/>
              <a:t> vozača vozila HMS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C4A231B0-255D-4E0E-9609-74D2A7C275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892" y="2147940"/>
            <a:ext cx="2591819" cy="1576772"/>
          </a:xfrm>
          <a:prstGeom prst="rect">
            <a:avLst/>
          </a:prstGeom>
        </p:spPr>
      </p:pic>
      <p:sp>
        <p:nvSpPr>
          <p:cNvPr id="13" name="Elipsa 12">
            <a:extLst>
              <a:ext uri="{FF2B5EF4-FFF2-40B4-BE49-F238E27FC236}">
                <a16:creationId xmlns="" xmlns:a16="http://schemas.microsoft.com/office/drawing/2014/main" id="{33146A9F-3F0B-4E52-BC8B-6EA55FA00C4F}"/>
              </a:ext>
            </a:extLst>
          </p:cNvPr>
          <p:cNvSpPr/>
          <p:nvPr/>
        </p:nvSpPr>
        <p:spPr>
          <a:xfrm>
            <a:off x="3271707" y="4496499"/>
            <a:ext cx="2399251" cy="1104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2</a:t>
            </a:r>
            <a:r>
              <a:rPr lang="hr-HR" dirty="0"/>
              <a:t> specijalizanta hitne medicine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12192000" cy="783177"/>
            <a:chOff x="1233376" y="2778543"/>
            <a:chExt cx="12992988" cy="11695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1233376" y="2778543"/>
              <a:ext cx="6496494" cy="116958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7729870" y="2778543"/>
              <a:ext cx="6496494" cy="1169582"/>
            </a:xfrm>
            <a:prstGeom prst="rect">
              <a:avLst/>
            </a:prstGeom>
          </p:spPr>
        </p:pic>
      </p:grp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2DB18547-4852-4C64-A29C-E3C9632E7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3320" y="150757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04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98836A71-541C-44BA-BEB6-49E760A0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06" y="467024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hr-HR" sz="3300" b="1" dirty="0"/>
              <a:t>Oprema i prostori</a:t>
            </a: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="" xmlns:a16="http://schemas.microsoft.com/office/drawing/2014/main" id="{F432CBF6-BDBE-4723-B223-680331D1F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20" t="59136" r="6188" b="1606"/>
          <a:stretch/>
        </p:blipFill>
        <p:spPr>
          <a:xfrm>
            <a:off x="41552" y="1301988"/>
            <a:ext cx="3959924" cy="2271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kstniOkvir 8">
            <a:extLst>
              <a:ext uri="{FF2B5EF4-FFF2-40B4-BE49-F238E27FC236}">
                <a16:creationId xmlns="" xmlns:a16="http://schemas.microsoft.com/office/drawing/2014/main" id="{40E311B2-E906-43F2-8C34-4466C5352E50}"/>
              </a:ext>
            </a:extLst>
          </p:cNvPr>
          <p:cNvSpPr txBox="1"/>
          <p:nvPr/>
        </p:nvSpPr>
        <p:spPr>
          <a:xfrm>
            <a:off x="75790" y="827944"/>
            <a:ext cx="4089654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hr-HR" b="1" u="sng" dirty="0">
                <a:solidFill>
                  <a:srgbClr val="0070C0"/>
                </a:solidFill>
              </a:rPr>
              <a:t>Šezdesetih godina prošlog stoljeća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09E59B5A-D150-497D-8FE1-950D33425B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444" y="1197276"/>
            <a:ext cx="3845287" cy="2566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kstniOkvir 10">
            <a:extLst>
              <a:ext uri="{FF2B5EF4-FFF2-40B4-BE49-F238E27FC236}">
                <a16:creationId xmlns="" xmlns:a16="http://schemas.microsoft.com/office/drawing/2014/main" id="{51E74E12-8DEF-4543-B7D8-037F178A5A8F}"/>
              </a:ext>
            </a:extLst>
          </p:cNvPr>
          <p:cNvSpPr txBox="1"/>
          <p:nvPr/>
        </p:nvSpPr>
        <p:spPr>
          <a:xfrm>
            <a:off x="8656751" y="800041"/>
            <a:ext cx="974497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r-HR" b="1" u="sng" dirty="0">
                <a:solidFill>
                  <a:srgbClr val="0070C0"/>
                </a:solidFill>
              </a:rPr>
              <a:t>Danas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B586EC9D-3394-4D0E-9D7D-755F204D5E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309" y="3739458"/>
            <a:ext cx="4782288" cy="2766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>
            <a:extLst>
              <a:ext uri="{FF2B5EF4-FFF2-40B4-BE49-F238E27FC236}">
                <a16:creationId xmlns="" xmlns:a16="http://schemas.microsoft.com/office/drawing/2014/main" id="{18670388-D534-421C-864B-4512630D7A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902" y="3677853"/>
            <a:ext cx="4334312" cy="2889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>
            <a:extLst>
              <a:ext uri="{FF2B5EF4-FFF2-40B4-BE49-F238E27FC236}">
                <a16:creationId xmlns="" xmlns:a16="http://schemas.microsoft.com/office/drawing/2014/main" id="{CF9A3834-76B3-42FE-80E6-3D07DBC55FF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444" y="3981526"/>
            <a:ext cx="3460117" cy="230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>
            <a:extLst>
              <a:ext uri="{FF2B5EF4-FFF2-40B4-BE49-F238E27FC236}">
                <a16:creationId xmlns="" xmlns:a16="http://schemas.microsoft.com/office/drawing/2014/main" id="{32DE53B5-4A1E-43D2-9825-C8D489A7EE8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737" y="1169373"/>
            <a:ext cx="4037892" cy="2570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/>
          <p:cNvGrpSpPr/>
          <p:nvPr/>
        </p:nvGrpSpPr>
        <p:grpSpPr>
          <a:xfrm>
            <a:off x="0" y="0"/>
            <a:ext cx="12192000" cy="783177"/>
            <a:chOff x="1233376" y="2778543"/>
            <a:chExt cx="12992988" cy="116958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1233376" y="2778543"/>
              <a:ext cx="6496494" cy="116958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7729870" y="2778543"/>
              <a:ext cx="6496494" cy="1169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497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EC86F80-7C89-471C-8F85-638134450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Što radimo kad </a:t>
            </a:r>
            <a:r>
              <a:rPr lang="hr-HR" b="1" i="1" dirty="0"/>
              <a:t>ne </a:t>
            </a:r>
            <a:r>
              <a:rPr lang="hr-HR" b="1" dirty="0"/>
              <a:t>radimo …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="" xmlns:a16="http://schemas.microsoft.com/office/drawing/2014/main" id="{1DBBD9BA-9DA9-40AF-BABE-08402A0A4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8367" y="1541501"/>
            <a:ext cx="6208945" cy="46592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12192000" cy="783177"/>
            <a:chOff x="1233376" y="2778543"/>
            <a:chExt cx="12992988" cy="11695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1233376" y="2778543"/>
              <a:ext cx="6496494" cy="11695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7729870" y="2778543"/>
              <a:ext cx="6496494" cy="1169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9154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B5FD5DA-860B-44B8-993C-537A33A865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765" y="1019869"/>
            <a:ext cx="4152158" cy="26763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Rezervirano mjesto sadržaja 3">
            <a:extLst>
              <a:ext uri="{FF2B5EF4-FFF2-40B4-BE49-F238E27FC236}">
                <a16:creationId xmlns="" xmlns:a16="http://schemas.microsoft.com/office/drawing/2014/main" id="{14A69523-0942-4F1F-86D5-13B907A1C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7531">
            <a:off x="176504" y="1325484"/>
            <a:ext cx="4277362" cy="2676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1F0A5739-3A2A-43AA-8206-C84ACA0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31613">
            <a:off x="337581" y="3894098"/>
            <a:ext cx="3842166" cy="2648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A6C00473-B882-4C37-9967-5776B052D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85443">
            <a:off x="4365303" y="3645163"/>
            <a:ext cx="384216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3DA83CAB-EE8A-4B19-A2A7-6FEC3DE22B5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267" y="1353084"/>
            <a:ext cx="3732733" cy="5113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0" y="-48445"/>
            <a:ext cx="12192000" cy="783177"/>
            <a:chOff x="1233376" y="2778543"/>
            <a:chExt cx="12992988" cy="11695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1233376" y="2778543"/>
              <a:ext cx="6496494" cy="116958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7729870" y="2778543"/>
              <a:ext cx="6496494" cy="1169582"/>
            </a:xfrm>
            <a:prstGeom prst="rect">
              <a:avLst/>
            </a:prstGeom>
          </p:spPr>
        </p:pic>
      </p:grp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F9A7554-025A-45CC-8042-EF706946E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122" y="408638"/>
            <a:ext cx="5222381" cy="990600"/>
          </a:xfrm>
        </p:spPr>
        <p:txBody>
          <a:bodyPr/>
          <a:lstStyle/>
          <a:p>
            <a:pPr algn="ctr"/>
            <a:r>
              <a:rPr lang="hr-HR" b="1" dirty="0"/>
              <a:t>Educiramo sebe….</a:t>
            </a:r>
          </a:p>
        </p:txBody>
      </p:sp>
    </p:spTree>
    <p:extLst>
      <p:ext uri="{BB962C8B-B14F-4D97-AF65-F5344CB8AC3E}">
        <p14:creationId xmlns:p14="http://schemas.microsoft.com/office/powerpoint/2010/main" val="4015018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="" xmlns:a16="http://schemas.microsoft.com/office/drawing/2014/main" id="{B5D54B7A-A399-4498-9F05-985315FC0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00" y="867615"/>
            <a:ext cx="3236404" cy="19219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395EE1B2-5308-49F2-9033-7CE209B81A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151" y="1019610"/>
            <a:ext cx="4072481" cy="3048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F89A35BC-ECA5-4105-9106-D84BBACA32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12" y="2967747"/>
            <a:ext cx="4709020" cy="3531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1F51808F-6F0B-4336-980B-CB05ED4037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270" y="1019610"/>
            <a:ext cx="3884103" cy="2913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424CD308-1ED1-427A-A792-0845329A655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5485">
            <a:off x="8062913" y="4015652"/>
            <a:ext cx="3439830" cy="2579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F664E84A-3624-44EC-8D80-61344BC52B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12723">
            <a:off x="4349471" y="3936900"/>
            <a:ext cx="3625270" cy="2718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12192000" cy="783177"/>
            <a:chOff x="1233376" y="2778543"/>
            <a:chExt cx="12992988" cy="11695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1233376" y="2778543"/>
              <a:ext cx="6496494" cy="116958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30" t="22235" r="7386" b="12087"/>
            <a:stretch/>
          </p:blipFill>
          <p:spPr>
            <a:xfrm>
              <a:off x="7729870" y="2778543"/>
              <a:ext cx="6496494" cy="1169582"/>
            </a:xfrm>
            <a:prstGeom prst="rect">
              <a:avLst/>
            </a:prstGeom>
          </p:spPr>
        </p:pic>
      </p:grp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9D36406-DFA4-4765-B6A8-D4E63DFFA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498" y="313321"/>
            <a:ext cx="5263116" cy="990600"/>
          </a:xfrm>
        </p:spPr>
        <p:txBody>
          <a:bodyPr/>
          <a:lstStyle/>
          <a:p>
            <a:pPr algn="ctr"/>
            <a:r>
              <a:rPr lang="hr-HR" b="1" dirty="0"/>
              <a:t>Educiramo druge….</a:t>
            </a:r>
          </a:p>
        </p:txBody>
      </p:sp>
    </p:spTree>
    <p:extLst>
      <p:ext uri="{BB962C8B-B14F-4D97-AF65-F5344CB8AC3E}">
        <p14:creationId xmlns:p14="http://schemas.microsoft.com/office/powerpoint/2010/main" val="71715809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asnoća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 klasično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asnoć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310</Words>
  <Application>Microsoft Office PowerPoint</Application>
  <PresentationFormat>Široki zaslon</PresentationFormat>
  <Paragraphs>64</Paragraphs>
  <Slides>15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Palatino Linotype</vt:lpstr>
      <vt:lpstr>Perpetua</vt:lpstr>
      <vt:lpstr>Wingdings</vt:lpstr>
      <vt:lpstr>Tema sustava Office</vt:lpstr>
      <vt:lpstr>Jasnoća</vt:lpstr>
      <vt:lpstr>PowerPointova prezentacija</vt:lpstr>
      <vt:lpstr>Čime se bavimo?</vt:lpstr>
      <vt:lpstr>Kako smo ustrojeni: Mreža hitne medicine</vt:lpstr>
      <vt:lpstr> Raspored naših timova hitne medicinske službe</vt:lpstr>
      <vt:lpstr>Ljudski resursi </vt:lpstr>
      <vt:lpstr>Oprema i prostori</vt:lpstr>
      <vt:lpstr>Što radimo kad ne radimo …</vt:lpstr>
      <vt:lpstr>Educiramo sebe….</vt:lpstr>
      <vt:lpstr>Educiramo druge….</vt:lpstr>
      <vt:lpstr>Suradnja s drugim službama i organizacija vježbi</vt:lpstr>
      <vt:lpstr>PowerPointova prezentacija</vt:lpstr>
      <vt:lpstr>Koliko smo dobri…</vt:lpstr>
      <vt:lpstr> Što nudimo… </vt:lpstr>
      <vt:lpstr>”U hitnoj službi svi zavisimo jedni od drugima i funkcioniramo kao  tim koji 24 sata igra za sve naše građane i bori se da ne izgubi ni jednu utakmicu.”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Zavod za hitnu medicinu Krapinsko-zagorske županije  www.hitna-kzz.hr</dc:title>
  <dc:creator>Hitna KZZ</dc:creator>
  <cp:lastModifiedBy>Zoran Gumbas</cp:lastModifiedBy>
  <cp:revision>31</cp:revision>
  <dcterms:created xsi:type="dcterms:W3CDTF">2019-09-06T07:52:25Z</dcterms:created>
  <dcterms:modified xsi:type="dcterms:W3CDTF">2019-09-11T08:13:16Z</dcterms:modified>
</cp:coreProperties>
</file>