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8"/>
  </p:notesMasterIdLst>
  <p:sldIdLst>
    <p:sldId id="256" r:id="rId2"/>
    <p:sldId id="299" r:id="rId3"/>
    <p:sldId id="342" r:id="rId4"/>
    <p:sldId id="300" r:id="rId5"/>
    <p:sldId id="265" r:id="rId6"/>
    <p:sldId id="332" r:id="rId7"/>
    <p:sldId id="336" r:id="rId8"/>
    <p:sldId id="335" r:id="rId9"/>
    <p:sldId id="334" r:id="rId10"/>
    <p:sldId id="338" r:id="rId11"/>
    <p:sldId id="349" r:id="rId12"/>
    <p:sldId id="350" r:id="rId13"/>
    <p:sldId id="351" r:id="rId14"/>
    <p:sldId id="318" r:id="rId15"/>
    <p:sldId id="352" r:id="rId16"/>
    <p:sldId id="281" r:id="rId17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Zadana sekcija" id="{76BFE8AC-3C0B-4F50-8040-FA4345301340}">
          <p14:sldIdLst>
            <p14:sldId id="256"/>
          </p14:sldIdLst>
        </p14:section>
        <p14:section name="Sekcija bez naslova" id="{DCF3D995-A73B-402F-BBA9-9C7412732AC5}">
          <p14:sldIdLst>
            <p14:sldId id="299"/>
            <p14:sldId id="342"/>
            <p14:sldId id="300"/>
            <p14:sldId id="265"/>
            <p14:sldId id="332"/>
            <p14:sldId id="336"/>
            <p14:sldId id="335"/>
            <p14:sldId id="334"/>
            <p14:sldId id="338"/>
            <p14:sldId id="349"/>
            <p14:sldId id="350"/>
            <p14:sldId id="351"/>
            <p14:sldId id="318"/>
            <p14:sldId id="352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3300"/>
    <a:srgbClr val="9900CC"/>
    <a:srgbClr val="CC6600"/>
    <a:srgbClr val="FF0000"/>
    <a:srgbClr val="000099"/>
    <a:srgbClr val="000000"/>
    <a:srgbClr val="CC99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ijetli stil 1 - Isticanj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18" autoAdjust="0"/>
  </p:normalViewPr>
  <p:slideViewPr>
    <p:cSldViewPr>
      <p:cViewPr>
        <p:scale>
          <a:sx n="125" d="100"/>
          <a:sy n="125" d="100"/>
        </p:scale>
        <p:origin x="-1212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1BBAD-77CE-464C-B713-85A3AE935C90}" type="datetimeFigureOut">
              <a:rPr lang="hr-HR" smtClean="0"/>
              <a:pPr/>
              <a:t>9.9.2019.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0F367-2650-4B01-B6BD-A46AC5CEF31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0804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698878-F9AC-478A-8FE9-7FBDBB71CF1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698878-F9AC-478A-8FE9-7FBDBB71CF1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698878-F9AC-478A-8FE9-7FBDBB71CF1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698878-F9AC-478A-8FE9-7FBDBB71CF1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698878-F9AC-478A-8FE9-7FBDBB71CF1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698878-F9AC-478A-8FE9-7FBDBB71CF1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698878-F9AC-478A-8FE9-7FBDBB71CF1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698878-F9AC-478A-8FE9-7FBDBB71CF1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698878-F9AC-478A-8FE9-7FBDBB71CF1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698878-F9AC-478A-8FE9-7FBDBB71CF1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698878-F9AC-478A-8FE9-7FBDBB71CF1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4698878-F9AC-478A-8FE9-7FBDBB71CF1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zkzz.hr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6200" y="6248400"/>
            <a:ext cx="17443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Zabok, rujan 2019.</a:t>
            </a:r>
            <a:endParaRPr lang="hr-HR" sz="1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9" name="Freeform 19"/>
          <p:cNvSpPr>
            <a:spLocks/>
          </p:cNvSpPr>
          <p:nvPr/>
        </p:nvSpPr>
        <p:spPr bwMode="auto">
          <a:xfrm>
            <a:off x="76200" y="6172200"/>
            <a:ext cx="8839200" cy="381000"/>
          </a:xfrm>
          <a:custGeom>
            <a:avLst/>
            <a:gdLst>
              <a:gd name="T0" fmla="*/ 0 w 5280"/>
              <a:gd name="T1" fmla="*/ 0 h 144"/>
              <a:gd name="T2" fmla="*/ 4741025 w 5280"/>
              <a:gd name="T3" fmla="*/ 0 h 144"/>
              <a:gd name="T4" fmla="*/ 4741025 w 5280"/>
              <a:gd name="T5" fmla="*/ 381000 h 144"/>
              <a:gd name="T6" fmla="*/ 8839200 w 5280"/>
              <a:gd name="T7" fmla="*/ 38100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5280"/>
              <a:gd name="T13" fmla="*/ 0 h 144"/>
              <a:gd name="T14" fmla="*/ 5280 w 52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0" h="144">
                <a:moveTo>
                  <a:pt x="0" y="0"/>
                </a:moveTo>
                <a:lnTo>
                  <a:pt x="2832" y="0"/>
                </a:lnTo>
                <a:lnTo>
                  <a:pt x="2832" y="144"/>
                </a:lnTo>
                <a:lnTo>
                  <a:pt x="5280" y="144"/>
                </a:lnTo>
              </a:path>
            </a:pathLst>
          </a:cu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r-Latn-CS"/>
          </a:p>
        </p:txBody>
      </p:sp>
      <p:sp>
        <p:nvSpPr>
          <p:cNvPr id="4" name="TekstniOkvir 3"/>
          <p:cNvSpPr txBox="1"/>
          <p:nvPr/>
        </p:nvSpPr>
        <p:spPr>
          <a:xfrm>
            <a:off x="5374918" y="6063734"/>
            <a:ext cx="288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hr-HR" sz="1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hr-HR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hr-HR" sz="1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dzkzz.hr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r-HR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www.dzkzz.hr</a:t>
            </a:r>
          </a:p>
        </p:txBody>
      </p:sp>
      <p:pic>
        <p:nvPicPr>
          <p:cNvPr id="1026" name="Picture 2" descr="C:\Users\Glavma sestra\AppData\Local\Microsoft\Windows\Temporary Internet Files\Content.Outlook\5T038YY1\logo-dzkz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00708"/>
            <a:ext cx="9108504" cy="37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79612" y="1376772"/>
            <a:ext cx="7776864" cy="5040560"/>
          </a:xfrm>
        </p:spPr>
        <p:txBody>
          <a:bodyPr>
            <a:normAutofit/>
          </a:bodyPr>
          <a:lstStyle/>
          <a:p>
            <a:pPr marL="82296" indent="0" eaLnBrk="1" hangingPunct="1">
              <a:lnSpc>
                <a:spcPct val="90000"/>
              </a:lnSpc>
              <a:buNone/>
            </a:pPr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 zdravlja Krapinsko-zagorske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županije ima ustrojeno šest ispostava s pripadnim ambulantama kako slijedi: </a:t>
            </a:r>
          </a:p>
          <a:p>
            <a:pPr marL="82296" indent="0" eaLnBrk="1" hangingPunct="1">
              <a:lnSpc>
                <a:spcPct val="90000"/>
              </a:lnSpc>
              <a:buNone/>
            </a:pPr>
            <a:endParaRPr lang="hr-HR" sz="1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Zlatar </a:t>
            </a:r>
            <a:br>
              <a:rPr lang="hr-H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Zlatar, </a:t>
            </a:r>
            <a:r>
              <a:rPr lang="hr-HR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Konjščina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Zlatar Bistrica, </a:t>
            </a:r>
            <a:r>
              <a:rPr lang="hr-HR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Budinščina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Hraščina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Lobor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Novi </a:t>
            </a:r>
            <a:r>
              <a:rPr lang="hr-HR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Golubovec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Mihovljan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Mače</a:t>
            </a:r>
            <a:r>
              <a:rPr lang="hr-HR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8193" name="Picture 1" descr="C:\Users\Glavma sestra\AppData\Local\Microsoft\Windows\Temporary Internet Files\Content.Outlook\5T038YY1\20180328_122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388152"/>
            <a:ext cx="4140460" cy="31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976814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PROJEKTI- u tijeku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Poboljšanje pristupa primarnoj zdravstvenoj zaštiti u Domu zdravlja Krapinsko-zagorske županije-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prijavitelj je Krapinsko-zagorska županija, a Dom zdravlja KZŽ je partner na projektu</a:t>
            </a:r>
          </a:p>
          <a:p>
            <a:pPr marL="82296" indent="0" algn="just">
              <a:buNone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se provodi u sklopu Operativnog programa „Konkurentnost i kohezija 2014.-2020.”</a:t>
            </a:r>
          </a:p>
          <a:p>
            <a:pPr marL="82296" indent="0" algn="just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Vrijednost projekta: 8 285 992,14 kn, od toga bespovratna sredstva 7 033 055,95</a:t>
            </a:r>
          </a:p>
          <a:p>
            <a:pPr algn="just"/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 sklopu projekta:</a:t>
            </a:r>
          </a:p>
          <a:p>
            <a:pPr algn="just">
              <a:buFontTx/>
              <a:buChar char="-"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manji infrastrukturni radovi u vrijednosti 2 971 000,00 kn (</a:t>
            </a:r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Desinić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Gornja Stubica, Klanjec, </a:t>
            </a:r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Krap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Toplice, Mače, Marija Bistrica, </a:t>
            </a:r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Mihovljan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Zlatar, Veliko Trgovišće)</a:t>
            </a:r>
          </a:p>
          <a:p>
            <a:pPr algn="just">
              <a:buFontTx/>
              <a:buChar char="-"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abava opreme u vrijednosti 4 791 700,00 (UZV aparati, RTG uređaj, spirometri, </a:t>
            </a:r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kolposkopi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mikroskopi, stomatološke stolice, ginekološki stolovi,EKG, defibrilator i ostala medicinsko-tehnička oprema)</a:t>
            </a:r>
          </a:p>
          <a:p>
            <a:pPr>
              <a:buFontTx/>
              <a:buChar char="-"/>
            </a:pPr>
            <a:endParaRPr lang="hr-H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1092364" cy="72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likovni rezultat za bajka na dl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164" y="-16532"/>
            <a:ext cx="1369311" cy="7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lavma sestra\AppData\Local\Microsoft\Windows\Temporary Internet Files\Content.Outlook\5T038YY1\logo-dzkz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0332" y="76101"/>
            <a:ext cx="1439072" cy="5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03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PROJEKTI- u tijeku</a:t>
            </a:r>
            <a:endParaRPr lang="hr-H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hr-H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Specijalističko usavršavanje doktora medicine u Domu zdravlja KZŽ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- financirano iz Europskog socijalnog fonda, a projekt se provodi u sklopu Operativnog programa” Učinkoviti ljudski potencijali 2014-2020”</a:t>
            </a:r>
          </a:p>
          <a:p>
            <a:pPr marL="82296" indent="0"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Vrijednost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projekta je 10 550 568,28, razdoblje provedbe je od 15.2.2018.-15.8.2023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 specijalizacija iz obiteljske medicine</a:t>
            </a:r>
          </a:p>
          <a:p>
            <a:pPr>
              <a:buFont typeface="Arial" charset="0"/>
              <a:buChar char="•"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 specijalizacije iz pedijatrije</a:t>
            </a:r>
          </a:p>
          <a:p>
            <a:pPr>
              <a:buFont typeface="Arial" charset="0"/>
              <a:buChar char="•"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specijalizacija iz ginekologije i </a:t>
            </a:r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opstetricije</a:t>
            </a: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specijalizacija iz radiologije</a:t>
            </a:r>
          </a:p>
          <a:p>
            <a:pPr>
              <a:buFontTx/>
              <a:buChar char="-"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863"/>
            <a:ext cx="1092364" cy="72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Glavma sestra\AppData\Local\Microsoft\Windows\Temporary Internet Files\Content.Outlook\5T038YY1\logo-dzkz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771"/>
            <a:ext cx="1860044" cy="7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77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043608" y="776249"/>
            <a:ext cx="429636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r-H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Edukacija, usavršavanje …</a:t>
            </a:r>
            <a:endParaRPr lang="hr-H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130338" y="1389545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Znatan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liječnika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opće/obiteljske medicine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uputili smo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specijalizaciju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iz opće/obiteljske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medicine te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oni danas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specijalisti u ordinacijama opće/obiteljske medicine.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Trenutno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se 17 liječnika nalazi na specijalizaciji (11 iz projekta).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130338" y="2924944"/>
            <a:ext cx="7842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Patronažne sestre, medicinske sestre i medicinski tehničari kontinuirano se educiraju te se svake godine izrađuje  Plan usavršavanja medicinskih sestara i tehničara.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130337" y="4221088"/>
            <a:ext cx="7842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Medicinskim fakultetom Osijek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– preddiplomski studij Sestrinstva Pregrada te sa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Sveučilištem Sjever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imamo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 o poslovnoj suradnji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oko provođenja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praktičnog djela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studija gdje polaznici studija stručnu praksu obavljaju s našim patronažnim sestrama.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Planom specijalizacije do 2020. planira se uputiti još 9 liječnika na specijalizaciju( medicina rada, ginekologija i ops., fizikalna medicina, obiteljska medicina, medicinska biokemija)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2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/>
          <p:nvPr/>
        </p:nvSpPr>
        <p:spPr>
          <a:xfrm>
            <a:off x="1115616" y="545416"/>
            <a:ext cx="764504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r-H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Zaposlenici, ordinacije, laboratoriji, patronaža …</a:t>
            </a:r>
            <a:endParaRPr lang="hr-H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235968" y="105273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Ukupan broj zaposlenika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 Domu zdravlja Krapinsko-zagorske županije je </a:t>
            </a:r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 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timova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koji obavljaju osnovnu djelatnost 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sklopu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Doma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zdravlja (ostatak timova je u koncesiji)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8485523"/>
              </p:ext>
            </p:extLst>
          </p:nvPr>
        </p:nvGraphicFramePr>
        <p:xfrm>
          <a:off x="1445749" y="1892705"/>
          <a:ext cx="6984775" cy="46319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610427"/>
                <a:gridCol w="254413"/>
                <a:gridCol w="1119935"/>
              </a:tblGrid>
              <a:tr h="448816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solidFill>
                            <a:schemeClr val="accent1"/>
                          </a:solidFill>
                        </a:rPr>
                        <a:t>Djelatnost</a:t>
                      </a:r>
                      <a:endParaRPr lang="hr-HR" sz="1400" dirty="0">
                        <a:solidFill>
                          <a:schemeClr val="accent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accent1"/>
                          </a:solidFill>
                        </a:rPr>
                        <a:t>Broj</a:t>
                      </a:r>
                      <a:endParaRPr lang="hr-HR" sz="1400" dirty="0">
                        <a:solidFill>
                          <a:schemeClr val="accent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0028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opća/obiteljska medicina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28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dentalna zdravstvena zaštita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28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zdravstvena zaštita predškolske djece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28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zdravstvena zaštite žena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28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patronažne sestre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28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medicinsko-biokemijski laboratorij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5505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RTG kabinet za područja Krapine, Pregrade i Zlatara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28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 neurologije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28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 psihijatrije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28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 fizikalne medicina 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28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 interne medicine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28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zubotehnički laboratorij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28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hr-H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palijativni tim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58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2232248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Ukupan broj zaposlenih liječnika u 2019.</a:t>
            </a:r>
            <a:b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39 liječnika opće medicine</a:t>
            </a:r>
            <a:br>
              <a:rPr lang="hr-H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- 7 liječnika spec. obiteljske medicine</a:t>
            </a:r>
            <a:br>
              <a:rPr lang="hr-H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- 29 liječnika dentalne medicine</a:t>
            </a:r>
            <a:br>
              <a:rPr lang="hr-H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- 11 liječnika ostalih specijalizacija- ginekolozi, radiolog, pedijatar, fizijatar, neurolog, psihijatar, internista</a:t>
            </a:r>
            <a:endParaRPr lang="hr-HR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608" y="3609020"/>
            <a:ext cx="7498080" cy="263938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Opremljenost ambulanti:</a:t>
            </a:r>
          </a:p>
          <a:p>
            <a:pPr marL="82296" indent="0">
              <a:buNone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u skladu sa Pravilnikom o minimalnim uvjetima u pogledu opreme, radnika i medicinsko-tehničke opreme za obavljanje </a:t>
            </a:r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zdr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djelatnosti:</a:t>
            </a:r>
          </a:p>
          <a:p>
            <a:pPr>
              <a:buFontTx/>
              <a:buChar char="-"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EKG, defibrilator, spirometar, </a:t>
            </a:r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pulsni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oksimetar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tlakomjer, aspirator, </a:t>
            </a:r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inhalator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otoskop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oftalmoskop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itd.</a:t>
            </a:r>
          </a:p>
          <a:p>
            <a:pPr>
              <a:buFontTx/>
              <a:buChar char="-"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CTG aparati, ginekološki UZV aparati, </a:t>
            </a:r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kolposkopi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43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84650"/>
            <a:ext cx="9001125" cy="995363"/>
          </a:xfrm>
        </p:spPr>
        <p:txBody>
          <a:bodyPr/>
          <a:lstStyle/>
          <a:p>
            <a:pPr algn="ctr" eaLnBrk="1" hangingPunct="1">
              <a:defRPr/>
            </a:pPr>
            <a:endParaRPr lang="hr-HR" sz="57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0" y="162877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hr-H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4" name="Freeform 8"/>
          <p:cNvSpPr>
            <a:spLocks/>
          </p:cNvSpPr>
          <p:nvPr/>
        </p:nvSpPr>
        <p:spPr bwMode="auto">
          <a:xfrm>
            <a:off x="161925" y="6172200"/>
            <a:ext cx="8839200" cy="381000"/>
          </a:xfrm>
          <a:custGeom>
            <a:avLst/>
            <a:gdLst>
              <a:gd name="T0" fmla="*/ 0 w 5280"/>
              <a:gd name="T1" fmla="*/ 0 h 144"/>
              <a:gd name="T2" fmla="*/ 4741025 w 5280"/>
              <a:gd name="T3" fmla="*/ 0 h 144"/>
              <a:gd name="T4" fmla="*/ 4741025 w 5280"/>
              <a:gd name="T5" fmla="*/ 381000 h 144"/>
              <a:gd name="T6" fmla="*/ 8839200 w 5280"/>
              <a:gd name="T7" fmla="*/ 38100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5280"/>
              <a:gd name="T13" fmla="*/ 0 h 144"/>
              <a:gd name="T14" fmla="*/ 5280 w 52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0" h="144">
                <a:moveTo>
                  <a:pt x="0" y="0"/>
                </a:moveTo>
                <a:lnTo>
                  <a:pt x="2832" y="0"/>
                </a:lnTo>
                <a:lnTo>
                  <a:pt x="2832" y="144"/>
                </a:lnTo>
                <a:lnTo>
                  <a:pt x="5280" y="144"/>
                </a:lnTo>
              </a:path>
            </a:pathLst>
          </a:cu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r-Latn-CS"/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71500" y="2132856"/>
            <a:ext cx="9144000" cy="8509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hr-HR" sz="6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</a:p>
        </p:txBody>
      </p:sp>
      <p:pic>
        <p:nvPicPr>
          <p:cNvPr id="4098" name="Picture 2" descr="C:\Users\Glavma sestra\AppData\Local\Microsoft\Windows\Temporary Internet Files\Content.Outlook\5T038YY1\logo-dzkz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08688"/>
            <a:ext cx="2699792" cy="107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niOkvir 12"/>
          <p:cNvSpPr txBox="1"/>
          <p:nvPr/>
        </p:nvSpPr>
        <p:spPr>
          <a:xfrm>
            <a:off x="5374918" y="5286388"/>
            <a:ext cx="28822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endParaRPr lang="hr-HR" sz="1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hr-HR" sz="1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hr-HR" sz="1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hr-HR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info@dzkzz.hr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r-HR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www.dzkzz.hr</a:t>
            </a:r>
            <a:endParaRPr lang="hr-HR" sz="1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hr-HR" sz="1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Tel:049/371-324</a:t>
            </a:r>
            <a:endParaRPr lang="hr-HR" sz="1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80" grpId="0"/>
      <p:bldP spid="75784" grpId="0" animBg="1"/>
      <p:bldP spid="757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1143578" y="1556792"/>
            <a:ext cx="78265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siječnja 2003. 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 na 31. sjednici Županijsko poglavarstvo </a:t>
            </a:r>
          </a:p>
          <a:p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donijelo je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Odluku o spajanju domova zdravlja 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Donja Stubica,     </a:t>
            </a:r>
          </a:p>
          <a:p>
            <a:r>
              <a:rPr lang="hr-H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Klanjec, Krapina, Pregrada, Zabok i Zlatar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jedinstveni Dom </a:t>
            </a:r>
          </a:p>
          <a:p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zdravlja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Krapinsko-zagorske županije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 sjedištem u Krapini, </a:t>
            </a:r>
          </a:p>
          <a:p>
            <a:r>
              <a:rPr lang="hr-H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Mirka Crkvenca 1  </a:t>
            </a:r>
          </a:p>
          <a:p>
            <a:endParaRPr lang="hr-H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323498" y="3034120"/>
            <a:ext cx="7279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travnja 2003.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 Dom zdravlja Krapinsko-zagorske županije </a:t>
            </a:r>
          </a:p>
          <a:p>
            <a:r>
              <a:rPr lang="hr-H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počinje s radom</a:t>
            </a:r>
            <a:endParaRPr lang="hr-H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971600" y="836712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r-HR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Ustroj …</a:t>
            </a:r>
            <a:endParaRPr lang="hr-HR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1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644" y="1022528"/>
            <a:ext cx="6851244" cy="5564849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4408879" y="130011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Ispostava Krapina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516216" y="166945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2">
                    <a:lumMod val="50000"/>
                  </a:schemeClr>
                </a:solidFill>
              </a:rPr>
              <a:t>Ispostava Zlatar</a:t>
            </a:r>
            <a:endParaRPr lang="hr-H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6084168" y="5941046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993300"/>
                </a:solidFill>
              </a:rPr>
              <a:t>Ispostava </a:t>
            </a:r>
          </a:p>
          <a:p>
            <a:pPr algn="ctr"/>
            <a:r>
              <a:rPr lang="hr-HR" b="1" dirty="0" smtClean="0">
                <a:solidFill>
                  <a:srgbClr val="993300"/>
                </a:solidFill>
              </a:rPr>
              <a:t>Donja Stubica</a:t>
            </a:r>
            <a:endParaRPr lang="hr-HR" b="1" dirty="0">
              <a:solidFill>
                <a:srgbClr val="9933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367644" y="4293096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9900CC"/>
                </a:solidFill>
              </a:rPr>
              <a:t>Ispostava</a:t>
            </a:r>
          </a:p>
          <a:p>
            <a:pPr algn="ctr"/>
            <a:r>
              <a:rPr lang="hr-HR" b="1" dirty="0" smtClean="0">
                <a:solidFill>
                  <a:srgbClr val="9900CC"/>
                </a:solidFill>
              </a:rPr>
              <a:t> Klanjec</a:t>
            </a:r>
            <a:endParaRPr lang="hr-HR" b="1" dirty="0">
              <a:solidFill>
                <a:srgbClr val="9900CC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1047536" y="145251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00B050"/>
                </a:solidFill>
              </a:rPr>
              <a:t>Ispostava Pregrada</a:t>
            </a: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3095699" y="5804393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9933"/>
                </a:solidFill>
              </a:rPr>
              <a:t>Ispostava </a:t>
            </a:r>
          </a:p>
          <a:p>
            <a:pPr algn="ctr"/>
            <a:r>
              <a:rPr lang="hr-HR" b="1" dirty="0" smtClean="0">
                <a:solidFill>
                  <a:srgbClr val="FF9933"/>
                </a:solidFill>
              </a:rPr>
              <a:t>Zabok</a:t>
            </a:r>
            <a:endParaRPr lang="hr-HR" b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79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198469" y="1632860"/>
            <a:ext cx="76257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 zdravlja Krapinsko-zagorske županije 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organizira, provodi i nadzire pružanje zdravstvene skrbi na području Krapinsko-zagorske županije za </a:t>
            </a: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ukupno 132.892 </a:t>
            </a:r>
            <a:r>
              <a:rPr lang="hr-HR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stanovnika. </a:t>
            </a:r>
          </a:p>
          <a:p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bi to uspješno radio organizirane su slijedeće ustrojbene jedinice:</a:t>
            </a:r>
          </a:p>
          <a:p>
            <a:endParaRPr lang="hr-H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Služba opće/obiteljske medicine,</a:t>
            </a:r>
          </a:p>
          <a:p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Služba </a:t>
            </a: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zdravstvene zaštite 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žena,</a:t>
            </a:r>
          </a:p>
          <a:p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Služba dentalne zaštite,</a:t>
            </a:r>
          </a:p>
          <a:p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Služba sanitetskog prijevoza,</a:t>
            </a:r>
          </a:p>
          <a:p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Služba laboratorijske, radiološke i druge dijagnostike,</a:t>
            </a:r>
          </a:p>
          <a:p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Služba patronaže,</a:t>
            </a:r>
          </a:p>
          <a:p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Služba specijalističko-konzilijarne djelatnosti i medicine rada</a:t>
            </a:r>
            <a:r>
              <a:rPr lang="hr-H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hr-H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hr-H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Služba palijativne medicine</a:t>
            </a:r>
          </a:p>
          <a:p>
            <a:endParaRPr lang="hr-H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350869" y="6103945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</a:t>
            </a:r>
            <a:r>
              <a:rPr lang="hr-HR" i="1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stanovništva 2011</a:t>
            </a:r>
            <a:r>
              <a:rPr lang="hr-HR" i="1" baseline="30000" dirty="0" smtClean="0">
                <a:solidFill>
                  <a:schemeClr val="tx2"/>
                </a:solidFill>
                <a:latin typeface="Georgia" pitchFamily="18" charset="0"/>
              </a:rPr>
              <a:t>.</a:t>
            </a:r>
            <a:endParaRPr lang="hr-HR" i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3" name="Ravni poveznik 2"/>
          <p:cNvCxnSpPr/>
          <p:nvPr/>
        </p:nvCxnSpPr>
        <p:spPr>
          <a:xfrm>
            <a:off x="1198469" y="6129300"/>
            <a:ext cx="2617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6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79612" y="1376772"/>
            <a:ext cx="7776864" cy="5040560"/>
          </a:xfrm>
        </p:spPr>
        <p:txBody>
          <a:bodyPr>
            <a:normAutofit/>
          </a:bodyPr>
          <a:lstStyle/>
          <a:p>
            <a:pPr marL="82296" indent="0" algn="just" eaLnBrk="1" hangingPunct="1">
              <a:lnSpc>
                <a:spcPct val="90000"/>
              </a:lnSpc>
              <a:buNone/>
            </a:pPr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 zdravlja Krapinsko-zagorske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županije ima ustrojeno šest ispostava s pripadnim ambulantama kako slijedi: </a:t>
            </a:r>
          </a:p>
          <a:p>
            <a:pPr marL="82296" indent="0" eaLnBrk="1" hangingPunct="1">
              <a:lnSpc>
                <a:spcPct val="90000"/>
              </a:lnSpc>
              <a:buNone/>
            </a:pPr>
            <a:endParaRPr lang="hr-HR" sz="1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Donja Stubica </a:t>
            </a:r>
            <a:br>
              <a:rPr lang="hr-H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Donja Stubica, </a:t>
            </a:r>
            <a:r>
              <a:rPr lang="hr-H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Oroslavje</a:t>
            </a:r>
            <a:r>
              <a:rPr lang="hr-HR" sz="1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Marija Bistrica, </a:t>
            </a:r>
            <a:r>
              <a:rPr lang="hr-HR" sz="1800" i="1" dirty="0">
                <a:latin typeface="Arial" panose="020B0604020202020204" pitchFamily="34" charset="0"/>
                <a:cs typeface="Arial" panose="020B0604020202020204" pitchFamily="34" charset="0"/>
              </a:rPr>
              <a:t>Stubičke Toplice, 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Gornja Stubica</a:t>
            </a:r>
            <a:r>
              <a:rPr lang="hr-HR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  <a:buNone/>
            </a:pPr>
            <a:endParaRPr lang="hr-HR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Glavma sestra\Desktop\slike\15 godišnjica DZ\stubica\IMG_2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008" y="3032956"/>
            <a:ext cx="4592058" cy="34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79612" y="1376772"/>
            <a:ext cx="7776864" cy="5040560"/>
          </a:xfrm>
        </p:spPr>
        <p:txBody>
          <a:bodyPr>
            <a:normAutofit/>
          </a:bodyPr>
          <a:lstStyle/>
          <a:p>
            <a:pPr marL="82296" indent="0" eaLnBrk="1" hangingPunct="1">
              <a:lnSpc>
                <a:spcPct val="90000"/>
              </a:lnSpc>
              <a:buNone/>
            </a:pPr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 zdravlja Krapinsko-zagorske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županije ima ustrojeno šest ispostava s pripadnim ambulantama kako slijedi: </a:t>
            </a:r>
          </a:p>
          <a:p>
            <a:pPr marL="82296" indent="0" eaLnBrk="1" hangingPunct="1">
              <a:lnSpc>
                <a:spcPct val="90000"/>
              </a:lnSpc>
              <a:buNone/>
            </a:pPr>
            <a:endParaRPr lang="hr-HR" sz="1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Klanjec, </a:t>
            </a:r>
            <a:br>
              <a:rPr lang="hr-H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1800" i="1" dirty="0">
                <a:latin typeface="Arial" panose="020B0604020202020204" pitchFamily="34" charset="0"/>
                <a:cs typeface="Arial" panose="020B0604020202020204" pitchFamily="34" charset="0"/>
              </a:rPr>
              <a:t>Klanjec, Tuheljske Toplice, Zagorska Sela, Kumrovec</a:t>
            </a:r>
            <a:r>
              <a:rPr lang="hr-HR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051" name="Picture 3" descr="F:\10Godina DZKZŽ - prezentacija\SLIKE-projekcija\Slika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176972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226392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79612" y="1376772"/>
            <a:ext cx="7776864" cy="5040560"/>
          </a:xfrm>
        </p:spPr>
        <p:txBody>
          <a:bodyPr>
            <a:normAutofit/>
          </a:bodyPr>
          <a:lstStyle/>
          <a:p>
            <a:pPr marL="82296" indent="0" eaLnBrk="1" hangingPunct="1">
              <a:lnSpc>
                <a:spcPct val="90000"/>
              </a:lnSpc>
              <a:buNone/>
            </a:pPr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 zdravlja Krapinsko-zagorske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županije ima ustrojeno šest ispostava s pripadnim ambulantama kako slijedi: </a:t>
            </a:r>
          </a:p>
          <a:p>
            <a:pPr marL="82296" indent="0" eaLnBrk="1" hangingPunct="1">
              <a:lnSpc>
                <a:spcPct val="90000"/>
              </a:lnSpc>
              <a:buNone/>
            </a:pPr>
            <a:endParaRPr lang="hr-HR" sz="1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Krapina, </a:t>
            </a:r>
            <a:br>
              <a:rPr lang="hr-H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Krapina, </a:t>
            </a:r>
            <a:r>
              <a:rPr lang="hr-HR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Đurmanec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Radoboj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Petrovsko, Gornje Jesenje</a:t>
            </a:r>
            <a:r>
              <a:rPr lang="hr-HR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4" name="Picture 2" descr="F:\10Godina DZKZŽ - prezentacija\SLIKE-projekcija\Slika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820" y="3104964"/>
            <a:ext cx="4212468" cy="31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881154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79612" y="1376772"/>
            <a:ext cx="7776864" cy="5040560"/>
          </a:xfrm>
        </p:spPr>
        <p:txBody>
          <a:bodyPr>
            <a:normAutofit/>
          </a:bodyPr>
          <a:lstStyle/>
          <a:p>
            <a:pPr marL="82296" indent="0" eaLnBrk="1" hangingPunct="1">
              <a:lnSpc>
                <a:spcPct val="90000"/>
              </a:lnSpc>
              <a:buNone/>
            </a:pPr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 zdravlja Krapinsko-zagorske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županije ima ustrojeno šest ispostava s pripadnim ambulantama kako slijedi: </a:t>
            </a:r>
          </a:p>
          <a:p>
            <a:pPr marL="82296" indent="0" eaLnBrk="1" hangingPunct="1">
              <a:lnSpc>
                <a:spcPct val="90000"/>
              </a:lnSpc>
              <a:buNone/>
            </a:pPr>
            <a:endParaRPr lang="hr-HR" sz="1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Pregrada, </a:t>
            </a:r>
            <a:br>
              <a:rPr lang="hr-H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Pregrada, Hum na Sutli, </a:t>
            </a:r>
            <a:r>
              <a:rPr lang="hr-HR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Desinić</a:t>
            </a:r>
            <a:r>
              <a:rPr lang="hr-HR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098" name="Picture 2" descr="F:\10Godina DZKZŽ - prezentacija\SLIKE-projekcija\Slika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828" y="310496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881154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79612" y="1376772"/>
            <a:ext cx="7776864" cy="5040560"/>
          </a:xfrm>
        </p:spPr>
        <p:txBody>
          <a:bodyPr>
            <a:normAutofit/>
          </a:bodyPr>
          <a:lstStyle/>
          <a:p>
            <a:pPr marL="82296" indent="0" eaLnBrk="1" hangingPunct="1">
              <a:lnSpc>
                <a:spcPct val="90000"/>
              </a:lnSpc>
              <a:buNone/>
            </a:pPr>
            <a:r>
              <a:rPr lang="hr-H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 zdravlja Krapinsko-zagorske </a:t>
            </a:r>
            <a:r>
              <a:rPr lang="hr-H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županije ima ustrojeno šest ispostava s pripadnim ambulantama kako slijedi: </a:t>
            </a:r>
          </a:p>
          <a:p>
            <a:pPr marL="82296" indent="0" eaLnBrk="1" hangingPunct="1">
              <a:lnSpc>
                <a:spcPct val="90000"/>
              </a:lnSpc>
              <a:buNone/>
            </a:pPr>
            <a:endParaRPr lang="hr-HR" sz="1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Zabok  </a:t>
            </a:r>
            <a:br>
              <a:rPr lang="hr-H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Zabok, </a:t>
            </a:r>
            <a:r>
              <a:rPr lang="hr-HR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Dubrovčan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Veliko </a:t>
            </a:r>
            <a:r>
              <a:rPr lang="hr-HR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Trgovišće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Krapinske Toplice, Sveti Križ </a:t>
            </a:r>
            <a:r>
              <a:rPr lang="hr-HR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Začretje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Bedekovčina</a:t>
            </a:r>
            <a:r>
              <a:rPr lang="hr-HR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1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Glavma sestra\AppData\Local\Microsoft\Windows\Temporary Internet Files\Content.Outlook\5T038YY1\IMG-08d3af9244402a920b3cafb55531e9f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34532"/>
            <a:ext cx="5256076" cy="29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881154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3148</TotalTime>
  <Words>742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Solsticij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PROJEKTI- u tijeku</vt:lpstr>
      <vt:lpstr>PROJEKTI- u tijeku</vt:lpstr>
      <vt:lpstr>Slide 13</vt:lpstr>
      <vt:lpstr>Slide 14</vt:lpstr>
      <vt:lpstr>Ukupan broj zaposlenih liječnika u 2019. - 39 liječnika opće medicine - 7 liječnika spec. obiteljske medicine - 29 liječnika dentalne medicine - 11 liječnika ostalih specijalizacija- ginekolozi, radiolog, pedijatar, fizijatar, neurolog, psihijatar, internista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Glavna sestra</dc:creator>
  <cp:lastModifiedBy>Sanja Bezek</cp:lastModifiedBy>
  <cp:revision>370</cp:revision>
  <cp:lastPrinted>1601-01-01T00:00:00Z</cp:lastPrinted>
  <dcterms:created xsi:type="dcterms:W3CDTF">1601-01-01T00:00:00Z</dcterms:created>
  <dcterms:modified xsi:type="dcterms:W3CDTF">2019-09-09T12:46:22Z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