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2" r:id="rId1"/>
  </p:sldMasterIdLst>
  <p:handoutMasterIdLst>
    <p:handoutMasterId r:id="rId21"/>
  </p:handoutMasterIdLst>
  <p:sldIdLst>
    <p:sldId id="256" r:id="rId2"/>
    <p:sldId id="295" r:id="rId3"/>
    <p:sldId id="314" r:id="rId4"/>
    <p:sldId id="263" r:id="rId5"/>
    <p:sldId id="277" r:id="rId6"/>
    <p:sldId id="337" r:id="rId7"/>
    <p:sldId id="318" r:id="rId8"/>
    <p:sldId id="340" r:id="rId9"/>
    <p:sldId id="267" r:id="rId10"/>
    <p:sldId id="281" r:id="rId11"/>
    <p:sldId id="338" r:id="rId12"/>
    <p:sldId id="339" r:id="rId13"/>
    <p:sldId id="327" r:id="rId14"/>
    <p:sldId id="336" r:id="rId15"/>
    <p:sldId id="289" r:id="rId16"/>
    <p:sldId id="290" r:id="rId17"/>
    <p:sldId id="293" r:id="rId18"/>
    <p:sldId id="341" r:id="rId19"/>
    <p:sldId id="33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AA4"/>
    <a:srgbClr val="FFFFCC"/>
    <a:srgbClr val="FFFF66"/>
    <a:srgbClr val="99FF99"/>
    <a:srgbClr val="E3FA90"/>
    <a:srgbClr val="000000"/>
    <a:srgbClr val="99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BC34F-DB4C-41EB-9141-14518167C9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8B213E2-96D7-4246-B85C-4A7FFDA060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ODJEL ZA EPIDEMIOLOGIJU</a:t>
          </a:r>
          <a:endParaRPr kumimoji="0" lang="en-US" altLang="sr-Latn-RS" b="0" i="0" u="none" strike="noStrike" cap="none" normalizeH="0" baseline="0" dirty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5AE86-3C09-41BD-AA3E-7F922E638529}" type="parTrans" cxnId="{1B0E9000-65CD-4158-88DE-B1645E353027}">
      <dgm:prSet/>
      <dgm:spPr/>
      <dgm:t>
        <a:bodyPr/>
        <a:lstStyle/>
        <a:p>
          <a:endParaRPr lang="hr-HR"/>
        </a:p>
      </dgm:t>
    </dgm:pt>
    <dgm:pt modelId="{E22BEF6F-30F7-4C6E-B7BE-B27975F24FF8}" type="sibTrans" cxnId="{1B0E9000-65CD-4158-88DE-B1645E353027}">
      <dgm:prSet/>
      <dgm:spPr/>
      <dgm:t>
        <a:bodyPr/>
        <a:lstStyle/>
        <a:p>
          <a:endParaRPr lang="hr-HR"/>
        </a:p>
      </dgm:t>
    </dgm:pt>
    <dgm:pt modelId="{5C5E9A33-055D-45F8-B60B-2E18F64B6B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TIM ZABOK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(KLANJEC 1xtj.)</a:t>
          </a:r>
          <a:endParaRPr kumimoji="0" lang="en-US" altLang="sr-Latn-R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C05FC4A-8DFB-442B-9DA8-0A6A10AEABFB}" type="parTrans" cxnId="{F222EAC4-E7E7-4248-B9ED-DE72AC96696E}">
      <dgm:prSet/>
      <dgm:spPr/>
      <dgm:t>
        <a:bodyPr/>
        <a:lstStyle/>
        <a:p>
          <a:endParaRPr lang="hr-HR"/>
        </a:p>
      </dgm:t>
    </dgm:pt>
    <dgm:pt modelId="{700B016A-986F-4F12-9961-F11AE8C6F015}" type="sibTrans" cxnId="{F222EAC4-E7E7-4248-B9ED-DE72AC96696E}">
      <dgm:prSet/>
      <dgm:spPr/>
      <dgm:t>
        <a:bodyPr/>
        <a:lstStyle/>
        <a:p>
          <a:endParaRPr lang="hr-HR"/>
        </a:p>
      </dgm:t>
    </dgm:pt>
    <dgm:pt modelId="{8DC7CB83-94E1-4B9D-94B9-0FE1BC83332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TIM KRAPINA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(PREGRADA1xtj.)</a:t>
          </a:r>
          <a:endParaRPr kumimoji="0" lang="en-US" altLang="sr-Latn-R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6727A423-AD4C-45B7-B73A-84A6614C6897}" type="parTrans" cxnId="{F4CEF922-FFB5-4FFA-8456-B4BEB9AB0034}">
      <dgm:prSet/>
      <dgm:spPr/>
      <dgm:t>
        <a:bodyPr/>
        <a:lstStyle/>
        <a:p>
          <a:endParaRPr lang="hr-HR"/>
        </a:p>
      </dgm:t>
    </dgm:pt>
    <dgm:pt modelId="{DFED8948-6CF4-497C-8F21-C68F15660301}" type="sibTrans" cxnId="{F4CEF922-FFB5-4FFA-8456-B4BEB9AB0034}">
      <dgm:prSet/>
      <dgm:spPr/>
      <dgm:t>
        <a:bodyPr/>
        <a:lstStyle/>
        <a:p>
          <a:endParaRPr lang="hr-HR"/>
        </a:p>
      </dgm:t>
    </dgm:pt>
    <dgm:pt modelId="{31C5BE3C-AAF0-422E-936E-97D7E85376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TIM ZLATAR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(OROSLAVJE 1xtj.)</a:t>
          </a:r>
          <a:endParaRPr kumimoji="0" lang="en-US" altLang="sr-Latn-RS" sz="1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9971BA9-1164-490B-8EA1-85F435170DCC}" type="parTrans" cxnId="{F2247EFD-B120-4242-A48A-302D00E6189E}">
      <dgm:prSet/>
      <dgm:spPr/>
      <dgm:t>
        <a:bodyPr/>
        <a:lstStyle/>
        <a:p>
          <a:endParaRPr lang="hr-HR"/>
        </a:p>
      </dgm:t>
    </dgm:pt>
    <dgm:pt modelId="{822D1BF6-13AF-49EB-A667-5EBCD58F2450}" type="sibTrans" cxnId="{F2247EFD-B120-4242-A48A-302D00E6189E}">
      <dgm:prSet/>
      <dgm:spPr/>
      <dgm:t>
        <a:bodyPr/>
        <a:lstStyle/>
        <a:p>
          <a:endParaRPr lang="hr-HR"/>
        </a:p>
      </dgm:t>
    </dgm:pt>
    <dgm:pt modelId="{239F619B-0918-4D7A-B8EF-D4DF07AA1093}" type="pres">
      <dgm:prSet presAssocID="{39ABC34F-DB4C-41EB-9141-14518167C9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6464C9-961F-4EFE-8995-038270594C80}" type="pres">
      <dgm:prSet presAssocID="{28B213E2-96D7-4246-B85C-4A7FFDA060CF}" presName="hierRoot1" presStyleCnt="0">
        <dgm:presLayoutVars>
          <dgm:hierBranch/>
        </dgm:presLayoutVars>
      </dgm:prSet>
      <dgm:spPr/>
    </dgm:pt>
    <dgm:pt modelId="{8B383F56-812C-4EB4-8D37-1504D4BF28E7}" type="pres">
      <dgm:prSet presAssocID="{28B213E2-96D7-4246-B85C-4A7FFDA060CF}" presName="rootComposite1" presStyleCnt="0"/>
      <dgm:spPr/>
    </dgm:pt>
    <dgm:pt modelId="{9E469F78-50AC-460A-B83C-482053B15A99}" type="pres">
      <dgm:prSet presAssocID="{28B213E2-96D7-4246-B85C-4A7FFDA060C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1F25FDD-D7C4-4792-B112-33F8067F516D}" type="pres">
      <dgm:prSet presAssocID="{28B213E2-96D7-4246-B85C-4A7FFDA060CF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A6B2F31-7859-482F-BBED-E1776B140073}" type="pres">
      <dgm:prSet presAssocID="{28B213E2-96D7-4246-B85C-4A7FFDA060CF}" presName="hierChild2" presStyleCnt="0"/>
      <dgm:spPr/>
    </dgm:pt>
    <dgm:pt modelId="{EE8DFC80-C4AF-4D33-9139-0FE246377A85}" type="pres">
      <dgm:prSet presAssocID="{BC05FC4A-8DFB-442B-9DA8-0A6A10AEABFB}" presName="Name35" presStyleLbl="parChTrans1D2" presStyleIdx="0" presStyleCnt="3"/>
      <dgm:spPr/>
      <dgm:t>
        <a:bodyPr/>
        <a:lstStyle/>
        <a:p>
          <a:endParaRPr lang="hr-HR"/>
        </a:p>
      </dgm:t>
    </dgm:pt>
    <dgm:pt modelId="{753506F2-2211-45FC-8498-2242FC6A4109}" type="pres">
      <dgm:prSet presAssocID="{5C5E9A33-055D-45F8-B60B-2E18F64B6B9B}" presName="hierRoot2" presStyleCnt="0">
        <dgm:presLayoutVars>
          <dgm:hierBranch/>
        </dgm:presLayoutVars>
      </dgm:prSet>
      <dgm:spPr/>
    </dgm:pt>
    <dgm:pt modelId="{E9CEF3CC-F1E3-46C2-A906-C1D358CD9573}" type="pres">
      <dgm:prSet presAssocID="{5C5E9A33-055D-45F8-B60B-2E18F64B6B9B}" presName="rootComposite" presStyleCnt="0"/>
      <dgm:spPr/>
    </dgm:pt>
    <dgm:pt modelId="{BABBCD24-6E75-45ED-8963-139C9006DC34}" type="pres">
      <dgm:prSet presAssocID="{5C5E9A33-055D-45F8-B60B-2E18F64B6B9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C5EDCD6-67A6-45B7-930A-FC20CE211AC5}" type="pres">
      <dgm:prSet presAssocID="{5C5E9A33-055D-45F8-B60B-2E18F64B6B9B}" presName="rootConnector" presStyleLbl="node2" presStyleIdx="0" presStyleCnt="3"/>
      <dgm:spPr/>
      <dgm:t>
        <a:bodyPr/>
        <a:lstStyle/>
        <a:p>
          <a:endParaRPr lang="hr-HR"/>
        </a:p>
      </dgm:t>
    </dgm:pt>
    <dgm:pt modelId="{6B4727A0-4BAE-4B82-A576-7787CE094940}" type="pres">
      <dgm:prSet presAssocID="{5C5E9A33-055D-45F8-B60B-2E18F64B6B9B}" presName="hierChild4" presStyleCnt="0"/>
      <dgm:spPr/>
    </dgm:pt>
    <dgm:pt modelId="{F00B3723-72AF-4716-B5F1-66C6D8810B4F}" type="pres">
      <dgm:prSet presAssocID="{5C5E9A33-055D-45F8-B60B-2E18F64B6B9B}" presName="hierChild5" presStyleCnt="0"/>
      <dgm:spPr/>
    </dgm:pt>
    <dgm:pt modelId="{BF744939-212B-4EFE-BAF5-167E9DB5648C}" type="pres">
      <dgm:prSet presAssocID="{6727A423-AD4C-45B7-B73A-84A6614C6897}" presName="Name35" presStyleLbl="parChTrans1D2" presStyleIdx="1" presStyleCnt="3"/>
      <dgm:spPr/>
      <dgm:t>
        <a:bodyPr/>
        <a:lstStyle/>
        <a:p>
          <a:endParaRPr lang="hr-HR"/>
        </a:p>
      </dgm:t>
    </dgm:pt>
    <dgm:pt modelId="{41BCCA9D-678A-41C2-9C85-56AC3366AA3D}" type="pres">
      <dgm:prSet presAssocID="{8DC7CB83-94E1-4B9D-94B9-0FE1BC833320}" presName="hierRoot2" presStyleCnt="0">
        <dgm:presLayoutVars>
          <dgm:hierBranch/>
        </dgm:presLayoutVars>
      </dgm:prSet>
      <dgm:spPr/>
    </dgm:pt>
    <dgm:pt modelId="{4C541EA2-B53A-4470-B75A-47228EA39638}" type="pres">
      <dgm:prSet presAssocID="{8DC7CB83-94E1-4B9D-94B9-0FE1BC833320}" presName="rootComposite" presStyleCnt="0"/>
      <dgm:spPr/>
    </dgm:pt>
    <dgm:pt modelId="{03AC66F4-19E2-4EEB-8B6F-4E683299B9EF}" type="pres">
      <dgm:prSet presAssocID="{8DC7CB83-94E1-4B9D-94B9-0FE1BC8333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71F498B-5735-4216-B134-7A495B1F6E0B}" type="pres">
      <dgm:prSet presAssocID="{8DC7CB83-94E1-4B9D-94B9-0FE1BC833320}" presName="rootConnector" presStyleLbl="node2" presStyleIdx="1" presStyleCnt="3"/>
      <dgm:spPr/>
      <dgm:t>
        <a:bodyPr/>
        <a:lstStyle/>
        <a:p>
          <a:endParaRPr lang="hr-HR"/>
        </a:p>
      </dgm:t>
    </dgm:pt>
    <dgm:pt modelId="{11B9F2FC-BC6E-47FE-BA5B-1B54BEDE61EF}" type="pres">
      <dgm:prSet presAssocID="{8DC7CB83-94E1-4B9D-94B9-0FE1BC833320}" presName="hierChild4" presStyleCnt="0"/>
      <dgm:spPr/>
    </dgm:pt>
    <dgm:pt modelId="{4114F2EB-F0D5-4164-A79F-26BE8EA4FDBE}" type="pres">
      <dgm:prSet presAssocID="{8DC7CB83-94E1-4B9D-94B9-0FE1BC833320}" presName="hierChild5" presStyleCnt="0"/>
      <dgm:spPr/>
    </dgm:pt>
    <dgm:pt modelId="{AA89BE40-55B5-4E09-B637-41FE18E9CD3C}" type="pres">
      <dgm:prSet presAssocID="{E9971BA9-1164-490B-8EA1-85F435170DCC}" presName="Name35" presStyleLbl="parChTrans1D2" presStyleIdx="2" presStyleCnt="3"/>
      <dgm:spPr/>
      <dgm:t>
        <a:bodyPr/>
        <a:lstStyle/>
        <a:p>
          <a:endParaRPr lang="hr-HR"/>
        </a:p>
      </dgm:t>
    </dgm:pt>
    <dgm:pt modelId="{35732543-93A2-48DF-ACE3-A4AD67B004C8}" type="pres">
      <dgm:prSet presAssocID="{31C5BE3C-AAF0-422E-936E-97D7E85376C2}" presName="hierRoot2" presStyleCnt="0">
        <dgm:presLayoutVars>
          <dgm:hierBranch/>
        </dgm:presLayoutVars>
      </dgm:prSet>
      <dgm:spPr/>
    </dgm:pt>
    <dgm:pt modelId="{748E9229-EC36-4322-8686-5DF77FED8CDA}" type="pres">
      <dgm:prSet presAssocID="{31C5BE3C-AAF0-422E-936E-97D7E85376C2}" presName="rootComposite" presStyleCnt="0"/>
      <dgm:spPr/>
    </dgm:pt>
    <dgm:pt modelId="{A8086F7F-D583-43F7-9A98-6D6C45031D01}" type="pres">
      <dgm:prSet presAssocID="{31C5BE3C-AAF0-422E-936E-97D7E85376C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9A08D91-274F-4D52-8B67-6600F88FA934}" type="pres">
      <dgm:prSet presAssocID="{31C5BE3C-AAF0-422E-936E-97D7E85376C2}" presName="rootConnector" presStyleLbl="node2" presStyleIdx="2" presStyleCnt="3"/>
      <dgm:spPr/>
      <dgm:t>
        <a:bodyPr/>
        <a:lstStyle/>
        <a:p>
          <a:endParaRPr lang="hr-HR"/>
        </a:p>
      </dgm:t>
    </dgm:pt>
    <dgm:pt modelId="{609F28A1-69D4-42AA-9972-CD42151B0CBA}" type="pres">
      <dgm:prSet presAssocID="{31C5BE3C-AAF0-422E-936E-97D7E85376C2}" presName="hierChild4" presStyleCnt="0"/>
      <dgm:spPr/>
    </dgm:pt>
    <dgm:pt modelId="{368838DC-CF1F-40A7-B3D4-0B454861FEB4}" type="pres">
      <dgm:prSet presAssocID="{31C5BE3C-AAF0-422E-936E-97D7E85376C2}" presName="hierChild5" presStyleCnt="0"/>
      <dgm:spPr/>
    </dgm:pt>
    <dgm:pt modelId="{D49C2D85-764A-4495-B156-EF20C5D3D242}" type="pres">
      <dgm:prSet presAssocID="{28B213E2-96D7-4246-B85C-4A7FFDA060CF}" presName="hierChild3" presStyleCnt="0"/>
      <dgm:spPr/>
    </dgm:pt>
  </dgm:ptLst>
  <dgm:cxnLst>
    <dgm:cxn modelId="{B719A5FD-B374-4FAD-97CE-19F455757C30}" type="presOf" srcId="{31C5BE3C-AAF0-422E-936E-97D7E85376C2}" destId="{79A08D91-274F-4D52-8B67-6600F88FA934}" srcOrd="1" destOrd="0" presId="urn:microsoft.com/office/officeart/2005/8/layout/orgChart1"/>
    <dgm:cxn modelId="{F2247EFD-B120-4242-A48A-302D00E6189E}" srcId="{28B213E2-96D7-4246-B85C-4A7FFDA060CF}" destId="{31C5BE3C-AAF0-422E-936E-97D7E85376C2}" srcOrd="2" destOrd="0" parTransId="{E9971BA9-1164-490B-8EA1-85F435170DCC}" sibTransId="{822D1BF6-13AF-49EB-A667-5EBCD58F2450}"/>
    <dgm:cxn modelId="{BBD431C4-3D14-4EEE-B367-4C236F2DC2CB}" type="presOf" srcId="{E9971BA9-1164-490B-8EA1-85F435170DCC}" destId="{AA89BE40-55B5-4E09-B637-41FE18E9CD3C}" srcOrd="0" destOrd="0" presId="urn:microsoft.com/office/officeart/2005/8/layout/orgChart1"/>
    <dgm:cxn modelId="{2AB108FF-8D25-49ED-B824-90E22728BDBA}" type="presOf" srcId="{5C5E9A33-055D-45F8-B60B-2E18F64B6B9B}" destId="{1C5EDCD6-67A6-45B7-930A-FC20CE211AC5}" srcOrd="1" destOrd="0" presId="urn:microsoft.com/office/officeart/2005/8/layout/orgChart1"/>
    <dgm:cxn modelId="{F4CEF922-FFB5-4FFA-8456-B4BEB9AB0034}" srcId="{28B213E2-96D7-4246-B85C-4A7FFDA060CF}" destId="{8DC7CB83-94E1-4B9D-94B9-0FE1BC833320}" srcOrd="1" destOrd="0" parTransId="{6727A423-AD4C-45B7-B73A-84A6614C6897}" sibTransId="{DFED8948-6CF4-497C-8F21-C68F15660301}"/>
    <dgm:cxn modelId="{C973D1C2-5D68-468B-A73D-6798873EB699}" type="presOf" srcId="{28B213E2-96D7-4246-B85C-4A7FFDA060CF}" destId="{9E469F78-50AC-460A-B83C-482053B15A99}" srcOrd="0" destOrd="0" presId="urn:microsoft.com/office/officeart/2005/8/layout/orgChart1"/>
    <dgm:cxn modelId="{DD62B435-F46C-4B31-B278-75802A80DF0E}" type="presOf" srcId="{28B213E2-96D7-4246-B85C-4A7FFDA060CF}" destId="{D1F25FDD-D7C4-4792-B112-33F8067F516D}" srcOrd="1" destOrd="0" presId="urn:microsoft.com/office/officeart/2005/8/layout/orgChart1"/>
    <dgm:cxn modelId="{ED4BFA15-6371-4FC6-BCA9-6028CF8A2354}" type="presOf" srcId="{8DC7CB83-94E1-4B9D-94B9-0FE1BC833320}" destId="{03AC66F4-19E2-4EEB-8B6F-4E683299B9EF}" srcOrd="0" destOrd="0" presId="urn:microsoft.com/office/officeart/2005/8/layout/orgChart1"/>
    <dgm:cxn modelId="{402A126F-7799-40A3-80D8-31F7B98DFBD3}" type="presOf" srcId="{39ABC34F-DB4C-41EB-9141-14518167C9E4}" destId="{239F619B-0918-4D7A-B8EF-D4DF07AA1093}" srcOrd="0" destOrd="0" presId="urn:microsoft.com/office/officeart/2005/8/layout/orgChart1"/>
    <dgm:cxn modelId="{F222EAC4-E7E7-4248-B9ED-DE72AC96696E}" srcId="{28B213E2-96D7-4246-B85C-4A7FFDA060CF}" destId="{5C5E9A33-055D-45F8-B60B-2E18F64B6B9B}" srcOrd="0" destOrd="0" parTransId="{BC05FC4A-8DFB-442B-9DA8-0A6A10AEABFB}" sibTransId="{700B016A-986F-4F12-9961-F11AE8C6F015}"/>
    <dgm:cxn modelId="{73428379-073E-47F4-A1FA-6F924B3B4BE6}" type="presOf" srcId="{8DC7CB83-94E1-4B9D-94B9-0FE1BC833320}" destId="{B71F498B-5735-4216-B134-7A495B1F6E0B}" srcOrd="1" destOrd="0" presId="urn:microsoft.com/office/officeart/2005/8/layout/orgChart1"/>
    <dgm:cxn modelId="{1B0E9000-65CD-4158-88DE-B1645E353027}" srcId="{39ABC34F-DB4C-41EB-9141-14518167C9E4}" destId="{28B213E2-96D7-4246-B85C-4A7FFDA060CF}" srcOrd="0" destOrd="0" parTransId="{0D75AE86-3C09-41BD-AA3E-7F922E638529}" sibTransId="{E22BEF6F-30F7-4C6E-B7BE-B27975F24FF8}"/>
    <dgm:cxn modelId="{0E55CEE0-6A7E-4135-96B6-0991462E043E}" type="presOf" srcId="{5C5E9A33-055D-45F8-B60B-2E18F64B6B9B}" destId="{BABBCD24-6E75-45ED-8963-139C9006DC34}" srcOrd="0" destOrd="0" presId="urn:microsoft.com/office/officeart/2005/8/layout/orgChart1"/>
    <dgm:cxn modelId="{BC44D2EC-86C5-42AC-800E-8007229C88DC}" type="presOf" srcId="{6727A423-AD4C-45B7-B73A-84A6614C6897}" destId="{BF744939-212B-4EFE-BAF5-167E9DB5648C}" srcOrd="0" destOrd="0" presId="urn:microsoft.com/office/officeart/2005/8/layout/orgChart1"/>
    <dgm:cxn modelId="{FE7909CF-5CD8-4B72-B392-B57D1D255275}" type="presOf" srcId="{BC05FC4A-8DFB-442B-9DA8-0A6A10AEABFB}" destId="{EE8DFC80-C4AF-4D33-9139-0FE246377A85}" srcOrd="0" destOrd="0" presId="urn:microsoft.com/office/officeart/2005/8/layout/orgChart1"/>
    <dgm:cxn modelId="{2ADC95DF-A3C4-440F-8645-E1DFF6B77D33}" type="presOf" srcId="{31C5BE3C-AAF0-422E-936E-97D7E85376C2}" destId="{A8086F7F-D583-43F7-9A98-6D6C45031D01}" srcOrd="0" destOrd="0" presId="urn:microsoft.com/office/officeart/2005/8/layout/orgChart1"/>
    <dgm:cxn modelId="{14989162-A5C2-430E-9829-55AD196B2E80}" type="presParOf" srcId="{239F619B-0918-4D7A-B8EF-D4DF07AA1093}" destId="{A46464C9-961F-4EFE-8995-038270594C80}" srcOrd="0" destOrd="0" presId="urn:microsoft.com/office/officeart/2005/8/layout/orgChart1"/>
    <dgm:cxn modelId="{7F23AD6F-3C83-479E-9F2A-C1341B566D70}" type="presParOf" srcId="{A46464C9-961F-4EFE-8995-038270594C80}" destId="{8B383F56-812C-4EB4-8D37-1504D4BF28E7}" srcOrd="0" destOrd="0" presId="urn:microsoft.com/office/officeart/2005/8/layout/orgChart1"/>
    <dgm:cxn modelId="{30FE5DC0-79DA-4165-A378-408E75A4DAAD}" type="presParOf" srcId="{8B383F56-812C-4EB4-8D37-1504D4BF28E7}" destId="{9E469F78-50AC-460A-B83C-482053B15A99}" srcOrd="0" destOrd="0" presId="urn:microsoft.com/office/officeart/2005/8/layout/orgChart1"/>
    <dgm:cxn modelId="{1950D3E7-3463-4DE7-953F-43753C2E4EC8}" type="presParOf" srcId="{8B383F56-812C-4EB4-8D37-1504D4BF28E7}" destId="{D1F25FDD-D7C4-4792-B112-33F8067F516D}" srcOrd="1" destOrd="0" presId="urn:microsoft.com/office/officeart/2005/8/layout/orgChart1"/>
    <dgm:cxn modelId="{78EF8BAE-0856-4F09-A85C-CD0B36A4BE33}" type="presParOf" srcId="{A46464C9-961F-4EFE-8995-038270594C80}" destId="{AA6B2F31-7859-482F-BBED-E1776B140073}" srcOrd="1" destOrd="0" presId="urn:microsoft.com/office/officeart/2005/8/layout/orgChart1"/>
    <dgm:cxn modelId="{86B15E45-69D1-49BC-916B-44A8AF2C33EF}" type="presParOf" srcId="{AA6B2F31-7859-482F-BBED-E1776B140073}" destId="{EE8DFC80-C4AF-4D33-9139-0FE246377A85}" srcOrd="0" destOrd="0" presId="urn:microsoft.com/office/officeart/2005/8/layout/orgChart1"/>
    <dgm:cxn modelId="{5A180CD7-9CE1-4EA2-906B-D87B9320B8AE}" type="presParOf" srcId="{AA6B2F31-7859-482F-BBED-E1776B140073}" destId="{753506F2-2211-45FC-8498-2242FC6A4109}" srcOrd="1" destOrd="0" presId="urn:microsoft.com/office/officeart/2005/8/layout/orgChart1"/>
    <dgm:cxn modelId="{A596007D-613B-498C-96A2-FB633000EBAB}" type="presParOf" srcId="{753506F2-2211-45FC-8498-2242FC6A4109}" destId="{E9CEF3CC-F1E3-46C2-A906-C1D358CD9573}" srcOrd="0" destOrd="0" presId="urn:microsoft.com/office/officeart/2005/8/layout/orgChart1"/>
    <dgm:cxn modelId="{AB373F78-49EB-4E11-8EB9-104C73C38C81}" type="presParOf" srcId="{E9CEF3CC-F1E3-46C2-A906-C1D358CD9573}" destId="{BABBCD24-6E75-45ED-8963-139C9006DC34}" srcOrd="0" destOrd="0" presId="urn:microsoft.com/office/officeart/2005/8/layout/orgChart1"/>
    <dgm:cxn modelId="{C16BF9DC-DB9D-46E0-A4AE-008278A72126}" type="presParOf" srcId="{E9CEF3CC-F1E3-46C2-A906-C1D358CD9573}" destId="{1C5EDCD6-67A6-45B7-930A-FC20CE211AC5}" srcOrd="1" destOrd="0" presId="urn:microsoft.com/office/officeart/2005/8/layout/orgChart1"/>
    <dgm:cxn modelId="{E4A16E05-D94B-4D94-8F05-D3576E828DA4}" type="presParOf" srcId="{753506F2-2211-45FC-8498-2242FC6A4109}" destId="{6B4727A0-4BAE-4B82-A576-7787CE094940}" srcOrd="1" destOrd="0" presId="urn:microsoft.com/office/officeart/2005/8/layout/orgChart1"/>
    <dgm:cxn modelId="{AF32A101-770C-4E1E-A550-32155DB698F5}" type="presParOf" srcId="{753506F2-2211-45FC-8498-2242FC6A4109}" destId="{F00B3723-72AF-4716-B5F1-66C6D8810B4F}" srcOrd="2" destOrd="0" presId="urn:microsoft.com/office/officeart/2005/8/layout/orgChart1"/>
    <dgm:cxn modelId="{F5D3BBEF-C8A9-4208-AD81-6D50E267D4E6}" type="presParOf" srcId="{AA6B2F31-7859-482F-BBED-E1776B140073}" destId="{BF744939-212B-4EFE-BAF5-167E9DB5648C}" srcOrd="2" destOrd="0" presId="urn:microsoft.com/office/officeart/2005/8/layout/orgChart1"/>
    <dgm:cxn modelId="{9A249E05-F46B-42CE-95CB-7059A5631BAA}" type="presParOf" srcId="{AA6B2F31-7859-482F-BBED-E1776B140073}" destId="{41BCCA9D-678A-41C2-9C85-56AC3366AA3D}" srcOrd="3" destOrd="0" presId="urn:microsoft.com/office/officeart/2005/8/layout/orgChart1"/>
    <dgm:cxn modelId="{5A133730-F2D3-46CB-96DE-D3BAF0A39DAA}" type="presParOf" srcId="{41BCCA9D-678A-41C2-9C85-56AC3366AA3D}" destId="{4C541EA2-B53A-4470-B75A-47228EA39638}" srcOrd="0" destOrd="0" presId="urn:microsoft.com/office/officeart/2005/8/layout/orgChart1"/>
    <dgm:cxn modelId="{D86DCBAA-9571-4732-A030-C401C5B4D420}" type="presParOf" srcId="{4C541EA2-B53A-4470-B75A-47228EA39638}" destId="{03AC66F4-19E2-4EEB-8B6F-4E683299B9EF}" srcOrd="0" destOrd="0" presId="urn:microsoft.com/office/officeart/2005/8/layout/orgChart1"/>
    <dgm:cxn modelId="{2E4A24D1-ADB6-4B09-9FD1-94EB23234589}" type="presParOf" srcId="{4C541EA2-B53A-4470-B75A-47228EA39638}" destId="{B71F498B-5735-4216-B134-7A495B1F6E0B}" srcOrd="1" destOrd="0" presId="urn:microsoft.com/office/officeart/2005/8/layout/orgChart1"/>
    <dgm:cxn modelId="{22DDDA11-6D1C-42DA-865C-A0C4A0C53BD8}" type="presParOf" srcId="{41BCCA9D-678A-41C2-9C85-56AC3366AA3D}" destId="{11B9F2FC-BC6E-47FE-BA5B-1B54BEDE61EF}" srcOrd="1" destOrd="0" presId="urn:microsoft.com/office/officeart/2005/8/layout/orgChart1"/>
    <dgm:cxn modelId="{388CA80F-FFCA-4832-B933-0DC538DD1CD1}" type="presParOf" srcId="{41BCCA9D-678A-41C2-9C85-56AC3366AA3D}" destId="{4114F2EB-F0D5-4164-A79F-26BE8EA4FDBE}" srcOrd="2" destOrd="0" presId="urn:microsoft.com/office/officeart/2005/8/layout/orgChart1"/>
    <dgm:cxn modelId="{83732540-75A7-4AC9-B819-D1B152B35D72}" type="presParOf" srcId="{AA6B2F31-7859-482F-BBED-E1776B140073}" destId="{AA89BE40-55B5-4E09-B637-41FE18E9CD3C}" srcOrd="4" destOrd="0" presId="urn:microsoft.com/office/officeart/2005/8/layout/orgChart1"/>
    <dgm:cxn modelId="{86EA7558-1E6B-4482-BFDE-32473EA6B979}" type="presParOf" srcId="{AA6B2F31-7859-482F-BBED-E1776B140073}" destId="{35732543-93A2-48DF-ACE3-A4AD67B004C8}" srcOrd="5" destOrd="0" presId="urn:microsoft.com/office/officeart/2005/8/layout/orgChart1"/>
    <dgm:cxn modelId="{1F38DD67-CC8F-4DE0-8F58-592E72884CB9}" type="presParOf" srcId="{35732543-93A2-48DF-ACE3-A4AD67B004C8}" destId="{748E9229-EC36-4322-8686-5DF77FED8CDA}" srcOrd="0" destOrd="0" presId="urn:microsoft.com/office/officeart/2005/8/layout/orgChart1"/>
    <dgm:cxn modelId="{B8597A1B-00C6-47DA-A38B-390290DFCED7}" type="presParOf" srcId="{748E9229-EC36-4322-8686-5DF77FED8CDA}" destId="{A8086F7F-D583-43F7-9A98-6D6C45031D01}" srcOrd="0" destOrd="0" presId="urn:microsoft.com/office/officeart/2005/8/layout/orgChart1"/>
    <dgm:cxn modelId="{74A5E3CE-FCAD-46D6-BF4E-E518F5B0E968}" type="presParOf" srcId="{748E9229-EC36-4322-8686-5DF77FED8CDA}" destId="{79A08D91-274F-4D52-8B67-6600F88FA934}" srcOrd="1" destOrd="0" presId="urn:microsoft.com/office/officeart/2005/8/layout/orgChart1"/>
    <dgm:cxn modelId="{B24E730C-F6CD-4E0A-9ACF-BBA2E8734F16}" type="presParOf" srcId="{35732543-93A2-48DF-ACE3-A4AD67B004C8}" destId="{609F28A1-69D4-42AA-9972-CD42151B0CBA}" srcOrd="1" destOrd="0" presId="urn:microsoft.com/office/officeart/2005/8/layout/orgChart1"/>
    <dgm:cxn modelId="{BB814812-B9F6-425A-B7FD-41E84B44F232}" type="presParOf" srcId="{35732543-93A2-48DF-ACE3-A4AD67B004C8}" destId="{368838DC-CF1F-40A7-B3D4-0B454861FEB4}" srcOrd="2" destOrd="0" presId="urn:microsoft.com/office/officeart/2005/8/layout/orgChart1"/>
    <dgm:cxn modelId="{3DA93095-CDB3-4801-8052-B37C42B65B1F}" type="presParOf" srcId="{A46464C9-961F-4EFE-8995-038270594C80}" destId="{D49C2D85-764A-4495-B156-EF20C5D3D2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FAEB9-672F-4B6D-8804-0EB170A725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787FE25-FC30-4BAA-B799-2ECC4AAAED3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 Narrow" panose="020B0606020202030204" pitchFamily="34" charset="0"/>
              <a:cs typeface="Arial" charset="0"/>
            </a:rPr>
            <a:t>ODJEL ZA PREVENTIVNU ŠKOLSKU MEDICINU</a:t>
          </a:r>
          <a:endParaRPr kumimoji="0" lang="en-US" sz="2800" b="0" i="0" u="none" strike="noStrike" cap="none" normalizeH="0" baseline="0" dirty="0">
            <a:ln>
              <a:noFill/>
            </a:ln>
            <a:solidFill>
              <a:schemeClr val="bg2"/>
            </a:solidFill>
            <a:effectLst/>
            <a:latin typeface="Arial Narrow" panose="020B0606020202030204" pitchFamily="34" charset="0"/>
            <a:cs typeface="Arial" charset="0"/>
          </a:endParaRPr>
        </a:p>
      </dgm:t>
    </dgm:pt>
    <dgm:pt modelId="{8FD8E0AB-C79D-4796-BC2D-9223B3D25C88}" type="parTrans" cxnId="{A4D23B94-19CD-4B9E-BF6F-6D7D36AF833B}">
      <dgm:prSet/>
      <dgm:spPr/>
      <dgm:t>
        <a:bodyPr/>
        <a:lstStyle/>
        <a:p>
          <a:endParaRPr lang="hr-HR"/>
        </a:p>
      </dgm:t>
    </dgm:pt>
    <dgm:pt modelId="{6BB07D06-CEE4-4FA4-BFF0-70B31C843D3D}" type="sibTrans" cxnId="{A4D23B94-19CD-4B9E-BF6F-6D7D36AF833B}">
      <dgm:prSet/>
      <dgm:spPr/>
      <dgm:t>
        <a:bodyPr/>
        <a:lstStyle/>
        <a:p>
          <a:endParaRPr lang="hr-HR"/>
        </a:p>
      </dgm:t>
    </dgm:pt>
    <dgm:pt modelId="{632AABA6-8059-4140-8650-14A78E328F1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Zlatar</a:t>
          </a:r>
          <a:endParaRPr kumimoji="0" lang="en-U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  <a:cs typeface="Arial" charset="0"/>
          </a:endParaRPr>
        </a:p>
      </dgm:t>
    </dgm:pt>
    <dgm:pt modelId="{0107B5D9-9F52-48B9-B470-CB53C7200378}" type="parTrans" cxnId="{02C977A5-572D-4312-BD04-E43EBFD45CBD}">
      <dgm:prSet/>
      <dgm:spPr/>
      <dgm:t>
        <a:bodyPr/>
        <a:lstStyle/>
        <a:p>
          <a:endParaRPr lang="hr-HR"/>
        </a:p>
      </dgm:t>
    </dgm:pt>
    <dgm:pt modelId="{71B7C69C-B349-49D5-B243-BDB89DBD2B99}" type="sibTrans" cxnId="{02C977A5-572D-4312-BD04-E43EBFD45CBD}">
      <dgm:prSet/>
      <dgm:spPr/>
      <dgm:t>
        <a:bodyPr/>
        <a:lstStyle/>
        <a:p>
          <a:endParaRPr lang="hr-HR"/>
        </a:p>
      </dgm:t>
    </dgm:pt>
    <dgm:pt modelId="{406333A3-B799-45FD-88C5-9CFCA487DE7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Krapina</a:t>
          </a:r>
        </a:p>
      </dgm:t>
    </dgm:pt>
    <dgm:pt modelId="{617BFB20-4736-416A-9043-4A417F11EFAF}" type="parTrans" cxnId="{AB38A066-CE49-4165-9A1D-59983DC9E68C}">
      <dgm:prSet/>
      <dgm:spPr/>
      <dgm:t>
        <a:bodyPr/>
        <a:lstStyle/>
        <a:p>
          <a:endParaRPr lang="hr-HR"/>
        </a:p>
      </dgm:t>
    </dgm:pt>
    <dgm:pt modelId="{C76D0754-9CA6-4330-A7DE-8BA9A6146796}" type="sibTrans" cxnId="{AB38A066-CE49-4165-9A1D-59983DC9E68C}">
      <dgm:prSet/>
      <dgm:spPr/>
      <dgm:t>
        <a:bodyPr/>
        <a:lstStyle/>
        <a:p>
          <a:endParaRPr lang="hr-HR"/>
        </a:p>
      </dgm:t>
    </dgm:pt>
    <dgm:pt modelId="{3B175AE3-02AE-409D-952A-9467B36773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Tim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Oroslavje</a:t>
          </a:r>
          <a:endParaRPr kumimoji="0" lang="en-U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  <a:cs typeface="Arial" charset="0"/>
          </a:endParaRPr>
        </a:p>
      </dgm:t>
    </dgm:pt>
    <dgm:pt modelId="{8CAF6C1E-8FA1-4290-96AD-1C70A94A1D9D}" type="parTrans" cxnId="{A72E1839-71F6-4DA5-A92F-B3DA3EFCD3CF}">
      <dgm:prSet/>
      <dgm:spPr/>
      <dgm:t>
        <a:bodyPr/>
        <a:lstStyle/>
        <a:p>
          <a:endParaRPr lang="hr-HR"/>
        </a:p>
      </dgm:t>
    </dgm:pt>
    <dgm:pt modelId="{F96BAE50-AE49-465E-95D5-0025A929B365}" type="sibTrans" cxnId="{A72E1839-71F6-4DA5-A92F-B3DA3EFCD3CF}">
      <dgm:prSet/>
      <dgm:spPr/>
      <dgm:t>
        <a:bodyPr/>
        <a:lstStyle/>
        <a:p>
          <a:endParaRPr lang="hr-HR"/>
        </a:p>
      </dgm:t>
    </dgm:pt>
    <dgm:pt modelId="{506F09D0-23A4-4131-8AD5-34F4CFF04D49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Tim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hr-H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rPr>
            <a:t>Zabok</a:t>
          </a:r>
        </a:p>
      </dgm:t>
    </dgm:pt>
    <dgm:pt modelId="{DFE1EDC2-91BB-42E7-A4AA-A11A80CA3E07}" type="parTrans" cxnId="{2A1115F2-B329-4B07-9F6E-33D4A9338431}">
      <dgm:prSet/>
      <dgm:spPr/>
      <dgm:t>
        <a:bodyPr/>
        <a:lstStyle/>
        <a:p>
          <a:endParaRPr lang="hr-HR"/>
        </a:p>
      </dgm:t>
    </dgm:pt>
    <dgm:pt modelId="{968BF2E7-AF0E-4823-9884-4B2B0ED3C93C}" type="sibTrans" cxnId="{2A1115F2-B329-4B07-9F6E-33D4A9338431}">
      <dgm:prSet/>
      <dgm:spPr/>
      <dgm:t>
        <a:bodyPr/>
        <a:lstStyle/>
        <a:p>
          <a:endParaRPr lang="hr-HR"/>
        </a:p>
      </dgm:t>
    </dgm:pt>
    <dgm:pt modelId="{37F5EFE5-47D8-4E7B-A8AD-E18755E04133}" type="pres">
      <dgm:prSet presAssocID="{1A9FAEB9-672F-4B6D-8804-0EB170A725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71473798-00E3-4C26-A755-7E5829E602B9}" type="pres">
      <dgm:prSet presAssocID="{2787FE25-FC30-4BAA-B799-2ECC4AAAED36}" presName="hierRoot1" presStyleCnt="0">
        <dgm:presLayoutVars>
          <dgm:hierBranch/>
        </dgm:presLayoutVars>
      </dgm:prSet>
      <dgm:spPr/>
    </dgm:pt>
    <dgm:pt modelId="{7FBBB448-63A5-41FC-9BA7-1944A05D7287}" type="pres">
      <dgm:prSet presAssocID="{2787FE25-FC30-4BAA-B799-2ECC4AAAED36}" presName="rootComposite1" presStyleCnt="0"/>
      <dgm:spPr/>
    </dgm:pt>
    <dgm:pt modelId="{F9F92D6C-36CC-48D0-BDAE-64D340CB226F}" type="pres">
      <dgm:prSet presAssocID="{2787FE25-FC30-4BAA-B799-2ECC4AAAED36}" presName="rootText1" presStyleLbl="node0" presStyleIdx="0" presStyleCnt="2" custScaleY="67968" custLinFactNeighborX="17604" custLinFactNeighborY="210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7840682-AAF2-4FA3-ADA5-73358C4ED857}" type="pres">
      <dgm:prSet presAssocID="{2787FE25-FC30-4BAA-B799-2ECC4AAAED36}" presName="rootConnector1" presStyleLbl="node1" presStyleIdx="0" presStyleCnt="0"/>
      <dgm:spPr/>
      <dgm:t>
        <a:bodyPr/>
        <a:lstStyle/>
        <a:p>
          <a:endParaRPr lang="hr-HR"/>
        </a:p>
      </dgm:t>
    </dgm:pt>
    <dgm:pt modelId="{7BEAD6B3-4D64-4CBF-AC3A-64E40971D206}" type="pres">
      <dgm:prSet presAssocID="{2787FE25-FC30-4BAA-B799-2ECC4AAAED36}" presName="hierChild2" presStyleCnt="0"/>
      <dgm:spPr/>
    </dgm:pt>
    <dgm:pt modelId="{9E69C784-5080-49AA-89F8-B55CAD28B76D}" type="pres">
      <dgm:prSet presAssocID="{0107B5D9-9F52-48B9-B470-CB53C7200378}" presName="Name35" presStyleLbl="parChTrans1D2" presStyleIdx="0" presStyleCnt="3"/>
      <dgm:spPr/>
      <dgm:t>
        <a:bodyPr/>
        <a:lstStyle/>
        <a:p>
          <a:endParaRPr lang="hr-HR"/>
        </a:p>
      </dgm:t>
    </dgm:pt>
    <dgm:pt modelId="{5E326CEE-EA31-43F8-9367-7D4A7040CDC4}" type="pres">
      <dgm:prSet presAssocID="{632AABA6-8059-4140-8650-14A78E328F18}" presName="hierRoot2" presStyleCnt="0">
        <dgm:presLayoutVars>
          <dgm:hierBranch/>
        </dgm:presLayoutVars>
      </dgm:prSet>
      <dgm:spPr/>
    </dgm:pt>
    <dgm:pt modelId="{677CC4EC-1A0A-406E-AD47-8A0EB46B12D7}" type="pres">
      <dgm:prSet presAssocID="{632AABA6-8059-4140-8650-14A78E328F18}" presName="rootComposite" presStyleCnt="0"/>
      <dgm:spPr/>
    </dgm:pt>
    <dgm:pt modelId="{78ADE0FE-41B4-4934-8CC5-1FF52859CA66}" type="pres">
      <dgm:prSet presAssocID="{632AABA6-8059-4140-8650-14A78E328F18}" presName="rootText" presStyleLbl="node2" presStyleIdx="0" presStyleCnt="3" custScaleX="42656" custScaleY="68666" custLinFactNeighborX="-43" custLinFactNeighborY="-385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D7AA35D-24B9-468B-9E36-DB32FDF79021}" type="pres">
      <dgm:prSet presAssocID="{632AABA6-8059-4140-8650-14A78E328F18}" presName="rootConnector" presStyleLbl="node2" presStyleIdx="0" presStyleCnt="3"/>
      <dgm:spPr/>
      <dgm:t>
        <a:bodyPr/>
        <a:lstStyle/>
        <a:p>
          <a:endParaRPr lang="hr-HR"/>
        </a:p>
      </dgm:t>
    </dgm:pt>
    <dgm:pt modelId="{078AB248-CA84-4059-B543-CE77047A410D}" type="pres">
      <dgm:prSet presAssocID="{632AABA6-8059-4140-8650-14A78E328F18}" presName="hierChild4" presStyleCnt="0"/>
      <dgm:spPr/>
    </dgm:pt>
    <dgm:pt modelId="{97AE6FB7-EFAD-475A-84FD-751B766603D1}" type="pres">
      <dgm:prSet presAssocID="{632AABA6-8059-4140-8650-14A78E328F18}" presName="hierChild5" presStyleCnt="0"/>
      <dgm:spPr/>
    </dgm:pt>
    <dgm:pt modelId="{8BE1CFF7-8AA4-49FD-8C0A-7FC6C87114F9}" type="pres">
      <dgm:prSet presAssocID="{617BFB20-4736-416A-9043-4A417F11EFAF}" presName="Name35" presStyleLbl="parChTrans1D2" presStyleIdx="1" presStyleCnt="3"/>
      <dgm:spPr/>
      <dgm:t>
        <a:bodyPr/>
        <a:lstStyle/>
        <a:p>
          <a:endParaRPr lang="hr-HR"/>
        </a:p>
      </dgm:t>
    </dgm:pt>
    <dgm:pt modelId="{C2022023-2D7D-40E1-9DE6-76D3224CDFD2}" type="pres">
      <dgm:prSet presAssocID="{406333A3-B799-45FD-88C5-9CFCA487DE7E}" presName="hierRoot2" presStyleCnt="0">
        <dgm:presLayoutVars>
          <dgm:hierBranch/>
        </dgm:presLayoutVars>
      </dgm:prSet>
      <dgm:spPr/>
    </dgm:pt>
    <dgm:pt modelId="{88F0D780-0266-45CC-8678-C6681479D8C6}" type="pres">
      <dgm:prSet presAssocID="{406333A3-B799-45FD-88C5-9CFCA487DE7E}" presName="rootComposite" presStyleCnt="0"/>
      <dgm:spPr/>
    </dgm:pt>
    <dgm:pt modelId="{2911B431-4AFF-41FD-82EA-17030ED2A7FD}" type="pres">
      <dgm:prSet presAssocID="{406333A3-B799-45FD-88C5-9CFCA487DE7E}" presName="rootText" presStyleLbl="node2" presStyleIdx="1" presStyleCnt="3" custScaleX="42656" custScaleY="70356" custLinFactNeighborX="-16515" custLinFactNeighborY="-181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D281F5-11DF-44CA-880E-D9974E36A8F3}" type="pres">
      <dgm:prSet presAssocID="{406333A3-B799-45FD-88C5-9CFCA487DE7E}" presName="rootConnector" presStyleLbl="node2" presStyleIdx="1" presStyleCnt="3"/>
      <dgm:spPr/>
      <dgm:t>
        <a:bodyPr/>
        <a:lstStyle/>
        <a:p>
          <a:endParaRPr lang="hr-HR"/>
        </a:p>
      </dgm:t>
    </dgm:pt>
    <dgm:pt modelId="{EBCD675F-CFF4-4F7A-ACEF-588ABCEAC61D}" type="pres">
      <dgm:prSet presAssocID="{406333A3-B799-45FD-88C5-9CFCA487DE7E}" presName="hierChild4" presStyleCnt="0"/>
      <dgm:spPr/>
    </dgm:pt>
    <dgm:pt modelId="{58DD96B8-A2C3-4388-90CA-87689DA6E290}" type="pres">
      <dgm:prSet presAssocID="{406333A3-B799-45FD-88C5-9CFCA487DE7E}" presName="hierChild5" presStyleCnt="0"/>
      <dgm:spPr/>
    </dgm:pt>
    <dgm:pt modelId="{DB74A606-2B6D-4686-B591-5155E7080FDF}" type="pres">
      <dgm:prSet presAssocID="{8CAF6C1E-8FA1-4290-96AD-1C70A94A1D9D}" presName="Name35" presStyleLbl="parChTrans1D2" presStyleIdx="2" presStyleCnt="3"/>
      <dgm:spPr/>
      <dgm:t>
        <a:bodyPr/>
        <a:lstStyle/>
        <a:p>
          <a:endParaRPr lang="hr-HR"/>
        </a:p>
      </dgm:t>
    </dgm:pt>
    <dgm:pt modelId="{91F78226-FE75-42AE-985F-F5AFFDAB7D6E}" type="pres">
      <dgm:prSet presAssocID="{3B175AE3-02AE-409D-952A-9467B3677344}" presName="hierRoot2" presStyleCnt="0">
        <dgm:presLayoutVars>
          <dgm:hierBranch/>
        </dgm:presLayoutVars>
      </dgm:prSet>
      <dgm:spPr/>
    </dgm:pt>
    <dgm:pt modelId="{464B3DC4-1D8F-4A0A-A0A0-D98ECD0BFF9A}" type="pres">
      <dgm:prSet presAssocID="{3B175AE3-02AE-409D-952A-9467B3677344}" presName="rootComposite" presStyleCnt="0"/>
      <dgm:spPr/>
    </dgm:pt>
    <dgm:pt modelId="{FDC993E1-FF67-4BD2-AB6A-E3C3A12E1808}" type="pres">
      <dgm:prSet presAssocID="{3B175AE3-02AE-409D-952A-9467B3677344}" presName="rootText" presStyleLbl="node2" presStyleIdx="2" presStyleCnt="3" custScaleX="37423" custScaleY="69370" custLinFactNeighborX="23075" custLinFactNeighborY="25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4E63930-1DEB-47A7-8635-9167E065A8AC}" type="pres">
      <dgm:prSet presAssocID="{3B175AE3-02AE-409D-952A-9467B3677344}" presName="rootConnector" presStyleLbl="node2" presStyleIdx="2" presStyleCnt="3"/>
      <dgm:spPr/>
      <dgm:t>
        <a:bodyPr/>
        <a:lstStyle/>
        <a:p>
          <a:endParaRPr lang="hr-HR"/>
        </a:p>
      </dgm:t>
    </dgm:pt>
    <dgm:pt modelId="{6FB0CC62-4A73-4853-9AB6-7476EC62EC9E}" type="pres">
      <dgm:prSet presAssocID="{3B175AE3-02AE-409D-952A-9467B3677344}" presName="hierChild4" presStyleCnt="0"/>
      <dgm:spPr/>
    </dgm:pt>
    <dgm:pt modelId="{6AD34F82-7DEC-41AE-8C7E-0C91EA79256C}" type="pres">
      <dgm:prSet presAssocID="{3B175AE3-02AE-409D-952A-9467B3677344}" presName="hierChild5" presStyleCnt="0"/>
      <dgm:spPr/>
    </dgm:pt>
    <dgm:pt modelId="{1ADDBC03-5BB2-4ACC-8341-2AB152700693}" type="pres">
      <dgm:prSet presAssocID="{2787FE25-FC30-4BAA-B799-2ECC4AAAED36}" presName="hierChild3" presStyleCnt="0"/>
      <dgm:spPr/>
    </dgm:pt>
    <dgm:pt modelId="{4D66D0FC-FF8F-42AB-A0F8-4BE0BC16526E}" type="pres">
      <dgm:prSet presAssocID="{506F09D0-23A4-4131-8AD5-34F4CFF04D49}" presName="hierRoot1" presStyleCnt="0">
        <dgm:presLayoutVars>
          <dgm:hierBranch val="init"/>
        </dgm:presLayoutVars>
      </dgm:prSet>
      <dgm:spPr/>
    </dgm:pt>
    <dgm:pt modelId="{3E1FF2AF-4DAE-413D-92CF-5C9A79350235}" type="pres">
      <dgm:prSet presAssocID="{506F09D0-23A4-4131-8AD5-34F4CFF04D49}" presName="rootComposite1" presStyleCnt="0"/>
      <dgm:spPr/>
    </dgm:pt>
    <dgm:pt modelId="{BCF6878F-95E3-47F6-AE61-4E79761262B6}" type="pres">
      <dgm:prSet presAssocID="{506F09D0-23A4-4131-8AD5-34F4CFF04D49}" presName="rootText1" presStyleLbl="node0" presStyleIdx="1" presStyleCnt="2" custScaleX="43706" custScaleY="72148" custLinFactY="9659" custLinFactNeighborX="-55895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C305F9F-7B6C-4CC8-B704-CDE064E8BBE0}" type="pres">
      <dgm:prSet presAssocID="{506F09D0-23A4-4131-8AD5-34F4CFF04D4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000EE125-00C6-4745-B7D0-BDDBFC67231C}" type="pres">
      <dgm:prSet presAssocID="{506F09D0-23A4-4131-8AD5-34F4CFF04D49}" presName="hierChild2" presStyleCnt="0"/>
      <dgm:spPr/>
    </dgm:pt>
    <dgm:pt modelId="{C82516E4-0AC1-4BE3-A2E9-EDDEBE416684}" type="pres">
      <dgm:prSet presAssocID="{506F09D0-23A4-4131-8AD5-34F4CFF04D49}" presName="hierChild3" presStyleCnt="0"/>
      <dgm:spPr/>
    </dgm:pt>
  </dgm:ptLst>
  <dgm:cxnLst>
    <dgm:cxn modelId="{C885436E-7B88-4A53-B94E-08F77C1C605F}" type="presOf" srcId="{506F09D0-23A4-4131-8AD5-34F4CFF04D49}" destId="{BCF6878F-95E3-47F6-AE61-4E79761262B6}" srcOrd="0" destOrd="0" presId="urn:microsoft.com/office/officeart/2005/8/layout/orgChart1"/>
    <dgm:cxn modelId="{2A1115F2-B329-4B07-9F6E-33D4A9338431}" srcId="{1A9FAEB9-672F-4B6D-8804-0EB170A725EB}" destId="{506F09D0-23A4-4131-8AD5-34F4CFF04D49}" srcOrd="1" destOrd="0" parTransId="{DFE1EDC2-91BB-42E7-A4AA-A11A80CA3E07}" sibTransId="{968BF2E7-AF0E-4823-9884-4B2B0ED3C93C}"/>
    <dgm:cxn modelId="{D78E3905-9A89-41A6-93E0-A6B96F648BEA}" type="presOf" srcId="{406333A3-B799-45FD-88C5-9CFCA487DE7E}" destId="{2911B431-4AFF-41FD-82EA-17030ED2A7FD}" srcOrd="0" destOrd="0" presId="urn:microsoft.com/office/officeart/2005/8/layout/orgChart1"/>
    <dgm:cxn modelId="{2057CA9B-4162-4347-AA4A-D9B65CCB1A83}" type="presOf" srcId="{1A9FAEB9-672F-4B6D-8804-0EB170A725EB}" destId="{37F5EFE5-47D8-4E7B-A8AD-E18755E04133}" srcOrd="0" destOrd="0" presId="urn:microsoft.com/office/officeart/2005/8/layout/orgChart1"/>
    <dgm:cxn modelId="{AB38A066-CE49-4165-9A1D-59983DC9E68C}" srcId="{2787FE25-FC30-4BAA-B799-2ECC4AAAED36}" destId="{406333A3-B799-45FD-88C5-9CFCA487DE7E}" srcOrd="1" destOrd="0" parTransId="{617BFB20-4736-416A-9043-4A417F11EFAF}" sibTransId="{C76D0754-9CA6-4330-A7DE-8BA9A6146796}"/>
    <dgm:cxn modelId="{07685E63-202B-4A15-A48B-7227FE68EC75}" type="presOf" srcId="{3B175AE3-02AE-409D-952A-9467B3677344}" destId="{FDC993E1-FF67-4BD2-AB6A-E3C3A12E1808}" srcOrd="0" destOrd="0" presId="urn:microsoft.com/office/officeart/2005/8/layout/orgChart1"/>
    <dgm:cxn modelId="{02C977A5-572D-4312-BD04-E43EBFD45CBD}" srcId="{2787FE25-FC30-4BAA-B799-2ECC4AAAED36}" destId="{632AABA6-8059-4140-8650-14A78E328F18}" srcOrd="0" destOrd="0" parTransId="{0107B5D9-9F52-48B9-B470-CB53C7200378}" sibTransId="{71B7C69C-B349-49D5-B243-BDB89DBD2B99}"/>
    <dgm:cxn modelId="{DD91F905-F78F-4958-8D66-F49851E5FB0B}" type="presOf" srcId="{406333A3-B799-45FD-88C5-9CFCA487DE7E}" destId="{C7D281F5-11DF-44CA-880E-D9974E36A8F3}" srcOrd="1" destOrd="0" presId="urn:microsoft.com/office/officeart/2005/8/layout/orgChart1"/>
    <dgm:cxn modelId="{2EEFACC1-37AB-484C-8A94-FF8303FB214E}" type="presOf" srcId="{617BFB20-4736-416A-9043-4A417F11EFAF}" destId="{8BE1CFF7-8AA4-49FD-8C0A-7FC6C87114F9}" srcOrd="0" destOrd="0" presId="urn:microsoft.com/office/officeart/2005/8/layout/orgChart1"/>
    <dgm:cxn modelId="{0FB0322B-C72D-48FC-A877-55F49D400128}" type="presOf" srcId="{2787FE25-FC30-4BAA-B799-2ECC4AAAED36}" destId="{77840682-AAF2-4FA3-ADA5-73358C4ED857}" srcOrd="1" destOrd="0" presId="urn:microsoft.com/office/officeart/2005/8/layout/orgChart1"/>
    <dgm:cxn modelId="{A4D23B94-19CD-4B9E-BF6F-6D7D36AF833B}" srcId="{1A9FAEB9-672F-4B6D-8804-0EB170A725EB}" destId="{2787FE25-FC30-4BAA-B799-2ECC4AAAED36}" srcOrd="0" destOrd="0" parTransId="{8FD8E0AB-C79D-4796-BC2D-9223B3D25C88}" sibTransId="{6BB07D06-CEE4-4FA4-BFF0-70B31C843D3D}"/>
    <dgm:cxn modelId="{A72E1839-71F6-4DA5-A92F-B3DA3EFCD3CF}" srcId="{2787FE25-FC30-4BAA-B799-2ECC4AAAED36}" destId="{3B175AE3-02AE-409D-952A-9467B3677344}" srcOrd="2" destOrd="0" parTransId="{8CAF6C1E-8FA1-4290-96AD-1C70A94A1D9D}" sibTransId="{F96BAE50-AE49-465E-95D5-0025A929B365}"/>
    <dgm:cxn modelId="{D971F0A7-A067-475D-A06B-B52F336671D8}" type="presOf" srcId="{3B175AE3-02AE-409D-952A-9467B3677344}" destId="{B4E63930-1DEB-47A7-8635-9167E065A8AC}" srcOrd="1" destOrd="0" presId="urn:microsoft.com/office/officeart/2005/8/layout/orgChart1"/>
    <dgm:cxn modelId="{1A5ACD6F-3174-4FE5-B89E-33AEACE0A714}" type="presOf" srcId="{2787FE25-FC30-4BAA-B799-2ECC4AAAED36}" destId="{F9F92D6C-36CC-48D0-BDAE-64D340CB226F}" srcOrd="0" destOrd="0" presId="urn:microsoft.com/office/officeart/2005/8/layout/orgChart1"/>
    <dgm:cxn modelId="{AC18B8C9-7487-4E11-B080-148CDE1F9562}" type="presOf" srcId="{632AABA6-8059-4140-8650-14A78E328F18}" destId="{78ADE0FE-41B4-4934-8CC5-1FF52859CA66}" srcOrd="0" destOrd="0" presId="urn:microsoft.com/office/officeart/2005/8/layout/orgChart1"/>
    <dgm:cxn modelId="{5F585A8B-28B9-46D8-970E-C34D41B48BF7}" type="presOf" srcId="{0107B5D9-9F52-48B9-B470-CB53C7200378}" destId="{9E69C784-5080-49AA-89F8-B55CAD28B76D}" srcOrd="0" destOrd="0" presId="urn:microsoft.com/office/officeart/2005/8/layout/orgChart1"/>
    <dgm:cxn modelId="{A4E04A71-6862-426B-B169-F8B8AD4A4A98}" type="presOf" srcId="{632AABA6-8059-4140-8650-14A78E328F18}" destId="{3D7AA35D-24B9-468B-9E36-DB32FDF79021}" srcOrd="1" destOrd="0" presId="urn:microsoft.com/office/officeart/2005/8/layout/orgChart1"/>
    <dgm:cxn modelId="{CC594C20-0250-4535-B7D2-3F82D2DE3B33}" type="presOf" srcId="{8CAF6C1E-8FA1-4290-96AD-1C70A94A1D9D}" destId="{DB74A606-2B6D-4686-B591-5155E7080FDF}" srcOrd="0" destOrd="0" presId="urn:microsoft.com/office/officeart/2005/8/layout/orgChart1"/>
    <dgm:cxn modelId="{2A8BC9D9-09E2-4865-9181-3958C7F04296}" type="presOf" srcId="{506F09D0-23A4-4131-8AD5-34F4CFF04D49}" destId="{5C305F9F-7B6C-4CC8-B704-CDE064E8BBE0}" srcOrd="1" destOrd="0" presId="urn:microsoft.com/office/officeart/2005/8/layout/orgChart1"/>
    <dgm:cxn modelId="{BD99FCE8-FFD5-4D58-84AE-2642A0F43ACD}" type="presParOf" srcId="{37F5EFE5-47D8-4E7B-A8AD-E18755E04133}" destId="{71473798-00E3-4C26-A755-7E5829E602B9}" srcOrd="0" destOrd="0" presId="urn:microsoft.com/office/officeart/2005/8/layout/orgChart1"/>
    <dgm:cxn modelId="{43CA04E4-4CDB-4951-9912-709C6F846EF9}" type="presParOf" srcId="{71473798-00E3-4C26-A755-7E5829E602B9}" destId="{7FBBB448-63A5-41FC-9BA7-1944A05D7287}" srcOrd="0" destOrd="0" presId="urn:microsoft.com/office/officeart/2005/8/layout/orgChart1"/>
    <dgm:cxn modelId="{337B897C-D285-40DB-9557-C45FCA747C1B}" type="presParOf" srcId="{7FBBB448-63A5-41FC-9BA7-1944A05D7287}" destId="{F9F92D6C-36CC-48D0-BDAE-64D340CB226F}" srcOrd="0" destOrd="0" presId="urn:microsoft.com/office/officeart/2005/8/layout/orgChart1"/>
    <dgm:cxn modelId="{0476C8B4-6068-4EA1-AFAF-376C0DA62231}" type="presParOf" srcId="{7FBBB448-63A5-41FC-9BA7-1944A05D7287}" destId="{77840682-AAF2-4FA3-ADA5-73358C4ED857}" srcOrd="1" destOrd="0" presId="urn:microsoft.com/office/officeart/2005/8/layout/orgChart1"/>
    <dgm:cxn modelId="{8D45E992-3C0A-490E-AF36-DF1EABE75E92}" type="presParOf" srcId="{71473798-00E3-4C26-A755-7E5829E602B9}" destId="{7BEAD6B3-4D64-4CBF-AC3A-64E40971D206}" srcOrd="1" destOrd="0" presId="urn:microsoft.com/office/officeart/2005/8/layout/orgChart1"/>
    <dgm:cxn modelId="{AF90A1D5-14C6-4B50-B478-7CAB78B962CE}" type="presParOf" srcId="{7BEAD6B3-4D64-4CBF-AC3A-64E40971D206}" destId="{9E69C784-5080-49AA-89F8-B55CAD28B76D}" srcOrd="0" destOrd="0" presId="urn:microsoft.com/office/officeart/2005/8/layout/orgChart1"/>
    <dgm:cxn modelId="{D1AC74F9-D95E-4752-81D2-E9FB2A9DCC72}" type="presParOf" srcId="{7BEAD6B3-4D64-4CBF-AC3A-64E40971D206}" destId="{5E326CEE-EA31-43F8-9367-7D4A7040CDC4}" srcOrd="1" destOrd="0" presId="urn:microsoft.com/office/officeart/2005/8/layout/orgChart1"/>
    <dgm:cxn modelId="{C4975AB0-CC02-42BE-9A20-C3A86B45DEAF}" type="presParOf" srcId="{5E326CEE-EA31-43F8-9367-7D4A7040CDC4}" destId="{677CC4EC-1A0A-406E-AD47-8A0EB46B12D7}" srcOrd="0" destOrd="0" presId="urn:microsoft.com/office/officeart/2005/8/layout/orgChart1"/>
    <dgm:cxn modelId="{A061CA03-7FED-4018-A645-4BA47C662741}" type="presParOf" srcId="{677CC4EC-1A0A-406E-AD47-8A0EB46B12D7}" destId="{78ADE0FE-41B4-4934-8CC5-1FF52859CA66}" srcOrd="0" destOrd="0" presId="urn:microsoft.com/office/officeart/2005/8/layout/orgChart1"/>
    <dgm:cxn modelId="{1086B0FF-A128-41C7-A183-868AAD01C842}" type="presParOf" srcId="{677CC4EC-1A0A-406E-AD47-8A0EB46B12D7}" destId="{3D7AA35D-24B9-468B-9E36-DB32FDF79021}" srcOrd="1" destOrd="0" presId="urn:microsoft.com/office/officeart/2005/8/layout/orgChart1"/>
    <dgm:cxn modelId="{D61DE101-5C92-4E6D-81FB-C5DBF11FC384}" type="presParOf" srcId="{5E326CEE-EA31-43F8-9367-7D4A7040CDC4}" destId="{078AB248-CA84-4059-B543-CE77047A410D}" srcOrd="1" destOrd="0" presId="urn:microsoft.com/office/officeart/2005/8/layout/orgChart1"/>
    <dgm:cxn modelId="{AB93B722-D55B-4F1A-A9C3-5077B7784B14}" type="presParOf" srcId="{5E326CEE-EA31-43F8-9367-7D4A7040CDC4}" destId="{97AE6FB7-EFAD-475A-84FD-751B766603D1}" srcOrd="2" destOrd="0" presId="urn:microsoft.com/office/officeart/2005/8/layout/orgChart1"/>
    <dgm:cxn modelId="{0A9AE7AA-E366-4E31-B070-22FA0912E2F7}" type="presParOf" srcId="{7BEAD6B3-4D64-4CBF-AC3A-64E40971D206}" destId="{8BE1CFF7-8AA4-49FD-8C0A-7FC6C87114F9}" srcOrd="2" destOrd="0" presId="urn:microsoft.com/office/officeart/2005/8/layout/orgChart1"/>
    <dgm:cxn modelId="{0548B346-0F34-4B72-A19D-E0A49D6695D7}" type="presParOf" srcId="{7BEAD6B3-4D64-4CBF-AC3A-64E40971D206}" destId="{C2022023-2D7D-40E1-9DE6-76D3224CDFD2}" srcOrd="3" destOrd="0" presId="urn:microsoft.com/office/officeart/2005/8/layout/orgChart1"/>
    <dgm:cxn modelId="{882A71E0-6A5A-4807-9B9D-6EE51818C0D2}" type="presParOf" srcId="{C2022023-2D7D-40E1-9DE6-76D3224CDFD2}" destId="{88F0D780-0266-45CC-8678-C6681479D8C6}" srcOrd="0" destOrd="0" presId="urn:microsoft.com/office/officeart/2005/8/layout/orgChart1"/>
    <dgm:cxn modelId="{BBD3F982-A461-449D-8FB6-2F88EBBC331F}" type="presParOf" srcId="{88F0D780-0266-45CC-8678-C6681479D8C6}" destId="{2911B431-4AFF-41FD-82EA-17030ED2A7FD}" srcOrd="0" destOrd="0" presId="urn:microsoft.com/office/officeart/2005/8/layout/orgChart1"/>
    <dgm:cxn modelId="{FC62FB79-37EC-4949-B9C4-994F43497CB5}" type="presParOf" srcId="{88F0D780-0266-45CC-8678-C6681479D8C6}" destId="{C7D281F5-11DF-44CA-880E-D9974E36A8F3}" srcOrd="1" destOrd="0" presId="urn:microsoft.com/office/officeart/2005/8/layout/orgChart1"/>
    <dgm:cxn modelId="{F9EA31BC-EFE9-4492-A6A5-9544EE90BA5D}" type="presParOf" srcId="{C2022023-2D7D-40E1-9DE6-76D3224CDFD2}" destId="{EBCD675F-CFF4-4F7A-ACEF-588ABCEAC61D}" srcOrd="1" destOrd="0" presId="urn:microsoft.com/office/officeart/2005/8/layout/orgChart1"/>
    <dgm:cxn modelId="{E923131D-AD3E-4A22-B23C-4B33B693077C}" type="presParOf" srcId="{C2022023-2D7D-40E1-9DE6-76D3224CDFD2}" destId="{58DD96B8-A2C3-4388-90CA-87689DA6E290}" srcOrd="2" destOrd="0" presId="urn:microsoft.com/office/officeart/2005/8/layout/orgChart1"/>
    <dgm:cxn modelId="{78B90522-9545-4D17-A973-66AA5F4B7B10}" type="presParOf" srcId="{7BEAD6B3-4D64-4CBF-AC3A-64E40971D206}" destId="{DB74A606-2B6D-4686-B591-5155E7080FDF}" srcOrd="4" destOrd="0" presId="urn:microsoft.com/office/officeart/2005/8/layout/orgChart1"/>
    <dgm:cxn modelId="{41FF570D-6EB6-482B-AAD8-E98FE9DD58BF}" type="presParOf" srcId="{7BEAD6B3-4D64-4CBF-AC3A-64E40971D206}" destId="{91F78226-FE75-42AE-985F-F5AFFDAB7D6E}" srcOrd="5" destOrd="0" presId="urn:microsoft.com/office/officeart/2005/8/layout/orgChart1"/>
    <dgm:cxn modelId="{EC77A303-6590-457B-9D94-A43E6A60E467}" type="presParOf" srcId="{91F78226-FE75-42AE-985F-F5AFFDAB7D6E}" destId="{464B3DC4-1D8F-4A0A-A0A0-D98ECD0BFF9A}" srcOrd="0" destOrd="0" presId="urn:microsoft.com/office/officeart/2005/8/layout/orgChart1"/>
    <dgm:cxn modelId="{5ABE01C9-478A-479E-A495-6772DAF7D29C}" type="presParOf" srcId="{464B3DC4-1D8F-4A0A-A0A0-D98ECD0BFF9A}" destId="{FDC993E1-FF67-4BD2-AB6A-E3C3A12E1808}" srcOrd="0" destOrd="0" presId="urn:microsoft.com/office/officeart/2005/8/layout/orgChart1"/>
    <dgm:cxn modelId="{881FEE1B-D074-49BB-B510-6B9213C25151}" type="presParOf" srcId="{464B3DC4-1D8F-4A0A-A0A0-D98ECD0BFF9A}" destId="{B4E63930-1DEB-47A7-8635-9167E065A8AC}" srcOrd="1" destOrd="0" presId="urn:microsoft.com/office/officeart/2005/8/layout/orgChart1"/>
    <dgm:cxn modelId="{8DD07F1B-20B2-4751-B90C-2E6420064177}" type="presParOf" srcId="{91F78226-FE75-42AE-985F-F5AFFDAB7D6E}" destId="{6FB0CC62-4A73-4853-9AB6-7476EC62EC9E}" srcOrd="1" destOrd="0" presId="urn:microsoft.com/office/officeart/2005/8/layout/orgChart1"/>
    <dgm:cxn modelId="{B0AECCA0-534D-46F2-B3C4-C0CC5E9099AA}" type="presParOf" srcId="{91F78226-FE75-42AE-985F-F5AFFDAB7D6E}" destId="{6AD34F82-7DEC-41AE-8C7E-0C91EA79256C}" srcOrd="2" destOrd="0" presId="urn:microsoft.com/office/officeart/2005/8/layout/orgChart1"/>
    <dgm:cxn modelId="{F00E90C5-67BC-4E01-8411-F1FD54A868F0}" type="presParOf" srcId="{71473798-00E3-4C26-A755-7E5829E602B9}" destId="{1ADDBC03-5BB2-4ACC-8341-2AB152700693}" srcOrd="2" destOrd="0" presId="urn:microsoft.com/office/officeart/2005/8/layout/orgChart1"/>
    <dgm:cxn modelId="{E3647EF0-34B6-486A-A336-83B071A3C8EB}" type="presParOf" srcId="{37F5EFE5-47D8-4E7B-A8AD-E18755E04133}" destId="{4D66D0FC-FF8F-42AB-A0F8-4BE0BC16526E}" srcOrd="1" destOrd="0" presId="urn:microsoft.com/office/officeart/2005/8/layout/orgChart1"/>
    <dgm:cxn modelId="{5B57490E-29FB-4D8A-9720-A57D228FF165}" type="presParOf" srcId="{4D66D0FC-FF8F-42AB-A0F8-4BE0BC16526E}" destId="{3E1FF2AF-4DAE-413D-92CF-5C9A79350235}" srcOrd="0" destOrd="0" presId="urn:microsoft.com/office/officeart/2005/8/layout/orgChart1"/>
    <dgm:cxn modelId="{22C7D8A0-AE8B-49BE-962D-637FF8B0F06E}" type="presParOf" srcId="{3E1FF2AF-4DAE-413D-92CF-5C9A79350235}" destId="{BCF6878F-95E3-47F6-AE61-4E79761262B6}" srcOrd="0" destOrd="0" presId="urn:microsoft.com/office/officeart/2005/8/layout/orgChart1"/>
    <dgm:cxn modelId="{0AEA5E5B-AC2A-47BF-9C8B-7F27A0AFD0E1}" type="presParOf" srcId="{3E1FF2AF-4DAE-413D-92CF-5C9A79350235}" destId="{5C305F9F-7B6C-4CC8-B704-CDE064E8BBE0}" srcOrd="1" destOrd="0" presId="urn:microsoft.com/office/officeart/2005/8/layout/orgChart1"/>
    <dgm:cxn modelId="{9EFC2439-5B0E-45C4-B3DE-C92807E9BCF4}" type="presParOf" srcId="{4D66D0FC-FF8F-42AB-A0F8-4BE0BC16526E}" destId="{000EE125-00C6-4745-B7D0-BDDBFC67231C}" srcOrd="1" destOrd="0" presId="urn:microsoft.com/office/officeart/2005/8/layout/orgChart1"/>
    <dgm:cxn modelId="{8C41BEED-61DE-4659-87E2-25F4BC9CFC19}" type="presParOf" srcId="{4D66D0FC-FF8F-42AB-A0F8-4BE0BC16526E}" destId="{C82516E4-0AC1-4BE3-A2E9-EDDEBE4166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501206-45AD-400B-B09E-7D804C0215C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94403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66F6-6002-4828-8F65-4AAF5A0D005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16373609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606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787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0164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27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0396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7AB-F8D5-4140-B139-EEEA6B874B5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3922699"/>
      </p:ext>
    </p:extLst>
  </p:cSld>
  <p:clrMapOvr>
    <a:masterClrMapping/>
  </p:clrMapOvr>
  <p:transition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603B-78DC-43B3-8559-461CCDC47DB2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88829357"/>
      </p:ext>
    </p:extLst>
  </p:cSld>
  <p:clrMapOvr>
    <a:masterClrMapping/>
  </p:clrMapOvr>
  <p:transition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9A6AB-9198-47E2-B94C-78292B7F1EB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618630"/>
      </p:ext>
    </p:extLst>
  </p:cSld>
  <p:clrMapOvr>
    <a:masterClrMapping/>
  </p:clrMapOvr>
  <p:transition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3FA8E-0679-470A-9B2F-736A26F0787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4923267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B9CC2-E4EA-4BCE-A66D-E781973122B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10482646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8460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27B4-6589-481C-BFB5-C16F527C5E4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06357414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6066-D334-4453-9F25-A6C87BF95E0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6727870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9030-8535-4BDF-B3B4-F427866FE11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1441711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E26-F8FE-45D9-A258-F5BF5AF2939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19452189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9A39-E03E-45A0-AD9D-15574A356BC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58600172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A7C0-640D-4D67-85D5-39D076798641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88470657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0763AE-1795-4846-B2E2-5187267A186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8992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  <p:sldLayoutId id="2147484324" r:id="rId12"/>
    <p:sldLayoutId id="2147484325" r:id="rId13"/>
    <p:sldLayoutId id="2147484326" r:id="rId14"/>
    <p:sldLayoutId id="2147484327" r:id="rId15"/>
    <p:sldLayoutId id="2147484328" r:id="rId16"/>
    <p:sldLayoutId id="2147484329" r:id="rId17"/>
    <p:sldLayoutId id="2147484331" r:id="rId18"/>
  </p:sldLayoutIdLst>
  <p:transition>
    <p:cover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zjzkzz.hr/" TargetMode="External"/><Relationship Id="rId2" Type="http://schemas.openxmlformats.org/officeDocument/2006/relationships/hyperlink" Target="mailto:ravnatelj@zzjzkzz.h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zjzdnz.hr/hr/usluge/tecaj_higijenskog_minimuma" TargetMode="External"/><Relationship Id="rId2" Type="http://schemas.openxmlformats.org/officeDocument/2006/relationships/hyperlink" Target="http://www.zzjzdnz.hr/hr/usluge/sanitarni_pregl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E6DCAC"/>
            </a:gs>
            <a:gs pos="6000">
              <a:srgbClr val="FFFF66"/>
            </a:gs>
            <a:gs pos="9000">
              <a:srgbClr val="F3EB78"/>
            </a:gs>
            <a:gs pos="10500">
              <a:srgbClr val="EDE181"/>
            </a:gs>
            <a:gs pos="12000">
              <a:srgbClr val="E6D78A"/>
            </a:gs>
            <a:gs pos="34000">
              <a:srgbClr val="FFFFCC"/>
            </a:gs>
            <a:gs pos="45000">
              <a:srgbClr val="E6D78A"/>
            </a:gs>
            <a:gs pos="77000">
              <a:srgbClr val="C7AC4C"/>
            </a:gs>
            <a:gs pos="92915">
              <a:srgbClr val="C4EAA4"/>
            </a:gs>
            <a:gs pos="100000">
              <a:srgbClr val="ADFFA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83357"/>
            <a:ext cx="7772400" cy="273367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600" dirty="0">
                <a:solidFill>
                  <a:srgbClr val="0070C0"/>
                </a:solidFill>
              </a:rPr>
              <a:t>ZAVOD ZA JAVNO ZDRAVSTVO KRAPINSKO-ZAGORSKE ŽUPANIJE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tx1"/>
                </a:solidFill>
                <a:latin typeface="Arial Narrow" panose="020B0606020202030204" pitchFamily="34" charset="0"/>
              </a:rPr>
              <a:t>ODJEL ZA MIKROBIOLOGIJU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29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000" dirty="0">
                <a:latin typeface="Arial Narrow" panose="020B0606020202030204" pitchFamily="34" charset="0"/>
              </a:rPr>
              <a:t>Laboratorij obavlja djelatnost kliničke mikrobiologije za OB Zabok i  specijalne bolnice naše županije i sudjeluje u radu Povjerenstva i tima za kontrolu bolničkih infekcija u pojedinim bolnicama u županiji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000" dirty="0">
                <a:latin typeface="Arial Narrow" panose="020B0606020202030204" pitchFamily="34" charset="0"/>
              </a:rPr>
              <a:t>Rad laboratorija obuhvaća:</a:t>
            </a: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Bakteriologiju i </a:t>
            </a:r>
            <a:r>
              <a:rPr lang="hr-HR" sz="2000" dirty="0" err="1">
                <a:latin typeface="Arial Narrow" panose="020B0606020202030204" pitchFamily="34" charset="0"/>
              </a:rPr>
              <a:t>mikologiju</a:t>
            </a:r>
            <a:r>
              <a:rPr lang="hr-HR" sz="2000" dirty="0">
                <a:latin typeface="Arial Narrow" panose="020B0606020202030204" pitchFamily="34" charset="0"/>
              </a:rPr>
              <a:t>( klasičan uzgoj, brzi testovi)</a:t>
            </a: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Parazitologiju</a:t>
            </a: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Serologiju (određivanje prisutnosti ili odsutnosti različitih antigena ili antitijela)</a:t>
            </a: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Virusologiju (brze testove)</a:t>
            </a: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Laboratorij je uključen u internacionalni sustav </a:t>
            </a:r>
            <a:r>
              <a:rPr lang="hr-HR" sz="2000" dirty="0" err="1">
                <a:latin typeface="Arial Narrow" panose="020B0606020202030204" pitchFamily="34" charset="0"/>
              </a:rPr>
              <a:t>vanjskekontrole</a:t>
            </a:r>
            <a:r>
              <a:rPr lang="hr-HR" sz="2000" dirty="0">
                <a:latin typeface="Arial Narrow" panose="020B0606020202030204" pitchFamily="34" charset="0"/>
              </a:rPr>
              <a:t> kvalitete, u praćenje rezistencije bakterija na antibiotike u Hrvatskoj i europskim zemljama (EARSS European </a:t>
            </a:r>
            <a:r>
              <a:rPr lang="hr-HR" sz="2000" dirty="0" err="1">
                <a:latin typeface="Arial Narrow" panose="020B0606020202030204" pitchFamily="34" charset="0"/>
              </a:rPr>
              <a:t>Antimicrobial</a:t>
            </a:r>
            <a:r>
              <a:rPr lang="hr-HR" sz="2000" dirty="0">
                <a:latin typeface="Arial Narrow" panose="020B0606020202030204" pitchFamily="34" charset="0"/>
              </a:rPr>
              <a:t> </a:t>
            </a:r>
            <a:r>
              <a:rPr lang="hr-HR" sz="2000" dirty="0" err="1">
                <a:latin typeface="Arial Narrow" panose="020B0606020202030204" pitchFamily="34" charset="0"/>
              </a:rPr>
              <a:t>Resistance</a:t>
            </a:r>
            <a:r>
              <a:rPr lang="hr-HR" sz="2000" dirty="0">
                <a:latin typeface="Arial Narrow" panose="020B0606020202030204" pitchFamily="34" charset="0"/>
              </a:rPr>
              <a:t> </a:t>
            </a:r>
            <a:r>
              <a:rPr lang="hr-HR" sz="2000" dirty="0" err="1">
                <a:latin typeface="Arial Narrow" panose="020B0606020202030204" pitchFamily="34" charset="0"/>
              </a:rPr>
              <a:t>Surveillance</a:t>
            </a:r>
            <a:r>
              <a:rPr lang="hr-HR" sz="2000" dirty="0">
                <a:latin typeface="Arial Narrow" panose="020B0606020202030204" pitchFamily="34" charset="0"/>
              </a:rPr>
              <a:t> Network). Liječnici mikrobiolozi kontinuirano prisustvuju tečajevima trajnog usavršavanja i drugim oblicima stručne edukacije</a:t>
            </a:r>
          </a:p>
          <a:p>
            <a:pPr>
              <a:lnSpc>
                <a:spcPct val="90000"/>
              </a:lnSpc>
              <a:defRPr/>
            </a:pPr>
            <a:endParaRPr lang="hr-HR" sz="20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hr-HR" sz="2000" dirty="0">
              <a:latin typeface="Arial Narrow" panose="020B060602020203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hr-HR" sz="2000" dirty="0">
              <a:latin typeface="Arial Narrow" panose="020B060602020203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hr-HR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</p:spTree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 fontScale="90000"/>
          </a:bodyPr>
          <a:lstStyle/>
          <a:p>
            <a:pPr>
              <a:spcBef>
                <a:spcPts val="750"/>
              </a:spcBef>
            </a:pPr>
            <a:r>
              <a:rPr lang="hr-HR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ODJEL ZA ZDRAVSTVENU EKOLOGIJU</a:t>
            </a:r>
            <a:r>
              <a:rPr lang="hr-HR" sz="19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hr-HR" sz="19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hr-HR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+mn-cs"/>
              </a:rPr>
              <a:t/>
            </a:r>
            <a:br>
              <a:rPr lang="hr-HR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+mn-cs"/>
              </a:rPr>
            </a:br>
            <a:r>
              <a:rPr lang="hr-HR" sz="3100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Aktivnosti</a:t>
            </a:r>
            <a:r>
              <a:rPr lang="hr-HR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+mn-cs"/>
              </a:rPr>
              <a:t>:</a:t>
            </a:r>
            <a:endParaRPr lang="hr-HR" sz="4000" dirty="0">
              <a:latin typeface="Arial Narrow" panose="020B0606020202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zdravstvene ispravnosti vode za ljudsku potrošnju</a:t>
            </a:r>
          </a:p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kakvoće bazenskih voda</a:t>
            </a:r>
          </a:p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kakvoće otpadnih, površinskih i podzemnih voda</a:t>
            </a:r>
          </a:p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vode za potrebe hemodijalize</a:t>
            </a:r>
          </a:p>
          <a:p>
            <a:pPr algn="just"/>
            <a:r>
              <a:rPr lang="hr-HR" sz="2000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ispitivanja hrane i predmeta opće uporabe</a:t>
            </a:r>
          </a:p>
          <a:p>
            <a:pPr algn="just"/>
            <a:r>
              <a:rPr lang="hr-HR" sz="2000" dirty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ispitivanja mikrobiološke čistoće površina u objektima od javnozdravstvenog    interesa</a:t>
            </a:r>
          </a:p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zraka u prostoru</a:t>
            </a:r>
          </a:p>
          <a:p>
            <a:pPr algn="just"/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 ispitivanja učinkovitosti sterilizacije uređaja</a:t>
            </a:r>
          </a:p>
          <a:p>
            <a:pPr marL="0" indent="0" algn="just">
              <a:buNone/>
            </a:pPr>
            <a:endParaRPr lang="hr-HR" sz="20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3626031"/>
      </p:ext>
    </p:extLst>
  </p:cSld>
  <p:clrMapOvr>
    <a:masterClrMapping/>
  </p:clrMapOvr>
  <p:transition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ial Narrow" panose="020B0606020202030204" pitchFamily="34" charset="0"/>
              </a:rPr>
              <a:t>Akreditacija-dokaz kompetentnosti za provedbu ispitivanja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Laboratorij za zdravstvenu ekologiju Zavoda je a</a:t>
            </a:r>
            <a:r>
              <a:rPr lang="hr-HR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kreditiran  prema normi HRN EN ISO/IEC 17025 za ispitivanje vode i hrane te uzorkovanje vode za ljudsku potrošnju </a:t>
            </a:r>
          </a:p>
          <a:p>
            <a:r>
              <a:rPr lang="hr-HR" sz="2000" dirty="0">
                <a:solidFill>
                  <a:srgbClr val="444444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Popis metoda iz područja akreditacije dostupan je na stranici Hrvatske akreditacijske agencije u registru akreditacija</a:t>
            </a:r>
            <a:endParaRPr lang="hr-HR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90482"/>
      </p:ext>
    </p:extLst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5"/>
            <a:ext cx="2448272" cy="1656184"/>
          </a:xfrm>
        </p:spPr>
      </p:pic>
      <p:pic>
        <p:nvPicPr>
          <p:cNvPr id="31748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548680"/>
            <a:ext cx="2664296" cy="1800200"/>
          </a:xfrm>
        </p:spPr>
      </p:pic>
      <p:pic>
        <p:nvPicPr>
          <p:cNvPr id="5" name="Rezervirano mjesto sadržaj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1772816"/>
            <a:ext cx="2592288" cy="2016224"/>
          </a:xfrm>
          <a:prstGeom prst="rect">
            <a:avLst/>
          </a:prstGeom>
        </p:spPr>
      </p:pic>
      <p:pic>
        <p:nvPicPr>
          <p:cNvPr id="6" name="Rezervirano mjesto sadržaja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36912"/>
            <a:ext cx="3240360" cy="2016224"/>
          </a:xfrm>
          <a:prstGeom prst="rect">
            <a:avLst/>
          </a:prstGeom>
        </p:spPr>
      </p:pic>
      <p:pic>
        <p:nvPicPr>
          <p:cNvPr id="7" name="Rezervirano mjesto sadržaja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933056"/>
            <a:ext cx="3087688" cy="2316739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240704755"/>
              </p:ext>
            </p:extLst>
          </p:nvPr>
        </p:nvGraphicFramePr>
        <p:xfrm>
          <a:off x="971600" y="620688"/>
          <a:ext cx="8007350" cy="5443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608" y="188640"/>
            <a:ext cx="8385175" cy="95227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chemeClr val="tx1"/>
                </a:solidFill>
                <a:latin typeface="Arial Narrow" panose="020B0606020202030204" pitchFamily="34" charset="0"/>
              </a:rPr>
              <a:t>Aktivnosti Odjela za školsku medicinu</a:t>
            </a:r>
            <a:r>
              <a:rPr lang="hr-HR" dirty="0">
                <a:solidFill>
                  <a:schemeClr val="tx1"/>
                </a:solidFill>
              </a:rPr>
              <a:t/>
            </a:r>
            <a:br>
              <a:rPr lang="hr-H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5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268413"/>
            <a:ext cx="4370387" cy="4968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200" dirty="0">
                <a:latin typeface="Arial Narrow" panose="020B0606020202030204" pitchFamily="34" charset="0"/>
                <a:cs typeface="Arial" panose="020B0604020202020204" pitchFamily="34" charset="0"/>
              </a:rPr>
              <a:t>Higijensko-epidemiološke mjere zaštite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200" dirty="0">
                <a:latin typeface="Arial Narrow" panose="020B0606020202030204" pitchFamily="34" charset="0"/>
                <a:cs typeface="Arial" panose="020B0604020202020204" pitchFamily="34" charset="0"/>
              </a:rPr>
              <a:t> - cijepljenje i docjepljivanje školske djece  po kalendaru cijepljenja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200" dirty="0">
                <a:latin typeface="Arial Narrow" panose="020B0606020202030204" pitchFamily="34" charset="0"/>
                <a:cs typeface="Arial" panose="020B0604020202020204" pitchFamily="34" charset="0"/>
              </a:rPr>
              <a:t> - Sprečavanje i suzbijanje zaraznih bolesti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200" dirty="0">
                <a:latin typeface="Arial Narrow" panose="020B0606020202030204" pitchFamily="34" charset="0"/>
                <a:cs typeface="Arial" panose="020B0604020202020204" pitchFamily="34" charset="0"/>
              </a:rPr>
              <a:t>Sistematski i ostali preventivni pregledi (namjenski pregledi i pregledi probira -</a:t>
            </a:r>
            <a:r>
              <a:rPr lang="hr-HR" sz="2200" dirty="0" err="1">
                <a:latin typeface="Arial Narrow" panose="020B0606020202030204" pitchFamily="34" charset="0"/>
                <a:cs typeface="Arial" panose="020B0604020202020204" pitchFamily="34" charset="0"/>
              </a:rPr>
              <a:t>screeninzi</a:t>
            </a:r>
            <a:r>
              <a:rPr lang="hr-HR" sz="22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  <a:cs typeface="Arial" panose="020B0604020202020204" pitchFamily="34" charset="0"/>
              </a:rPr>
              <a:t>Pregledi za upis djece u I razred OŠ</a:t>
            </a:r>
          </a:p>
          <a:p>
            <a:pPr>
              <a:lnSpc>
                <a:spcPct val="90000"/>
              </a:lnSpc>
              <a:defRPr/>
            </a:pPr>
            <a:r>
              <a:rPr lang="hr-HR" sz="2200" dirty="0">
                <a:latin typeface="Arial Narrow" panose="020B0606020202030204" pitchFamily="34" charset="0"/>
              </a:rPr>
              <a:t>Savjetodavni rad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latin typeface="Arial Narrow" panose="020B0606020202030204" pitchFamily="34" charset="0"/>
              </a:rPr>
              <a:t> - aktivna skrb o djeci i mladeži sa kroničnim poremećajima zdravlja, rizicima za zdravlje i smetnjama u psihofizičkom razvoju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latin typeface="Arial Narrow" panose="020B0606020202030204" pitchFamily="34" charset="0"/>
              </a:rPr>
              <a:t> - rad u komisijama, savjetovanje roditelja, stručni rad s učiteljima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sz="28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  <p:pic>
        <p:nvPicPr>
          <p:cNvPr id="43012" name="Picture 15" descr="Picture 0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296" y="1905000"/>
            <a:ext cx="2173032" cy="2019300"/>
          </a:xfrm>
        </p:spPr>
      </p:pic>
      <p:sp>
        <p:nvSpPr>
          <p:cNvPr id="2" name="Zaobljeni pravokutnik 1"/>
          <p:cNvSpPr/>
          <p:nvPr/>
        </p:nvSpPr>
        <p:spPr>
          <a:xfrm>
            <a:off x="6156176" y="2276872"/>
            <a:ext cx="360363" cy="288925"/>
          </a:xfrm>
          <a:prstGeom prst="roundRect">
            <a:avLst/>
          </a:prstGeom>
          <a:solidFill>
            <a:schemeClr val="tx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ransition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476672"/>
            <a:ext cx="6347714" cy="556469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Zdravstveni odgoj i promicanje zdravlja (predavanja i rad u malim grupama)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 prehrambene smjernice, prevencija rizičnih ponašanja,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r-HR" sz="2000" dirty="0">
                <a:latin typeface="Arial Narrow" panose="020B0606020202030204" pitchFamily="34" charset="0"/>
              </a:rPr>
              <a:t>  savjetovanje o reproduktivnom zdravlju </a:t>
            </a:r>
          </a:p>
          <a:p>
            <a:pPr>
              <a:defRPr/>
            </a:pPr>
            <a:r>
              <a:rPr lang="hr-HR" sz="2000" dirty="0">
                <a:latin typeface="Arial Narrow" panose="020B0606020202030204" pitchFamily="34" charset="0"/>
              </a:rPr>
              <a:t>Zaštita i promicanje zdravog okoliša</a:t>
            </a:r>
          </a:p>
          <a:p>
            <a:pPr>
              <a:buNone/>
              <a:defRPr/>
            </a:pPr>
            <a:endParaRPr lang="hr-HR" sz="2000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hr-HR" sz="2000" dirty="0">
                <a:latin typeface="Arial Narrow" panose="020B0606020202030204" pitchFamily="34" charset="0"/>
              </a:rPr>
              <a:t> higijensko-sanitarna kontrola škola i učeničkog doma</a:t>
            </a:r>
          </a:p>
          <a:p>
            <a:pPr>
              <a:defRPr/>
            </a:pPr>
            <a:r>
              <a:rPr lang="hr-HR" sz="2000" dirty="0">
                <a:latin typeface="Arial Narrow" panose="020B0606020202030204" pitchFamily="34" charset="0"/>
              </a:rPr>
              <a:t> nadzor nad školskom kuhinjom i prehranom učenika</a:t>
            </a:r>
          </a:p>
          <a:p>
            <a:pPr>
              <a:defRPr/>
            </a:pPr>
            <a:r>
              <a:rPr lang="hr-HR" sz="2000" dirty="0">
                <a:latin typeface="Arial Narrow" panose="020B0606020202030204" pitchFamily="34" charset="0"/>
              </a:rPr>
              <a:t>Kontinuirana edukacija zdravstvenog kadra</a:t>
            </a:r>
          </a:p>
          <a:p>
            <a:pPr>
              <a:buNone/>
              <a:defRPr/>
            </a:pPr>
            <a:endParaRPr lang="en-US" sz="20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1"/>
                </a:solidFill>
                <a:latin typeface="Arial Narrow" panose="020B0606020202030204" pitchFamily="34" charset="0"/>
              </a:rPr>
              <a:t>ZAPOSLENI LIJEČNICI 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9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412776"/>
            <a:ext cx="8007350" cy="3168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HIGIJENSKO-EPIDEMIOLOŠKI ODJEL – 3 TIMA</a:t>
            </a:r>
            <a:endParaRPr lang="hr-HR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sz="1800" dirty="0">
                <a:latin typeface="Arial Narrow" panose="020B0606020202030204" pitchFamily="34" charset="0"/>
              </a:rPr>
              <a:t>2 liječnika specijalista epidemiologije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1800" dirty="0">
                <a:latin typeface="Arial Narrow" panose="020B0606020202030204" pitchFamily="34" charset="0"/>
              </a:rPr>
              <a:t>1 liječnica na specijalizaciji iz epidemiologije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1800" dirty="0">
                <a:latin typeface="Arial Narrow" panose="020B0606020202030204" pitchFamily="34" charset="0"/>
              </a:rPr>
              <a:t>1 dr. med., zamjena za liječnicu na </a:t>
            </a:r>
            <a:r>
              <a:rPr lang="hr-HR" sz="1800" dirty="0" err="1">
                <a:latin typeface="Arial Narrow" panose="020B0606020202030204" pitchFamily="34" charset="0"/>
              </a:rPr>
              <a:t>speciologiji</a:t>
            </a:r>
            <a:endParaRPr lang="hr-HR" sz="1800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hr-HR" sz="1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ODJEL ZA ŠKOLSKU MEDICINU – 4 TIMA</a:t>
            </a:r>
            <a:endParaRPr lang="hr-HR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r-HR" sz="1800" dirty="0">
                <a:latin typeface="Arial Narrow" panose="020B0606020202030204" pitchFamily="34" charset="0"/>
              </a:rPr>
              <a:t>3 liječnika specijalista školske medicine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1800" dirty="0">
                <a:latin typeface="Arial Narrow" panose="020B0606020202030204" pitchFamily="34" charset="0"/>
              </a:rPr>
              <a:t>1 liječnik specijalist pedijatrije</a:t>
            </a:r>
          </a:p>
          <a:p>
            <a:pPr lvl="1">
              <a:lnSpc>
                <a:spcPct val="90000"/>
              </a:lnSpc>
              <a:defRPr/>
            </a:pPr>
            <a:endParaRPr lang="hr-HR" sz="1800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0655A13-F573-4E40-A279-F813E9C4DABC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4725144"/>
            <a:ext cx="800735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defRPr/>
            </a:pPr>
            <a:r>
              <a:rPr lang="hr-HR" sz="2000">
                <a:latin typeface="Arial Narrow" panose="020B0606020202030204" pitchFamily="34" charset="0"/>
              </a:rPr>
              <a:t>ODJEL ZA KLINIČKU MIKROBIOLOGIJU – 2 TIMA</a:t>
            </a:r>
            <a:endParaRPr lang="hr-HR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defRPr/>
            </a:pPr>
            <a:r>
              <a:rPr lang="hr-HR" sz="1800">
                <a:latin typeface="Arial Narrow" panose="020B0606020202030204" pitchFamily="34" charset="0"/>
              </a:rPr>
              <a:t>2 liječnika specijalista mikrobiologije</a:t>
            </a:r>
          </a:p>
          <a:p>
            <a:pPr lvl="1" fontAlgn="auto">
              <a:lnSpc>
                <a:spcPct val="90000"/>
              </a:lnSpc>
              <a:defRPr/>
            </a:pPr>
            <a:endParaRPr lang="hr-HR" sz="1800">
              <a:latin typeface="Arial Narrow" panose="020B0606020202030204" pitchFamily="34" charset="0"/>
            </a:endParaRPr>
          </a:p>
          <a:p>
            <a:pPr fontAlgn="auto">
              <a:lnSpc>
                <a:spcPct val="90000"/>
              </a:lnSpc>
              <a:defRPr/>
            </a:pPr>
            <a:r>
              <a:rPr lang="hr-HR" sz="2000">
                <a:latin typeface="Arial Narrow" panose="020B0606020202030204" pitchFamily="34" charset="0"/>
              </a:rPr>
              <a:t>ODJEL ZA SOCIJALNU MEDICINU I JAVNO ZDRAVSTVO – 1 TIM</a:t>
            </a:r>
            <a:endParaRPr lang="hr-HR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defRPr/>
            </a:pPr>
            <a:r>
              <a:rPr lang="hr-HR" sz="1800">
                <a:latin typeface="Arial Narrow" panose="020B0606020202030204" pitchFamily="34" charset="0"/>
              </a:rPr>
              <a:t>1 liječnik specijalist javnog zdravstva</a:t>
            </a:r>
          </a:p>
          <a:p>
            <a:pPr lvl="1" fontAlgn="auto">
              <a:lnSpc>
                <a:spcPct val="90000"/>
              </a:lnSpc>
              <a:defRPr/>
            </a:pPr>
            <a:endParaRPr lang="hr-HR" sz="1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1"/>
                </a:solidFill>
                <a:latin typeface="Arial Narrow" panose="020B0606020202030204" pitchFamily="34" charset="0"/>
              </a:rPr>
              <a:t>TRENUTNE SPECIJALIZACIJE 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9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772816"/>
            <a:ext cx="8007350" cy="1080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1 LIJEČNICA NA SPECIJALIZACIJI IZ EPIDEMIOLOGIJE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RASPISAN NATJEČAJ ZA 1 SPECIJALIZACIJU IZ ŠKOLSKE MEDICINE</a:t>
            </a:r>
            <a:endParaRPr lang="hr-HR" sz="1800" dirty="0">
              <a:latin typeface="Arial Narrow" panose="020B0606020202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6D7AEDD-9780-46A6-9661-455FDA568553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56529" y="3273896"/>
            <a:ext cx="6347713" cy="947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  <a:latin typeface="Arial Narrow" panose="020B0606020202030204" pitchFamily="34" charset="0"/>
              </a:rPr>
              <a:t>PLAN SPECIJALIZACIJA 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F680134-32F7-4667-896D-BC772ABA95CF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85130" y="4437112"/>
            <a:ext cx="800735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defRPr/>
            </a:pPr>
            <a:r>
              <a:rPr lang="hr-HR" sz="2000" dirty="0">
                <a:latin typeface="Arial Narrow" panose="020B0606020202030204" pitchFamily="34" charset="0"/>
              </a:rPr>
              <a:t>2 SPECIJALIZACIJE IZ EPIDEMIOLOGIJE – 2022. I 2024. GODINE</a:t>
            </a:r>
            <a:endParaRPr lang="hr-HR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01611"/>
      </p:ext>
    </p:extLst>
  </p:cSld>
  <p:clrMapOvr>
    <a:masterClrMapping/>
  </p:clrMapOvr>
  <p:transition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15616" y="1916832"/>
            <a:ext cx="6347715" cy="86040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hr-HR" sz="17600" i="1" dirty="0"/>
              <a:t>Hvala na pažnji</a:t>
            </a:r>
            <a:r>
              <a:rPr lang="hr-HR" sz="17600" i="1" dirty="0" smtClean="0"/>
              <a:t>!</a:t>
            </a:r>
          </a:p>
          <a:p>
            <a:pPr algn="ctr">
              <a:defRPr/>
            </a:pPr>
            <a:endParaRPr lang="hr-HR" sz="6600" i="1" dirty="0"/>
          </a:p>
          <a:p>
            <a:pPr lvl="0" algn="ctr">
              <a:buClr>
                <a:srgbClr val="5FCBEF"/>
              </a:buClr>
            </a:pP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Tel. 049 467 152 </a:t>
            </a:r>
          </a:p>
          <a:p>
            <a:pPr lvl="0" algn="ctr">
              <a:buClr>
                <a:srgbClr val="5FCBEF"/>
              </a:buClr>
            </a:pP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 - pošta: </a:t>
            </a: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  <a:hlinkClick r:id="rId2"/>
              </a:rPr>
              <a:t>ravnatelj@zzjzkzz.hr</a:t>
            </a: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</a:p>
          <a:p>
            <a:pPr lvl="0" algn="ctr">
              <a:buClr>
                <a:srgbClr val="5FCBEF"/>
              </a:buClr>
            </a:pP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Web: </a:t>
            </a: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www.zzjzkzz.hr</a:t>
            </a:r>
            <a:r>
              <a:rPr lang="hr-HR" sz="9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algn="ctr">
              <a:defRPr/>
            </a:pPr>
            <a:endParaRPr lang="hr-HR" sz="6600" i="1" dirty="0"/>
          </a:p>
        </p:txBody>
      </p: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ULOGA ZAVODA ZA JAVNO ZDRAVSTVO</a:t>
            </a:r>
            <a:endParaRPr lang="en-US" dirty="0"/>
          </a:p>
        </p:txBody>
      </p:sp>
      <p:sp>
        <p:nvSpPr>
          <p:cNvPr id="303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>
                <a:latin typeface="Arial Narrow" panose="020B0606020202030204" pitchFamily="34" charset="0"/>
              </a:rPr>
              <a:t>Zavod za javno zdravstvo Krapinsko-zagorske županije je javnozdravstvena ustanova koja obavlja javnozdravstvenu djelatnost sukladno zakonu o zdravstvenoj zaštiti i Nacionalnoj strategiji razvitka zdravstva Republike Hrvatske </a:t>
            </a:r>
          </a:p>
          <a:p>
            <a:r>
              <a:rPr lang="hr-HR" sz="8000" dirty="0">
                <a:latin typeface="Arial Narrow" panose="020B0606020202030204" pitchFamily="34" charset="0"/>
              </a:rPr>
              <a:t>Uloga Zavoda je očuvanje i unaprjeđenje zdravlja i prevencija bolesti</a:t>
            </a:r>
          </a:p>
          <a:p>
            <a:r>
              <a:rPr lang="hr-HR" sz="8000" dirty="0">
                <a:latin typeface="Arial Narrow" panose="020B0606020202030204" pitchFamily="34" charset="0"/>
              </a:rPr>
              <a:t>Zavod izvršava temeljnu svrhu javnog zdravstva  kroz suradnju,  komunikaciju, koordinaciju i partnerstvo s drugim zdravstvenim i obrazovnim ustanovama, lokalnom i regionalnom samoupravom, udrugama, kao i sa ostalim dionicima čiji je cilj unaprjeđenje i promocija zdravlja i prevencija bolesti</a:t>
            </a:r>
          </a:p>
          <a:p>
            <a:r>
              <a:rPr lang="hr-HR" sz="8000" dirty="0">
                <a:latin typeface="Arial Narrow" panose="020B0606020202030204" pitchFamily="34" charset="0"/>
              </a:rPr>
              <a:t>U Zavodu je zaposleno ukupno 54 djelatnika: 38 zdravstvenih, 11 nezdravstvenih i 5 zdravstvenih suradnika</a:t>
            </a:r>
          </a:p>
          <a:p>
            <a:endParaRPr lang="hr-HR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dirty="0">
                <a:latin typeface="Arial Narrow" panose="020B0606020202030204" pitchFamily="34" charset="0"/>
              </a:rPr>
              <a:t>ORGANIZACIJA ZAVODA ZA JAVNO ZDRAVSTVO</a:t>
            </a:r>
            <a:endParaRPr lang="en-US" dirty="0">
              <a:latin typeface="Arial Narrow" panose="020B0606020202030204" pitchFamily="34" charset="0"/>
            </a:endParaRPr>
          </a:p>
        </p:txBody>
      </p:sp>
      <p:grpSp>
        <p:nvGrpSpPr>
          <p:cNvPr id="9219" name="Organization Chart 7"/>
          <p:cNvGrpSpPr>
            <a:grpSpLocks/>
          </p:cNvGrpSpPr>
          <p:nvPr/>
        </p:nvGrpSpPr>
        <p:grpSpPr bwMode="auto">
          <a:xfrm>
            <a:off x="611188" y="1628800"/>
            <a:ext cx="8166338" cy="4478394"/>
            <a:chOff x="604" y="23907"/>
            <a:chExt cx="1633" cy="97353"/>
          </a:xfrm>
        </p:grpSpPr>
        <p:cxnSp>
          <p:nvCxnSpPr>
            <p:cNvPr id="9220" name="_s3076"/>
            <p:cNvCxnSpPr>
              <a:cxnSpLocks noChangeShapeType="1"/>
              <a:stCxn id="9233" idx="1"/>
              <a:endCxn id="9226" idx="2"/>
            </p:cNvCxnSpPr>
            <p:nvPr/>
          </p:nvCxnSpPr>
          <p:spPr bwMode="auto">
            <a:xfrm rot="10800000">
              <a:off x="1036" y="31476"/>
              <a:ext cx="130" cy="8337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1" name="_s3077"/>
            <p:cNvCxnSpPr>
              <a:cxnSpLocks noChangeShapeType="1"/>
              <a:stCxn id="9232" idx="1"/>
              <a:endCxn id="9226" idx="2"/>
            </p:cNvCxnSpPr>
            <p:nvPr/>
          </p:nvCxnSpPr>
          <p:spPr bwMode="auto">
            <a:xfrm rot="10800000">
              <a:off x="1036" y="31490"/>
              <a:ext cx="143" cy="7139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2" name="_s3078"/>
            <p:cNvCxnSpPr>
              <a:cxnSpLocks noChangeShapeType="1"/>
              <a:stCxn id="9231" idx="1"/>
              <a:endCxn id="9226" idx="2"/>
            </p:cNvCxnSpPr>
            <p:nvPr/>
          </p:nvCxnSpPr>
          <p:spPr bwMode="auto">
            <a:xfrm rot="10800000">
              <a:off x="1036" y="31490"/>
              <a:ext cx="143" cy="5844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3" name="_s3079"/>
            <p:cNvCxnSpPr>
              <a:cxnSpLocks noChangeShapeType="1"/>
              <a:stCxn id="9230" idx="1"/>
              <a:endCxn id="9226" idx="2"/>
            </p:cNvCxnSpPr>
            <p:nvPr/>
          </p:nvCxnSpPr>
          <p:spPr bwMode="auto">
            <a:xfrm rot="10800000">
              <a:off x="1036" y="31476"/>
              <a:ext cx="130" cy="460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4" name="_s3080"/>
            <p:cNvCxnSpPr>
              <a:cxnSpLocks noChangeShapeType="1"/>
              <a:stCxn id="9229" idx="1"/>
              <a:endCxn id="9226" idx="2"/>
            </p:cNvCxnSpPr>
            <p:nvPr/>
          </p:nvCxnSpPr>
          <p:spPr bwMode="auto">
            <a:xfrm rot="10800000">
              <a:off x="1036" y="31490"/>
              <a:ext cx="143" cy="3250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_s3082"/>
            <p:cNvCxnSpPr>
              <a:cxnSpLocks noChangeShapeType="1"/>
              <a:stCxn id="9227" idx="1"/>
              <a:endCxn id="9226" idx="2"/>
            </p:cNvCxnSpPr>
            <p:nvPr/>
          </p:nvCxnSpPr>
          <p:spPr bwMode="auto">
            <a:xfrm rot="10800000">
              <a:off x="1036" y="31476"/>
              <a:ext cx="144" cy="787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6" name="_s3083"/>
            <p:cNvSpPr>
              <a:spLocks noChangeArrowheads="1"/>
            </p:cNvSpPr>
            <p:nvPr/>
          </p:nvSpPr>
          <p:spPr bwMode="auto">
            <a:xfrm>
              <a:off x="604" y="23907"/>
              <a:ext cx="863" cy="75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794" tIns="898" rIns="1794" bIns="898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rgbClr val="FFFFFF"/>
                  </a:solidFill>
                </a:rPr>
                <a:t>ZAVOD ZA JAVNO ZDRAVSTVO</a:t>
              </a:r>
              <a:endParaRPr lang="en-US" altLang="sr-Latn-RS" sz="1600" dirty="0">
                <a:solidFill>
                  <a:srgbClr val="FFFFFF"/>
                </a:solidFill>
              </a:endParaRPr>
            </a:p>
          </p:txBody>
        </p:sp>
        <p:sp>
          <p:nvSpPr>
            <p:cNvPr id="9227" name="_s3084"/>
            <p:cNvSpPr>
              <a:spLocks noChangeArrowheads="1"/>
            </p:cNvSpPr>
            <p:nvPr/>
          </p:nvSpPr>
          <p:spPr bwMode="auto">
            <a:xfrm>
              <a:off x="1180" y="32938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794" tIns="898" rIns="1794" bIns="898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ZA EPIDEMIOLOGIJU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28" name="_s3085"/>
            <p:cNvSpPr>
              <a:spLocks noChangeArrowheads="1"/>
            </p:cNvSpPr>
            <p:nvPr/>
          </p:nvSpPr>
          <p:spPr bwMode="auto">
            <a:xfrm>
              <a:off x="1179" y="44589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ZA SOCIJALNU MEDICINU I JAVNO ZDRAVSTVO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29" name="_s3086"/>
            <p:cNvSpPr>
              <a:spLocks noChangeArrowheads="1"/>
            </p:cNvSpPr>
            <p:nvPr/>
          </p:nvSpPr>
          <p:spPr bwMode="auto">
            <a:xfrm>
              <a:off x="1179" y="57558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hr-HR" altLang="sr-Latn-RS" sz="1600" dirty="0">
                <a:solidFill>
                  <a:srgbClr val="FFFFFF"/>
                </a:solidFill>
              </a:endParaRPr>
            </a:p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 ZA MIKROBIOLOGIJU</a:t>
              </a:r>
            </a:p>
            <a:p>
              <a:pPr algn="ctr" eaLnBrk="1" hangingPunct="1"/>
              <a:endParaRPr lang="en-US" altLang="sr-Latn-RS" sz="1600" dirty="0">
                <a:solidFill>
                  <a:srgbClr val="FFFFFF"/>
                </a:solidFill>
              </a:endParaRPr>
            </a:p>
          </p:txBody>
        </p:sp>
        <p:sp>
          <p:nvSpPr>
            <p:cNvPr id="9230" name="_s3087"/>
            <p:cNvSpPr>
              <a:spLocks noChangeArrowheads="1"/>
            </p:cNvSpPr>
            <p:nvPr/>
          </p:nvSpPr>
          <p:spPr bwMode="auto">
            <a:xfrm>
              <a:off x="1166" y="71084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ZA ZDRAVSTVENU EKOLOGIJU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31" name="_s3088"/>
            <p:cNvSpPr>
              <a:spLocks noChangeArrowheads="1"/>
            </p:cNvSpPr>
            <p:nvPr/>
          </p:nvSpPr>
          <p:spPr bwMode="auto">
            <a:xfrm>
              <a:off x="1179" y="83496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ZA ŠKOLSKU MEDICINU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32" name="_s3089"/>
            <p:cNvSpPr>
              <a:spLocks noChangeArrowheads="1"/>
            </p:cNvSpPr>
            <p:nvPr/>
          </p:nvSpPr>
          <p:spPr bwMode="auto">
            <a:xfrm>
              <a:off x="1179" y="96465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RAČUNOVODSTVO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33" name="_s3090"/>
            <p:cNvSpPr>
              <a:spLocks noChangeArrowheads="1"/>
            </p:cNvSpPr>
            <p:nvPr/>
          </p:nvSpPr>
          <p:spPr bwMode="auto">
            <a:xfrm>
              <a:off x="1166" y="108435"/>
              <a:ext cx="1057" cy="128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0922" tIns="53237" rIns="69438" bIns="46292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sz="1600" dirty="0">
                  <a:solidFill>
                    <a:schemeClr val="accent2">
                      <a:lumMod val="75000"/>
                    </a:schemeClr>
                  </a:solidFill>
                </a:rPr>
                <a:t>ODJEL ZA PRAVNE I OPĆE POSLOVE</a:t>
              </a:r>
              <a:endParaRPr lang="en-US" altLang="sr-Latn-R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ODJEL ZA EPIDEMIOLOGIJU</a:t>
            </a: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473058464"/>
              </p:ext>
            </p:extLst>
          </p:nvPr>
        </p:nvGraphicFramePr>
        <p:xfrm>
          <a:off x="539750" y="2133600"/>
          <a:ext cx="8266113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latin typeface="Arial Narrow" panose="020B0606020202030204" pitchFamily="34" charset="0"/>
              </a:rPr>
              <a:t>Aktivnosti Odjela: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478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hr-HR" sz="2800" dirty="0">
                <a:latin typeface="Arial Narrow" panose="020B0606020202030204" pitchFamily="34" charset="0"/>
              </a:rPr>
              <a:t>Odjel  se sastoji od  3 tima (Zabok, Zlatar, Krapina) i  obavlja sljedeće poslove: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zaprima Prijave zaraznih bolesti, prati i analizira kretanje zaraznih bolesti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predlaže i provodi mjere za sprečavanje i suzbijanje zaraznih bolesti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vrši obradu epidemije s ciljem sprječavanja daljeg širenja bolesti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sudjeluje u Nacionalnom programu borbe protiv tuberkuloze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sudjeluje u Nacionalnom programu za prevenciju HIV/AIDS-a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nabavlja i distribuira cjepiva za područje Županije ovlaštenim </a:t>
            </a:r>
            <a:r>
              <a:rPr lang="hr-HR" sz="2800" dirty="0" err="1">
                <a:latin typeface="Arial Narrow" panose="020B0606020202030204" pitchFamily="34" charset="0"/>
              </a:rPr>
              <a:t>cjepiteljima</a:t>
            </a:r>
            <a:endParaRPr lang="hr-HR" sz="2800" dirty="0">
              <a:latin typeface="Arial Narrow" panose="020B0606020202030204" pitchFamily="34" charset="0"/>
            </a:endParaRP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izrađuje izvješća o provedenom cijepljenju propisanom zakonom i pravilnikom, te prati i evidentira nepoželjne nuspojave i </a:t>
            </a:r>
            <a:r>
              <a:rPr lang="hr-HR" sz="2800" dirty="0" err="1">
                <a:latin typeface="Arial Narrow" panose="020B0606020202030204" pitchFamily="34" charset="0"/>
              </a:rPr>
              <a:t>postvakcinalne</a:t>
            </a:r>
            <a:r>
              <a:rPr lang="hr-HR" sz="2800" dirty="0">
                <a:latin typeface="Arial Narrow" panose="020B0606020202030204" pitchFamily="34" charset="0"/>
              </a:rPr>
              <a:t> komplikacije</a:t>
            </a:r>
          </a:p>
          <a:p>
            <a:pPr fontAlgn="base"/>
            <a:r>
              <a:rPr lang="hr-HR" sz="2800" dirty="0">
                <a:latin typeface="Arial Narrow" panose="020B0606020202030204" pitchFamily="34" charset="0"/>
              </a:rPr>
              <a:t>vrši cijepljenje putnika u strane zemlje, te ostalih kada je to potrebno (protiv hepatitisa A i B, gripe, žute groznice i drugih zaraznih bolesti) i o tome vodi evidenciju 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Narrow" panose="020B0606020202030204" pitchFamily="34" charset="0"/>
              </a:rPr>
              <a:t>Aktivnosti Odjela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obavlja </a:t>
            </a:r>
            <a:r>
              <a:rPr lang="hr-HR" sz="2000" dirty="0">
                <a:latin typeface="Arial Narrow" panose="020B0606020202030204" pitchFamily="34" charset="0"/>
                <a:hlinkClick r:id="rId2"/>
              </a:rPr>
              <a:t>sistematske preglede i izdaje sanitarne iskaznice</a:t>
            </a:r>
            <a:r>
              <a:rPr lang="hr-HR" sz="2000" dirty="0">
                <a:latin typeface="Arial Narrow" panose="020B0606020202030204" pitchFamily="34" charset="0"/>
              </a:rPr>
              <a:t>  osobama koje rade u ugostiteljstvu, zdravstvu, obrazovanju i drugim djelatnostima predviđenima zakonom</a:t>
            </a: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vodi registre kliconoša i </a:t>
            </a:r>
            <a:r>
              <a:rPr lang="hr-HR" sz="2000" dirty="0" err="1">
                <a:latin typeface="Arial Narrow" panose="020B0606020202030204" pitchFamily="34" charset="0"/>
              </a:rPr>
              <a:t>parazitonoša</a:t>
            </a:r>
            <a:endParaRPr lang="hr-HR" sz="2000" dirty="0">
              <a:latin typeface="Arial Narrow" panose="020B0606020202030204" pitchFamily="34" charset="0"/>
            </a:endParaRP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vrši </a:t>
            </a:r>
            <a:r>
              <a:rPr lang="hr-HR" sz="2000" dirty="0" err="1">
                <a:latin typeface="Arial Narrow" panose="020B0606020202030204" pitchFamily="34" charset="0"/>
              </a:rPr>
              <a:t>antirabičnu</a:t>
            </a:r>
            <a:r>
              <a:rPr lang="hr-HR" sz="2000" dirty="0">
                <a:latin typeface="Arial Narrow" panose="020B0606020202030204" pitchFamily="34" charset="0"/>
              </a:rPr>
              <a:t> zaštitu (zaštitu od bjesnoće) </a:t>
            </a: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vrši higijensko-epidemiološki nadzor </a:t>
            </a: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obavlja nadzor nad DDD mjerama</a:t>
            </a: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organizira zdravstvenu edukaciju</a:t>
            </a:r>
          </a:p>
          <a:p>
            <a:pPr fontAlgn="base"/>
            <a:r>
              <a:rPr lang="hr-HR" sz="2000" dirty="0">
                <a:latin typeface="Arial Narrow" panose="020B0606020202030204" pitchFamily="34" charset="0"/>
              </a:rPr>
              <a:t>vodi </a:t>
            </a:r>
            <a:r>
              <a:rPr lang="hr-HR" sz="2000" dirty="0">
                <a:latin typeface="Arial Narrow" panose="020B0606020202030204" pitchFamily="34" charset="0"/>
                <a:hlinkClick r:id="rId3"/>
              </a:rPr>
              <a:t>tečaj higijenskog minimuma</a:t>
            </a:r>
            <a:r>
              <a:rPr lang="hr-HR" dirty="0"/>
              <a:t> 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5978486"/>
      </p:ext>
    </p:extLst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9"/>
            <a:ext cx="4032448" cy="2880320"/>
          </a:xfrm>
        </p:spPr>
      </p:pic>
      <p:pic>
        <p:nvPicPr>
          <p:cNvPr id="5" name="Rezervirano mjesto sadržaj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31825"/>
            <a:ext cx="3090863" cy="2315224"/>
          </a:xfrm>
          <a:prstGeom prst="rect">
            <a:avLst/>
          </a:prstGeom>
        </p:spPr>
      </p:pic>
      <p:pic>
        <p:nvPicPr>
          <p:cNvPr id="6" name="Rezervirano mjesto sadržaj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12976"/>
            <a:ext cx="3090863" cy="2315224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dirty="0">
                <a:latin typeface="Arial Narrow" panose="020B0606020202030204" pitchFamily="34" charset="0"/>
              </a:rPr>
              <a:t>ODJEL ZA JAVNO ZDRAVSTVO I</a:t>
            </a:r>
            <a:br>
              <a:rPr lang="hr-HR" dirty="0">
                <a:latin typeface="Arial Narrow" panose="020B0606020202030204" pitchFamily="34" charset="0"/>
              </a:rPr>
            </a:br>
            <a:r>
              <a:rPr lang="hr-HR" dirty="0">
                <a:latin typeface="Arial Narrow" panose="020B0606020202030204" pitchFamily="34" charset="0"/>
              </a:rPr>
              <a:t>SOCIJALNU MEDICINU</a:t>
            </a:r>
            <a:endParaRPr lang="en-US" sz="2800" dirty="0"/>
          </a:p>
        </p:txBody>
      </p:sp>
      <p:sp>
        <p:nvSpPr>
          <p:cNvPr id="2140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r-HR" sz="2000" dirty="0">
                <a:latin typeface="Arial Narrow" panose="020B0606020202030204" pitchFamily="34" charset="0"/>
              </a:rPr>
              <a:t>Aktivnosti Odjela: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Promicanje zdravlja i prevencija bolesti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Koordinacija provedbe nacionalnih preventivnih programa na županijskoj razini (Nacionalni program ranog otkrivanja raka dojke i debelog crijeva), Nacionalni program promicanja zdravlja Živjeti zdravo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 </a:t>
            </a:r>
            <a:r>
              <a:rPr lang="hr-HR" sz="2000" b="1" u="sng" dirty="0">
                <a:solidFill>
                  <a:schemeClr val="folHlink"/>
                </a:solidFill>
                <a:latin typeface="Arial Narrow" panose="020B0606020202030204" pitchFamily="34" charset="0"/>
              </a:rPr>
              <a:t>prikupljanje, kontrola i</a:t>
            </a:r>
            <a:r>
              <a:rPr lang="hr-HR" sz="2000" dirty="0">
                <a:latin typeface="Arial Narrow" panose="020B0606020202030204" pitchFamily="34" charset="0"/>
              </a:rPr>
              <a:t> </a:t>
            </a:r>
            <a:r>
              <a:rPr lang="hr-HR" sz="2000" b="1" u="sng" dirty="0">
                <a:solidFill>
                  <a:schemeClr val="folHlink"/>
                </a:solidFill>
                <a:latin typeface="Arial Narrow" panose="020B0606020202030204" pitchFamily="34" charset="0"/>
              </a:rPr>
              <a:t>informatička obrada</a:t>
            </a:r>
            <a:r>
              <a:rPr lang="hr-HR" sz="2000" dirty="0">
                <a:latin typeface="Arial Narrow" panose="020B0606020202030204" pitchFamily="34" charset="0"/>
              </a:rPr>
              <a:t> podataka, kao i  pružanje stručno metodološke pomoći za izradu izvješća svim zdravstvenim subjektima u Županiji na razini primarne, sekundarne i tercijarne zdravstvene zaštite</a:t>
            </a:r>
          </a:p>
          <a:p>
            <a:pPr eaLnBrk="1" hangingPunct="1">
              <a:defRPr/>
            </a:pPr>
            <a:r>
              <a:rPr lang="hr-HR" sz="2000" b="1" u="sng" dirty="0">
                <a:solidFill>
                  <a:schemeClr val="folHlink"/>
                </a:solidFill>
                <a:latin typeface="Arial Narrow" panose="020B0606020202030204" pitchFamily="34" charset="0"/>
              </a:rPr>
              <a:t>praćenje </a:t>
            </a:r>
            <a:r>
              <a:rPr lang="hr-HR" sz="2000" dirty="0">
                <a:latin typeface="Arial Narrow" panose="020B0606020202030204" pitchFamily="34" charset="0"/>
              </a:rPr>
              <a:t>demografskih kretanja </a:t>
            </a:r>
          </a:p>
          <a:p>
            <a:pPr eaLnBrk="1" hangingPunct="1">
              <a:defRPr/>
            </a:pPr>
            <a:r>
              <a:rPr lang="hr-HR" sz="2000" b="1" u="sng" dirty="0">
                <a:solidFill>
                  <a:schemeClr val="folHlink"/>
                </a:solidFill>
                <a:latin typeface="Arial Narrow" panose="020B0606020202030204" pitchFamily="34" charset="0"/>
              </a:rPr>
              <a:t>detekcija </a:t>
            </a:r>
            <a:r>
              <a:rPr lang="hr-HR" sz="2000" dirty="0">
                <a:latin typeface="Arial Narrow" panose="020B0606020202030204" pitchFamily="34" charset="0"/>
              </a:rPr>
              <a:t>prioritetnih problema na temelju  analize prikupljenih informacija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Suradnja s medijima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Prevencija kroničnih nezaraznih bolesti</a:t>
            </a:r>
          </a:p>
          <a:p>
            <a:pPr eaLnBrk="1" hangingPunct="1">
              <a:defRPr/>
            </a:pPr>
            <a:r>
              <a:rPr lang="hr-HR" sz="2000" dirty="0">
                <a:latin typeface="Arial Narrow" panose="020B0606020202030204" pitchFamily="34" charset="0"/>
              </a:rPr>
              <a:t>Organiziranje javno zdravstvenih aktivnosti u svrhu unaprjeđenja zdravlja</a:t>
            </a:r>
            <a:endParaRPr lang="en-US" sz="2000" dirty="0"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77676"/>
      </p:ext>
    </p:extLst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200" dirty="0">
                <a:latin typeface="Arial Narrow" panose="020B0606020202030204" pitchFamily="34" charset="0"/>
              </a:rPr>
              <a:t>Centar za prevenciju ovisnosti  (CZPO ) djeluje u sastavu Odjela za socijalnu medicinu</a:t>
            </a:r>
            <a:br>
              <a:rPr lang="hr-HR" sz="3200" dirty="0">
                <a:latin typeface="Arial Narrow" panose="020B0606020202030204" pitchFamily="34" charset="0"/>
              </a:rPr>
            </a:br>
            <a:r>
              <a:rPr lang="hr-HR" sz="3200" dirty="0">
                <a:latin typeface="Arial Narrow" panose="020B0606020202030204" pitchFamily="34" charset="0"/>
              </a:rPr>
              <a:t/>
            </a:r>
            <a:br>
              <a:rPr lang="hr-HR" sz="3200" dirty="0">
                <a:latin typeface="Arial Narrow" panose="020B0606020202030204" pitchFamily="34" charset="0"/>
              </a:rPr>
            </a:br>
            <a:endParaRPr lang="hr-HR" sz="3200" dirty="0">
              <a:latin typeface="Arial Narrow" panose="020B0606020202030204" pitchFamily="34" charset="0"/>
            </a:endParaRPr>
          </a:p>
        </p:txBody>
      </p:sp>
      <p:sp>
        <p:nvSpPr>
          <p:cNvPr id="237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hr-HR" sz="2000" dirty="0">
                <a:latin typeface="Arial Narrow" panose="020B0606020202030204" pitchFamily="34" charset="0"/>
              </a:rPr>
              <a:t>Aktivnosti Centra:</a:t>
            </a:r>
          </a:p>
          <a:p>
            <a:pPr eaLnBrk="1" hangingPunct="1">
              <a:defRPr/>
            </a:pPr>
            <a:endParaRPr lang="hr-HR" sz="2000" u="sng" dirty="0"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hr-HR" sz="2000" u="sng" dirty="0">
                <a:latin typeface="Arial Narrow" panose="020B0606020202030204" pitchFamily="34" charset="0"/>
              </a:rPr>
              <a:t>PRIMARNA PREVENCIJA </a:t>
            </a:r>
            <a:r>
              <a:rPr lang="hr-HR" sz="2000" dirty="0">
                <a:latin typeface="Arial Narrow" panose="020B0606020202030204" pitchFamily="34" charset="0"/>
              </a:rPr>
              <a:t> - zaštita zdrave populacije, edukacija, savjetodavni rad, senzibilizacija javnosti, preventivni programi</a:t>
            </a:r>
          </a:p>
          <a:p>
            <a:pPr eaLnBrk="1" hangingPunct="1">
              <a:defRPr/>
            </a:pPr>
            <a:r>
              <a:rPr lang="hr-HR" sz="2000" u="sng" dirty="0">
                <a:latin typeface="Arial Narrow" panose="020B0606020202030204" pitchFamily="34" charset="0"/>
              </a:rPr>
              <a:t>SEKUNDARNA PREVENCIJA</a:t>
            </a:r>
            <a:r>
              <a:rPr lang="hr-HR" sz="2000" dirty="0">
                <a:latin typeface="Arial Narrow" panose="020B0606020202030204" pitchFamily="34" charset="0"/>
              </a:rPr>
              <a:t> – informiranje, dijagnostika konzumenata, ovisnika i njihovih obitelji te rehabilitacija ovisnika</a:t>
            </a:r>
          </a:p>
          <a:p>
            <a:pPr eaLnBrk="1" hangingPunct="1">
              <a:defRPr/>
            </a:pPr>
            <a:r>
              <a:rPr lang="hr-HR" sz="2000" u="sng" dirty="0">
                <a:latin typeface="Arial Narrow" panose="020B0606020202030204" pitchFamily="34" charset="0"/>
              </a:rPr>
              <a:t>TERCIJARNA PREVENCIJA</a:t>
            </a:r>
            <a:r>
              <a:rPr lang="hr-HR" sz="2000" dirty="0">
                <a:latin typeface="Arial Narrow" panose="020B0606020202030204" pitchFamily="34" charset="0"/>
              </a:rPr>
              <a:t> – resocijalizacija ovisnika nakon uspješno završenog programa rehabilitacije </a:t>
            </a:r>
            <a:endParaRPr lang="hr-HR" sz="2000" u="sng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1355</TotalTime>
  <Words>918</Words>
  <Application>Microsoft Office PowerPoint</Application>
  <PresentationFormat>Prikaz na zaslonu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Times New Roman</vt:lpstr>
      <vt:lpstr>Trebuchet MS</vt:lpstr>
      <vt:lpstr>Wingdings</vt:lpstr>
      <vt:lpstr>Wingdings 3</vt:lpstr>
      <vt:lpstr>Faseta</vt:lpstr>
      <vt:lpstr>ZAVOD ZA JAVNO ZDRAVSTVO KRAPINSKO-ZAGORSKE ŽUPANIJE</vt:lpstr>
      <vt:lpstr>ULOGA ZAVODA ZA JAVNO ZDRAVSTVO</vt:lpstr>
      <vt:lpstr>ORGANIZACIJA ZAVODA ZA JAVNO ZDRAVSTVO</vt:lpstr>
      <vt:lpstr>ODJEL ZA EPIDEMIOLOGIJU </vt:lpstr>
      <vt:lpstr>Aktivnosti Odjela:</vt:lpstr>
      <vt:lpstr>Aktivnosti Odjela</vt:lpstr>
      <vt:lpstr>PowerPointova prezentacija</vt:lpstr>
      <vt:lpstr>ODJEL ZA JAVNO ZDRAVSTVO I SOCIJALNU MEDICINU</vt:lpstr>
      <vt:lpstr>Centar za prevenciju ovisnosti  (CZPO ) djeluje u sastavu Odjela za socijalnu medicinu  </vt:lpstr>
      <vt:lpstr>ODJEL ZA MIKROBIOLOGIJU</vt:lpstr>
      <vt:lpstr>ODJEL ZA ZDRAVSTVENU EKOLOGIJU  Aktivnosti:</vt:lpstr>
      <vt:lpstr>Akreditacija-dokaz kompetentnosti za provedbu ispitivanja</vt:lpstr>
      <vt:lpstr>PowerPointova prezentacija</vt:lpstr>
      <vt:lpstr>PowerPointova prezentacija</vt:lpstr>
      <vt:lpstr>Aktivnosti Odjela za školsku medicinu </vt:lpstr>
      <vt:lpstr>PowerPointova prezentacija</vt:lpstr>
      <vt:lpstr>ZAPOSLENI LIJEČNICI </vt:lpstr>
      <vt:lpstr>TRENUTNE SPECIJALIZACIJE 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Miljenka Mužar Sertić</cp:lastModifiedBy>
  <cp:revision>121</cp:revision>
  <dcterms:created xsi:type="dcterms:W3CDTF">2006-05-03T06:14:02Z</dcterms:created>
  <dcterms:modified xsi:type="dcterms:W3CDTF">2019-09-10T06:43:13Z</dcterms:modified>
</cp:coreProperties>
</file>