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4" r:id="rId3"/>
    <p:sldId id="276" r:id="rId4"/>
    <p:sldId id="277" r:id="rId5"/>
    <p:sldId id="278" r:id="rId6"/>
    <p:sldId id="279" r:id="rId7"/>
    <p:sldId id="280" r:id="rId8"/>
    <p:sldId id="284" r:id="rId9"/>
    <p:sldId id="292" r:id="rId10"/>
    <p:sldId id="290" r:id="rId11"/>
    <p:sldId id="291" r:id="rId12"/>
    <p:sldId id="293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Svijetli stil 1 - Isticanj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ijetli stil 3 - Isticanj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3" autoAdjust="0"/>
    <p:restoredTop sz="94660"/>
  </p:normalViewPr>
  <p:slideViewPr>
    <p:cSldViewPr>
      <p:cViewPr>
        <p:scale>
          <a:sx n="94" d="100"/>
          <a:sy n="94" d="100"/>
        </p:scale>
        <p:origin x="-130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E7A2E3-E3FE-40C5-BD34-9031042DF201}" type="doc">
      <dgm:prSet loTypeId="urn:microsoft.com/office/officeart/2005/8/layout/cycle5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7C1AD29F-70A3-4BDF-8BD6-C40C8F6A437D}">
      <dgm:prSet phldrT="[Tekst]"/>
      <dgm:spPr/>
      <dgm:t>
        <a:bodyPr/>
        <a:lstStyle/>
        <a:p>
          <a:r>
            <a:rPr lang="hr-HR" b="1" dirty="0" smtClean="0"/>
            <a:t>Obvezna dokumentacija</a:t>
          </a:r>
          <a:endParaRPr lang="hr-HR" b="1" dirty="0"/>
        </a:p>
      </dgm:t>
    </dgm:pt>
    <dgm:pt modelId="{05091B45-CA56-4A2E-8B7F-AA07D8BC3F86}" type="parTrans" cxnId="{D586F161-0EC0-47B8-A0DB-312F4EB84DE7}">
      <dgm:prSet/>
      <dgm:spPr/>
      <dgm:t>
        <a:bodyPr/>
        <a:lstStyle/>
        <a:p>
          <a:endParaRPr lang="hr-HR" b="1"/>
        </a:p>
      </dgm:t>
    </dgm:pt>
    <dgm:pt modelId="{85F0AE2E-2270-47B6-8C28-9C266ABE01C7}" type="sibTrans" cxnId="{D586F161-0EC0-47B8-A0DB-312F4EB84DE7}">
      <dgm:prSet/>
      <dgm:spPr/>
      <dgm:t>
        <a:bodyPr/>
        <a:lstStyle/>
        <a:p>
          <a:endParaRPr lang="hr-HR" b="1"/>
        </a:p>
      </dgm:t>
    </dgm:pt>
    <dgm:pt modelId="{6300E031-7B1C-470B-8D76-AAE88EB4A907}">
      <dgm:prSet phldrT="[Tekst]"/>
      <dgm:spPr/>
      <dgm:t>
        <a:bodyPr/>
        <a:lstStyle/>
        <a:p>
          <a:r>
            <a:rPr lang="hr-HR" b="1" dirty="0" smtClean="0"/>
            <a:t>Ispunjavanje prijavnih obrazaca</a:t>
          </a:r>
          <a:endParaRPr lang="hr-HR" b="1" dirty="0"/>
        </a:p>
      </dgm:t>
    </dgm:pt>
    <dgm:pt modelId="{7C682AF5-A6D4-4EE7-96D8-35338286391A}" type="parTrans" cxnId="{07C02042-C327-4B12-B891-B7FB4CEACB21}">
      <dgm:prSet/>
      <dgm:spPr/>
      <dgm:t>
        <a:bodyPr/>
        <a:lstStyle/>
        <a:p>
          <a:endParaRPr lang="hr-HR" b="1"/>
        </a:p>
      </dgm:t>
    </dgm:pt>
    <dgm:pt modelId="{5F6A8E69-F4DF-464F-B6C7-2C842B8896BB}" type="sibTrans" cxnId="{07C02042-C327-4B12-B891-B7FB4CEACB21}">
      <dgm:prSet/>
      <dgm:spPr/>
      <dgm:t>
        <a:bodyPr/>
        <a:lstStyle/>
        <a:p>
          <a:endParaRPr lang="hr-HR" b="1"/>
        </a:p>
      </dgm:t>
    </dgm:pt>
    <dgm:pt modelId="{EEB7482A-A6BC-433B-8E5F-7FDD33279DB9}">
      <dgm:prSet phldrT="[Tekst]"/>
      <dgm:spPr/>
      <dgm:t>
        <a:bodyPr/>
        <a:lstStyle/>
        <a:p>
          <a:r>
            <a:rPr lang="hr-HR" b="1" dirty="0" smtClean="0"/>
            <a:t>Kompletiranje prijave</a:t>
          </a:r>
          <a:endParaRPr lang="hr-HR" b="1" dirty="0"/>
        </a:p>
      </dgm:t>
    </dgm:pt>
    <dgm:pt modelId="{6E1AE16B-1616-4EA8-84B8-E197D2DFB101}" type="parTrans" cxnId="{3C1002E6-C40A-4DCF-BB92-E73A739BAF00}">
      <dgm:prSet/>
      <dgm:spPr/>
      <dgm:t>
        <a:bodyPr/>
        <a:lstStyle/>
        <a:p>
          <a:endParaRPr lang="hr-HR" b="1"/>
        </a:p>
      </dgm:t>
    </dgm:pt>
    <dgm:pt modelId="{9A9FDDF1-244E-49A0-9B80-D10927E872CC}" type="sibTrans" cxnId="{3C1002E6-C40A-4DCF-BB92-E73A739BAF00}">
      <dgm:prSet/>
      <dgm:spPr/>
      <dgm:t>
        <a:bodyPr/>
        <a:lstStyle/>
        <a:p>
          <a:endParaRPr lang="hr-HR" b="1"/>
        </a:p>
      </dgm:t>
    </dgm:pt>
    <dgm:pt modelId="{41EDEF49-4C49-4EFC-A8ED-8B2E506D4B66}">
      <dgm:prSet phldrT="[Tekst]"/>
      <dgm:spPr/>
      <dgm:t>
        <a:bodyPr/>
        <a:lstStyle/>
        <a:p>
          <a:r>
            <a:rPr lang="hr-HR" b="1" dirty="0" smtClean="0"/>
            <a:t>Slanje prijave</a:t>
          </a:r>
          <a:endParaRPr lang="hr-HR" b="1" dirty="0"/>
        </a:p>
      </dgm:t>
    </dgm:pt>
    <dgm:pt modelId="{C7C48BD4-DE87-45A1-8DD4-0C19DF504860}" type="parTrans" cxnId="{080DB858-7F69-4B6E-8DC0-5CC4CF7D9505}">
      <dgm:prSet/>
      <dgm:spPr/>
      <dgm:t>
        <a:bodyPr/>
        <a:lstStyle/>
        <a:p>
          <a:endParaRPr lang="hr-HR" b="1"/>
        </a:p>
      </dgm:t>
    </dgm:pt>
    <dgm:pt modelId="{55DB496B-D5F5-4B1E-85E8-C0E76FC00A15}" type="sibTrans" cxnId="{080DB858-7F69-4B6E-8DC0-5CC4CF7D9505}">
      <dgm:prSet/>
      <dgm:spPr/>
      <dgm:t>
        <a:bodyPr/>
        <a:lstStyle/>
        <a:p>
          <a:endParaRPr lang="hr-HR" b="1"/>
        </a:p>
      </dgm:t>
    </dgm:pt>
    <dgm:pt modelId="{DC4F201A-33EB-4125-95FA-9F4F390836C8}">
      <dgm:prSet phldrT="[Tekst]"/>
      <dgm:spPr/>
      <dgm:t>
        <a:bodyPr/>
        <a:lstStyle/>
        <a:p>
          <a:r>
            <a:rPr lang="hr-HR" b="1" dirty="0" smtClean="0"/>
            <a:t>Provjera</a:t>
          </a:r>
          <a:endParaRPr lang="hr-HR" b="1" dirty="0"/>
        </a:p>
      </dgm:t>
    </dgm:pt>
    <dgm:pt modelId="{F58A3AAF-FB6B-456A-8D49-BC8A25B9A9ED}" type="parTrans" cxnId="{5B94E6AD-D621-465A-A5C3-D990C639B0FB}">
      <dgm:prSet/>
      <dgm:spPr/>
      <dgm:t>
        <a:bodyPr/>
        <a:lstStyle/>
        <a:p>
          <a:endParaRPr lang="hr-HR" b="1"/>
        </a:p>
      </dgm:t>
    </dgm:pt>
    <dgm:pt modelId="{EE384E1B-9CF6-48A2-B969-A5F705487F02}" type="sibTrans" cxnId="{5B94E6AD-D621-465A-A5C3-D990C639B0FB}">
      <dgm:prSet/>
      <dgm:spPr/>
      <dgm:t>
        <a:bodyPr/>
        <a:lstStyle/>
        <a:p>
          <a:endParaRPr lang="hr-HR" b="1"/>
        </a:p>
      </dgm:t>
    </dgm:pt>
    <dgm:pt modelId="{1E7E0ABA-D61E-41A8-B610-91BA07FD3CAD}">
      <dgm:prSet/>
      <dgm:spPr/>
      <dgm:t>
        <a:bodyPr/>
        <a:lstStyle/>
        <a:p>
          <a:r>
            <a:rPr lang="hr-HR" b="1" dirty="0" smtClean="0"/>
            <a:t>Ugovaranje</a:t>
          </a:r>
          <a:endParaRPr lang="hr-HR" b="1" dirty="0"/>
        </a:p>
      </dgm:t>
    </dgm:pt>
    <dgm:pt modelId="{67C219B9-CE5F-4DC7-89D2-F4DA3C3A887E}" type="parTrans" cxnId="{EBFF3E84-BDCC-46D7-BCA2-E073ED7814A8}">
      <dgm:prSet/>
      <dgm:spPr/>
      <dgm:t>
        <a:bodyPr/>
        <a:lstStyle/>
        <a:p>
          <a:endParaRPr lang="hr-HR" b="1"/>
        </a:p>
      </dgm:t>
    </dgm:pt>
    <dgm:pt modelId="{C404EB4E-9F99-41E3-A6A6-619C42E1FF5D}" type="sibTrans" cxnId="{EBFF3E84-BDCC-46D7-BCA2-E073ED7814A8}">
      <dgm:prSet/>
      <dgm:spPr/>
      <dgm:t>
        <a:bodyPr/>
        <a:lstStyle/>
        <a:p>
          <a:endParaRPr lang="hr-HR" b="1"/>
        </a:p>
      </dgm:t>
    </dgm:pt>
    <dgm:pt modelId="{F870E912-F042-4D22-9BA6-706BCF447BD3}">
      <dgm:prSet/>
      <dgm:spPr/>
      <dgm:t>
        <a:bodyPr/>
        <a:lstStyle/>
        <a:p>
          <a:r>
            <a:rPr lang="hr-HR" b="1" dirty="0" smtClean="0"/>
            <a:t>Provedba</a:t>
          </a:r>
          <a:endParaRPr lang="hr-HR" b="1" dirty="0"/>
        </a:p>
      </dgm:t>
    </dgm:pt>
    <dgm:pt modelId="{73D85D20-8AE2-409A-BE5E-A41FF3E84376}" type="parTrans" cxnId="{7113FD3F-C6F9-4E33-9E51-B60379C3CCF4}">
      <dgm:prSet/>
      <dgm:spPr/>
      <dgm:t>
        <a:bodyPr/>
        <a:lstStyle/>
        <a:p>
          <a:endParaRPr lang="hr-HR" b="1"/>
        </a:p>
      </dgm:t>
    </dgm:pt>
    <dgm:pt modelId="{1D1D8B1A-A8A9-44F7-B5E8-F4AB7AA8B330}" type="sibTrans" cxnId="{7113FD3F-C6F9-4E33-9E51-B60379C3CCF4}">
      <dgm:prSet/>
      <dgm:spPr/>
      <dgm:t>
        <a:bodyPr/>
        <a:lstStyle/>
        <a:p>
          <a:endParaRPr lang="hr-HR" b="1"/>
        </a:p>
      </dgm:t>
    </dgm:pt>
    <dgm:pt modelId="{77036BD7-91BD-4233-8845-5CA3ECD4689E}" type="pres">
      <dgm:prSet presAssocID="{29E7A2E3-E3FE-40C5-BD34-9031042DF20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07A72D9-8C93-440F-BF09-1252F23AD19C}" type="pres">
      <dgm:prSet presAssocID="{7C1AD29F-70A3-4BDF-8BD6-C40C8F6A437D}" presName="node" presStyleLbl="node1" presStyleIdx="0" presStyleCnt="7" custScaleX="142019" custScaleY="126951" custRadScaleRad="98427" custRadScaleInc="-516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94370EA-113C-4940-B9ED-EE8A47A1CBC2}" type="pres">
      <dgm:prSet presAssocID="{7C1AD29F-70A3-4BDF-8BD6-C40C8F6A437D}" presName="spNode" presStyleCnt="0"/>
      <dgm:spPr/>
    </dgm:pt>
    <dgm:pt modelId="{A71937E4-9267-487C-8E39-62B319F85B4E}" type="pres">
      <dgm:prSet presAssocID="{85F0AE2E-2270-47B6-8C28-9C266ABE01C7}" presName="sibTrans" presStyleLbl="sibTrans1D1" presStyleIdx="0" presStyleCnt="7"/>
      <dgm:spPr/>
      <dgm:t>
        <a:bodyPr/>
        <a:lstStyle/>
        <a:p>
          <a:endParaRPr lang="hr-HR"/>
        </a:p>
      </dgm:t>
    </dgm:pt>
    <dgm:pt modelId="{7A269106-831A-4261-A3B8-83D39EA39A2C}" type="pres">
      <dgm:prSet presAssocID="{6300E031-7B1C-470B-8D76-AAE88EB4A907}" presName="node" presStyleLbl="node1" presStyleIdx="1" presStyleCnt="7" custScaleX="142019" custScaleY="126951" custRadScaleRad="110151" custRadScaleInc="4555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5FB00FB-C2B9-46A7-9615-8295CC26DBD6}" type="pres">
      <dgm:prSet presAssocID="{6300E031-7B1C-470B-8D76-AAE88EB4A907}" presName="spNode" presStyleCnt="0"/>
      <dgm:spPr/>
    </dgm:pt>
    <dgm:pt modelId="{185E8A4B-7BD6-427F-874E-8CEA24514C0B}" type="pres">
      <dgm:prSet presAssocID="{5F6A8E69-F4DF-464F-B6C7-2C842B8896BB}" presName="sibTrans" presStyleLbl="sibTrans1D1" presStyleIdx="1" presStyleCnt="7"/>
      <dgm:spPr/>
      <dgm:t>
        <a:bodyPr/>
        <a:lstStyle/>
        <a:p>
          <a:endParaRPr lang="hr-HR"/>
        </a:p>
      </dgm:t>
    </dgm:pt>
    <dgm:pt modelId="{FBB4441B-6A5F-41EC-BF92-0D0221008FAC}" type="pres">
      <dgm:prSet presAssocID="{EEB7482A-A6BC-433B-8E5F-7FDD33279DB9}" presName="node" presStyleLbl="node1" presStyleIdx="2" presStyleCnt="7" custScaleX="142019" custScaleY="126951" custRadScaleRad="115807" custRadScaleInc="-2050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C032C0-28B2-4BAB-A996-9A2B1EC41087}" type="pres">
      <dgm:prSet presAssocID="{EEB7482A-A6BC-433B-8E5F-7FDD33279DB9}" presName="spNode" presStyleCnt="0"/>
      <dgm:spPr/>
    </dgm:pt>
    <dgm:pt modelId="{5AA5AD2C-1613-4832-B453-205DBAA20D32}" type="pres">
      <dgm:prSet presAssocID="{9A9FDDF1-244E-49A0-9B80-D10927E872CC}" presName="sibTrans" presStyleLbl="sibTrans1D1" presStyleIdx="2" presStyleCnt="7"/>
      <dgm:spPr/>
      <dgm:t>
        <a:bodyPr/>
        <a:lstStyle/>
        <a:p>
          <a:endParaRPr lang="hr-HR"/>
        </a:p>
      </dgm:t>
    </dgm:pt>
    <dgm:pt modelId="{3E0C269A-5CD3-4A64-8DC6-0A7A2F289852}" type="pres">
      <dgm:prSet presAssocID="{41EDEF49-4C49-4EFC-A8ED-8B2E506D4B66}" presName="node" presStyleLbl="node1" presStyleIdx="3" presStyleCnt="7" custScaleX="142019" custScaleY="126951" custRadScaleRad="102446" custRadScaleInc="-3012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36391E6-63C3-43F1-A3D3-624DC57DEEC8}" type="pres">
      <dgm:prSet presAssocID="{41EDEF49-4C49-4EFC-A8ED-8B2E506D4B66}" presName="spNode" presStyleCnt="0"/>
      <dgm:spPr/>
    </dgm:pt>
    <dgm:pt modelId="{8C826BAB-2FEC-4EA1-B0CE-0ABE71561AC5}" type="pres">
      <dgm:prSet presAssocID="{55DB496B-D5F5-4B1E-85E8-C0E76FC00A15}" presName="sibTrans" presStyleLbl="sibTrans1D1" presStyleIdx="3" presStyleCnt="7"/>
      <dgm:spPr/>
      <dgm:t>
        <a:bodyPr/>
        <a:lstStyle/>
        <a:p>
          <a:endParaRPr lang="hr-HR"/>
        </a:p>
      </dgm:t>
    </dgm:pt>
    <dgm:pt modelId="{15310FC6-A98E-475C-9650-E40FD319464A}" type="pres">
      <dgm:prSet presAssocID="{DC4F201A-33EB-4125-95FA-9F4F390836C8}" presName="node" presStyleLbl="node1" presStyleIdx="4" presStyleCnt="7" custScaleX="142019" custScaleY="126951" custRadScaleRad="104041" custRadScaleInc="3851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02CD8F1-1638-416A-9B6E-26F17C2ADCE1}" type="pres">
      <dgm:prSet presAssocID="{DC4F201A-33EB-4125-95FA-9F4F390836C8}" presName="spNode" presStyleCnt="0"/>
      <dgm:spPr/>
    </dgm:pt>
    <dgm:pt modelId="{E79F0863-1208-4D2C-9B04-E33594151495}" type="pres">
      <dgm:prSet presAssocID="{EE384E1B-9CF6-48A2-B969-A5F705487F02}" presName="sibTrans" presStyleLbl="sibTrans1D1" presStyleIdx="4" presStyleCnt="7"/>
      <dgm:spPr/>
      <dgm:t>
        <a:bodyPr/>
        <a:lstStyle/>
        <a:p>
          <a:endParaRPr lang="hr-HR"/>
        </a:p>
      </dgm:t>
    </dgm:pt>
    <dgm:pt modelId="{62AD6638-60C4-4B30-BC8F-201481C827D0}" type="pres">
      <dgm:prSet presAssocID="{1E7E0ABA-D61E-41A8-B610-91BA07FD3CAD}" presName="node" presStyleLbl="node1" presStyleIdx="5" presStyleCnt="7" custScaleX="142019" custScaleY="126951" custRadScaleRad="103036" custRadScaleInc="373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830C625-5F00-4CB1-95E9-68CA9A6E1206}" type="pres">
      <dgm:prSet presAssocID="{1E7E0ABA-D61E-41A8-B610-91BA07FD3CAD}" presName="spNode" presStyleCnt="0"/>
      <dgm:spPr/>
    </dgm:pt>
    <dgm:pt modelId="{FA2C833C-45DE-443B-8793-47B265F3BF42}" type="pres">
      <dgm:prSet presAssocID="{C404EB4E-9F99-41E3-A6A6-619C42E1FF5D}" presName="sibTrans" presStyleLbl="sibTrans1D1" presStyleIdx="5" presStyleCnt="7"/>
      <dgm:spPr/>
      <dgm:t>
        <a:bodyPr/>
        <a:lstStyle/>
        <a:p>
          <a:endParaRPr lang="hr-HR"/>
        </a:p>
      </dgm:t>
    </dgm:pt>
    <dgm:pt modelId="{6C11E978-9594-4033-9B17-044EB8D69C8A}" type="pres">
      <dgm:prSet presAssocID="{F870E912-F042-4D22-9BA6-706BCF447BD3}" presName="node" presStyleLbl="node1" presStyleIdx="6" presStyleCnt="7" custScaleX="142019" custScaleY="126951" custRadScaleRad="113375" custRadScaleInc="-3038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C23D1E3-42A0-41AF-A796-07017AF65C7F}" type="pres">
      <dgm:prSet presAssocID="{F870E912-F042-4D22-9BA6-706BCF447BD3}" presName="spNode" presStyleCnt="0"/>
      <dgm:spPr/>
    </dgm:pt>
    <dgm:pt modelId="{2EFF0500-0694-4FF9-B3F2-3D7CAD7AEE32}" type="pres">
      <dgm:prSet presAssocID="{1D1D8B1A-A8A9-44F7-B5E8-F4AB7AA8B330}" presName="sibTrans" presStyleLbl="sibTrans1D1" presStyleIdx="6" presStyleCnt="7"/>
      <dgm:spPr/>
      <dgm:t>
        <a:bodyPr/>
        <a:lstStyle/>
        <a:p>
          <a:endParaRPr lang="hr-HR"/>
        </a:p>
      </dgm:t>
    </dgm:pt>
  </dgm:ptLst>
  <dgm:cxnLst>
    <dgm:cxn modelId="{B558439B-B901-4AB0-9844-C7274E3B94BC}" type="presOf" srcId="{41EDEF49-4C49-4EFC-A8ED-8B2E506D4B66}" destId="{3E0C269A-5CD3-4A64-8DC6-0A7A2F289852}" srcOrd="0" destOrd="0" presId="urn:microsoft.com/office/officeart/2005/8/layout/cycle5"/>
    <dgm:cxn modelId="{8144CA5A-C587-4A0E-8412-C78F1D3AF87B}" type="presOf" srcId="{29E7A2E3-E3FE-40C5-BD34-9031042DF201}" destId="{77036BD7-91BD-4233-8845-5CA3ECD4689E}" srcOrd="0" destOrd="0" presId="urn:microsoft.com/office/officeart/2005/8/layout/cycle5"/>
    <dgm:cxn modelId="{E6D2AB8C-6FD8-47C2-9007-FD147EE4C089}" type="presOf" srcId="{1E7E0ABA-D61E-41A8-B610-91BA07FD3CAD}" destId="{62AD6638-60C4-4B30-BC8F-201481C827D0}" srcOrd="0" destOrd="0" presId="urn:microsoft.com/office/officeart/2005/8/layout/cycle5"/>
    <dgm:cxn modelId="{5B94E6AD-D621-465A-A5C3-D990C639B0FB}" srcId="{29E7A2E3-E3FE-40C5-BD34-9031042DF201}" destId="{DC4F201A-33EB-4125-95FA-9F4F390836C8}" srcOrd="4" destOrd="0" parTransId="{F58A3AAF-FB6B-456A-8D49-BC8A25B9A9ED}" sibTransId="{EE384E1B-9CF6-48A2-B969-A5F705487F02}"/>
    <dgm:cxn modelId="{EBFF3E84-BDCC-46D7-BCA2-E073ED7814A8}" srcId="{29E7A2E3-E3FE-40C5-BD34-9031042DF201}" destId="{1E7E0ABA-D61E-41A8-B610-91BA07FD3CAD}" srcOrd="5" destOrd="0" parTransId="{67C219B9-CE5F-4DC7-89D2-F4DA3C3A887E}" sibTransId="{C404EB4E-9F99-41E3-A6A6-619C42E1FF5D}"/>
    <dgm:cxn modelId="{080DB858-7F69-4B6E-8DC0-5CC4CF7D9505}" srcId="{29E7A2E3-E3FE-40C5-BD34-9031042DF201}" destId="{41EDEF49-4C49-4EFC-A8ED-8B2E506D4B66}" srcOrd="3" destOrd="0" parTransId="{C7C48BD4-DE87-45A1-8DD4-0C19DF504860}" sibTransId="{55DB496B-D5F5-4B1E-85E8-C0E76FC00A15}"/>
    <dgm:cxn modelId="{E5F3D4DC-3000-42C2-A0C1-C1C277643B69}" type="presOf" srcId="{EE384E1B-9CF6-48A2-B969-A5F705487F02}" destId="{E79F0863-1208-4D2C-9B04-E33594151495}" srcOrd="0" destOrd="0" presId="urn:microsoft.com/office/officeart/2005/8/layout/cycle5"/>
    <dgm:cxn modelId="{7113FD3F-C6F9-4E33-9E51-B60379C3CCF4}" srcId="{29E7A2E3-E3FE-40C5-BD34-9031042DF201}" destId="{F870E912-F042-4D22-9BA6-706BCF447BD3}" srcOrd="6" destOrd="0" parTransId="{73D85D20-8AE2-409A-BE5E-A41FF3E84376}" sibTransId="{1D1D8B1A-A8A9-44F7-B5E8-F4AB7AA8B330}"/>
    <dgm:cxn modelId="{B15A7FAA-9759-4DC9-9227-FBF0E2533A9E}" type="presOf" srcId="{C404EB4E-9F99-41E3-A6A6-619C42E1FF5D}" destId="{FA2C833C-45DE-443B-8793-47B265F3BF42}" srcOrd="0" destOrd="0" presId="urn:microsoft.com/office/officeart/2005/8/layout/cycle5"/>
    <dgm:cxn modelId="{2F3CFFEE-5907-4D7B-943C-6759E7AD2BF9}" type="presOf" srcId="{85F0AE2E-2270-47B6-8C28-9C266ABE01C7}" destId="{A71937E4-9267-487C-8E39-62B319F85B4E}" srcOrd="0" destOrd="0" presId="urn:microsoft.com/office/officeart/2005/8/layout/cycle5"/>
    <dgm:cxn modelId="{AA9A8150-BFE3-42DE-8E42-4C7019020DC5}" type="presOf" srcId="{5F6A8E69-F4DF-464F-B6C7-2C842B8896BB}" destId="{185E8A4B-7BD6-427F-874E-8CEA24514C0B}" srcOrd="0" destOrd="0" presId="urn:microsoft.com/office/officeart/2005/8/layout/cycle5"/>
    <dgm:cxn modelId="{3C1002E6-C40A-4DCF-BB92-E73A739BAF00}" srcId="{29E7A2E3-E3FE-40C5-BD34-9031042DF201}" destId="{EEB7482A-A6BC-433B-8E5F-7FDD33279DB9}" srcOrd="2" destOrd="0" parTransId="{6E1AE16B-1616-4EA8-84B8-E197D2DFB101}" sibTransId="{9A9FDDF1-244E-49A0-9B80-D10927E872CC}"/>
    <dgm:cxn modelId="{07C02042-C327-4B12-B891-B7FB4CEACB21}" srcId="{29E7A2E3-E3FE-40C5-BD34-9031042DF201}" destId="{6300E031-7B1C-470B-8D76-AAE88EB4A907}" srcOrd="1" destOrd="0" parTransId="{7C682AF5-A6D4-4EE7-96D8-35338286391A}" sibTransId="{5F6A8E69-F4DF-464F-B6C7-2C842B8896BB}"/>
    <dgm:cxn modelId="{EBE3FEAE-441F-479D-9F27-DD83617D4898}" type="presOf" srcId="{7C1AD29F-70A3-4BDF-8BD6-C40C8F6A437D}" destId="{D07A72D9-8C93-440F-BF09-1252F23AD19C}" srcOrd="0" destOrd="0" presId="urn:microsoft.com/office/officeart/2005/8/layout/cycle5"/>
    <dgm:cxn modelId="{DA483AE2-CB35-4A5E-A415-18E432059DBB}" type="presOf" srcId="{EEB7482A-A6BC-433B-8E5F-7FDD33279DB9}" destId="{FBB4441B-6A5F-41EC-BF92-0D0221008FAC}" srcOrd="0" destOrd="0" presId="urn:microsoft.com/office/officeart/2005/8/layout/cycle5"/>
    <dgm:cxn modelId="{E1CE4C7F-CACD-47A6-B522-9EF2C6C2C777}" type="presOf" srcId="{1D1D8B1A-A8A9-44F7-B5E8-F4AB7AA8B330}" destId="{2EFF0500-0694-4FF9-B3F2-3D7CAD7AEE32}" srcOrd="0" destOrd="0" presId="urn:microsoft.com/office/officeart/2005/8/layout/cycle5"/>
    <dgm:cxn modelId="{A68CCD34-3AF4-43FC-AB1E-9727CB81A995}" type="presOf" srcId="{9A9FDDF1-244E-49A0-9B80-D10927E872CC}" destId="{5AA5AD2C-1613-4832-B453-205DBAA20D32}" srcOrd="0" destOrd="0" presId="urn:microsoft.com/office/officeart/2005/8/layout/cycle5"/>
    <dgm:cxn modelId="{AA7BC7E2-F3C1-49E5-B67F-201ECAF4F4B3}" type="presOf" srcId="{F870E912-F042-4D22-9BA6-706BCF447BD3}" destId="{6C11E978-9594-4033-9B17-044EB8D69C8A}" srcOrd="0" destOrd="0" presId="urn:microsoft.com/office/officeart/2005/8/layout/cycle5"/>
    <dgm:cxn modelId="{084726C1-C30F-4BAD-A88D-11B23C49D610}" type="presOf" srcId="{55DB496B-D5F5-4B1E-85E8-C0E76FC00A15}" destId="{8C826BAB-2FEC-4EA1-B0CE-0ABE71561AC5}" srcOrd="0" destOrd="0" presId="urn:microsoft.com/office/officeart/2005/8/layout/cycle5"/>
    <dgm:cxn modelId="{D586F161-0EC0-47B8-A0DB-312F4EB84DE7}" srcId="{29E7A2E3-E3FE-40C5-BD34-9031042DF201}" destId="{7C1AD29F-70A3-4BDF-8BD6-C40C8F6A437D}" srcOrd="0" destOrd="0" parTransId="{05091B45-CA56-4A2E-8B7F-AA07D8BC3F86}" sibTransId="{85F0AE2E-2270-47B6-8C28-9C266ABE01C7}"/>
    <dgm:cxn modelId="{08E1EF99-F8CB-40E0-B4C8-C5EAA61301E4}" type="presOf" srcId="{6300E031-7B1C-470B-8D76-AAE88EB4A907}" destId="{7A269106-831A-4261-A3B8-83D39EA39A2C}" srcOrd="0" destOrd="0" presId="urn:microsoft.com/office/officeart/2005/8/layout/cycle5"/>
    <dgm:cxn modelId="{4AC9B591-C2FF-41ED-A0A8-0C7D55DC027F}" type="presOf" srcId="{DC4F201A-33EB-4125-95FA-9F4F390836C8}" destId="{15310FC6-A98E-475C-9650-E40FD319464A}" srcOrd="0" destOrd="0" presId="urn:microsoft.com/office/officeart/2005/8/layout/cycle5"/>
    <dgm:cxn modelId="{AF93BEBB-D44D-4FC0-9FA5-7FBDBD1A5575}" type="presParOf" srcId="{77036BD7-91BD-4233-8845-5CA3ECD4689E}" destId="{D07A72D9-8C93-440F-BF09-1252F23AD19C}" srcOrd="0" destOrd="0" presId="urn:microsoft.com/office/officeart/2005/8/layout/cycle5"/>
    <dgm:cxn modelId="{E8EA9382-344B-4D57-8595-8C2ADD1C3C08}" type="presParOf" srcId="{77036BD7-91BD-4233-8845-5CA3ECD4689E}" destId="{B94370EA-113C-4940-B9ED-EE8A47A1CBC2}" srcOrd="1" destOrd="0" presId="urn:microsoft.com/office/officeart/2005/8/layout/cycle5"/>
    <dgm:cxn modelId="{AC0CB258-FC43-47BE-B0C5-97C83964E527}" type="presParOf" srcId="{77036BD7-91BD-4233-8845-5CA3ECD4689E}" destId="{A71937E4-9267-487C-8E39-62B319F85B4E}" srcOrd="2" destOrd="0" presId="urn:microsoft.com/office/officeart/2005/8/layout/cycle5"/>
    <dgm:cxn modelId="{2D1E088F-965C-4CDB-91A8-4CF9429373F4}" type="presParOf" srcId="{77036BD7-91BD-4233-8845-5CA3ECD4689E}" destId="{7A269106-831A-4261-A3B8-83D39EA39A2C}" srcOrd="3" destOrd="0" presId="urn:microsoft.com/office/officeart/2005/8/layout/cycle5"/>
    <dgm:cxn modelId="{B22B7C99-371B-42D1-834D-4990F6DD2C2A}" type="presParOf" srcId="{77036BD7-91BD-4233-8845-5CA3ECD4689E}" destId="{15FB00FB-C2B9-46A7-9615-8295CC26DBD6}" srcOrd="4" destOrd="0" presId="urn:microsoft.com/office/officeart/2005/8/layout/cycle5"/>
    <dgm:cxn modelId="{F508FD82-22C9-4FE7-9422-73C0730AF2C7}" type="presParOf" srcId="{77036BD7-91BD-4233-8845-5CA3ECD4689E}" destId="{185E8A4B-7BD6-427F-874E-8CEA24514C0B}" srcOrd="5" destOrd="0" presId="urn:microsoft.com/office/officeart/2005/8/layout/cycle5"/>
    <dgm:cxn modelId="{EA6CEB95-09F6-404B-A6D6-D19CB3B97231}" type="presParOf" srcId="{77036BD7-91BD-4233-8845-5CA3ECD4689E}" destId="{FBB4441B-6A5F-41EC-BF92-0D0221008FAC}" srcOrd="6" destOrd="0" presId="urn:microsoft.com/office/officeart/2005/8/layout/cycle5"/>
    <dgm:cxn modelId="{4C94755D-A1CE-4641-A38F-542665F8960B}" type="presParOf" srcId="{77036BD7-91BD-4233-8845-5CA3ECD4689E}" destId="{54C032C0-28B2-4BAB-A996-9A2B1EC41087}" srcOrd="7" destOrd="0" presId="urn:microsoft.com/office/officeart/2005/8/layout/cycle5"/>
    <dgm:cxn modelId="{F1DAC6E8-82A6-4A3A-A4AC-AD0BB728D940}" type="presParOf" srcId="{77036BD7-91BD-4233-8845-5CA3ECD4689E}" destId="{5AA5AD2C-1613-4832-B453-205DBAA20D32}" srcOrd="8" destOrd="0" presId="urn:microsoft.com/office/officeart/2005/8/layout/cycle5"/>
    <dgm:cxn modelId="{339E04C3-125E-4B16-A344-AF282C9D652F}" type="presParOf" srcId="{77036BD7-91BD-4233-8845-5CA3ECD4689E}" destId="{3E0C269A-5CD3-4A64-8DC6-0A7A2F289852}" srcOrd="9" destOrd="0" presId="urn:microsoft.com/office/officeart/2005/8/layout/cycle5"/>
    <dgm:cxn modelId="{D410338A-B075-47F6-9958-F48859700E51}" type="presParOf" srcId="{77036BD7-91BD-4233-8845-5CA3ECD4689E}" destId="{836391E6-63C3-43F1-A3D3-624DC57DEEC8}" srcOrd="10" destOrd="0" presId="urn:microsoft.com/office/officeart/2005/8/layout/cycle5"/>
    <dgm:cxn modelId="{3C0EACA9-3094-4B95-952F-C0113650CDCA}" type="presParOf" srcId="{77036BD7-91BD-4233-8845-5CA3ECD4689E}" destId="{8C826BAB-2FEC-4EA1-B0CE-0ABE71561AC5}" srcOrd="11" destOrd="0" presId="urn:microsoft.com/office/officeart/2005/8/layout/cycle5"/>
    <dgm:cxn modelId="{05B0EFCF-DE49-4F15-9A78-D938696163F4}" type="presParOf" srcId="{77036BD7-91BD-4233-8845-5CA3ECD4689E}" destId="{15310FC6-A98E-475C-9650-E40FD319464A}" srcOrd="12" destOrd="0" presId="urn:microsoft.com/office/officeart/2005/8/layout/cycle5"/>
    <dgm:cxn modelId="{F166AA6A-C50D-43FB-942F-9A8E629BF0AC}" type="presParOf" srcId="{77036BD7-91BD-4233-8845-5CA3ECD4689E}" destId="{702CD8F1-1638-416A-9B6E-26F17C2ADCE1}" srcOrd="13" destOrd="0" presId="urn:microsoft.com/office/officeart/2005/8/layout/cycle5"/>
    <dgm:cxn modelId="{6FAAE89A-3548-472B-83B9-E6BCB0966342}" type="presParOf" srcId="{77036BD7-91BD-4233-8845-5CA3ECD4689E}" destId="{E79F0863-1208-4D2C-9B04-E33594151495}" srcOrd="14" destOrd="0" presId="urn:microsoft.com/office/officeart/2005/8/layout/cycle5"/>
    <dgm:cxn modelId="{F73D9E44-11C7-4B26-A29B-9EF3E6CD119A}" type="presParOf" srcId="{77036BD7-91BD-4233-8845-5CA3ECD4689E}" destId="{62AD6638-60C4-4B30-BC8F-201481C827D0}" srcOrd="15" destOrd="0" presId="urn:microsoft.com/office/officeart/2005/8/layout/cycle5"/>
    <dgm:cxn modelId="{164E9511-9983-4EF5-9C87-5BA06169A773}" type="presParOf" srcId="{77036BD7-91BD-4233-8845-5CA3ECD4689E}" destId="{9830C625-5F00-4CB1-95E9-68CA9A6E1206}" srcOrd="16" destOrd="0" presId="urn:microsoft.com/office/officeart/2005/8/layout/cycle5"/>
    <dgm:cxn modelId="{7BBEF020-5F16-47D6-BF57-CEFCF183A2B0}" type="presParOf" srcId="{77036BD7-91BD-4233-8845-5CA3ECD4689E}" destId="{FA2C833C-45DE-443B-8793-47B265F3BF42}" srcOrd="17" destOrd="0" presId="urn:microsoft.com/office/officeart/2005/8/layout/cycle5"/>
    <dgm:cxn modelId="{6CD7F39C-C784-4538-9BB3-6F119AE3945D}" type="presParOf" srcId="{77036BD7-91BD-4233-8845-5CA3ECD4689E}" destId="{6C11E978-9594-4033-9B17-044EB8D69C8A}" srcOrd="18" destOrd="0" presId="urn:microsoft.com/office/officeart/2005/8/layout/cycle5"/>
    <dgm:cxn modelId="{3F8DFAB2-DC20-4201-A2DC-6780A1234477}" type="presParOf" srcId="{77036BD7-91BD-4233-8845-5CA3ECD4689E}" destId="{DC23D1E3-42A0-41AF-A796-07017AF65C7F}" srcOrd="19" destOrd="0" presId="urn:microsoft.com/office/officeart/2005/8/layout/cycle5"/>
    <dgm:cxn modelId="{95625C5E-6EBC-487F-895C-D059546C356B}" type="presParOf" srcId="{77036BD7-91BD-4233-8845-5CA3ECD4689E}" destId="{2EFF0500-0694-4FF9-B3F2-3D7CAD7AEE32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160355-FDC7-4A3D-8DD8-FC29E506A58E}" type="doc">
      <dgm:prSet loTypeId="urn:microsoft.com/office/officeart/2009/layout/ReverseList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E5B362B8-2E71-4D88-9471-878BD4D217BB}">
      <dgm:prSet phldrT="[Tekst]"/>
      <dgm:spPr/>
      <dgm:t>
        <a:bodyPr/>
        <a:lstStyle/>
        <a:p>
          <a:r>
            <a:rPr lang="hr-HR" dirty="0" smtClean="0"/>
            <a:t>ADMINISTRATIVNA PROVJERA</a:t>
          </a:r>
        </a:p>
        <a:p>
          <a:r>
            <a:rPr lang="hr-HR" dirty="0" smtClean="0"/>
            <a:t>- Ako zadovolji sve administrativne kriterije, upućuje se u daljnju proceduru</a:t>
          </a:r>
          <a:endParaRPr lang="hr-HR" dirty="0"/>
        </a:p>
      </dgm:t>
    </dgm:pt>
    <dgm:pt modelId="{63B7FC68-2E16-47E7-8913-BF78174B9094}" type="parTrans" cxnId="{1B71446F-A899-467D-B155-727D6425C798}">
      <dgm:prSet/>
      <dgm:spPr/>
      <dgm:t>
        <a:bodyPr/>
        <a:lstStyle/>
        <a:p>
          <a:endParaRPr lang="hr-HR"/>
        </a:p>
      </dgm:t>
    </dgm:pt>
    <dgm:pt modelId="{B26F7B95-8829-4A42-BDBA-0D389E1A8BB7}" type="sibTrans" cxnId="{1B71446F-A899-467D-B155-727D6425C798}">
      <dgm:prSet/>
      <dgm:spPr/>
      <dgm:t>
        <a:bodyPr/>
        <a:lstStyle/>
        <a:p>
          <a:endParaRPr lang="hr-HR"/>
        </a:p>
      </dgm:t>
    </dgm:pt>
    <dgm:pt modelId="{FF87E927-5D20-41EE-A1E2-F99245A56779}">
      <dgm:prSet phldrT="[Tekst]"/>
      <dgm:spPr/>
      <dgm:t>
        <a:bodyPr/>
        <a:lstStyle/>
        <a:p>
          <a:r>
            <a:rPr lang="hr-HR" dirty="0" smtClean="0"/>
            <a:t>ODABIR PROJEKTNIH PRIJAVA</a:t>
          </a:r>
        </a:p>
        <a:p>
          <a:r>
            <a:rPr lang="hr-HR" dirty="0" smtClean="0"/>
            <a:t>- Ocjenjivanje prema evaluacijskom obrascu, ako zadovolji sve uvjete, upućuje se na ugovaranje</a:t>
          </a:r>
          <a:endParaRPr lang="hr-HR" dirty="0"/>
        </a:p>
      </dgm:t>
    </dgm:pt>
    <dgm:pt modelId="{C6AF9C08-3307-4BA2-B341-A30834928F6E}" type="parTrans" cxnId="{5015BB5F-ED8F-4A44-A7C5-1D1D2F7A648A}">
      <dgm:prSet/>
      <dgm:spPr/>
      <dgm:t>
        <a:bodyPr/>
        <a:lstStyle/>
        <a:p>
          <a:endParaRPr lang="hr-HR"/>
        </a:p>
      </dgm:t>
    </dgm:pt>
    <dgm:pt modelId="{AEB18D13-D572-4A4E-A7E9-7725B09743BF}" type="sibTrans" cxnId="{5015BB5F-ED8F-4A44-A7C5-1D1D2F7A648A}">
      <dgm:prSet/>
      <dgm:spPr/>
      <dgm:t>
        <a:bodyPr/>
        <a:lstStyle/>
        <a:p>
          <a:endParaRPr lang="hr-HR"/>
        </a:p>
      </dgm:t>
    </dgm:pt>
    <dgm:pt modelId="{4504C017-93EA-4EFA-9CF4-0779626D7D9D}" type="pres">
      <dgm:prSet presAssocID="{36160355-FDC7-4A3D-8DD8-FC29E506A58E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07DD20F3-9A28-41B8-9E2D-D9315AAF7C25}" type="pres">
      <dgm:prSet presAssocID="{36160355-FDC7-4A3D-8DD8-FC29E506A58E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865F53B-E085-40DB-8525-473412C577B1}" type="pres">
      <dgm:prSet presAssocID="{36160355-FDC7-4A3D-8DD8-FC29E506A58E}" presName="LeftNode" presStyleLbl="bgImgPlace1" presStyleIdx="0" presStyleCnt="2" custScaleX="186470" custScaleY="154445" custLinFactNeighborX="-73640" custLinFactNeighborY="425">
        <dgm:presLayoutVars>
          <dgm:chMax val="2"/>
          <dgm:chPref val="2"/>
        </dgm:presLayoutVars>
      </dgm:prSet>
      <dgm:spPr/>
      <dgm:t>
        <a:bodyPr/>
        <a:lstStyle/>
        <a:p>
          <a:endParaRPr lang="hr-HR"/>
        </a:p>
      </dgm:t>
    </dgm:pt>
    <dgm:pt modelId="{98C373C1-3575-4738-9D8F-56F75685B21D}" type="pres">
      <dgm:prSet presAssocID="{36160355-FDC7-4A3D-8DD8-FC29E506A58E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4BD4D07-8890-456B-8BC1-728AABF7E5F2}" type="pres">
      <dgm:prSet presAssocID="{36160355-FDC7-4A3D-8DD8-FC29E506A58E}" presName="RightNode" presStyleLbl="bgImgPlace1" presStyleIdx="1" presStyleCnt="2" custScaleX="178132" custScaleY="154445" custLinFactNeighborX="41557" custLinFactNeighborY="425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  <dgm:pt modelId="{4FB10BDA-6653-4837-80B9-2ED57A1DD6DA}" type="pres">
      <dgm:prSet presAssocID="{36160355-FDC7-4A3D-8DD8-FC29E506A58E}" presName="TopArrow" presStyleLbl="node1" presStyleIdx="0" presStyleCnt="2" custLinFactNeighborX="-1628" custLinFactNeighborY="-29452"/>
      <dgm:spPr/>
    </dgm:pt>
    <dgm:pt modelId="{0CCFFF8C-3A57-421D-9507-0A0EE0FDB835}" type="pres">
      <dgm:prSet presAssocID="{36160355-FDC7-4A3D-8DD8-FC29E506A58E}" presName="BottomArrow" presStyleLbl="node1" presStyleIdx="1" presStyleCnt="2" custLinFactNeighborX="-9376" custLinFactNeighborY="32376"/>
      <dgm:spPr/>
    </dgm:pt>
  </dgm:ptLst>
  <dgm:cxnLst>
    <dgm:cxn modelId="{1BF157C0-3250-4DB5-9F92-5E41DBE6A13A}" type="presOf" srcId="{FF87E927-5D20-41EE-A1E2-F99245A56779}" destId="{B4BD4D07-8890-456B-8BC1-728AABF7E5F2}" srcOrd="1" destOrd="0" presId="urn:microsoft.com/office/officeart/2009/layout/ReverseList"/>
    <dgm:cxn modelId="{D5351A91-4A5D-47CC-977B-71E84DCB6227}" type="presOf" srcId="{E5B362B8-2E71-4D88-9471-878BD4D217BB}" destId="{E865F53B-E085-40DB-8525-473412C577B1}" srcOrd="1" destOrd="0" presId="urn:microsoft.com/office/officeart/2009/layout/ReverseList"/>
    <dgm:cxn modelId="{1B71446F-A899-467D-B155-727D6425C798}" srcId="{36160355-FDC7-4A3D-8DD8-FC29E506A58E}" destId="{E5B362B8-2E71-4D88-9471-878BD4D217BB}" srcOrd="0" destOrd="0" parTransId="{63B7FC68-2E16-47E7-8913-BF78174B9094}" sibTransId="{B26F7B95-8829-4A42-BDBA-0D389E1A8BB7}"/>
    <dgm:cxn modelId="{5015BB5F-ED8F-4A44-A7C5-1D1D2F7A648A}" srcId="{36160355-FDC7-4A3D-8DD8-FC29E506A58E}" destId="{FF87E927-5D20-41EE-A1E2-F99245A56779}" srcOrd="1" destOrd="0" parTransId="{C6AF9C08-3307-4BA2-B341-A30834928F6E}" sibTransId="{AEB18D13-D572-4A4E-A7E9-7725B09743BF}"/>
    <dgm:cxn modelId="{7891B5E7-26C9-459D-86DA-01667411F2E6}" type="presOf" srcId="{36160355-FDC7-4A3D-8DD8-FC29E506A58E}" destId="{4504C017-93EA-4EFA-9CF4-0779626D7D9D}" srcOrd="0" destOrd="0" presId="urn:microsoft.com/office/officeart/2009/layout/ReverseList"/>
    <dgm:cxn modelId="{673A97DD-A740-4491-95AD-B2F2C9EEB1E3}" type="presOf" srcId="{FF87E927-5D20-41EE-A1E2-F99245A56779}" destId="{98C373C1-3575-4738-9D8F-56F75685B21D}" srcOrd="0" destOrd="0" presId="urn:microsoft.com/office/officeart/2009/layout/ReverseList"/>
    <dgm:cxn modelId="{A3198431-D793-4B58-A267-43BC228F9F4B}" type="presOf" srcId="{E5B362B8-2E71-4D88-9471-878BD4D217BB}" destId="{07DD20F3-9A28-41B8-9E2D-D9315AAF7C25}" srcOrd="0" destOrd="0" presId="urn:microsoft.com/office/officeart/2009/layout/ReverseList"/>
    <dgm:cxn modelId="{C2401964-BBAB-4EDF-AE73-0161D2948EBE}" type="presParOf" srcId="{4504C017-93EA-4EFA-9CF4-0779626D7D9D}" destId="{07DD20F3-9A28-41B8-9E2D-D9315AAF7C25}" srcOrd="0" destOrd="0" presId="urn:microsoft.com/office/officeart/2009/layout/ReverseList"/>
    <dgm:cxn modelId="{CF6D58FF-A566-4E24-9ECC-56AAA41E24D9}" type="presParOf" srcId="{4504C017-93EA-4EFA-9CF4-0779626D7D9D}" destId="{E865F53B-E085-40DB-8525-473412C577B1}" srcOrd="1" destOrd="0" presId="urn:microsoft.com/office/officeart/2009/layout/ReverseList"/>
    <dgm:cxn modelId="{FE5A87C7-C91F-468E-A7EE-F745A8FD184B}" type="presParOf" srcId="{4504C017-93EA-4EFA-9CF4-0779626D7D9D}" destId="{98C373C1-3575-4738-9D8F-56F75685B21D}" srcOrd="2" destOrd="0" presId="urn:microsoft.com/office/officeart/2009/layout/ReverseList"/>
    <dgm:cxn modelId="{F2DF8510-B5FA-4A72-AEC3-21D01BF24F32}" type="presParOf" srcId="{4504C017-93EA-4EFA-9CF4-0779626D7D9D}" destId="{B4BD4D07-8890-456B-8BC1-728AABF7E5F2}" srcOrd="3" destOrd="0" presId="urn:microsoft.com/office/officeart/2009/layout/ReverseList"/>
    <dgm:cxn modelId="{B75599F6-C936-4F39-82AF-B66EBFE195DE}" type="presParOf" srcId="{4504C017-93EA-4EFA-9CF4-0779626D7D9D}" destId="{4FB10BDA-6653-4837-80B9-2ED57A1DD6DA}" srcOrd="4" destOrd="0" presId="urn:microsoft.com/office/officeart/2009/layout/ReverseList"/>
    <dgm:cxn modelId="{15F6535E-B2A6-4B73-8702-D24EF7195D9A}" type="presParOf" srcId="{4504C017-93EA-4EFA-9CF4-0779626D7D9D}" destId="{0CCFFF8C-3A57-421D-9507-0A0EE0FDB835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A72D9-8C93-440F-BF09-1252F23AD19C}">
      <dsp:nvSpPr>
        <dsp:cNvPr id="0" name=""/>
        <dsp:cNvSpPr/>
      </dsp:nvSpPr>
      <dsp:spPr>
        <a:xfrm>
          <a:off x="2736304" y="-72019"/>
          <a:ext cx="1834764" cy="10660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Obvezna dokumentacija</a:t>
          </a:r>
          <a:endParaRPr lang="hr-HR" sz="2000" b="1" kern="1200" dirty="0"/>
        </a:p>
      </dsp:txBody>
      <dsp:txXfrm>
        <a:off x="2788345" y="-19978"/>
        <a:ext cx="1730682" cy="961982"/>
      </dsp:txXfrm>
    </dsp:sp>
    <dsp:sp modelId="{A71937E4-9267-487C-8E39-62B319F85B4E}">
      <dsp:nvSpPr>
        <dsp:cNvPr id="0" name=""/>
        <dsp:cNvSpPr/>
      </dsp:nvSpPr>
      <dsp:spPr>
        <a:xfrm>
          <a:off x="1956636" y="621454"/>
          <a:ext cx="4791781" cy="4791781"/>
        </a:xfrm>
        <a:custGeom>
          <a:avLst/>
          <a:gdLst/>
          <a:ahLst/>
          <a:cxnLst/>
          <a:rect l="0" t="0" r="0" b="0"/>
          <a:pathLst>
            <a:path>
              <a:moveTo>
                <a:pt x="2815588" y="37046"/>
              </a:moveTo>
              <a:arcTo wR="2395890" hR="2395890" stAng="16805327" swAng="88507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69106-831A-4261-A3B8-83D39EA39A2C}">
      <dsp:nvSpPr>
        <dsp:cNvPr id="0" name=""/>
        <dsp:cNvSpPr/>
      </dsp:nvSpPr>
      <dsp:spPr>
        <a:xfrm>
          <a:off x="5040564" y="936101"/>
          <a:ext cx="1834764" cy="106606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Ispunjavanje prijavnih obrazaca</a:t>
          </a:r>
          <a:endParaRPr lang="hr-HR" sz="2000" b="1" kern="1200" dirty="0"/>
        </a:p>
      </dsp:txBody>
      <dsp:txXfrm>
        <a:off x="5092605" y="988142"/>
        <a:ext cx="1730682" cy="961982"/>
      </dsp:txXfrm>
    </dsp:sp>
    <dsp:sp modelId="{185E8A4B-7BD6-427F-874E-8CEA24514C0B}">
      <dsp:nvSpPr>
        <dsp:cNvPr id="0" name=""/>
        <dsp:cNvSpPr/>
      </dsp:nvSpPr>
      <dsp:spPr>
        <a:xfrm>
          <a:off x="1711106" y="772875"/>
          <a:ext cx="4791781" cy="4791781"/>
        </a:xfrm>
        <a:custGeom>
          <a:avLst/>
          <a:gdLst/>
          <a:ahLst/>
          <a:cxnLst/>
          <a:rect l="0" t="0" r="0" b="0"/>
          <a:pathLst>
            <a:path>
              <a:moveTo>
                <a:pt x="4560057" y="1367944"/>
              </a:moveTo>
              <a:arcTo wR="2395890" hR="2395890" stAng="20075579" swAng="67661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4441B-6A5F-41EC-BF92-0D0221008FAC}">
      <dsp:nvSpPr>
        <dsp:cNvPr id="0" name=""/>
        <dsp:cNvSpPr/>
      </dsp:nvSpPr>
      <dsp:spPr>
        <a:xfrm>
          <a:off x="5510582" y="2736304"/>
          <a:ext cx="1834764" cy="10660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Kompletiranje prijave</a:t>
          </a:r>
          <a:endParaRPr lang="hr-HR" sz="2000" b="1" kern="1200" dirty="0"/>
        </a:p>
      </dsp:txBody>
      <dsp:txXfrm>
        <a:off x="5562623" y="2788345"/>
        <a:ext cx="1730682" cy="961982"/>
      </dsp:txXfrm>
    </dsp:sp>
    <dsp:sp modelId="{5AA5AD2C-1613-4832-B453-205DBAA20D32}">
      <dsp:nvSpPr>
        <dsp:cNvPr id="0" name=""/>
        <dsp:cNvSpPr/>
      </dsp:nvSpPr>
      <dsp:spPr>
        <a:xfrm>
          <a:off x="2031576" y="-107202"/>
          <a:ext cx="4791781" cy="4791781"/>
        </a:xfrm>
        <a:custGeom>
          <a:avLst/>
          <a:gdLst/>
          <a:ahLst/>
          <a:cxnLst/>
          <a:rect l="0" t="0" r="0" b="0"/>
          <a:pathLst>
            <a:path>
              <a:moveTo>
                <a:pt x="4130924" y="4048147"/>
              </a:moveTo>
              <a:arcTo wR="2395890" hR="2395890" stAng="2616007" swAng="80366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C269A-5CD3-4A64-8DC6-0A7A2F289852}">
      <dsp:nvSpPr>
        <dsp:cNvPr id="0" name=""/>
        <dsp:cNvSpPr/>
      </dsp:nvSpPr>
      <dsp:spPr>
        <a:xfrm>
          <a:off x="4032451" y="4392499"/>
          <a:ext cx="1834764" cy="10660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Slanje prijave</a:t>
          </a:r>
          <a:endParaRPr lang="hr-HR" sz="2000" b="1" kern="1200" dirty="0"/>
        </a:p>
      </dsp:txBody>
      <dsp:txXfrm>
        <a:off x="4084492" y="4444540"/>
        <a:ext cx="1730682" cy="961982"/>
      </dsp:txXfrm>
    </dsp:sp>
    <dsp:sp modelId="{8C826BAB-2FEC-4EA1-B0CE-0ABE71561AC5}">
      <dsp:nvSpPr>
        <dsp:cNvPr id="0" name=""/>
        <dsp:cNvSpPr/>
      </dsp:nvSpPr>
      <dsp:spPr>
        <a:xfrm>
          <a:off x="1172372" y="503058"/>
          <a:ext cx="4791781" cy="4791781"/>
        </a:xfrm>
        <a:custGeom>
          <a:avLst/>
          <a:gdLst/>
          <a:ahLst/>
          <a:cxnLst/>
          <a:rect l="0" t="0" r="0" b="0"/>
          <a:pathLst>
            <a:path>
              <a:moveTo>
                <a:pt x="2710516" y="4771033"/>
              </a:moveTo>
              <a:arcTo wR="2395890" hR="2395890" stAng="4947252" swAng="65718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10FC6-A98E-475C-9650-E40FD319464A}">
      <dsp:nvSpPr>
        <dsp:cNvPr id="0" name=""/>
        <dsp:cNvSpPr/>
      </dsp:nvSpPr>
      <dsp:spPr>
        <a:xfrm>
          <a:off x="1440156" y="4392493"/>
          <a:ext cx="1834764" cy="106606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Provjera</a:t>
          </a:r>
          <a:endParaRPr lang="hr-HR" sz="2000" b="1" kern="1200" dirty="0"/>
        </a:p>
      </dsp:txBody>
      <dsp:txXfrm>
        <a:off x="1492197" y="4444534"/>
        <a:ext cx="1730682" cy="961982"/>
      </dsp:txXfrm>
    </dsp:sp>
    <dsp:sp modelId="{E79F0863-1208-4D2C-9B04-E33594151495}">
      <dsp:nvSpPr>
        <dsp:cNvPr id="0" name=""/>
        <dsp:cNvSpPr/>
      </dsp:nvSpPr>
      <dsp:spPr>
        <a:xfrm>
          <a:off x="1271825" y="551249"/>
          <a:ext cx="4791781" cy="4791781"/>
        </a:xfrm>
        <a:custGeom>
          <a:avLst/>
          <a:gdLst/>
          <a:ahLst/>
          <a:cxnLst/>
          <a:rect l="0" t="0" r="0" b="0"/>
          <a:pathLst>
            <a:path>
              <a:moveTo>
                <a:pt x="415339" y="3744114"/>
              </a:moveTo>
              <a:arcTo wR="2395890" hR="2395890" stAng="8745339" swAng="51697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AD6638-60C4-4B30-BC8F-201481C827D0}">
      <dsp:nvSpPr>
        <dsp:cNvPr id="0" name=""/>
        <dsp:cNvSpPr/>
      </dsp:nvSpPr>
      <dsp:spPr>
        <a:xfrm>
          <a:off x="360051" y="2808308"/>
          <a:ext cx="1834764" cy="10660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Ugovaranje</a:t>
          </a:r>
          <a:endParaRPr lang="hr-HR" sz="2000" b="1" kern="1200" dirty="0"/>
        </a:p>
      </dsp:txBody>
      <dsp:txXfrm>
        <a:off x="412092" y="2860349"/>
        <a:ext cx="1730682" cy="961982"/>
      </dsp:txXfrm>
    </dsp:sp>
    <dsp:sp modelId="{FA2C833C-45DE-443B-8793-47B265F3BF42}">
      <dsp:nvSpPr>
        <dsp:cNvPr id="0" name=""/>
        <dsp:cNvSpPr/>
      </dsp:nvSpPr>
      <dsp:spPr>
        <a:xfrm>
          <a:off x="1130887" y="-240429"/>
          <a:ext cx="4791781" cy="4791781"/>
        </a:xfrm>
        <a:custGeom>
          <a:avLst/>
          <a:gdLst/>
          <a:ahLst/>
          <a:cxnLst/>
          <a:rect l="0" t="0" r="0" b="0"/>
          <a:pathLst>
            <a:path>
              <a:moveTo>
                <a:pt x="46075" y="2863500"/>
              </a:moveTo>
              <a:arcTo wR="2395890" hR="2395890" stAng="10124715" swAng="82952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1E978-9594-4033-9B17-044EB8D69C8A}">
      <dsp:nvSpPr>
        <dsp:cNvPr id="0" name=""/>
        <dsp:cNvSpPr/>
      </dsp:nvSpPr>
      <dsp:spPr>
        <a:xfrm>
          <a:off x="504065" y="792089"/>
          <a:ext cx="1834764" cy="106606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Provedba</a:t>
          </a:r>
          <a:endParaRPr lang="hr-HR" sz="2000" b="1" kern="1200" dirty="0"/>
        </a:p>
      </dsp:txBody>
      <dsp:txXfrm>
        <a:off x="556106" y="844130"/>
        <a:ext cx="1730682" cy="961982"/>
      </dsp:txXfrm>
    </dsp:sp>
    <dsp:sp modelId="{2EFF0500-0694-4FF9-B3F2-3D7CAD7AEE32}">
      <dsp:nvSpPr>
        <dsp:cNvPr id="0" name=""/>
        <dsp:cNvSpPr/>
      </dsp:nvSpPr>
      <dsp:spPr>
        <a:xfrm>
          <a:off x="267113" y="661127"/>
          <a:ext cx="4791781" cy="4791781"/>
        </a:xfrm>
        <a:custGeom>
          <a:avLst/>
          <a:gdLst/>
          <a:ahLst/>
          <a:cxnLst/>
          <a:rect l="0" t="0" r="0" b="0"/>
          <a:pathLst>
            <a:path>
              <a:moveTo>
                <a:pt x="1779932" y="80531"/>
              </a:moveTo>
              <a:arcTo wR="2395890" hR="2395890" stAng="15306154" swAng="75098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5F53B-E085-40DB-8525-473412C577B1}">
      <dsp:nvSpPr>
        <dsp:cNvPr id="0" name=""/>
        <dsp:cNvSpPr/>
      </dsp:nvSpPr>
      <dsp:spPr>
        <a:xfrm rot="16200000">
          <a:off x="-589107" y="617706"/>
          <a:ext cx="4493950" cy="3315735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2870" tIns="171450" rIns="154305" bIns="17145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ADMINISTRATIVNA PROVJERA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- Ako zadovolji sve administrativne kriterije, upućuje se u daljnju proceduru</a:t>
          </a:r>
          <a:endParaRPr lang="hr-HR" sz="2700" kern="1200" dirty="0"/>
        </a:p>
      </dsp:txBody>
      <dsp:txXfrm rot="5400000">
        <a:off x="161890" y="190489"/>
        <a:ext cx="3153845" cy="4170170"/>
      </dsp:txXfrm>
    </dsp:sp>
    <dsp:sp modelId="{B4BD4D07-8890-456B-8BC1-728AABF7E5F2}">
      <dsp:nvSpPr>
        <dsp:cNvPr id="0" name=""/>
        <dsp:cNvSpPr/>
      </dsp:nvSpPr>
      <dsp:spPr>
        <a:xfrm rot="5400000">
          <a:off x="2992267" y="691837"/>
          <a:ext cx="4493950" cy="3167472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5057030"/>
            <a:satOff val="-6941"/>
            <a:lumOff val="1117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4305" tIns="171450" rIns="102870" bIns="17145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ODABIR PROJEKTNIH PRIJAVA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 dirty="0" smtClean="0"/>
            <a:t>- Ocjenjivanje prema evaluacijskom obrascu, ako zadovolji sve uvjete, upućuje se na ugovaranje</a:t>
          </a:r>
          <a:endParaRPr lang="hr-HR" sz="2700" kern="1200" dirty="0"/>
        </a:p>
      </dsp:txBody>
      <dsp:txXfrm rot="-5400000">
        <a:off x="3655506" y="183250"/>
        <a:ext cx="3012821" cy="4184648"/>
      </dsp:txXfrm>
    </dsp:sp>
    <dsp:sp modelId="{4FB10BDA-6653-4837-80B9-2ED57A1DD6DA}">
      <dsp:nvSpPr>
        <dsp:cNvPr id="0" name=""/>
        <dsp:cNvSpPr/>
      </dsp:nvSpPr>
      <dsp:spPr>
        <a:xfrm>
          <a:off x="2610944" y="-547457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CFFF8C-3A57-421D-9507-0A0EE0FDB835}">
      <dsp:nvSpPr>
        <dsp:cNvPr id="0" name=""/>
        <dsp:cNvSpPr/>
      </dsp:nvSpPr>
      <dsp:spPr>
        <a:xfrm rot="10800000">
          <a:off x="2466916" y="3268959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71EAA-8463-4C74-B41C-C1547FE4FC6D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7B086-7FD0-4BE2-98C4-89B1E8A61B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626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79712" y="980728"/>
            <a:ext cx="6550496" cy="1470025"/>
          </a:xfrm>
        </p:spPr>
        <p:txBody>
          <a:bodyPr/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67744" y="34290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 smtClean="0"/>
              <a:t>Uredite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845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404C06-76C8-4D3B-BE39-5D97CF013746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5523CF-E58D-4F13-8DD1-8C3A55F0F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058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404C06-76C8-4D3B-BE39-5D97CF013746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5523CF-E58D-4F13-8DD1-8C3A55F0F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297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675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79" y="4406900"/>
            <a:ext cx="680303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91679" y="2906713"/>
            <a:ext cx="680303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9019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619672" y="1600200"/>
            <a:ext cx="31683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446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7894" y="274638"/>
            <a:ext cx="706890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8584" y="1535113"/>
            <a:ext cx="288880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608584" y="2174875"/>
            <a:ext cx="28888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5796135" y="1535113"/>
            <a:ext cx="289066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5796135" y="2174875"/>
            <a:ext cx="289066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442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404C06-76C8-4D3B-BE39-5D97CF013746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5523CF-E58D-4F13-8DD1-8C3A55F0F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186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83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475656" y="141277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74443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404C06-76C8-4D3B-BE39-5D97CF013746}" type="datetimeFigureOut">
              <a:rPr lang="hr-HR" smtClean="0"/>
              <a:t>21.3.2016.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5523CF-E58D-4F13-8DD1-8C3A55F0FC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614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19672" y="1600200"/>
            <a:ext cx="70671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0"/>
            <a:r>
              <a:rPr lang="hr-HR" dirty="0" smtClean="0"/>
              <a:t>Treća razina</a:t>
            </a:r>
          </a:p>
          <a:p>
            <a:pPr lvl="1"/>
            <a:r>
              <a:rPr lang="hr-HR" dirty="0" smtClean="0"/>
              <a:t>Četvrta razina</a:t>
            </a:r>
          </a:p>
          <a:p>
            <a:pPr lvl="2"/>
            <a:r>
              <a:rPr lang="hr-HR" dirty="0" smtClean="0"/>
              <a:t>Peta razina</a:t>
            </a:r>
            <a:endParaRPr lang="hr-H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0176" cy="378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Ravni poveznik 8"/>
          <p:cNvCxnSpPr/>
          <p:nvPr userDrawn="1"/>
        </p:nvCxnSpPr>
        <p:spPr>
          <a:xfrm>
            <a:off x="1528200" y="0"/>
            <a:ext cx="0" cy="68580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a 7"/>
          <p:cNvGrpSpPr>
            <a:grpSpLocks/>
          </p:cNvGrpSpPr>
          <p:nvPr userDrawn="1"/>
        </p:nvGrpSpPr>
        <p:grpSpPr bwMode="auto">
          <a:xfrm>
            <a:off x="291231" y="4101230"/>
            <a:ext cx="1196413" cy="938778"/>
            <a:chOff x="0" y="0"/>
            <a:chExt cx="2926" cy="2438"/>
          </a:xfrm>
        </p:grpSpPr>
        <p:sp>
          <p:nvSpPr>
            <p:cNvPr id="11" name="Text Box 3"/>
            <p:cNvSpPr txBox="1">
              <a:spLocks noChangeArrowheads="1"/>
            </p:cNvSpPr>
            <p:nvPr userDrawn="1"/>
          </p:nvSpPr>
          <p:spPr bwMode="auto">
            <a:xfrm>
              <a:off x="1228" y="1522"/>
              <a:ext cx="1698" cy="9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hr-HR" sz="900" b="0" i="1" u="none" strike="noStrike" baseline="0" dirty="0">
                  <a:solidFill>
                    <a:srgbClr val="116319"/>
                  </a:solidFill>
                  <a:latin typeface="Comic Sans MS" panose="030F0702030302020204" pitchFamily="66" charset="0"/>
                </a:rPr>
                <a:t>Zagorje</a:t>
              </a:r>
              <a:endParaRPr lang="hr-HR" sz="700" b="0" i="1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/>
              </a:endParaRPr>
            </a:p>
            <a:p>
              <a:pPr algn="l" rtl="0">
                <a:defRPr sz="1000"/>
              </a:pPr>
              <a:endParaRPr lang="hr-HR" sz="700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pic>
          <p:nvPicPr>
            <p:cNvPr id="12" name="Picture 1" descr="\\Zajed-zoran\kzž logo\grb,zastava,tabla\logo puna rezolucija_bez_pozadine copy.png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14" cy="1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31" y="5373216"/>
            <a:ext cx="1028301" cy="828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4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79712" y="1412776"/>
            <a:ext cx="6550496" cy="1758057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Javni poziv</a:t>
            </a:r>
            <a:br>
              <a:rPr lang="hr-HR" dirty="0" smtClean="0"/>
            </a:br>
            <a:r>
              <a:rPr lang="hr-HR" sz="3600" dirty="0" smtClean="0"/>
              <a:t>Očuvanje digniteta i promicanje istine o Domovinskom ratu, psihološko i socijalno osnaživanje te podizanje kvalitete življenja hrvatskih branitelja na području Krapinsko-zagorske županije</a:t>
            </a:r>
            <a:endParaRPr lang="hr-HR" sz="3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411760" y="4077072"/>
            <a:ext cx="6400800" cy="1752600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Informativna radionica</a:t>
            </a:r>
          </a:p>
          <a:p>
            <a:r>
              <a:rPr lang="hr-HR" dirty="0" smtClean="0"/>
              <a:t>Zabok, 17.03.2016.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36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RASPIS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hr-HR" sz="3400" dirty="0"/>
              <a:t>Napraviti pregled “pozadine”, općeg cilja i svrhe</a:t>
            </a:r>
          </a:p>
          <a:p>
            <a:pPr>
              <a:defRPr/>
            </a:pPr>
            <a:r>
              <a:rPr lang="hr-HR" sz="3400" dirty="0"/>
              <a:t>Raspravljanje o projektu i razlozima za njegovu </a:t>
            </a:r>
            <a:r>
              <a:rPr lang="hr-HR" sz="3400" dirty="0" smtClean="0"/>
              <a:t>provedbu</a:t>
            </a:r>
          </a:p>
          <a:p>
            <a:r>
              <a:rPr lang="hr-HR" sz="3400" dirty="0"/>
              <a:t>Pojedine aktivnosti treba prikazati u neposrednom odnosu na rezultate;</a:t>
            </a:r>
          </a:p>
          <a:p>
            <a:r>
              <a:rPr lang="hr-HR" sz="3400" dirty="0"/>
              <a:t>Aktivnosti koje vode rezultatu 1 biti numerirane </a:t>
            </a:r>
            <a:r>
              <a:rPr lang="hr-HR" sz="3400" dirty="0" err="1"/>
              <a:t>1.1</a:t>
            </a:r>
            <a:r>
              <a:rPr lang="hr-HR" sz="3400" dirty="0"/>
              <a:t>, </a:t>
            </a:r>
            <a:r>
              <a:rPr lang="hr-HR" sz="3400" dirty="0" err="1"/>
              <a:t>1.2</a:t>
            </a:r>
            <a:r>
              <a:rPr lang="hr-HR" sz="3400" dirty="0"/>
              <a:t> itd., jasno naglašavajući vezu aktivnosti i rezultata (MATRICA);</a:t>
            </a:r>
          </a:p>
          <a:p>
            <a:r>
              <a:rPr lang="hr-HR" sz="3400" dirty="0"/>
              <a:t>Kronološki, specificirajući brojčane rezultate koje će generirati;</a:t>
            </a:r>
          </a:p>
          <a:p>
            <a:pPr marL="0" indent="0" algn="ctr">
              <a:buNone/>
            </a:pPr>
            <a:endParaRPr lang="hr-H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hr-HR" b="1" dirty="0">
                <a:solidFill>
                  <a:srgbClr val="FF0000"/>
                </a:solidFill>
              </a:rPr>
              <a:t>Aktivnost mora imati svoju logiku, razlog zašto je odabrana, subjekte koji ju provode, kvantificirane rezultate, definirane metode provedbe, lokaciju, precizirano razdoblje provedbe i trajanje te listu troškova koje generira. </a:t>
            </a:r>
            <a:endParaRPr lang="hr-HR" dirty="0">
              <a:solidFill>
                <a:srgbClr val="FF0000"/>
              </a:solidFill>
            </a:endParaRPr>
          </a:p>
          <a:p>
            <a:pPr marL="609600" indent="-609600"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536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067128" cy="1143000"/>
          </a:xfrm>
        </p:spPr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GREŠKE 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63688" y="1124744"/>
            <a:ext cx="7067128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r-HR" altLang="sr-Latn-RS" dirty="0">
                <a:latin typeface="Tahoma" pitchFamily="34" charset="0"/>
              </a:rPr>
              <a:t>Nedovoljna povezanost opisanih aktivnosti i očekivanih rezultata i ciljeva projekta</a:t>
            </a:r>
            <a:endParaRPr lang="en-US" altLang="sr-Latn-RS" dirty="0">
              <a:latin typeface="Tahoma" pitchFamily="34" charset="0"/>
            </a:endParaRPr>
          </a:p>
          <a:p>
            <a:pPr algn="just"/>
            <a:r>
              <a:rPr lang="hr-HR" altLang="sr-Latn-RS" dirty="0">
                <a:latin typeface="Tahoma" pitchFamily="34" charset="0"/>
              </a:rPr>
              <a:t>Nije potpuno jasno kako opisane aktivnosti vode prema postizanju rezultata i ciljeva projekta</a:t>
            </a:r>
          </a:p>
          <a:p>
            <a:pPr algn="just"/>
            <a:r>
              <a:rPr lang="hr-HR" altLang="sr-Latn-RS" dirty="0">
                <a:latin typeface="Tahoma" pitchFamily="34" charset="0"/>
              </a:rPr>
              <a:t>Nedovoljno detaljan opis aktivnosti</a:t>
            </a:r>
            <a:r>
              <a:rPr lang="en-GB" altLang="sr-Latn-RS" dirty="0">
                <a:latin typeface="Tahoma" pitchFamily="34" charset="0"/>
              </a:rPr>
              <a:t> / </a:t>
            </a:r>
            <a:r>
              <a:rPr lang="en-GB" altLang="sr-Latn-RS" dirty="0" err="1" smtClean="0">
                <a:latin typeface="Tahoma" pitchFamily="34" charset="0"/>
              </a:rPr>
              <a:t>rezultati</a:t>
            </a:r>
            <a:r>
              <a:rPr lang="hr-HR" altLang="sr-Latn-RS" dirty="0" smtClean="0">
                <a:latin typeface="Tahoma" pitchFamily="34" charset="0"/>
              </a:rPr>
              <a:t> nisu kvantificirani</a:t>
            </a:r>
            <a:endParaRPr lang="hr-HR" altLang="sr-Latn-RS" dirty="0">
              <a:latin typeface="Tahoma" pitchFamily="34" charset="0"/>
            </a:endParaRPr>
          </a:p>
          <a:p>
            <a:pPr algn="just"/>
            <a:r>
              <a:rPr lang="hr-HR" altLang="sr-Latn-RS" dirty="0">
                <a:latin typeface="Tahoma" pitchFamily="34" charset="0"/>
              </a:rPr>
              <a:t>Ciljna skupina je preširoko definirana</a:t>
            </a:r>
            <a:endParaRPr lang="en-US" altLang="sr-Latn-RS" dirty="0">
              <a:latin typeface="Tahoma" pitchFamily="34" charset="0"/>
            </a:endParaRPr>
          </a:p>
          <a:p>
            <a:pPr algn="just"/>
            <a:r>
              <a:rPr lang="hr-HR" altLang="sr-Latn-RS" dirty="0">
                <a:latin typeface="Tahoma" pitchFamily="34" charset="0"/>
              </a:rPr>
              <a:t>Projektna metoda nije relevantna za ciljnu skupinu</a:t>
            </a:r>
            <a:endParaRPr lang="en-US" altLang="sr-Latn-RS" dirty="0">
              <a:latin typeface="Tahoma" pitchFamily="34" charset="0"/>
            </a:endParaRPr>
          </a:p>
          <a:p>
            <a:endParaRPr lang="hr-HR" dirty="0"/>
          </a:p>
        </p:txBody>
      </p:sp>
      <p:pic>
        <p:nvPicPr>
          <p:cNvPr id="8194" name="Picture 2" descr="C:\Users\Helena.ZARA\AppData\Local\Microsoft\Windows\Temporary Internet Files\Content.IE5\H0AQEB3F\MC90043475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7192"/>
            <a:ext cx="2141698" cy="199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4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HVALA!</a:t>
            </a:r>
            <a:endParaRPr lang="hr-HR" dirty="0"/>
          </a:p>
        </p:txBody>
      </p:sp>
      <p:pic>
        <p:nvPicPr>
          <p:cNvPr id="10242" name="Picture 2" descr="C:\Users\Helena.ZARA\AppData\Local\Microsoft\Windows\Temporary Internet Files\Content.IE5\DT3IE8TK\MC90044042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1033">
            <a:off x="2987825" y="1893753"/>
            <a:ext cx="3892699" cy="40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Osnovni podatci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ROK PRIJAVE: 01.04.2016.</a:t>
            </a:r>
          </a:p>
          <a:p>
            <a:endParaRPr lang="hr-HR" dirty="0" smtClean="0"/>
          </a:p>
          <a:p>
            <a:r>
              <a:rPr lang="hr-HR" dirty="0" smtClean="0"/>
              <a:t>NAČIN PRIJAVE: POŠTOM / OSOBNO U KZŽ (ako je osobno, 01.04.2016. do 14.30, poštom žig do 24:00, 01.04.2016.)</a:t>
            </a:r>
          </a:p>
          <a:p>
            <a:endParaRPr lang="hr-HR" dirty="0" smtClean="0"/>
          </a:p>
          <a:p>
            <a:r>
              <a:rPr lang="hr-HR" dirty="0" smtClean="0"/>
              <a:t>MAKSIMALAN IZNOS POTPORE PO PROJEKTU: 30.000,00 kuna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008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0" y="27856"/>
            <a:ext cx="7067128" cy="1143000"/>
          </a:xfrm>
        </p:spPr>
        <p:txBody>
          <a:bodyPr/>
          <a:lstStyle/>
          <a:p>
            <a:r>
              <a:rPr lang="hr-HR" dirty="0" smtClean="0"/>
              <a:t>PROJEKTNI CIKLUS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456882"/>
              </p:ext>
            </p:extLst>
          </p:nvPr>
        </p:nvGraphicFramePr>
        <p:xfrm>
          <a:off x="1619672" y="1268760"/>
          <a:ext cx="738031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56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OBVEZNA DOKUMENTACIJA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678486"/>
              </p:ext>
            </p:extLst>
          </p:nvPr>
        </p:nvGraphicFramePr>
        <p:xfrm>
          <a:off x="1691680" y="1412776"/>
          <a:ext cx="7067550" cy="50349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067550"/>
              </a:tblGrid>
              <a:tr h="360040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800" dirty="0">
                          <a:effectLst/>
                        </a:rPr>
                        <a:t>Obrazac za </a:t>
                      </a:r>
                      <a:r>
                        <a:rPr lang="hr-HR" sz="1800" dirty="0" smtClean="0">
                          <a:effectLst/>
                        </a:rPr>
                        <a:t>prijavu programa/projekta</a:t>
                      </a:r>
                      <a:r>
                        <a:rPr lang="hr-HR" sz="1800" baseline="0" dirty="0" smtClean="0">
                          <a:effectLst/>
                        </a:rPr>
                        <a:t> – izvornik i u PDF-u, obrazac </a:t>
                      </a:r>
                      <a:r>
                        <a:rPr lang="hr-HR" sz="1800" baseline="0" dirty="0" err="1" smtClean="0">
                          <a:effectLst/>
                        </a:rPr>
                        <a:t>A2</a:t>
                      </a:r>
                      <a:endParaRPr lang="hr-H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800" dirty="0">
                          <a:effectLst/>
                        </a:rPr>
                        <a:t>Obrazac proračuna </a:t>
                      </a:r>
                      <a:r>
                        <a:rPr lang="hr-HR" sz="1800" dirty="0" smtClean="0">
                          <a:effectLst/>
                        </a:rPr>
                        <a:t>programa – izvornik i u </a:t>
                      </a:r>
                      <a:r>
                        <a:rPr lang="hr-HR" sz="1800" dirty="0" err="1" smtClean="0">
                          <a:effectLst/>
                        </a:rPr>
                        <a:t>excelu</a:t>
                      </a:r>
                      <a:r>
                        <a:rPr lang="hr-HR" sz="1800" dirty="0" smtClean="0">
                          <a:effectLst/>
                        </a:rPr>
                        <a:t>, obrazac </a:t>
                      </a:r>
                      <a:r>
                        <a:rPr lang="hr-HR" sz="1800" dirty="0" err="1" smtClean="0">
                          <a:effectLst/>
                        </a:rPr>
                        <a:t>A3</a:t>
                      </a:r>
                      <a:endParaRPr lang="hr-H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380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800" dirty="0" smtClean="0">
                          <a:effectLst/>
                        </a:rPr>
                        <a:t>Izjava prijavitelja</a:t>
                      </a:r>
                      <a:r>
                        <a:rPr lang="hr-HR" sz="1800" baseline="0" dirty="0" smtClean="0">
                          <a:effectLst/>
                        </a:rPr>
                        <a:t> – obrazac </a:t>
                      </a:r>
                      <a:r>
                        <a:rPr lang="hr-HR" sz="1800" baseline="0" dirty="0" err="1" smtClean="0">
                          <a:effectLst/>
                        </a:rPr>
                        <a:t>A4</a:t>
                      </a:r>
                      <a:endParaRPr lang="hr-H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3527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800" dirty="0" smtClean="0">
                          <a:effectLst/>
                        </a:rPr>
                        <a:t>Životopis voditeljice/a projekta ili programa ne stariji od 6 mjeseci s datumom i potpisom voditeljice/voditelja programa na obrascu životopisa </a:t>
                      </a:r>
                      <a:r>
                        <a:rPr lang="hr-HR" sz="1800" dirty="0" err="1" smtClean="0">
                          <a:effectLst/>
                        </a:rPr>
                        <a:t>Europas</a:t>
                      </a:r>
                      <a:r>
                        <a:rPr lang="hr-HR" sz="1800" dirty="0" smtClean="0">
                          <a:effectLst/>
                        </a:rPr>
                        <a:t> (izvornik) – obrazac </a:t>
                      </a:r>
                      <a:r>
                        <a:rPr lang="hr-HR" sz="1800" dirty="0" err="1" smtClean="0">
                          <a:effectLst/>
                        </a:rPr>
                        <a:t>A5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40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dirty="0" smtClean="0">
                          <a:effectLst/>
                        </a:rPr>
                        <a:t>Izjava o partnerstvu</a:t>
                      </a:r>
                      <a:r>
                        <a:rPr lang="hr-HR" sz="1800" baseline="0" dirty="0" smtClean="0">
                          <a:effectLst/>
                        </a:rPr>
                        <a:t> – izvornik i u PDF-u, obrazac </a:t>
                      </a:r>
                      <a:r>
                        <a:rPr lang="hr-HR" sz="1800" baseline="0" dirty="0" err="1" smtClean="0">
                          <a:effectLst/>
                        </a:rPr>
                        <a:t>A6</a:t>
                      </a:r>
                      <a:endParaRPr lang="hr-HR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45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dirty="0" smtClean="0">
                          <a:effectLst/>
                        </a:rPr>
                        <a:t>Izjava o zapošljavanju – izvornik i u PDF-u, obrazac </a:t>
                      </a:r>
                      <a:r>
                        <a:rPr lang="hr-HR" sz="1800" dirty="0" err="1" smtClean="0">
                          <a:effectLst/>
                        </a:rPr>
                        <a:t>A7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190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Statut prijavitelja</a:t>
                      </a:r>
                      <a:r>
                        <a:rPr lang="hr-HR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1 preslika i u PDF-u</a:t>
                      </a:r>
                      <a:endParaRPr lang="hr-HR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56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Izvješće o organiziranom</a:t>
                      </a:r>
                      <a:r>
                        <a:rPr lang="hr-HR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volontiranju za 2015. godinu – 1 </a:t>
                      </a:r>
                      <a:r>
                        <a:rPr lang="hr-HR" sz="18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presika</a:t>
                      </a:r>
                      <a:r>
                        <a:rPr lang="hr-HR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 u PDF-u</a:t>
                      </a:r>
                      <a:endParaRPr lang="hr-HR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78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Uvjerenje o nekažnjavanju odgovorne osobe – u izvorniku, PRIJE POTPISA UGOVORA</a:t>
                      </a:r>
                    </a:p>
                  </a:txBody>
                  <a:tcPr marL="68580" marR="68580" marT="0" marB="0"/>
                </a:tc>
              </a:tr>
              <a:tr h="13765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Uvjerenje</a:t>
                      </a:r>
                      <a:r>
                        <a:rPr lang="hr-HR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 nepostojanju duga – u izvorniku, PRIJE POTPISA UGOVORA</a:t>
                      </a:r>
                      <a:endParaRPr lang="hr-HR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781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8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067128" cy="1143000"/>
          </a:xfrm>
        </p:spPr>
        <p:txBody>
          <a:bodyPr/>
          <a:lstStyle/>
          <a:p>
            <a:r>
              <a:rPr lang="hr-HR" dirty="0" smtClean="0"/>
              <a:t>ISPUNJAVANJE PRIJAVE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180279"/>
              </p:ext>
            </p:extLst>
          </p:nvPr>
        </p:nvGraphicFramePr>
        <p:xfrm>
          <a:off x="1691680" y="1196752"/>
          <a:ext cx="7067550" cy="566875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312368"/>
                <a:gridCol w="3755182"/>
              </a:tblGrid>
              <a:tr h="548111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OPISNI OBRAZAC</a:t>
                      </a:r>
                      <a:endParaRPr lang="hr-HR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PRORAČUN PROJEKTA</a:t>
                      </a:r>
                      <a:endParaRPr lang="hr-HR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449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 smtClean="0"/>
                        <a:t>Osnovni podatci o udruzi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 smtClean="0"/>
                        <a:t>Dosadašnje iskustvo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 smtClean="0"/>
                        <a:t>Partnerstvo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b="1" dirty="0" smtClean="0"/>
                        <a:t>OPIS</a:t>
                      </a:r>
                      <a:r>
                        <a:rPr lang="hr-HR" sz="2000" b="1" baseline="0" dirty="0" smtClean="0"/>
                        <a:t> PROGRAMA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baseline="0" dirty="0" smtClean="0"/>
                        <a:t>Povezanost programa i Poziva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baseline="0" dirty="0" smtClean="0"/>
                        <a:t>Ciljana skupina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baseline="0" dirty="0" smtClean="0"/>
                        <a:t>Aktivnosti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baseline="0" dirty="0" smtClean="0"/>
                        <a:t>Jasni rezultati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baseline="0" dirty="0" smtClean="0"/>
                        <a:t>Usklađenost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baseline="0" dirty="0" smtClean="0"/>
                        <a:t>Vidljivost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baseline="0" dirty="0" smtClean="0"/>
                        <a:t>Održivost</a:t>
                      </a:r>
                      <a:endParaRPr lang="hr-HR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 smtClean="0"/>
                        <a:t>Svaku aktivnost povezati s troškom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 smtClean="0"/>
                        <a:t>IZRAVNI TROŠKOVI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 smtClean="0"/>
                        <a:t>Ljudski</a:t>
                      </a:r>
                      <a:r>
                        <a:rPr lang="hr-HR" sz="2000" baseline="0" dirty="0" smtClean="0"/>
                        <a:t> resursi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baseline="0" dirty="0" smtClean="0"/>
                        <a:t>Putni troškovi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baseline="0" dirty="0" smtClean="0"/>
                        <a:t>Oprema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baseline="0" dirty="0" smtClean="0"/>
                        <a:t>Ostali troškovi</a:t>
                      </a:r>
                      <a:endParaRPr lang="hr-HR" sz="2000" dirty="0" smtClean="0"/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dirty="0" smtClean="0"/>
                        <a:t>NEIZRAVNI</a:t>
                      </a:r>
                      <a:r>
                        <a:rPr lang="hr-HR" sz="2000" baseline="0" dirty="0" smtClean="0"/>
                        <a:t> TROŠKOVI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2000" baseline="0" dirty="0" smtClean="0"/>
                        <a:t>Troškovi osnovne djelatnosti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hr-HR" sz="2000" b="1" baseline="0" dirty="0" smtClean="0"/>
                        <a:t>Podijeliti financiranje na dio koji se traži od KZŽ i drugih donatora</a:t>
                      </a:r>
                      <a:endParaRPr lang="hr-HR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69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KOMPLETIRANJE PRIJAVE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Popunjeni i </a:t>
            </a:r>
            <a:r>
              <a:rPr lang="hr-HR" dirty="0" err="1" smtClean="0"/>
              <a:t>pečatirani</a:t>
            </a:r>
            <a:r>
              <a:rPr lang="hr-HR" dirty="0" smtClean="0"/>
              <a:t> obrasci</a:t>
            </a:r>
          </a:p>
          <a:p>
            <a:r>
              <a:rPr lang="hr-HR" dirty="0" smtClean="0"/>
              <a:t>DODATAN POPIS PRILOŽENE DOKUMENTACIJE</a:t>
            </a:r>
          </a:p>
          <a:p>
            <a:r>
              <a:rPr lang="hr-HR" dirty="0" smtClean="0"/>
              <a:t>Zatvorena omotnica – </a:t>
            </a:r>
            <a:r>
              <a:rPr lang="hr-HR" dirty="0" smtClean="0">
                <a:solidFill>
                  <a:srgbClr val="FF0000"/>
                </a:solidFill>
              </a:rPr>
              <a:t>jasno naznačeno za koji poziv</a:t>
            </a:r>
          </a:p>
          <a:p>
            <a:r>
              <a:rPr lang="hr-HR" dirty="0"/>
              <a:t>ADRESA: Krapinsko - zagorska županija</a:t>
            </a:r>
          </a:p>
          <a:p>
            <a:pPr marL="0" indent="0">
              <a:buNone/>
            </a:pPr>
            <a:r>
              <a:rPr lang="hr-HR" dirty="0" smtClean="0"/>
              <a:t>		Upravni </a:t>
            </a:r>
            <a:r>
              <a:rPr lang="hr-HR" dirty="0"/>
              <a:t>odjel za zdravstvo, socijalnu </a:t>
            </a:r>
            <a:r>
              <a:rPr lang="hr-HR" dirty="0" smtClean="0"/>
              <a:t>		skrb</a:t>
            </a:r>
            <a:r>
              <a:rPr lang="hr-HR" dirty="0"/>
              <a:t>, udruge i mlade</a:t>
            </a:r>
          </a:p>
          <a:p>
            <a:pPr marL="0" indent="0">
              <a:buNone/>
            </a:pPr>
            <a:r>
              <a:rPr lang="hr-HR" dirty="0" smtClean="0"/>
              <a:t>		Magistratska </a:t>
            </a:r>
            <a:r>
              <a:rPr lang="hr-HR" dirty="0"/>
              <a:t>1</a:t>
            </a:r>
          </a:p>
          <a:p>
            <a:pPr marL="0" indent="0">
              <a:buNone/>
            </a:pPr>
            <a:r>
              <a:rPr lang="hr-HR" dirty="0" smtClean="0"/>
              <a:t>		</a:t>
            </a:r>
            <a:r>
              <a:rPr lang="hr-HR" dirty="0" err="1" smtClean="0"/>
              <a:t>49000</a:t>
            </a:r>
            <a:r>
              <a:rPr lang="hr-HR" dirty="0" smtClean="0"/>
              <a:t> Krapina</a:t>
            </a:r>
          </a:p>
          <a:p>
            <a:pPr marL="0" indent="0">
              <a:buNone/>
            </a:pPr>
            <a:r>
              <a:rPr lang="hr-HR" sz="3500" b="1" dirty="0" smtClean="0">
                <a:solidFill>
                  <a:srgbClr val="FF0000"/>
                </a:solidFill>
              </a:rPr>
              <a:t>ROK ZA PRIJAVU: 01.04.2016. (poštanski žig do 24.00 sata ili osobno do 14:30 sati)</a:t>
            </a:r>
            <a:endParaRPr lang="hr-HR" sz="3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67128" cy="1143000"/>
          </a:xfrm>
        </p:spPr>
        <p:txBody>
          <a:bodyPr/>
          <a:lstStyle/>
          <a:p>
            <a:r>
              <a:rPr lang="hr-HR" dirty="0" smtClean="0"/>
              <a:t>PROVJERA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686693"/>
              </p:ext>
            </p:extLst>
          </p:nvPr>
        </p:nvGraphicFramePr>
        <p:xfrm>
          <a:off x="1979712" y="1556792"/>
          <a:ext cx="70675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962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OCJENJIVANJE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19672" y="1772816"/>
            <a:ext cx="7067128" cy="4525963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b="1" dirty="0"/>
              <a:t>ISKUSTVO I INSTITUCIONALNA SPOSOBNOST PRIJAVITELJA </a:t>
            </a:r>
            <a:endParaRPr lang="hr-HR" b="1" dirty="0"/>
          </a:p>
          <a:p>
            <a:pPr marL="0" indent="0">
              <a:buNone/>
            </a:pPr>
            <a:r>
              <a:rPr lang="hr-HR" b="1" dirty="0" smtClean="0">
                <a:latin typeface="Arial Narrow" panose="020B0606020202030204" pitchFamily="34" charset="0"/>
              </a:rPr>
              <a:t>RELEVANTNOST AKTIVNOSTI PROGRAMA</a:t>
            </a:r>
          </a:p>
          <a:p>
            <a:pPr marL="0" indent="0">
              <a:buNone/>
            </a:pPr>
            <a:r>
              <a:rPr lang="hr-HR" b="1" dirty="0" smtClean="0">
                <a:latin typeface="Arial Narrow" panose="020B0606020202030204" pitchFamily="34" charset="0"/>
              </a:rPr>
              <a:t>PRORAČUN PROGRAMA</a:t>
            </a:r>
          </a:p>
          <a:p>
            <a:pPr marL="0" indent="0">
              <a:buNone/>
            </a:pPr>
            <a:r>
              <a:rPr lang="hr-HR" b="1" dirty="0" smtClean="0">
                <a:latin typeface="Arial Narrow" panose="020B0606020202030204" pitchFamily="34" charset="0"/>
              </a:rPr>
              <a:t>PREDNOST U FINANCIRANJU</a:t>
            </a:r>
            <a:endParaRPr lang="vi-VN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401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PROGRAM</a:t>
            </a:r>
            <a:endParaRPr lang="hr-HR" dirty="0"/>
          </a:p>
        </p:txBody>
      </p:sp>
      <p:pic>
        <p:nvPicPr>
          <p:cNvPr id="9218" name="Picture 2" descr="C:\Users\Helena.ZARA\AppData\Local\Microsoft\Windows\Temporary Internet Files\Content.IE5\52OIF8L9\MC900432591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7627199" cy="50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11760" y="2204864"/>
            <a:ext cx="5760640" cy="3024336"/>
          </a:xfrm>
        </p:spPr>
        <p:txBody>
          <a:bodyPr>
            <a:noAutofit/>
          </a:bodyPr>
          <a:lstStyle/>
          <a:p>
            <a:pPr marL="0" lvl="1" indent="0" algn="ctr">
              <a:buNone/>
            </a:pPr>
            <a:r>
              <a:rPr lang="hr-H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niz </a:t>
            </a:r>
            <a:r>
              <a:rPr lang="hr-HR" b="1" dirty="0">
                <a:solidFill>
                  <a:srgbClr val="FF0000"/>
                </a:solidFill>
                <a:latin typeface="Arial Narrow" panose="020B0606020202030204" pitchFamily="34" charset="0"/>
              </a:rPr>
              <a:t>međusobno </a:t>
            </a:r>
            <a:endParaRPr lang="hr-HR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lvl="1" indent="0" algn="ctr">
              <a:buNone/>
            </a:pPr>
            <a:r>
              <a:rPr lang="hr-H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povezanih </a:t>
            </a:r>
            <a:r>
              <a:rPr lang="hr-HR" b="1" dirty="0">
                <a:solidFill>
                  <a:srgbClr val="FF0000"/>
                </a:solidFill>
                <a:latin typeface="Arial Narrow" panose="020B0606020202030204" pitchFamily="34" charset="0"/>
              </a:rPr>
              <a:t>aktivnosti u određeni </a:t>
            </a:r>
            <a:endParaRPr lang="hr-HR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lvl="1" indent="0" algn="ctr">
              <a:buNone/>
            </a:pPr>
            <a:r>
              <a:rPr lang="hr-H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redoslijed </a:t>
            </a:r>
            <a:r>
              <a:rPr lang="hr-HR" b="1" dirty="0">
                <a:solidFill>
                  <a:srgbClr val="FF0000"/>
                </a:solidFill>
                <a:latin typeface="Arial Narrow" panose="020B0606020202030204" pitchFamily="34" charset="0"/>
              </a:rPr>
              <a:t>“radi postizanja jasnih </a:t>
            </a:r>
            <a:endParaRPr lang="hr-HR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lvl="1" indent="0" algn="ctr">
              <a:buNone/>
            </a:pPr>
            <a:r>
              <a:rPr lang="hr-H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ciljeva </a:t>
            </a:r>
            <a:r>
              <a:rPr lang="hr-HR" b="1" dirty="0">
                <a:solidFill>
                  <a:srgbClr val="FF0000"/>
                </a:solidFill>
                <a:latin typeface="Arial Narrow" panose="020B0606020202030204" pitchFamily="34" charset="0"/>
              </a:rPr>
              <a:t>unutar određenog </a:t>
            </a:r>
            <a:r>
              <a:rPr lang="hr-H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vremenskog </a:t>
            </a:r>
          </a:p>
          <a:p>
            <a:pPr marL="0" lvl="1" indent="0" algn="ctr">
              <a:buNone/>
            </a:pPr>
            <a:r>
              <a:rPr lang="hr-H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razdoblja </a:t>
            </a:r>
            <a:r>
              <a:rPr lang="hr-HR" b="1" dirty="0">
                <a:solidFill>
                  <a:srgbClr val="FF0000"/>
                </a:solidFill>
                <a:latin typeface="Arial Narrow" panose="020B0606020202030204" pitchFamily="34" charset="0"/>
              </a:rPr>
              <a:t>i s određenim </a:t>
            </a:r>
            <a:endParaRPr lang="hr-HR" b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lvl="1" indent="0" algn="ctr">
              <a:buNone/>
            </a:pPr>
            <a:r>
              <a:rPr lang="hr-H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financijskim </a:t>
            </a:r>
            <a:r>
              <a:rPr lang="hr-HR" b="1" dirty="0">
                <a:solidFill>
                  <a:srgbClr val="FF0000"/>
                </a:solidFill>
                <a:latin typeface="Arial Narrow" panose="020B0606020202030204" pitchFamily="34" charset="0"/>
              </a:rPr>
              <a:t>sredstvima</a:t>
            </a:r>
            <a:r>
              <a:rPr lang="hr-H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.”</a:t>
            </a:r>
            <a:endParaRPr lang="hr-H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2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476</Words>
  <Application>Microsoft Office PowerPoint</Application>
  <PresentationFormat>Prikaz na zaslonu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Tema sustava Office</vt:lpstr>
      <vt:lpstr>Javni poziv Očuvanje digniteta i promicanje istine o Domovinskom ratu, psihološko i socijalno osnaživanje te podizanje kvalitete življenja hrvatskih branitelja na području Krapinsko-zagorske županije</vt:lpstr>
      <vt:lpstr>Osnovni podatci</vt:lpstr>
      <vt:lpstr>PROJEKTNI CIKLUS</vt:lpstr>
      <vt:lpstr>OBVEZNA DOKUMENTACIJA</vt:lpstr>
      <vt:lpstr>ISPUNJAVANJE PRIJAVE</vt:lpstr>
      <vt:lpstr>KOMPLETIRANJE PRIJAVE</vt:lpstr>
      <vt:lpstr>PROVJERA</vt:lpstr>
      <vt:lpstr>  OCJENJIVANJE </vt:lpstr>
      <vt:lpstr>PROGRAM</vt:lpstr>
      <vt:lpstr>RASPIS</vt:lpstr>
      <vt:lpstr>GREŠKE </vt:lpstr>
      <vt:lpstr>HVALA!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Zagorska razvojna agen</dc:title>
  <dc:creator>Helena</dc:creator>
  <cp:lastModifiedBy>Karlo Frljužec</cp:lastModifiedBy>
  <cp:revision>18</cp:revision>
  <dcterms:created xsi:type="dcterms:W3CDTF">2014-04-09T19:39:41Z</dcterms:created>
  <dcterms:modified xsi:type="dcterms:W3CDTF">2016-03-21T07:43:57Z</dcterms:modified>
</cp:coreProperties>
</file>