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6"/>
  </p:notesMasterIdLst>
  <p:handoutMasterIdLst>
    <p:handoutMasterId r:id="rId17"/>
  </p:handoutMasterIdLst>
  <p:sldIdLst>
    <p:sldId id="262" r:id="rId3"/>
    <p:sldId id="263" r:id="rId4"/>
    <p:sldId id="266" r:id="rId5"/>
    <p:sldId id="265" r:id="rId6"/>
    <p:sldId id="267" r:id="rId7"/>
    <p:sldId id="268" r:id="rId8"/>
    <p:sldId id="270" r:id="rId9"/>
    <p:sldId id="272" r:id="rId10"/>
    <p:sldId id="271" r:id="rId11"/>
    <p:sldId id="273" r:id="rId12"/>
    <p:sldId id="274" r:id="rId13"/>
    <p:sldId id="261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lgerian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lgerian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lgerian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lgerian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lgerian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lgerian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lgerian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lgerian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lgerian" pitchFamily="1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8" autoAdjust="0"/>
  </p:normalViewPr>
  <p:slideViewPr>
    <p:cSldViewPr>
      <p:cViewPr>
        <p:scale>
          <a:sx n="75" d="100"/>
          <a:sy n="75" d="100"/>
        </p:scale>
        <p:origin x="-1016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83D18-3EF3-4F34-9AF0-962237397A0E}" type="datetime1">
              <a:rPr lang="hr-HR" smtClean="0"/>
              <a:t>14.4.2016.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1EF3A-EB56-4350-834E-74FB6966FD3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245B4A-4B12-4E15-8C03-A77CA333D63B}" type="datetime1">
              <a:rPr lang="hr-HR" smtClean="0"/>
              <a:t>14.4.2016.</a:t>
            </a:fld>
            <a:endParaRPr lang="en-US"/>
          </a:p>
        </p:txBody>
      </p:sp>
      <p:sp>
        <p:nvSpPr>
          <p:cNvPr id="81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DF39269-93F2-4061-A69C-886F28FB6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39269-93F2-4061-A69C-886F28FB66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245B4A-4B12-4E15-8C03-A77CA333D63B}" type="datetime1">
              <a:rPr lang="hr-HR" smtClean="0"/>
              <a:t>14.4.2016.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39269-93F2-4061-A69C-886F28FB66E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245B4A-4B12-4E15-8C03-A77CA333D63B}" type="datetime1">
              <a:rPr lang="hr-HR" smtClean="0"/>
              <a:t>14.4.2016.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39269-93F2-4061-A69C-886F28FB66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245B4A-4B12-4E15-8C03-A77CA333D63B}" type="datetime1">
              <a:rPr lang="hr-HR" smtClean="0"/>
              <a:t>14.4.2016.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39269-93F2-4061-A69C-886F28FB66E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245B4A-4B12-4E15-8C03-A77CA333D63B}" type="datetime1">
              <a:rPr lang="hr-HR" smtClean="0"/>
              <a:t>14.4.2016.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39269-93F2-4061-A69C-886F28FB66E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245B4A-4B12-4E15-8C03-A77CA333D63B}" type="datetime1">
              <a:rPr lang="hr-HR" smtClean="0"/>
              <a:t>14.4.2016.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39269-93F2-4061-A69C-886F28FB66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245B4A-4B12-4E15-8C03-A77CA333D63B}" type="datetime1">
              <a:rPr lang="hr-HR" smtClean="0"/>
              <a:t>14.4.2016.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39269-93F2-4061-A69C-886F28FB66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245B4A-4B12-4E15-8C03-A77CA333D63B}" type="datetime1">
              <a:rPr lang="hr-HR" smtClean="0"/>
              <a:t>14.4.2016.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39269-93F2-4061-A69C-886F28FB66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245B4A-4B12-4E15-8C03-A77CA333D63B}" type="datetime1">
              <a:rPr lang="hr-HR" smtClean="0"/>
              <a:t>14.4.2016.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39269-93F2-4061-A69C-886F28FB66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245B4A-4B12-4E15-8C03-A77CA333D63B}" type="datetime1">
              <a:rPr lang="hr-HR" smtClean="0"/>
              <a:t>14.4.2016.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39269-93F2-4061-A69C-886F28FB66E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245B4A-4B12-4E15-8C03-A77CA333D63B}" type="datetime1">
              <a:rPr lang="hr-HR" smtClean="0"/>
              <a:t>14.4.2016.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0"/>
            <a:ext cx="91582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350" y="0"/>
            <a:ext cx="91582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skzz.hr/" TargetMode="External"/><Relationship Id="rId2" Type="http://schemas.openxmlformats.org/officeDocument/2006/relationships/hyperlink" Target="mailto:dms_krapina@sdmsh.hr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620688"/>
            <a:ext cx="1373531" cy="1401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2492896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Calibri" pitchFamily="34" charset="0"/>
              </a:rPr>
              <a:t>“Samostalno i neovisno življenje osoba oboljelih od </a:t>
            </a:r>
            <a:r>
              <a:rPr lang="hr-HR" sz="3200" b="1" dirty="0" smtClean="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hr-HR" sz="3200" b="1" dirty="0" smtClean="0">
                <a:latin typeface="Calibri" pitchFamily="34" charset="0"/>
              </a:rPr>
              <a:t>ultiple </a:t>
            </a:r>
            <a:r>
              <a:rPr lang="hr-HR" sz="3200" b="1" dirty="0" smtClean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hr-HR" sz="3200" b="1" dirty="0" smtClean="0">
                <a:latin typeface="Calibri" pitchFamily="34" charset="0"/>
              </a:rPr>
              <a:t>kleroze”</a:t>
            </a:r>
          </a:p>
          <a:p>
            <a:endParaRPr lang="hr-HR" b="1" dirty="0" smtClean="0">
              <a:latin typeface="Calibri" pitchFamily="34" charset="0"/>
            </a:endParaRPr>
          </a:p>
          <a:p>
            <a:pPr algn="ctr"/>
            <a:r>
              <a:rPr lang="hr-HR" b="1" dirty="0" smtClean="0">
                <a:latin typeface="Calibri" pitchFamily="34" charset="0"/>
              </a:rPr>
              <a:t>20. Sajam Zdravlja </a:t>
            </a:r>
          </a:p>
          <a:p>
            <a:pPr algn="ctr"/>
            <a:r>
              <a:rPr lang="hr-HR" b="1" dirty="0" smtClean="0">
                <a:latin typeface="Calibri" pitchFamily="34" charset="0"/>
              </a:rPr>
              <a:t>Vinkovci, 16.04.2016</a:t>
            </a:r>
            <a:endParaRPr lang="hr-HR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76672"/>
            <a:ext cx="725459" cy="740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62880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556792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u="sng" dirty="0">
                <a:latin typeface="Calibri" pitchFamily="34" charset="0"/>
              </a:rPr>
              <a:t>Radionice u organizaciji HZZ-a za osobe oboljele od MS-a</a:t>
            </a:r>
            <a:r>
              <a:rPr lang="hr-HR" sz="2000" u="sng" dirty="0">
                <a:latin typeface="Calibri" pitchFamily="34" charset="0"/>
              </a:rPr>
              <a:t> </a:t>
            </a:r>
            <a:endParaRPr lang="hr-HR" sz="2000" u="sng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2000" dirty="0" smtClean="0">
                <a:latin typeface="Calibri" pitchFamily="34" charset="0"/>
              </a:rPr>
              <a:t>Održavanje radionica na teme: „Kako </a:t>
            </a:r>
            <a:r>
              <a:rPr lang="hr-HR" sz="2000" dirty="0">
                <a:latin typeface="Calibri" pitchFamily="34" charset="0"/>
              </a:rPr>
              <a:t>tražiti posao“ </a:t>
            </a:r>
            <a:r>
              <a:rPr lang="hr-HR" sz="2000" dirty="0" smtClean="0">
                <a:latin typeface="Calibri" pitchFamily="34" charset="0"/>
              </a:rPr>
              <a:t>i “Kako </a:t>
            </a:r>
            <a:r>
              <a:rPr lang="hr-HR" sz="2000" dirty="0">
                <a:latin typeface="Calibri" pitchFamily="34" charset="0"/>
              </a:rPr>
              <a:t>povećati šanse za </a:t>
            </a:r>
            <a:r>
              <a:rPr lang="hr-HR" sz="2000" dirty="0" smtClean="0">
                <a:latin typeface="Calibri" pitchFamily="34" charset="0"/>
              </a:rPr>
              <a:t>zaposlenje” za nezaposlene osobe s invaliditetom </a:t>
            </a:r>
          </a:p>
          <a:p>
            <a:endParaRPr lang="hr-HR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2000" dirty="0" smtClean="0">
                <a:latin typeface="Calibri" pitchFamily="34" charset="0"/>
              </a:rPr>
              <a:t>Provedba selekcijskog </a:t>
            </a:r>
            <a:r>
              <a:rPr lang="hr-HR" sz="2000" dirty="0">
                <a:latin typeface="Calibri" pitchFamily="34" charset="0"/>
              </a:rPr>
              <a:t>postupka za radno mjesto male </a:t>
            </a:r>
            <a:r>
              <a:rPr lang="hr-HR" sz="2000" dirty="0" smtClean="0">
                <a:latin typeface="Calibri" pitchFamily="34" charset="0"/>
              </a:rPr>
              <a:t>domaćice - </a:t>
            </a:r>
            <a:r>
              <a:rPr lang="hr-HR" sz="2000" dirty="0">
                <a:latin typeface="Calibri" pitchFamily="34" charset="0"/>
              </a:rPr>
              <a:t>jedna motivacijska radionica za nezaposlene osobe </a:t>
            </a:r>
            <a:r>
              <a:rPr lang="hr-HR" sz="2000" dirty="0" smtClean="0">
                <a:latin typeface="Calibri" pitchFamily="34" charset="0"/>
              </a:rPr>
              <a:t>s </a:t>
            </a:r>
            <a:r>
              <a:rPr lang="hr-HR" sz="2000" dirty="0">
                <a:latin typeface="Calibri" pitchFamily="34" charset="0"/>
              </a:rPr>
              <a:t>ciljem njihove senzibilizacije i motivacije za poslove male domaćice, </a:t>
            </a:r>
            <a:r>
              <a:rPr lang="hr-HR" sz="2000" dirty="0" smtClean="0">
                <a:latin typeface="Calibri" pitchFamily="34" charset="0"/>
              </a:rPr>
              <a:t>te </a:t>
            </a:r>
            <a:r>
              <a:rPr lang="hr-HR" sz="2000" dirty="0">
                <a:latin typeface="Calibri" pitchFamily="34" charset="0"/>
              </a:rPr>
              <a:t>edukativna radionica za </a:t>
            </a:r>
            <a:r>
              <a:rPr lang="hr-HR" sz="2000" dirty="0" smtClean="0">
                <a:latin typeface="Calibri" pitchFamily="34" charset="0"/>
              </a:rPr>
              <a:t>radno </a:t>
            </a:r>
            <a:r>
              <a:rPr lang="hr-HR" sz="2000" dirty="0">
                <a:latin typeface="Calibri" pitchFamily="34" charset="0"/>
              </a:rPr>
              <a:t>mjesto male domaćice gdje </a:t>
            </a:r>
            <a:r>
              <a:rPr lang="hr-HR" sz="2000" dirty="0" smtClean="0">
                <a:latin typeface="Calibri" pitchFamily="34" charset="0"/>
              </a:rPr>
              <a:t>su </a:t>
            </a:r>
            <a:r>
              <a:rPr lang="hr-HR" sz="2000" dirty="0">
                <a:latin typeface="Calibri" pitchFamily="34" charset="0"/>
              </a:rPr>
              <a:t>se </a:t>
            </a:r>
            <a:r>
              <a:rPr lang="hr-HR" sz="2000" dirty="0" smtClean="0">
                <a:latin typeface="Calibri" pitchFamily="34" charset="0"/>
              </a:rPr>
              <a:t>odabrane osobe </a:t>
            </a:r>
            <a:r>
              <a:rPr lang="hr-HR" sz="2000" dirty="0">
                <a:latin typeface="Calibri" pitchFamily="34" charset="0"/>
              </a:rPr>
              <a:t>detaljnije upoznale sa zahtjevima tog radnog </a:t>
            </a:r>
            <a:r>
              <a:rPr lang="hr-HR" sz="2000" dirty="0" smtClean="0">
                <a:latin typeface="Calibri" pitchFamily="34" charset="0"/>
              </a:rPr>
              <a:t>mjesta, </a:t>
            </a:r>
            <a:r>
              <a:rPr lang="hr-HR" sz="2000" dirty="0" smtClean="0">
                <a:solidFill>
                  <a:srgbClr val="FF0000"/>
                </a:solidFill>
                <a:latin typeface="Calibri" pitchFamily="34" charset="0"/>
              </a:rPr>
              <a:t>zaposlena jedna mala domaćica </a:t>
            </a:r>
            <a:r>
              <a:rPr lang="hr-HR" sz="2000" dirty="0" smtClean="0">
                <a:latin typeface="Calibri" pitchFamily="34" charset="0"/>
              </a:rPr>
              <a:t>koja je raspoređena kod </a:t>
            </a:r>
            <a:r>
              <a:rPr lang="hr-HR" sz="2000" dirty="0" smtClean="0">
                <a:solidFill>
                  <a:srgbClr val="FF0000"/>
                </a:solidFill>
                <a:latin typeface="Calibri" pitchFamily="34" charset="0"/>
              </a:rPr>
              <a:t>tri osobe oboljele od multiple skleroze</a:t>
            </a:r>
          </a:p>
          <a:p>
            <a:pPr>
              <a:buFont typeface="Wingdings" pitchFamily="2" charset="2"/>
              <a:buChar char="ü"/>
            </a:pPr>
            <a:endParaRPr lang="hr-HR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2000" u="sng" dirty="0" smtClean="0">
                <a:latin typeface="Calibri" pitchFamily="34" charset="0"/>
              </a:rPr>
              <a:t>Svrha: </a:t>
            </a:r>
            <a:r>
              <a:rPr lang="hr-HR" sz="2000" dirty="0" smtClean="0">
                <a:latin typeface="Calibri" pitchFamily="34" charset="0"/>
              </a:rPr>
              <a:t>senzibilizirati i motivitarati osobe iz ciljne skupine teže zapošljivih osoba za obavljanje poslova male domaćice </a:t>
            </a:r>
          </a:p>
          <a:p>
            <a:endParaRPr lang="hr-HR" sz="2000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76672"/>
            <a:ext cx="725459" cy="740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62880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556792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u="sng" dirty="0" smtClean="0">
                <a:latin typeface="Calibri" pitchFamily="34" charset="0"/>
              </a:rPr>
              <a:t>Poslovi male domaćice:</a:t>
            </a:r>
          </a:p>
          <a:p>
            <a:pPr>
              <a:buFont typeface="Wingdings" pitchFamily="2" charset="2"/>
              <a:buChar char="Ø"/>
            </a:pPr>
            <a:r>
              <a:rPr lang="hr-HR" sz="1800" dirty="0" smtClean="0">
                <a:latin typeface="Calibri" pitchFamily="34" charset="0"/>
              </a:rPr>
              <a:t>priprema </a:t>
            </a:r>
            <a:r>
              <a:rPr lang="hr-HR" sz="1800" dirty="0">
                <a:latin typeface="Calibri" pitchFamily="34" charset="0"/>
              </a:rPr>
              <a:t>obroka, nabava </a:t>
            </a:r>
            <a:r>
              <a:rPr lang="hr-HR" sz="1800" dirty="0" smtClean="0">
                <a:latin typeface="Calibri" pitchFamily="34" charset="0"/>
              </a:rPr>
              <a:t>osnovnih namirnica, </a:t>
            </a:r>
            <a:r>
              <a:rPr lang="hr-HR" sz="1800" dirty="0">
                <a:latin typeface="Calibri" pitchFamily="34" charset="0"/>
              </a:rPr>
              <a:t>čišćenje stambenog </a:t>
            </a:r>
            <a:r>
              <a:rPr lang="hr-HR" sz="1800" dirty="0" smtClean="0">
                <a:latin typeface="Calibri" pitchFamily="34" charset="0"/>
              </a:rPr>
              <a:t>prostora, </a:t>
            </a:r>
            <a:r>
              <a:rPr lang="hr-HR" sz="1800" dirty="0">
                <a:latin typeface="Calibri" pitchFamily="34" charset="0"/>
              </a:rPr>
              <a:t>čišćenje prozora, skidanje i pranje </a:t>
            </a:r>
            <a:r>
              <a:rPr lang="hr-HR" sz="1800" dirty="0" smtClean="0">
                <a:latin typeface="Calibri" pitchFamily="34" charset="0"/>
              </a:rPr>
              <a:t>zavjesa, </a:t>
            </a:r>
            <a:r>
              <a:rPr lang="hr-HR" sz="1800" dirty="0">
                <a:latin typeface="Calibri" pitchFamily="34" charset="0"/>
              </a:rPr>
              <a:t>presvlačenje </a:t>
            </a:r>
            <a:r>
              <a:rPr lang="hr-HR" sz="1800" dirty="0" smtClean="0">
                <a:latin typeface="Calibri" pitchFamily="34" charset="0"/>
              </a:rPr>
              <a:t>posteljine, </a:t>
            </a:r>
            <a:r>
              <a:rPr lang="hr-HR" sz="1800" dirty="0">
                <a:latin typeface="Calibri" pitchFamily="34" charset="0"/>
              </a:rPr>
              <a:t>peglanje </a:t>
            </a:r>
            <a:r>
              <a:rPr lang="hr-HR" sz="1800" dirty="0" smtClean="0">
                <a:latin typeface="Calibri" pitchFamily="34" charset="0"/>
              </a:rPr>
              <a:t>odjeće, </a:t>
            </a:r>
            <a:r>
              <a:rPr lang="hr-HR" sz="1800" dirty="0">
                <a:latin typeface="Calibri" pitchFamily="34" charset="0"/>
              </a:rPr>
              <a:t>održavanje </a:t>
            </a:r>
            <a:r>
              <a:rPr lang="hr-HR" sz="1800" dirty="0" smtClean="0">
                <a:latin typeface="Calibri" pitchFamily="34" charset="0"/>
              </a:rPr>
              <a:t>okućnice, te prema potrebama i pomoć korisniku</a:t>
            </a:r>
          </a:p>
          <a:p>
            <a:pPr>
              <a:buFont typeface="Wingdings" pitchFamily="2" charset="2"/>
              <a:buChar char="Ø"/>
            </a:pPr>
            <a:r>
              <a:rPr lang="hr-HR" sz="1800" u="sng" dirty="0" smtClean="0">
                <a:latin typeface="Calibri" pitchFamily="34" charset="0"/>
              </a:rPr>
              <a:t>Svrha: </a:t>
            </a:r>
            <a:r>
              <a:rPr lang="hr-HR" sz="1800" dirty="0" smtClean="0">
                <a:latin typeface="Calibri" pitchFamily="34" charset="0"/>
              </a:rPr>
              <a:t>rasteretiti članove i članice obitelji oboljelih i unaprijediti odnose unutar same obitelji</a:t>
            </a:r>
          </a:p>
          <a:p>
            <a:endParaRPr lang="hr-HR" sz="20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hr-HR" sz="2000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</p:txBody>
      </p:sp>
      <p:pic>
        <p:nvPicPr>
          <p:cNvPr id="8" name="Picture 7" descr="image-b4ca8b7a4e8691ee735f6ba66108177af780b5110dbd6c1a3bae527c70f7ac10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356992"/>
            <a:ext cx="3199904" cy="2399928"/>
          </a:xfrm>
          <a:prstGeom prst="rect">
            <a:avLst/>
          </a:prstGeom>
        </p:spPr>
      </p:pic>
      <p:pic>
        <p:nvPicPr>
          <p:cNvPr id="10" name="Picture 9" descr="Stjepan Vidiček-30.3 (1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068960"/>
            <a:ext cx="3703960" cy="27779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-838200" y="-152400"/>
            <a:ext cx="685800" cy="152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smtClean="0">
              <a:latin typeface="Verdana" pitchFamily="34" charset="0"/>
            </a:endParaRPr>
          </a:p>
        </p:txBody>
      </p:sp>
      <p:sp>
        <p:nvSpPr>
          <p:cNvPr id="7171" name="Text Box 9"/>
          <p:cNvSpPr txBox="1">
            <a:spLocks noChangeArrowheads="1"/>
          </p:cNvSpPr>
          <p:nvPr>
            <p:ph type="body" idx="1"/>
          </p:nvPr>
        </p:nvSpPr>
        <p:spPr bwMode="auto">
          <a:xfrm>
            <a:off x="1547664" y="1340768"/>
            <a:ext cx="6408712" cy="46805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FontTx/>
              <a:buNone/>
            </a:pPr>
            <a:endParaRPr lang="hr-HR" sz="1800" dirty="0" smtClean="0">
              <a:latin typeface="Calibri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hr-HR" sz="1800" dirty="0" smtClean="0">
                <a:latin typeface="Calibri" pitchFamily="34" charset="0"/>
              </a:rPr>
              <a:t>Društvo </a:t>
            </a:r>
            <a:r>
              <a:rPr lang="hr-HR" sz="1800" dirty="0" smtClean="0">
                <a:solidFill>
                  <a:srgbClr val="FF0000"/>
                </a:solidFill>
                <a:latin typeface="Calibri" pitchFamily="34" charset="0"/>
              </a:rPr>
              <a:t>Multiple </a:t>
            </a:r>
            <a:r>
              <a:rPr lang="hr-HR" sz="1800" dirty="0" smtClean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hr-HR" sz="1800" dirty="0" smtClean="0">
                <a:solidFill>
                  <a:srgbClr val="FF0000"/>
                </a:solidFill>
                <a:latin typeface="Calibri" pitchFamily="34" charset="0"/>
              </a:rPr>
              <a:t>kleroze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r-HR" sz="1800" dirty="0" smtClean="0">
                <a:latin typeface="Calibri" pitchFamily="34" charset="0"/>
              </a:rPr>
              <a:t>Krapinsko – zagorske županije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r-HR" sz="1800" dirty="0" smtClean="0">
                <a:latin typeface="Calibri" pitchFamily="34" charset="0"/>
              </a:rPr>
              <a:t>Trg Dragutina Domjanića 6, Zabok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r-HR" sz="1800" dirty="0" smtClean="0">
                <a:latin typeface="Calibri" pitchFamily="34" charset="0"/>
              </a:rPr>
              <a:t>Tel./Fax. 049 221 973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r-HR" sz="1800" dirty="0" smtClean="0">
                <a:latin typeface="Calibri" pitchFamily="34" charset="0"/>
              </a:rPr>
              <a:t>E-mail: </a:t>
            </a:r>
            <a:r>
              <a:rPr lang="hr-HR" sz="1800" dirty="0" smtClean="0">
                <a:latin typeface="Calibri" pitchFamily="34" charset="0"/>
                <a:hlinkClick r:id="rId2"/>
              </a:rPr>
              <a:t>dms_krapina@sdmsh.hr</a:t>
            </a:r>
            <a:r>
              <a:rPr lang="hr-HR" sz="1800" dirty="0" smtClean="0">
                <a:latin typeface="Calibri" pitchFamily="34" charset="0"/>
              </a:rPr>
              <a:t>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r-HR" sz="1800" dirty="0" smtClean="0">
                <a:latin typeface="Calibri" pitchFamily="34" charset="0"/>
              </a:rPr>
              <a:t>Web: </a:t>
            </a:r>
            <a:r>
              <a:rPr lang="hr-HR" sz="1800" dirty="0" smtClean="0">
                <a:latin typeface="Calibri" pitchFamily="34" charset="0"/>
                <a:hlinkClick r:id="rId3"/>
              </a:rPr>
              <a:t>www.dmskzz.hr</a:t>
            </a:r>
            <a:endParaRPr lang="hr-HR" sz="1800" dirty="0" smtClean="0">
              <a:latin typeface="Calibri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hr-HR" sz="1800" dirty="0" smtClean="0">
                <a:latin typeface="Calibri" pitchFamily="34" charset="0"/>
              </a:rPr>
              <a:t>Facebook: Društvo multiple skleroze KZŽ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60648"/>
            <a:ext cx="1009949" cy="10304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-838200" y="-152400"/>
            <a:ext cx="685800" cy="152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smtClean="0">
              <a:latin typeface="Verdana" pitchFamily="34" charset="0"/>
            </a:endParaRPr>
          </a:p>
        </p:txBody>
      </p:sp>
      <p:sp>
        <p:nvSpPr>
          <p:cNvPr id="7171" name="Text Box 9"/>
          <p:cNvSpPr txBox="1">
            <a:spLocks noChangeArrowheads="1"/>
          </p:cNvSpPr>
          <p:nvPr>
            <p:ph type="body" idx="1"/>
          </p:nvPr>
        </p:nvSpPr>
        <p:spPr bwMode="auto">
          <a:xfrm>
            <a:off x="1691680" y="1412776"/>
            <a:ext cx="6408712" cy="46805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FontTx/>
              <a:buNone/>
            </a:pPr>
            <a:endParaRPr lang="hr-HR" sz="1800" dirty="0" smtClean="0">
              <a:latin typeface="Calibri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hr-HR" sz="4800" b="1" dirty="0" smtClean="0">
                <a:solidFill>
                  <a:srgbClr val="006633"/>
                </a:solidFill>
                <a:latin typeface="Calibri" pitchFamily="34" charset="0"/>
              </a:rPr>
              <a:t>Hvala na pažnji!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r-HR" sz="2400" b="1" dirty="0" smtClean="0">
                <a:solidFill>
                  <a:srgbClr val="006633"/>
                </a:solidFill>
                <a:latin typeface="Calibri" pitchFamily="34" charset="0"/>
              </a:rPr>
              <a:t>Svjetlana Pripeljaš, tajnica Društva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260648"/>
            <a:ext cx="1009949" cy="1030467"/>
          </a:xfrm>
          <a:prstGeom prst="rect">
            <a:avLst/>
          </a:prstGeom>
        </p:spPr>
      </p:pic>
      <p:pic>
        <p:nvPicPr>
          <p:cNvPr id="6" name="Picture 5" descr="indeksira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797152"/>
            <a:ext cx="2076450" cy="666750"/>
          </a:xfrm>
          <a:prstGeom prst="rect">
            <a:avLst/>
          </a:prstGeom>
        </p:spPr>
      </p:pic>
      <p:pic>
        <p:nvPicPr>
          <p:cNvPr id="7" name="Picture 6" descr="zdravl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653136"/>
            <a:ext cx="1587500" cy="88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76672"/>
            <a:ext cx="725459" cy="740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628800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  <a:latin typeface="Calibri" pitchFamily="34" charset="0"/>
              </a:rPr>
              <a:t>Društvo multiple skleroze Krapinsko – zagorske županije </a:t>
            </a:r>
            <a:r>
              <a:rPr lang="hr-HR" dirty="0">
                <a:latin typeface="Calibri" pitchFamily="34" charset="0"/>
              </a:rPr>
              <a:t>za cilj ima povećati kvalitetu života i ekonomsku aktivnost kako svojih  članova, tako i ostalih osoba s invaliditetom i njihovih obitelji, što je interes koji dijeli s KZŽ, regionalnom samoupravom koja u svojoj nadležnosti ima dio potpora mjerama politike zapošljavanja, civilnog društva te posebice socijalnih pitanja, a koja zajedno s partnerima i ostalim dionicima sustavno izgrađuje i razvija modele kojima je za cilj povećanje zapošljivosti, razvoj socijalnih usluga, uključivost, integraciju te senzibilizaciju cjelokupne javnosti za navedene probleme ciljne skupine.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76672"/>
            <a:ext cx="725459" cy="740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1628800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Društvo okuplja članove i članice na čitavom području KZŽ</a:t>
            </a: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Društvo ima 18 zaposlenih osoba </a:t>
            </a: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564904"/>
            <a:ext cx="70421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76672"/>
            <a:ext cx="725459" cy="740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62880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412776"/>
            <a:ext cx="792088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 smtClean="0">
                <a:latin typeface="Calibri" pitchFamily="34" charset="0"/>
              </a:rPr>
              <a:t>Program: 		</a:t>
            </a:r>
            <a:r>
              <a:rPr lang="hr-HR" sz="1800" dirty="0" smtClean="0">
                <a:solidFill>
                  <a:srgbClr val="FF0000"/>
                </a:solidFill>
                <a:latin typeface="Calibri" pitchFamily="34" charset="0"/>
              </a:rPr>
              <a:t>Samostalnost i neovisno življenje naš je cilj</a:t>
            </a:r>
          </a:p>
          <a:p>
            <a:r>
              <a:rPr lang="hr-HR" sz="1800" dirty="0" smtClean="0">
                <a:latin typeface="Calibri" pitchFamily="34" charset="0"/>
              </a:rPr>
              <a:t>Financira: 	Ministarstvo socijalne politike i mladih</a:t>
            </a:r>
          </a:p>
          <a:p>
            <a:r>
              <a:rPr lang="hr-HR" sz="1800" dirty="0" smtClean="0">
                <a:latin typeface="Calibri" pitchFamily="34" charset="0"/>
              </a:rPr>
              <a:t>Sufinancira: 	</a:t>
            </a:r>
            <a:r>
              <a:rPr lang="hr-HR" sz="1800" dirty="0" smtClean="0">
                <a:solidFill>
                  <a:srgbClr val="006633"/>
                </a:solidFill>
                <a:latin typeface="Calibri" pitchFamily="34" charset="0"/>
              </a:rPr>
              <a:t>Krapinsko – zagorska županija </a:t>
            </a:r>
          </a:p>
          <a:p>
            <a:r>
              <a:rPr lang="hr-HR" sz="1800" dirty="0">
                <a:latin typeface="Calibri" pitchFamily="34" charset="0"/>
              </a:rPr>
              <a:t>	</a:t>
            </a:r>
            <a:r>
              <a:rPr lang="hr-HR" sz="1800" dirty="0" smtClean="0">
                <a:latin typeface="Calibri" pitchFamily="34" charset="0"/>
              </a:rPr>
              <a:t>	Ministarstvo zdravlja</a:t>
            </a:r>
          </a:p>
          <a:p>
            <a:r>
              <a:rPr lang="hr-HR" sz="1800" dirty="0" smtClean="0">
                <a:latin typeface="Calibri" pitchFamily="34" charset="0"/>
              </a:rPr>
              <a:t>Partnerstvo:	Hrvatski zavod za zapošljavanje i KZŽ</a:t>
            </a:r>
          </a:p>
          <a:p>
            <a:endParaRPr lang="hr-HR" sz="2000" u="sng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hr-HR" sz="2000" u="sng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hr-HR" sz="2000" u="sng" dirty="0" smtClean="0">
                <a:solidFill>
                  <a:srgbClr val="FF0000"/>
                </a:solidFill>
                <a:latin typeface="Calibri" pitchFamily="34" charset="0"/>
              </a:rPr>
              <a:t>vrha programa</a:t>
            </a:r>
            <a:r>
              <a:rPr lang="hr-HR" sz="2000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hr-HR" sz="2000" dirty="0">
              <a:solidFill>
                <a:srgbClr val="FF0000"/>
              </a:solidFill>
              <a:latin typeface="Calibri" pitchFamily="34" charset="0"/>
            </a:endParaRPr>
          </a:p>
          <a:p>
            <a:pPr lvl="0" algn="just"/>
            <a:r>
              <a:rPr lang="hr-HR" sz="2000" dirty="0" smtClean="0">
                <a:latin typeface="Calibri" pitchFamily="34" charset="0"/>
              </a:rPr>
              <a:t>Poboljšanje kvalitete života osoba oboljelih od multiple skleroze, upoznavanje sa njihovim pravima i kroz njihovu veću uključenost u život lokalne zajednice povećanje samopouzdanja, te prevladavanje straha od bolesti i šoka nakon dijagnosticiranja iste. </a:t>
            </a:r>
          </a:p>
          <a:p>
            <a:pPr lvl="0" algn="just"/>
            <a:r>
              <a:rPr lang="hr-HR" sz="2000" dirty="0" smtClean="0">
                <a:latin typeface="Calibri" pitchFamily="34" charset="0"/>
              </a:rPr>
              <a:t>Održavanje pokretljivosti i odgađanje invalidnosti, s ciljem očuvanja postojećeg stanja i sprječavanja daljnje progresije bolesti, kroz unapređenje usluge koje se pružaju kroz razne institucije, ostvarenje brže, kvalitetnije i dostupnije usluge za OSI, te prevencija institucionalizacije.</a:t>
            </a: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76672"/>
            <a:ext cx="725459" cy="740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62880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556792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u="sng" dirty="0" smtClean="0">
                <a:latin typeface="Calibri" pitchFamily="34" charset="0"/>
              </a:rPr>
              <a:t>Masaže</a:t>
            </a:r>
            <a:r>
              <a:rPr lang="hr-HR" sz="2000" b="1" u="sng" dirty="0">
                <a:latin typeface="Calibri" pitchFamily="34" charset="0"/>
              </a:rPr>
              <a:t>, </a:t>
            </a:r>
            <a:r>
              <a:rPr lang="hr-HR" sz="2000" b="1" u="sng" dirty="0" smtClean="0">
                <a:latin typeface="Calibri" pitchFamily="34" charset="0"/>
              </a:rPr>
              <a:t>vježbe, terapija </a:t>
            </a:r>
            <a:r>
              <a:rPr lang="hr-HR" sz="2000" b="1" u="sng" dirty="0">
                <a:latin typeface="Calibri" pitchFamily="34" charset="0"/>
              </a:rPr>
              <a:t>ultrazvuka po </a:t>
            </a:r>
            <a:r>
              <a:rPr lang="hr-HR" sz="2000" b="1" u="sng" dirty="0" smtClean="0">
                <a:latin typeface="Calibri" pitchFamily="34" charset="0"/>
              </a:rPr>
              <a:t>Seltzeru, te TENS uređaj</a:t>
            </a:r>
          </a:p>
          <a:p>
            <a:pPr>
              <a:buFont typeface="Wingdings" pitchFamily="2" charset="2"/>
              <a:buChar char="ü"/>
            </a:pPr>
            <a:r>
              <a:rPr lang="hr-HR" sz="1800" dirty="0" smtClean="0">
                <a:latin typeface="Calibri" pitchFamily="34" charset="0"/>
              </a:rPr>
              <a:t>Zaposlena fizioterapeutkinja na puno radno vrijeme</a:t>
            </a:r>
          </a:p>
          <a:p>
            <a:pPr>
              <a:buFont typeface="Wingdings" pitchFamily="2" charset="2"/>
              <a:buChar char="ü"/>
            </a:pPr>
            <a:r>
              <a:rPr lang="hr-HR" sz="1800" dirty="0" smtClean="0">
                <a:latin typeface="Calibri" pitchFamily="34" charset="0"/>
              </a:rPr>
              <a:t>Radno vrijeme od 7:00 do 15:00 (prema potrebama i popodne) </a:t>
            </a:r>
          </a:p>
          <a:p>
            <a:pPr>
              <a:buFont typeface="Wingdings" pitchFamily="2" charset="2"/>
              <a:buChar char="ü"/>
            </a:pPr>
            <a:r>
              <a:rPr lang="hr-HR" sz="1800" dirty="0" smtClean="0">
                <a:latin typeface="Calibri" pitchFamily="34" charset="0"/>
              </a:rPr>
              <a:t>Uređena prostorija i opremljena potrebnim aparatima</a:t>
            </a:r>
          </a:p>
          <a:p>
            <a:pPr>
              <a:buFont typeface="Wingdings" pitchFamily="2" charset="2"/>
              <a:buChar char="ü"/>
            </a:pPr>
            <a:r>
              <a:rPr lang="hr-HR" sz="1800" u="sng" dirty="0" smtClean="0">
                <a:latin typeface="Calibri" pitchFamily="34" charset="0"/>
              </a:rPr>
              <a:t>Svrha: </a:t>
            </a:r>
            <a:r>
              <a:rPr lang="hr-HR" sz="1800" dirty="0" smtClean="0">
                <a:latin typeface="Calibri" pitchFamily="34" charset="0"/>
              </a:rPr>
              <a:t>Održavati kvalitetu života osoba oboljelih od </a:t>
            </a:r>
            <a:r>
              <a:rPr lang="hr-HR" sz="1800" dirty="0" smtClean="0">
                <a:solidFill>
                  <a:srgbClr val="FF0000"/>
                </a:solidFill>
                <a:latin typeface="Calibri" pitchFamily="34" charset="0"/>
              </a:rPr>
              <a:t>Multiple Skleroze </a:t>
            </a:r>
            <a:r>
              <a:rPr lang="hr-HR" sz="1800" dirty="0" smtClean="0">
                <a:latin typeface="Calibri" pitchFamily="34" charset="0"/>
              </a:rPr>
              <a:t>s područja KZŽ kroz terapije, masaže, vježbe i savjetovanje o ortopedskim pomagalima</a:t>
            </a:r>
          </a:p>
          <a:p>
            <a:r>
              <a:rPr lang="hr-HR" sz="2000" dirty="0" smtClean="0">
                <a:latin typeface="Calibri" pitchFamily="34" charset="0"/>
              </a:rPr>
              <a:t>  </a:t>
            </a: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</p:txBody>
      </p:sp>
      <p:pic>
        <p:nvPicPr>
          <p:cNvPr id="5" name="Picture 4" descr="3.10.2014 (1) (480x64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645024"/>
            <a:ext cx="1836204" cy="2448272"/>
          </a:xfrm>
          <a:prstGeom prst="rect">
            <a:avLst/>
          </a:prstGeom>
        </p:spPr>
      </p:pic>
      <p:pic>
        <p:nvPicPr>
          <p:cNvPr id="8" name="Picture 7" descr="11.2014.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299057" y="3901743"/>
            <a:ext cx="2520280" cy="1862826"/>
          </a:xfrm>
          <a:prstGeom prst="rect">
            <a:avLst/>
          </a:prstGeom>
        </p:spPr>
      </p:pic>
      <p:pic>
        <p:nvPicPr>
          <p:cNvPr id="9" name="Picture 8" descr="IMG_38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328973" y="3888051"/>
            <a:ext cx="2520280" cy="1890210"/>
          </a:xfrm>
          <a:prstGeom prst="rect">
            <a:avLst/>
          </a:prstGeom>
        </p:spPr>
      </p:pic>
      <p:pic>
        <p:nvPicPr>
          <p:cNvPr id="10" name="Picture 9" descr="IMG_2946 (480x64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3573016"/>
            <a:ext cx="1903275" cy="2537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76672"/>
            <a:ext cx="725459" cy="740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62880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412776"/>
            <a:ext cx="79208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 smtClean="0">
                <a:latin typeface="Calibri" pitchFamily="34" charset="0"/>
              </a:rPr>
              <a:t>Psihološke radionice</a:t>
            </a:r>
          </a:p>
          <a:p>
            <a:pPr>
              <a:buFont typeface="Wingdings" pitchFamily="2" charset="2"/>
              <a:buChar char="ü"/>
            </a:pPr>
            <a:r>
              <a:rPr lang="hr-HR" sz="1800" dirty="0" smtClean="0">
                <a:latin typeface="Calibri" pitchFamily="34" charset="0"/>
              </a:rPr>
              <a:t>Zaposlena psihologica na pola radnog vremena</a:t>
            </a:r>
          </a:p>
          <a:p>
            <a:pPr>
              <a:buFont typeface="Wingdings" pitchFamily="2" charset="2"/>
              <a:buChar char="ü"/>
            </a:pPr>
            <a:r>
              <a:rPr lang="hr-HR" sz="1800" dirty="0" smtClean="0">
                <a:latin typeface="Calibri" pitchFamily="34" charset="0"/>
              </a:rPr>
              <a:t>Radno vrijeme od 08:00 do 12:00 sati</a:t>
            </a:r>
          </a:p>
          <a:p>
            <a:pPr>
              <a:buFont typeface="Wingdings" pitchFamily="2" charset="2"/>
              <a:buChar char="ü"/>
            </a:pPr>
            <a:r>
              <a:rPr lang="hr-HR" sz="1800" dirty="0" smtClean="0">
                <a:latin typeface="Calibri" pitchFamily="34" charset="0"/>
              </a:rPr>
              <a:t>Uređena prostorija za rad psihologice za individualna savjetovanja</a:t>
            </a:r>
          </a:p>
          <a:p>
            <a:pPr>
              <a:buFont typeface="Wingdings" pitchFamily="2" charset="2"/>
              <a:buChar char="ü"/>
            </a:pPr>
            <a:r>
              <a:rPr lang="hr-HR" sz="1800" u="sng" dirty="0" smtClean="0">
                <a:latin typeface="Calibri" pitchFamily="34" charset="0"/>
              </a:rPr>
              <a:t>Svrha: </a:t>
            </a:r>
            <a:r>
              <a:rPr lang="hr-HR" sz="1800" dirty="0" smtClean="0">
                <a:latin typeface="Calibri" pitchFamily="34" charset="0"/>
              </a:rPr>
              <a:t>podržati i osnažiti osobe oboljele od multiple skleroze kroz psihosocijalnu podršku</a:t>
            </a:r>
          </a:p>
          <a:p>
            <a:pPr>
              <a:buFont typeface="Wingdings" pitchFamily="2" charset="2"/>
              <a:buChar char="ü"/>
            </a:pPr>
            <a:endParaRPr lang="hr-HR" dirty="0" smtClean="0">
              <a:latin typeface="Calibri" pitchFamily="34" charset="0"/>
            </a:endParaRPr>
          </a:p>
        </p:txBody>
      </p:sp>
      <p:pic>
        <p:nvPicPr>
          <p:cNvPr id="5" name="Picture 4" descr="IMG_3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1955" y="3700466"/>
            <a:ext cx="2747797" cy="2060848"/>
          </a:xfrm>
          <a:prstGeom prst="rect">
            <a:avLst/>
          </a:prstGeom>
        </p:spPr>
      </p:pic>
      <p:pic>
        <p:nvPicPr>
          <p:cNvPr id="8" name="Picture 7" descr="IMG_38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501008"/>
            <a:ext cx="3323861" cy="2492896"/>
          </a:xfrm>
          <a:prstGeom prst="rect">
            <a:avLst/>
          </a:prstGeom>
        </p:spPr>
      </p:pic>
      <p:pic>
        <p:nvPicPr>
          <p:cNvPr id="10" name="Picture 9" descr="8.3.2016 (2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717032"/>
            <a:ext cx="2747798" cy="20608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76672"/>
            <a:ext cx="725459" cy="740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62880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556792"/>
            <a:ext cx="79208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u="sng" dirty="0">
                <a:latin typeface="Calibri" pitchFamily="34" charset="0"/>
              </a:rPr>
              <a:t>Savjetovalište sa socijalnom radnicom</a:t>
            </a:r>
            <a:r>
              <a:rPr lang="hr-HR" sz="2000" u="sng" dirty="0">
                <a:latin typeface="Calibri" pitchFamily="34" charset="0"/>
              </a:rPr>
              <a:t> </a:t>
            </a:r>
            <a:endParaRPr lang="hr-HR" sz="2000" u="sng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1800" dirty="0" smtClean="0">
                <a:latin typeface="Calibri" pitchFamily="34" charset="0"/>
              </a:rPr>
              <a:t>Svaki drugi mjesec grupna savjetovališta o pravima iz socijalne skrbi</a:t>
            </a:r>
          </a:p>
          <a:p>
            <a:pPr>
              <a:buFont typeface="Wingdings" pitchFamily="2" charset="2"/>
              <a:buChar char="ü"/>
            </a:pPr>
            <a:r>
              <a:rPr lang="hr-HR" sz="1800" dirty="0" smtClean="0">
                <a:latin typeface="Calibri" pitchFamily="34" charset="0"/>
              </a:rPr>
              <a:t>Unaprijed dogovorena tema prema potrebama članova i članica </a:t>
            </a:r>
          </a:p>
          <a:p>
            <a:pPr>
              <a:buFont typeface="Wingdings" pitchFamily="2" charset="2"/>
              <a:buChar char="ü"/>
            </a:pPr>
            <a:r>
              <a:rPr lang="hr-HR" sz="1800" dirty="0" smtClean="0">
                <a:latin typeface="Calibri" pitchFamily="34" charset="0"/>
              </a:rPr>
              <a:t>Individualna savjetovanja putem Skype programa i telefonom</a:t>
            </a:r>
          </a:p>
          <a:p>
            <a:pPr>
              <a:buFont typeface="Wingdings" pitchFamily="2" charset="2"/>
              <a:buChar char="ü"/>
            </a:pPr>
            <a:r>
              <a:rPr lang="hr-HR" sz="1800" u="sng" dirty="0" smtClean="0">
                <a:latin typeface="Calibri" pitchFamily="34" charset="0"/>
              </a:rPr>
              <a:t>Svrha: </a:t>
            </a:r>
            <a:r>
              <a:rPr lang="hr-HR" sz="1800" dirty="0" smtClean="0">
                <a:latin typeface="Calibri" pitchFamily="34" charset="0"/>
              </a:rPr>
              <a:t>upućivanje članova i članica u ostvarivanje njihova prava</a:t>
            </a:r>
          </a:p>
          <a:p>
            <a:r>
              <a:rPr lang="hr-HR" sz="2000" dirty="0" smtClean="0">
                <a:latin typeface="Calibri" pitchFamily="34" charset="0"/>
              </a:rPr>
              <a:t>  </a:t>
            </a: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</p:txBody>
      </p:sp>
      <p:pic>
        <p:nvPicPr>
          <p:cNvPr id="11" name="Picture 10" descr="11.2.2016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140968"/>
            <a:ext cx="3552395" cy="2664296"/>
          </a:xfrm>
          <a:prstGeom prst="rect">
            <a:avLst/>
          </a:prstGeom>
        </p:spPr>
      </p:pic>
      <p:pic>
        <p:nvPicPr>
          <p:cNvPr id="14" name="Picture 13" descr="4.8.2015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140968"/>
            <a:ext cx="3587891" cy="26909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76672"/>
            <a:ext cx="725459" cy="740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62880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556792"/>
            <a:ext cx="79208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u="sng" dirty="0">
                <a:latin typeface="Calibri" pitchFamily="34" charset="0"/>
              </a:rPr>
              <a:t>Kreativne </a:t>
            </a:r>
            <a:r>
              <a:rPr lang="hr-HR" sz="2000" b="1" u="sng" dirty="0" smtClean="0">
                <a:latin typeface="Calibri" pitchFamily="34" charset="0"/>
              </a:rPr>
              <a:t>radionice</a:t>
            </a:r>
          </a:p>
          <a:p>
            <a:pPr>
              <a:buFont typeface="Wingdings" pitchFamily="2" charset="2"/>
              <a:buChar char="ü"/>
            </a:pPr>
            <a:r>
              <a:rPr lang="hr-HR" sz="1800" dirty="0" smtClean="0">
                <a:latin typeface="Calibri" pitchFamily="34" charset="0"/>
              </a:rPr>
              <a:t>Održavanje radionica jednom mjesečno</a:t>
            </a:r>
          </a:p>
          <a:p>
            <a:pPr>
              <a:buFont typeface="Wingdings" pitchFamily="2" charset="2"/>
              <a:buChar char="ü"/>
            </a:pPr>
            <a:r>
              <a:rPr lang="hr-HR" sz="1800" dirty="0" smtClean="0">
                <a:latin typeface="Calibri" pitchFamily="34" charset="0"/>
              </a:rPr>
              <a:t>Održavanje humanitarnih prodaja u kojem sudjeluju volonteri - upoznati </a:t>
            </a:r>
            <a:r>
              <a:rPr lang="hr-HR" sz="1800" dirty="0">
                <a:latin typeface="Calibri" pitchFamily="34" charset="0"/>
              </a:rPr>
              <a:t>javnost o važnosti i potrebom za volonterima i tako poticati sve osobe zainteresirane za volontiranje da se same jave i pruže svoju pomoć</a:t>
            </a:r>
            <a:r>
              <a:rPr lang="hr-HR" sz="1800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hr-HR" sz="1800" u="sng" dirty="0" smtClean="0">
                <a:latin typeface="Calibri" pitchFamily="34" charset="0"/>
              </a:rPr>
              <a:t>Svrha: </a:t>
            </a:r>
            <a:r>
              <a:rPr lang="hr-HR" sz="1800" dirty="0" smtClean="0">
                <a:latin typeface="Calibri" pitchFamily="34" charset="0"/>
              </a:rPr>
              <a:t>potaknuti kvalitetno korištenje slobodnog vremena OSI, te poticati na bolju uspostavu kontakata s ostalim oboljelim, kako bi razmijenili informacije i dobili potrebna saznanja </a:t>
            </a:r>
          </a:p>
        </p:txBody>
      </p:sp>
      <p:pic>
        <p:nvPicPr>
          <p:cNvPr id="11" name="Picture 10" descr="IMG_35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3251853" cy="2438890"/>
          </a:xfrm>
          <a:prstGeom prst="rect">
            <a:avLst/>
          </a:prstGeom>
        </p:spPr>
      </p:pic>
      <p:pic>
        <p:nvPicPr>
          <p:cNvPr id="12" name="Picture 11" descr="uskrs 2016 (6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005064"/>
            <a:ext cx="3643897" cy="20496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76672"/>
            <a:ext cx="725459" cy="740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62880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556792"/>
            <a:ext cx="79208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u="sng" dirty="0">
                <a:latin typeface="Calibri" pitchFamily="34" charset="0"/>
              </a:rPr>
              <a:t>Predavanja i radionice neurologa, ginekologa i urologa</a:t>
            </a:r>
            <a:r>
              <a:rPr lang="hr-HR" sz="2000" u="sng" dirty="0">
                <a:latin typeface="Calibri" pitchFamily="34" charset="0"/>
              </a:rPr>
              <a:t> </a:t>
            </a:r>
            <a:endParaRPr lang="hr-HR" sz="2000" u="sng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1800" dirty="0" smtClean="0">
                <a:latin typeface="Calibri" pitchFamily="34" charset="0"/>
              </a:rPr>
              <a:t>Predavanja tijekom godine prema interesu članova i članica</a:t>
            </a:r>
          </a:p>
          <a:p>
            <a:pPr>
              <a:buFont typeface="Wingdings" pitchFamily="2" charset="2"/>
              <a:buChar char="ü"/>
            </a:pPr>
            <a:r>
              <a:rPr lang="hr-HR" sz="1800" dirty="0" smtClean="0">
                <a:latin typeface="Calibri" pitchFamily="34" charset="0"/>
              </a:rPr>
              <a:t>Teme određuju sami korisnici prema ispunjenim anketama</a:t>
            </a:r>
          </a:p>
          <a:p>
            <a:pPr>
              <a:buFont typeface="Wingdings" pitchFamily="2" charset="2"/>
              <a:buChar char="ü"/>
            </a:pPr>
            <a:r>
              <a:rPr lang="hr-HR" sz="1800" u="sng" dirty="0" smtClean="0">
                <a:latin typeface="Calibri" pitchFamily="34" charset="0"/>
              </a:rPr>
              <a:t>Svrha: </a:t>
            </a:r>
            <a:r>
              <a:rPr lang="hr-HR" sz="1800" dirty="0" smtClean="0">
                <a:latin typeface="Calibri" pitchFamily="34" charset="0"/>
              </a:rPr>
              <a:t>educirati osobe oboljele od MS-a o samoj bolesti i osposobiti ih za zauzimanje aktivnog stava u liječenju, o korištenju pomagala za inkontinenciju, te vježbama sjedalnih mišića važnih kod uroloških problema, te poticati ih na zasnivanje obitelji</a:t>
            </a:r>
          </a:p>
          <a:p>
            <a:r>
              <a:rPr lang="hr-HR" sz="2000" dirty="0" smtClean="0">
                <a:latin typeface="Calibri" pitchFamily="34" charset="0"/>
              </a:rPr>
              <a:t>  </a:t>
            </a: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</p:txBody>
      </p:sp>
      <p:pic>
        <p:nvPicPr>
          <p:cNvPr id="11" name="Picture 10" descr="29.2.2016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3668688"/>
            <a:ext cx="2736304" cy="2052228"/>
          </a:xfrm>
          <a:prstGeom prst="rect">
            <a:avLst/>
          </a:prstGeom>
        </p:spPr>
      </p:pic>
      <p:pic>
        <p:nvPicPr>
          <p:cNvPr id="12" name="Picture 11" descr="08.03.2016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3645024"/>
            <a:ext cx="2771800" cy="2078850"/>
          </a:xfrm>
          <a:prstGeom prst="rect">
            <a:avLst/>
          </a:prstGeom>
        </p:spPr>
      </p:pic>
      <p:pic>
        <p:nvPicPr>
          <p:cNvPr id="13" name="Picture 12" descr="21.12.2015 (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645024"/>
            <a:ext cx="2784309" cy="20882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lgerian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lgerian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lgerian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lgerian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620</Words>
  <Application>Microsoft Office PowerPoint</Application>
  <PresentationFormat>On-screen Show (4:3)</PresentationFormat>
  <Paragraphs>128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Algerian</vt:lpstr>
      <vt:lpstr>ＭＳ Ｐゴシック</vt:lpstr>
      <vt:lpstr>Arial</vt:lpstr>
      <vt:lpstr>Verdana</vt:lpstr>
      <vt:lpstr>Blank Presentation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Siniša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Siniša</dc:creator>
  <cp:lastModifiedBy>DMSKZŽ</cp:lastModifiedBy>
  <cp:revision>58</cp:revision>
  <dcterms:created xsi:type="dcterms:W3CDTF">2007-12-18T10:13:09Z</dcterms:created>
  <dcterms:modified xsi:type="dcterms:W3CDTF">2016-04-14T09:08:25Z</dcterms:modified>
</cp:coreProperties>
</file>