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85" r:id="rId6"/>
    <p:sldId id="288" r:id="rId7"/>
    <p:sldId id="266" r:id="rId8"/>
    <p:sldId id="289" r:id="rId9"/>
    <p:sldId id="286" r:id="rId10"/>
    <p:sldId id="273" r:id="rId11"/>
    <p:sldId id="287" r:id="rId12"/>
    <p:sldId id="274" r:id="rId13"/>
    <p:sldId id="276" r:id="rId14"/>
    <p:sldId id="280" r:id="rId15"/>
    <p:sldId id="275" r:id="rId16"/>
    <p:sldId id="283" r:id="rId17"/>
    <p:sldId id="282" r:id="rId18"/>
  </p:sldIdLst>
  <p:sldSz cx="10150475" cy="7616825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9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a Gregurović Šanjug" initials="MGŠ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582F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64" autoAdjust="0"/>
    <p:restoredTop sz="90950" autoAdjust="0"/>
  </p:normalViewPr>
  <p:slideViewPr>
    <p:cSldViewPr snapToGrid="0">
      <p:cViewPr varScale="1">
        <p:scale>
          <a:sx n="92" d="100"/>
          <a:sy n="92" d="100"/>
        </p:scale>
        <p:origin x="1410" y="90"/>
      </p:cViewPr>
      <p:guideLst>
        <p:guide orient="horz" pos="2399"/>
        <p:guide pos="319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2AEC8AED-F623-4CAB-8EA0-B6751BFFC0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DF722D1-7BEA-4D0A-9B7C-3F295BD3BD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295570C-568F-443A-ABFF-CBAAC362C270}" type="datetimeFigureOut">
              <a:rPr lang="sr-Latn-CS"/>
              <a:pPr>
                <a:defRPr/>
              </a:pPr>
              <a:t>19.6.2019.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B01323D-D8AD-4DB0-A981-082A58FCC0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63F1A18-A5C0-42AC-A79F-10F8AADB63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5FA1E8-3665-42CA-A541-B53634FE60E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92353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ED7BA-EEB8-4C3B-A61F-5D166A9AC6F7}" type="datetimeFigureOut">
              <a:rPr lang="hr-HR" smtClean="0"/>
              <a:t>19.6.2019.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1B353-CE04-4075-A018-F331D2C41B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2490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1B353-CE04-4075-A018-F331D2C41B64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5896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Participativni proračun počiva na ideji neposredne uključenosti građana, u ovom slučaju djece u donošenje (političkih) odluka o pitanjima koja se tiču njihove zajednice i njih samih. Proračun je temeljni akt kojim se utvrđuje 'plan rada' (prihodi i rashodi) zajednice za predstojeću godinu. </a:t>
            </a:r>
          </a:p>
          <a:p>
            <a:r>
              <a:rPr lang="hr-HR" dirty="0" smtClean="0"/>
              <a:t>U svijetu je ideja participativnog proračuna zaživjela još u ljeto davne 1989. godine sve se više širi, i</a:t>
            </a:r>
            <a:r>
              <a:rPr lang="hr-HR" baseline="0" dirty="0" smtClean="0"/>
              <a:t> </a:t>
            </a:r>
            <a:r>
              <a:rPr lang="hr-HR" dirty="0" smtClean="0"/>
              <a:t>sve više zajednica prihvaća kao zadovoljavajući model upravljanja, pokazuje kako participativni proračun nije nikakav propali eksperiment, niti pusta fikcija, već uspješan politički mehanizam identificiranja i realiziranja potreba građana. 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PROVEDBA </a:t>
            </a:r>
          </a:p>
          <a:p>
            <a:endParaRPr lang="hr-HR" dirty="0" smtClean="0"/>
          </a:p>
          <a:p>
            <a:r>
              <a:rPr lang="hr-HR" dirty="0" smtClean="0"/>
              <a:t>Za implementaciju participativnog proračuna postoji u Hrvatskoj i zakonodavni okvir sadržan u odredbama Zakona o lokalnoj i područnoj (regionalnoj) samoupravi (članak 24. - članak 26.) koje predviđaju mogućnost neposrednog sudjelovanja građana u odlučivanju o lokalnim poslovima putem referenduma i mjesnih zborova građana, i to glede donošenja određenog akta ili rješavanja određenog pitanja iz djelokruga jedinica lokalne/područne samouprave. </a:t>
            </a:r>
          </a:p>
          <a:p>
            <a:endParaRPr lang="hr-HR" dirty="0" smtClean="0"/>
          </a:p>
          <a:p>
            <a:r>
              <a:rPr lang="hr-HR" dirty="0" smtClean="0"/>
              <a:t>Postoje brojne metode kreiranja participativnog proračuna</a:t>
            </a:r>
            <a:r>
              <a:rPr lang="hr-HR" baseline="0" dirty="0" smtClean="0"/>
              <a:t> i </a:t>
            </a:r>
            <a:r>
              <a:rPr lang="hr-HR" dirty="0" smtClean="0"/>
              <a:t>uključuju nekoliko faza tijekom cijele godine prilikom kreiranja, realiziranja i provedbe  proračuna </a:t>
            </a:r>
          </a:p>
          <a:p>
            <a:r>
              <a:rPr lang="hr-HR" dirty="0" smtClean="0"/>
              <a:t>Pojednostavljeno, sudjelovanje građana sastoji se u: </a:t>
            </a:r>
          </a:p>
          <a:p>
            <a:endParaRPr lang="hr-HR" dirty="0" smtClean="0"/>
          </a:p>
          <a:p>
            <a:r>
              <a:rPr lang="hr-HR" dirty="0" smtClean="0"/>
              <a:t>- dostavi aktualnog proračuna, te izvješća o realizaciji prošlogodišnjeg proračuna u laički razumljivom prikazu svakom kućanstvu na početku godine; </a:t>
            </a:r>
          </a:p>
          <a:p>
            <a:pPr marL="171450" indent="-171450">
              <a:buFontTx/>
              <a:buChar char="-"/>
            </a:pPr>
            <a:r>
              <a:rPr lang="hr-HR" dirty="0" smtClean="0"/>
              <a:t>predlaganju projekata i akcija</a:t>
            </a:r>
            <a:r>
              <a:rPr lang="hr-HR" baseline="0" dirty="0" smtClean="0"/>
              <a:t> </a:t>
            </a:r>
          </a:p>
          <a:p>
            <a:pPr marL="0" indent="0">
              <a:buFontTx/>
              <a:buNone/>
            </a:pPr>
            <a:r>
              <a:rPr lang="hr-HR" dirty="0" smtClean="0"/>
              <a:t>-</a:t>
            </a:r>
            <a:r>
              <a:rPr lang="hr-HR" baseline="0" dirty="0" smtClean="0"/>
              <a:t> </a:t>
            </a:r>
            <a:r>
              <a:rPr lang="hr-HR" dirty="0" smtClean="0"/>
              <a:t> informiranju građana o raspoloživim sredstvima od strane predstavnika  vlasti; </a:t>
            </a:r>
          </a:p>
          <a:p>
            <a:r>
              <a:rPr lang="hr-HR" dirty="0" smtClean="0"/>
              <a:t>- odabiru </a:t>
            </a:r>
            <a:r>
              <a:rPr lang="hr-HR" dirty="0" err="1" smtClean="0"/>
              <a:t>priroriteta</a:t>
            </a:r>
            <a:r>
              <a:rPr lang="hr-HR" dirty="0" smtClean="0"/>
              <a:t>; </a:t>
            </a:r>
          </a:p>
          <a:p>
            <a:r>
              <a:rPr lang="hr-HR" dirty="0" smtClean="0"/>
              <a:t>- stručnim raspravama i terenskim obilascima svih planiranih projekata u čemu sudjeluju delegati svih mjesnih zborova (kvartova), te stručnjaci i predstavnici lokalne vlasti i uprave; </a:t>
            </a:r>
          </a:p>
          <a:p>
            <a:pPr marL="0" indent="0">
              <a:buFontTx/>
              <a:buNone/>
            </a:pPr>
            <a:r>
              <a:rPr lang="hr-HR" dirty="0" smtClean="0"/>
              <a:t>-</a:t>
            </a:r>
            <a:r>
              <a:rPr lang="hr-HR" baseline="0" dirty="0" smtClean="0"/>
              <a:t> </a:t>
            </a:r>
            <a:r>
              <a:rPr lang="hr-HR" dirty="0" smtClean="0"/>
              <a:t> sudjelovanju u provedbi proračuna i ocjenjivanju njegove realizacije. 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CILJEVI </a:t>
            </a:r>
          </a:p>
          <a:p>
            <a:endParaRPr lang="hr-HR" dirty="0" smtClean="0"/>
          </a:p>
          <a:p>
            <a:r>
              <a:rPr lang="hr-HR" dirty="0" smtClean="0"/>
              <a:t># Javna edukacija i aktivna participacija </a:t>
            </a:r>
          </a:p>
          <a:p>
            <a:r>
              <a:rPr lang="hr-HR" dirty="0" smtClean="0"/>
              <a:t># Socijalna pravda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hr-HR" dirty="0" smtClean="0"/>
              <a:t>Direktno zadovoljavanje društvenih potreba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hr-HR" dirty="0" smtClean="0"/>
              <a:t>Efikasnije korištenje javnih sredstava i povećanje standarda i kvalitete življenja siromašnijih gradskih dijelova i slojeva </a:t>
            </a:r>
          </a:p>
          <a:p>
            <a:r>
              <a:rPr lang="hr-HR" dirty="0" smtClean="0"/>
              <a:t>&gt; Uključivanje tradicionalno isključenih slojeva građana u donošenje odluka o raspodjeli javnih sredstava doprinosi izjednačavanju socijalnih šansi </a:t>
            </a:r>
          </a:p>
          <a:p>
            <a:r>
              <a:rPr lang="hr-HR" dirty="0" smtClean="0"/>
              <a:t>&gt; Povezivanje građana i upravnih službenika u postupcima donošenja i realizacije participativnih proračuna </a:t>
            </a:r>
          </a:p>
          <a:p>
            <a:r>
              <a:rPr lang="hr-HR" dirty="0" smtClean="0"/>
              <a:t>&gt; Lokalna uprava postaje servis građana /djece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Iako je hrvatsko društvo po mnogočemu neusporedivo s naprednim i modernim svjetskim demokracijama, poput Islanda, gdje građani sudjeluju u pisanju Ustava i zakona, uvođenje participativnog proračuna zasigurno bi pridonio razvoju političke kulture neposredne demokracije i približavanju naprednim demokratskim idealima. 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DVOJBE I PERSPEKTIVE (</a:t>
            </a:r>
            <a:r>
              <a:rPr lang="hr-HR" dirty="0" err="1" smtClean="0"/>
              <a:t>FAQs</a:t>
            </a:r>
            <a:r>
              <a:rPr lang="hr-HR" dirty="0" smtClean="0"/>
              <a:t>) </a:t>
            </a:r>
          </a:p>
          <a:p>
            <a:endParaRPr lang="hr-HR" dirty="0" smtClean="0"/>
          </a:p>
          <a:p>
            <a:r>
              <a:rPr lang="hr-HR" dirty="0" smtClean="0"/>
              <a:t># Nije li odgovornost i zadaća izabranih predstavnika odlučivanje o lokalnom proračunu? </a:t>
            </a:r>
          </a:p>
          <a:p>
            <a:endParaRPr lang="hr-HR" dirty="0" smtClean="0"/>
          </a:p>
          <a:p>
            <a:r>
              <a:rPr lang="hr-HR" dirty="0" smtClean="0"/>
              <a:t>Uloga (lokalnih) izbora nije izbor predstavnika s nepovredivim mandatom da o svemu odlučuju, već izbor predstavnika s osnovnim zadatkom da svojim radom doprinose općem dobru. U tom smislu, koncept participativnog proračuna ne isključuje navedenu ulogu izabranih predstavnika, već je nadopunjuje dodavanjem neposrednog lokalnog elementa, kao i utječući na bolju kvalitetu rada izabranih predstavnika jačanjem njihove povezanosti s izbornom bazom. </a:t>
            </a:r>
          </a:p>
          <a:p>
            <a:r>
              <a:rPr lang="hr-HR" dirty="0" smtClean="0"/>
              <a:t>Dio ukupnog proračuna koji pripada participativnom proračunu podložan je dogovorima i promjenama, te se razlikuje između lokalnih sredina u kojima se primjenjuje, ali u pravilu iznosi otprilike 20% ukupnih proračunskih sredstava (iako u početnim fazama primjene iznosi do 15%), a trebalo bi težiti njegovom povećanju sukladno ostvarenim rezultatima i utvrđenim analizama. 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1B353-CE04-4075-A018-F331D2C41B64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6604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D:\nicks computer\new global series again!!!\global09\global09_title.jpg">
            <a:extLst>
              <a:ext uri="{FF2B5EF4-FFF2-40B4-BE49-F238E27FC236}">
                <a16:creationId xmlns:a16="http://schemas.microsoft.com/office/drawing/2014/main" xmlns="" id="{646E16DA-77AD-4DF7-8520-1858EB056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10150475" cy="760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1" y="3919989"/>
            <a:ext cx="9753600" cy="2350182"/>
          </a:xfrm>
          <a:prstGeom prst="rect">
            <a:avLst/>
          </a:prstGeom>
        </p:spPr>
        <p:txBody>
          <a:bodyPr anchor="t"/>
          <a:lstStyle>
            <a:lvl1pPr algn="l"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5F6033D1-1540-4754-B491-BF3AC04772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7213600"/>
            <a:ext cx="1295400" cy="4032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D5179578-590E-460A-ABF0-929A57B2D8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971800" y="7199313"/>
            <a:ext cx="7178675" cy="417512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04425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71" y="1522395"/>
            <a:ext cx="9768115" cy="59089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208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D:\nicks computer\new global series again!!!\global09\global09_txt.jpg">
            <a:extLst>
              <a:ext uri="{FF2B5EF4-FFF2-40B4-BE49-F238E27FC236}">
                <a16:creationId xmlns:a16="http://schemas.microsoft.com/office/drawing/2014/main" xmlns="" id="{8A473A77-692B-403B-B9EE-CF912E690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0"/>
            <a:ext cx="10150475" cy="755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7380F9C8-E9E1-48A9-8A06-F133781F4C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61938" y="1752600"/>
            <a:ext cx="9652000" cy="564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526" tIns="50763" rIns="101526" bIns="50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9DC985F2-6C60-4957-BEA1-F4729E941C33}"/>
              </a:ext>
            </a:extLst>
          </p:cNvPr>
          <p:cNvSpPr txBox="1">
            <a:spLocks/>
          </p:cNvSpPr>
          <p:nvPr/>
        </p:nvSpPr>
        <p:spPr>
          <a:xfrm>
            <a:off x="0" y="609600"/>
            <a:ext cx="8432800" cy="508000"/>
          </a:xfrm>
          <a:prstGeom prst="rect">
            <a:avLst/>
          </a:prstGeom>
        </p:spPr>
        <p:txBody>
          <a:bodyPr tIns="18000" bIns="18000"/>
          <a:lstStyle>
            <a:lvl1pPr algn="l">
              <a:defRPr sz="2800" b="1" baseline="0">
                <a:ln w="3175" cap="sq" cmpd="sng"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50800" dist="50800" dir="5400000" algn="ctr" rotWithShape="0">
                    <a:srgbClr val="000000">
                      <a:alpha val="47000"/>
                    </a:srgbClr>
                  </a:outerShdw>
                </a:effectLst>
              </a:defRPr>
            </a:lvl1pPr>
          </a:lstStyle>
          <a:p>
            <a:pPr defTabSz="1016000" eaLnBrk="0" hangingPunct="0">
              <a:defRPr/>
            </a:pPr>
            <a:endParaRPr lang="hr-HR" kern="0" dirty="0"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</p:sldLayoutIdLst>
  <p:txStyles>
    <p:titleStyle>
      <a:lvl1pPr algn="l" defTabSz="101600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+mj-lt"/>
          <a:ea typeface="+mj-ea"/>
          <a:cs typeface="+mj-cs"/>
        </a:defRPr>
      </a:lvl1pPr>
      <a:lvl2pPr algn="l" defTabSz="101600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2pPr>
      <a:lvl3pPr algn="l" defTabSz="101600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3pPr>
      <a:lvl4pPr algn="l" defTabSz="101600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4pPr>
      <a:lvl5pPr algn="l" defTabSz="1016000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5pPr>
      <a:lvl6pPr marL="4572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6pPr>
      <a:lvl7pPr marL="9144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7pPr>
      <a:lvl8pPr marL="13716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8pPr>
      <a:lvl9pPr marL="1828800" algn="l" defTabSz="1016000" rtl="0" eaLnBrk="1" fontAlgn="base" hangingPunct="1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9pPr>
    </p:titleStyle>
    <p:bodyStyle>
      <a:lvl1pPr marL="381000" indent="-381000" algn="l" defTabSz="1016000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25500" indent="-317500" algn="l" defTabSz="1016000" rtl="0" fontAlgn="base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1268413" indent="-252413" algn="l" defTabSz="10160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776413" indent="-254000" algn="l" defTabSz="1016000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84413" indent="-254000" algn="l" defTabSz="1016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7416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31988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6560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4113213" indent="-254000" algn="l" defTabSz="101600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xmlns="" id="{8DEEE382-3725-4203-9591-3A110F5CAECE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447274" y="2254827"/>
            <a:ext cx="9867236" cy="2130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hr-HR" sz="4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„RAZVIJAJMO </a:t>
            </a:r>
            <a:br>
              <a:rPr lang="hr-HR" sz="4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r-HR" sz="4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PRIJATELJSTVO </a:t>
            </a:r>
            <a:br>
              <a:rPr lang="hr-HR" sz="4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r-HR" sz="4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 SURADNJU” </a:t>
            </a:r>
            <a:br>
              <a:rPr lang="hr-HR" sz="4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r-HR" sz="4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r-HR" sz="4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r-HR" sz="2800" b="1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2</a:t>
            </a:r>
            <a:r>
              <a:rPr lang="hr-HR" sz="2800" b="1" i="1" dirty="0">
                <a:solidFill>
                  <a:srgbClr val="00B050"/>
                </a:solidFill>
                <a:latin typeface="Comic Sans MS" panose="030F0702030302020204" pitchFamily="66" charset="0"/>
              </a:rPr>
              <a:t>. SUSRET ŽUPANA S </a:t>
            </a:r>
            <a:br>
              <a:rPr lang="hr-HR" sz="2800" b="1" i="1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hr-HR" sz="2800" b="1" i="1" dirty="0">
                <a:solidFill>
                  <a:srgbClr val="00B050"/>
                </a:solidFill>
                <a:latin typeface="Comic Sans MS" panose="030F0702030302020204" pitchFamily="66" charset="0"/>
              </a:rPr>
              <a:t>DJEČJIM NAČELNICIMA/NAČELNICAMA I GRADONAČELNICIMA/GRADONAČELNICAMA</a:t>
            </a:r>
            <a:endParaRPr lang="hr-HR" altLang="sr-Latn-RS" sz="2800" b="1" i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kstniOkvir 1"/>
          <p:cNvSpPr txBox="1"/>
          <p:nvPr/>
        </p:nvSpPr>
        <p:spPr>
          <a:xfrm>
            <a:off x="3185327" y="6915785"/>
            <a:ext cx="4391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>
                <a:solidFill>
                  <a:srgbClr val="FF0000"/>
                </a:solidFill>
              </a:rPr>
              <a:t>Bedekovčina</a:t>
            </a:r>
            <a:r>
              <a:rPr lang="hr-HR" dirty="0" smtClean="0">
                <a:solidFill>
                  <a:srgbClr val="FF0000"/>
                </a:solidFill>
              </a:rPr>
              <a:t>, 18. lipnja 2019.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236306" y="1529664"/>
            <a:ext cx="45945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- </a:t>
            </a:r>
            <a:r>
              <a:rPr lang="hr-HR" sz="2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PRIJATELJICA DJECE</a:t>
            </a:r>
          </a:p>
          <a:p>
            <a:endParaRPr lang="hr-HR" sz="2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xmlns="" id="{6ABF1B0D-477B-4228-AFE6-4F05823C5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596" y="1356527"/>
            <a:ext cx="9989701" cy="6165222"/>
          </a:xfrm>
        </p:spPr>
        <p:txBody>
          <a:bodyPr/>
          <a:lstStyle/>
          <a:p>
            <a:pPr marL="0" indent="0">
              <a:buNone/>
            </a:pPr>
            <a:r>
              <a:rPr lang="hr-HR" b="1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* </a:t>
            </a:r>
            <a:r>
              <a:rPr lang="nn-NO" b="1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Sportske </a:t>
            </a:r>
            <a:r>
              <a:rPr lang="nn-NO" b="1" dirty="0">
                <a:solidFill>
                  <a:srgbClr val="0E582F"/>
                </a:solidFill>
                <a:latin typeface="Comic Sans MS" panose="030F0702030302020204" pitchFamily="66" charset="0"/>
              </a:rPr>
              <a:t>dvorane, igrališta i obnova škola</a:t>
            </a:r>
            <a:r>
              <a:rPr lang="hr-HR" b="1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:</a:t>
            </a:r>
            <a:endParaRPr lang="hr-HR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* „ Želio </a:t>
            </a: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bih da se obnovi školski park i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igralište” </a:t>
            </a:r>
          </a:p>
          <a:p>
            <a:pPr marL="0" indent="0">
              <a:buNone/>
            </a:pP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* „ U </a:t>
            </a: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KZŽ ima puno neobnovljenih i starih škola. </a:t>
            </a:r>
            <a:endParaRPr lang="hr-HR" sz="20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Voljela </a:t>
            </a: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bih da se škole obnove te da se djeca </a:t>
            </a:r>
            <a:endParaRPr lang="hr-HR" sz="20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bolje </a:t>
            </a: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i kvalitetnije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školuju.” </a:t>
            </a:r>
            <a:endParaRPr lang="hr-HR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l-PL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 </a:t>
            </a:r>
            <a:r>
              <a:rPr lang="pl-PL" b="1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* Besplatni </a:t>
            </a:r>
            <a:r>
              <a:rPr lang="pl-PL" b="1" dirty="0">
                <a:solidFill>
                  <a:srgbClr val="0E582F"/>
                </a:solidFill>
                <a:latin typeface="Comic Sans MS" panose="030F0702030302020204" pitchFamily="66" charset="0"/>
              </a:rPr>
              <a:t>udžbenici i prehrana u školama: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00B050"/>
                </a:solidFill>
              </a:rPr>
              <a:t> </a:t>
            </a:r>
            <a:r>
              <a:rPr lang="hr-HR" sz="2000" dirty="0" smtClean="0">
                <a:solidFill>
                  <a:srgbClr val="00B050"/>
                </a:solidFill>
              </a:rPr>
              <a:t>* „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Ja </a:t>
            </a: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bih htio da se u našoj Županiji dobiju besplatni udžbenici za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djecu.”</a:t>
            </a:r>
            <a:endParaRPr lang="hr-HR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* „Predložio </a:t>
            </a: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bih da se u svim školama ukine plaćanje kuhinje, da se sva </a:t>
            </a:r>
            <a:endParaRPr lang="hr-HR" sz="20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djeca </a:t>
            </a: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mogu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hraniti.”</a:t>
            </a:r>
          </a:p>
          <a:p>
            <a:pPr marL="0" indent="0">
              <a:buNone/>
            </a:pPr>
            <a:r>
              <a:rPr lang="hr-HR" sz="2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hr-HR" b="1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* Pitanja iz OŠ </a:t>
            </a:r>
            <a:r>
              <a:rPr lang="hr-HR" b="1" dirty="0" err="1" smtClean="0">
                <a:solidFill>
                  <a:srgbClr val="0E582F"/>
                </a:solidFill>
                <a:latin typeface="Comic Sans MS" panose="030F0702030302020204" pitchFamily="66" charset="0"/>
              </a:rPr>
              <a:t>Kraljevec</a:t>
            </a:r>
            <a:r>
              <a:rPr lang="hr-HR" b="1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 na Sutli :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* „Kad ćemo dobiti ormariće za školske knjige?”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* „ Kad ćemo dobiti pametne ploče i tablete?”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* „Kad ćemo dobiti klima uređaje?”</a:t>
            </a:r>
          </a:p>
          <a:p>
            <a:pPr marL="0" indent="0">
              <a:buNone/>
            </a:pPr>
            <a:endParaRPr lang="hr-HR" dirty="0">
              <a:solidFill>
                <a:srgbClr val="0E582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87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xmlns="" id="{6ABF1B0D-477B-4228-AFE6-4F05823C5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774" y="1266092"/>
            <a:ext cx="9989701" cy="6165222"/>
          </a:xfrm>
        </p:spPr>
        <p:txBody>
          <a:bodyPr/>
          <a:lstStyle/>
          <a:p>
            <a:pPr marL="0" indent="0">
              <a:buNone/>
            </a:pPr>
            <a:r>
              <a:rPr lang="hr-HR" b="1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* Obitelj i druženje:</a:t>
            </a:r>
            <a:endParaRPr lang="hr-H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sz="2000" dirty="0" smtClean="0">
                <a:solidFill>
                  <a:srgbClr val="00B050"/>
                </a:solidFill>
              </a:rPr>
              <a:t> * „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Ja </a:t>
            </a: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bih željela da se u dječjem tjednu u svakom mjestu održi nešto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baš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posvećeno samo djeci.”</a:t>
            </a:r>
          </a:p>
          <a:p>
            <a:pPr marL="0" indent="0">
              <a:buNone/>
            </a:pP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* „Želio </a:t>
            </a: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bih da dodate nove aktivnosti u manja mjesta, kao i više skupova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na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kojima  se </a:t>
            </a: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djeca druže i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zabavljaju.” </a:t>
            </a:r>
          </a:p>
          <a:p>
            <a:pPr marL="0" indent="0">
              <a:buNone/>
            </a:pP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* „Da </a:t>
            </a: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sam </a:t>
            </a:r>
            <a:r>
              <a:rPr lang="hr-HR" sz="20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županica</a:t>
            </a: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zakon bi bio da odrasli na dan trebaju posvetiti barem 10 % </a:t>
            </a:r>
            <a:endParaRPr lang="hr-HR" sz="20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djeci </a:t>
            </a: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i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životinjama.”</a:t>
            </a:r>
          </a:p>
          <a:p>
            <a:pPr marL="0" indent="0">
              <a:buNone/>
            </a:pPr>
            <a:endParaRPr lang="hr-HR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 * Općinska </a:t>
            </a:r>
            <a:r>
              <a:rPr lang="hr-HR" b="1" dirty="0">
                <a:solidFill>
                  <a:srgbClr val="0E582F"/>
                </a:solidFill>
                <a:latin typeface="Comic Sans MS" panose="030F0702030302020204" pitchFamily="66" charset="0"/>
              </a:rPr>
              <a:t>infrastruktura</a:t>
            </a:r>
            <a:r>
              <a:rPr lang="hr-HR" b="1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:</a:t>
            </a:r>
          </a:p>
          <a:p>
            <a:pPr marL="0" indent="0">
              <a:buNone/>
            </a:pPr>
            <a:r>
              <a:rPr lang="hr-HR" sz="2000" b="1" dirty="0">
                <a:solidFill>
                  <a:srgbClr val="0E582F"/>
                </a:solidFill>
                <a:latin typeface="Comic Sans MS" panose="030F0702030302020204" pitchFamily="66" charset="0"/>
              </a:rPr>
              <a:t> </a:t>
            </a:r>
            <a:r>
              <a:rPr lang="hr-HR" sz="2000" b="1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  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* nogostupi, autobusne stanice, dječji vrtići…..-pitanja za načelnike/načelnice 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  i gradonačelnike/gradonačelnice</a:t>
            </a:r>
          </a:p>
          <a:p>
            <a:pPr marL="0" indent="0">
              <a:buNone/>
            </a:pPr>
            <a:endParaRPr lang="hr-HR" sz="2000" b="1" dirty="0">
              <a:solidFill>
                <a:srgbClr val="0E582F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r-HR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hr-HR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7343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xmlns="" id="{6ABF1B0D-477B-4228-AFE6-4F05823C5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44" y="1205802"/>
            <a:ext cx="10165583" cy="6848510"/>
          </a:xfrm>
        </p:spPr>
        <p:txBody>
          <a:bodyPr/>
          <a:lstStyle/>
          <a:p>
            <a:pPr marL="0" indent="0">
              <a:buNone/>
            </a:pPr>
            <a:r>
              <a:rPr lang="hr-HR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Pitanja za župana:</a:t>
            </a:r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1. </a:t>
            </a:r>
            <a:r>
              <a:rPr lang="hr-HR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Kada </a:t>
            </a:r>
            <a:r>
              <a:rPr lang="hr-HR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ste išli u školu, jeste li se bavili kojim sportom, ako da, kojim? </a:t>
            </a:r>
          </a:p>
          <a:p>
            <a:pPr marL="0" indent="0">
              <a:buNone/>
            </a:pPr>
            <a:r>
              <a:rPr lang="hr-HR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2. Možete </a:t>
            </a:r>
            <a:r>
              <a:rPr lang="hr-HR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li usporediti današnju djecu s djecom kada ste vi bili djeca? </a:t>
            </a:r>
          </a:p>
          <a:p>
            <a:pPr marL="0" indent="0">
              <a:buNone/>
            </a:pPr>
            <a:r>
              <a:rPr lang="hr-HR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3. Što </a:t>
            </a:r>
            <a:r>
              <a:rPr lang="hr-HR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mislite o tome da jako puno mladih ljudi odlazi van iz države? Da li </a:t>
            </a:r>
            <a:r>
              <a:rPr lang="hr-HR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hr-HR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hr-HR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imate </a:t>
            </a:r>
            <a:r>
              <a:rPr lang="hr-HR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saznanja kakvo je stanje u našoj županiji po tom pitanju</a:t>
            </a:r>
            <a:r>
              <a:rPr lang="hr-HR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?</a:t>
            </a:r>
          </a:p>
          <a:p>
            <a:pPr marL="0" indent="0">
              <a:buNone/>
            </a:pPr>
            <a:r>
              <a:rPr lang="hr-HR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    Mislite li da  </a:t>
            </a:r>
            <a:r>
              <a:rPr lang="hr-HR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će </a:t>
            </a:r>
            <a:r>
              <a:rPr lang="hr-HR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u budućnosti biti radnih mjesta za nas u našoj županiji </a:t>
            </a:r>
            <a:endParaRPr lang="hr-HR" sz="22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  </a:t>
            </a:r>
            <a:r>
              <a:rPr lang="hr-HR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ili </a:t>
            </a:r>
            <a:r>
              <a:rPr lang="hr-HR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ćemo morati </a:t>
            </a:r>
            <a:r>
              <a:rPr lang="hr-HR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trbuhom </a:t>
            </a:r>
            <a:r>
              <a:rPr lang="hr-HR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za kruhom u Zagreb ili inozemstvo? </a:t>
            </a:r>
            <a:endParaRPr lang="hr-HR" sz="22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hr-HR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4.  </a:t>
            </a:r>
            <a:r>
              <a:rPr lang="hr-HR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Koji </a:t>
            </a:r>
            <a:r>
              <a:rPr lang="hr-HR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vam </a:t>
            </a:r>
            <a:r>
              <a:rPr lang="hr-HR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je </a:t>
            </a:r>
            <a:r>
              <a:rPr lang="hr-HR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bio </a:t>
            </a:r>
            <a:r>
              <a:rPr lang="hr-HR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najdraži predmet u školi? </a:t>
            </a:r>
            <a:endParaRPr lang="hr-HR" sz="22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hr-HR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5. Što </a:t>
            </a:r>
            <a:r>
              <a:rPr lang="hr-HR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najviše volite u svome poslu? Što Vas je </a:t>
            </a:r>
            <a:r>
              <a:rPr lang="hr-HR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potaklo </a:t>
            </a:r>
            <a:r>
              <a:rPr lang="hr-HR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da </a:t>
            </a:r>
            <a:r>
              <a:rPr lang="hr-HR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se kandidirate?</a:t>
            </a:r>
          </a:p>
          <a:p>
            <a:pPr marL="0" indent="0">
              <a:buNone/>
            </a:pPr>
            <a:r>
              <a:rPr lang="hr-HR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hr-HR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</a:t>
            </a:r>
            <a:r>
              <a:rPr lang="hr-HR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Geodet ili Župan? 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Da li bi </a:t>
            </a:r>
            <a:r>
              <a:rPr lang="it-IT" sz="22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htio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 dati </a:t>
            </a:r>
            <a:r>
              <a:rPr lang="it-IT" sz="22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otkaz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? </a:t>
            </a:r>
            <a:r>
              <a:rPr lang="it-IT" sz="22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Kakav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 je </a:t>
            </a:r>
            <a:r>
              <a:rPr lang="it-IT" sz="22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njegov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it-IT" sz="22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posao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? </a:t>
            </a:r>
            <a:endParaRPr lang="hr-HR" sz="22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hr-HR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</a:t>
            </a:r>
            <a:r>
              <a:rPr lang="it-IT" sz="22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Koliko</a:t>
            </a:r>
            <a:r>
              <a:rPr lang="it-IT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it-IT" sz="22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ga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it-IT" sz="22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dugo</a:t>
            </a:r>
            <a:r>
              <a:rPr lang="it-IT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 radi</a:t>
            </a:r>
            <a:r>
              <a:rPr lang="it-IT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?</a:t>
            </a:r>
            <a:endParaRPr lang="hr-HR" sz="22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6. Što </a:t>
            </a:r>
            <a:r>
              <a:rPr lang="hr-HR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se Županu dogodilo </a:t>
            </a:r>
            <a:r>
              <a:rPr lang="hr-HR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najsmješnije u životu?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558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xmlns="" id="{6ABF1B0D-477B-4228-AFE6-4F05823C5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09" y="1276141"/>
            <a:ext cx="9768115" cy="6848510"/>
          </a:xfrm>
        </p:spPr>
        <p:txBody>
          <a:bodyPr/>
          <a:lstStyle/>
          <a:p>
            <a:pPr marL="0" indent="0">
              <a:buNone/>
            </a:pPr>
            <a:r>
              <a:rPr lang="hr-HR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4. Razno</a:t>
            </a:r>
          </a:p>
          <a:p>
            <a:pPr marL="0" indent="0">
              <a:buNone/>
            </a:pPr>
            <a:r>
              <a:rPr lang="hr-HR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hr-HR" b="1" u="sng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*  Pitanja?      </a:t>
            </a:r>
            <a:r>
              <a:rPr lang="hr-H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*  Prijedlozi?</a:t>
            </a:r>
          </a:p>
          <a:p>
            <a:pPr marL="0" indent="0">
              <a:buNone/>
            </a:pPr>
            <a:endParaRPr lang="hr-HR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     * Kritike?         </a:t>
            </a:r>
            <a:r>
              <a:rPr lang="hr-HR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* Pohvale?</a:t>
            </a:r>
          </a:p>
          <a:p>
            <a:pPr marL="0" indent="0">
              <a:buNone/>
            </a:pPr>
            <a:endParaRPr lang="hr-HR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  </a:t>
            </a:r>
            <a:r>
              <a:rPr lang="hr-HR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* Vicevi i pošalice?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                     Ručak?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144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b="1" dirty="0" smtClean="0">
                <a:solidFill>
                  <a:srgbClr val="00B050"/>
                </a:solidFill>
              </a:rPr>
              <a:t>Hvala na pozornosti!</a:t>
            </a:r>
          </a:p>
          <a:p>
            <a:pPr marL="0" indent="0" algn="ctr">
              <a:buNone/>
            </a:pPr>
            <a:r>
              <a:rPr lang="hr-HR" b="1" dirty="0" smtClean="0">
                <a:solidFill>
                  <a:srgbClr val="FF0000"/>
                </a:solidFill>
              </a:rPr>
              <a:t>Hvala na suradnji!</a:t>
            </a:r>
          </a:p>
          <a:p>
            <a:pPr marL="0" indent="0" algn="ctr">
              <a:buNone/>
            </a:pPr>
            <a:r>
              <a:rPr lang="hr-HR" b="1" dirty="0" smtClean="0">
                <a:solidFill>
                  <a:srgbClr val="00B050"/>
                </a:solidFill>
              </a:rPr>
              <a:t>Hvala na prijateljstvu!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+mj-ea"/>
                <a:cs typeface="+mj-cs"/>
              </a:rPr>
              <a:t>Župan: zeljko.kolar@kzz.hr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00B050"/>
                </a:solidFill>
                <a:latin typeface="Comic Sans MS" panose="030F0702030302020204" pitchFamily="66" charset="0"/>
                <a:ea typeface="+mj-ea"/>
                <a:cs typeface="+mj-cs"/>
              </a:rPr>
              <a:t>Zamjenica župana: jasna.petek@kzz.hr</a:t>
            </a:r>
            <a:endParaRPr lang="hr-HR" b="1" dirty="0">
              <a:solidFill>
                <a:srgbClr val="00B050"/>
              </a:solidFill>
              <a:latin typeface="Comic Sans MS" panose="030F0702030302020204" pitchFamily="66" charset="0"/>
              <a:ea typeface="+mj-ea"/>
              <a:cs typeface="+mj-cs"/>
            </a:endParaRPr>
          </a:p>
          <a:p>
            <a:endParaRPr lang="hr-HR" b="1" dirty="0" smtClean="0">
              <a:solidFill>
                <a:srgbClr val="FF0000"/>
              </a:solidFill>
              <a:latin typeface="Comic Sans MS" panose="030F0702030302020204" pitchFamily="66" charset="0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hr-HR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+mj-ea"/>
                <a:cs typeface="+mj-cs"/>
              </a:rPr>
              <a:t>„RAZVIJAJMO  PRIJATELJSTVO  I  SURADNJU”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0133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153389" y="1200277"/>
            <a:ext cx="9768115" cy="5908919"/>
          </a:xfrm>
        </p:spPr>
        <p:txBody>
          <a:bodyPr/>
          <a:lstStyle/>
          <a:p>
            <a:pPr marL="508000" lvl="1" indent="0">
              <a:buNone/>
            </a:pPr>
            <a:r>
              <a:rPr lang="hr-HR" sz="3200" b="1" dirty="0" smtClean="0">
                <a:latin typeface="Comic Sans MS" panose="030F0702030302020204" pitchFamily="66" charset="0"/>
              </a:rPr>
              <a:t>                </a:t>
            </a:r>
            <a:r>
              <a:rPr lang="hr-HR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Dnevni red: </a:t>
            </a:r>
          </a:p>
          <a:p>
            <a:pPr marL="508000" lvl="1" indent="0">
              <a:buNone/>
            </a:pPr>
            <a:endParaRPr lang="hr-HR" sz="2000" b="1" dirty="0">
              <a:latin typeface="Comic Sans MS" panose="030F0702030302020204" pitchFamily="66" charset="0"/>
            </a:endParaRPr>
          </a:p>
          <a:p>
            <a:pPr marL="1022350" lvl="1" indent="-514350">
              <a:buAutoNum type="arabicPeriod"/>
            </a:pPr>
            <a:r>
              <a:rPr lang="hr-HR" sz="32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Dječji proračun za 2019. godinu</a:t>
            </a:r>
          </a:p>
          <a:p>
            <a:pPr marL="1022350" lvl="1" indent="-514350">
              <a:buAutoNum type="arabicPeriod"/>
            </a:pPr>
            <a:r>
              <a:rPr lang="hr-HR" sz="32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Participativni Dječji proračun za 2020. godinu</a:t>
            </a:r>
          </a:p>
          <a:p>
            <a:pPr marL="1022350" lvl="1" indent="-514350">
              <a:buAutoNum type="arabicPeriod"/>
            </a:pPr>
            <a:r>
              <a:rPr lang="hr-HR" sz="32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Osvrt na prijedloge i upite na prijemu dječjih gradonačelnika/</a:t>
            </a:r>
            <a:r>
              <a:rPr lang="hr-HR" sz="3200" dirty="0" err="1" smtClean="0">
                <a:solidFill>
                  <a:srgbClr val="0E582F"/>
                </a:solidFill>
                <a:latin typeface="Comic Sans MS" panose="030F0702030302020204" pitchFamily="66" charset="0"/>
              </a:rPr>
              <a:t>ca</a:t>
            </a:r>
            <a:r>
              <a:rPr lang="hr-HR" sz="32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 i načelnika/</a:t>
            </a:r>
            <a:r>
              <a:rPr lang="hr-HR" sz="3200" dirty="0" err="1" smtClean="0">
                <a:solidFill>
                  <a:srgbClr val="0E582F"/>
                </a:solidFill>
                <a:latin typeface="Comic Sans MS" panose="030F0702030302020204" pitchFamily="66" charset="0"/>
              </a:rPr>
              <a:t>ca</a:t>
            </a:r>
            <a:r>
              <a:rPr lang="hr-HR" sz="32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 u Uredu župana 4. listopada 2018. godine</a:t>
            </a:r>
          </a:p>
          <a:p>
            <a:pPr marL="1022350" lvl="1" indent="-514350">
              <a:buAutoNum type="arabicPeriod"/>
            </a:pPr>
            <a:r>
              <a:rPr lang="hr-HR" sz="32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Razno</a:t>
            </a:r>
          </a:p>
        </p:txBody>
      </p:sp>
    </p:spTree>
    <p:extLst>
      <p:ext uri="{BB962C8B-B14F-4D97-AF65-F5344CB8AC3E}">
        <p14:creationId xmlns:p14="http://schemas.microsoft.com/office/powerpoint/2010/main" val="278280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zervirano mjesto sadržaja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52" y="1522414"/>
            <a:ext cx="7421875" cy="5566406"/>
          </a:xfrm>
        </p:spPr>
      </p:pic>
    </p:spTree>
    <p:extLst>
      <p:ext uri="{BB962C8B-B14F-4D97-AF65-F5344CB8AC3E}">
        <p14:creationId xmlns:p14="http://schemas.microsoft.com/office/powerpoint/2010/main" val="3899405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xmlns="" id="{51AC323B-C46D-45BA-9FFC-A2995A578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  </a:t>
            </a:r>
            <a:endParaRPr lang="hr-HR" b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hr-HR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hr-HR" b="1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Ukupna vrijednost Dječjeg proračuna: 124.161.529 kn (46,2% ukupnog proračuna)</a:t>
            </a:r>
          </a:p>
          <a:p>
            <a:pPr>
              <a:buFontTx/>
              <a:buChar char="-"/>
            </a:pPr>
            <a:r>
              <a:rPr lang="hr-HR" b="1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Obrazovanje: 84,5 </a:t>
            </a:r>
            <a:r>
              <a:rPr lang="hr-HR" b="1" dirty="0" err="1" smtClean="0">
                <a:solidFill>
                  <a:srgbClr val="0E582F"/>
                </a:solidFill>
                <a:latin typeface="Comic Sans MS" panose="030F0702030302020204" pitchFamily="66" charset="0"/>
              </a:rPr>
              <a:t>mil</a:t>
            </a:r>
            <a:r>
              <a:rPr lang="hr-HR" b="1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. kuna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- Energetska obnova OŠ: </a:t>
            </a:r>
            <a:r>
              <a:rPr lang="hr-HR" b="1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35,4 </a:t>
            </a:r>
            <a:r>
              <a:rPr lang="hr-HR" b="1" dirty="0" err="1" smtClean="0">
                <a:solidFill>
                  <a:srgbClr val="0E582F"/>
                </a:solidFill>
                <a:latin typeface="Comic Sans MS" panose="030F0702030302020204" pitchFamily="66" charset="0"/>
              </a:rPr>
              <a:t>mil</a:t>
            </a:r>
            <a:r>
              <a:rPr lang="hr-HR" b="1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. kuna</a:t>
            </a:r>
          </a:p>
          <a:p>
            <a:pPr>
              <a:buFontTx/>
              <a:buChar char="-"/>
            </a:pPr>
            <a:r>
              <a:rPr lang="hr-HR" b="1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Zdravstvo: 3 </a:t>
            </a:r>
            <a:r>
              <a:rPr lang="hr-HR" b="1" dirty="0" err="1" smtClean="0">
                <a:solidFill>
                  <a:srgbClr val="0E582F"/>
                </a:solidFill>
                <a:latin typeface="Comic Sans MS" panose="030F0702030302020204" pitchFamily="66" charset="0"/>
              </a:rPr>
              <a:t>mil</a:t>
            </a:r>
            <a:r>
              <a:rPr lang="hr-HR" b="1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. kuna</a:t>
            </a:r>
          </a:p>
          <a:p>
            <a:pPr>
              <a:buFontTx/>
              <a:buChar char="-"/>
            </a:pPr>
            <a:r>
              <a:rPr lang="hr-HR" b="1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Socijalna skrb: 700.000 kuna</a:t>
            </a:r>
          </a:p>
          <a:p>
            <a:pPr>
              <a:buFontTx/>
              <a:buChar char="-"/>
            </a:pPr>
            <a:r>
              <a:rPr lang="hr-HR" b="1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Kultura: 275.000 kuna</a:t>
            </a:r>
          </a:p>
          <a:p>
            <a:pPr marL="0" indent="0">
              <a:buNone/>
            </a:pPr>
            <a:endParaRPr lang="hr-HR" b="1" dirty="0" smtClean="0">
              <a:solidFill>
                <a:srgbClr val="FF0000"/>
              </a:solidFill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174171" y="602522"/>
            <a:ext cx="1015408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endParaRPr lang="hr-HR" sz="32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r>
              <a:rPr lang="hr-HR" sz="3200" b="1" dirty="0" smtClean="0">
                <a:solidFill>
                  <a:srgbClr val="FF0000"/>
                </a:solidFill>
              </a:rPr>
              <a:t>   </a:t>
            </a: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1153391" y="1604924"/>
            <a:ext cx="7512627" cy="888296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r-HR" sz="3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 1. </a:t>
            </a:r>
            <a:r>
              <a:rPr lang="hr-HR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Dječji </a:t>
            </a:r>
            <a:r>
              <a:rPr lang="hr-HR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proračun za 2019. godinu</a:t>
            </a:r>
          </a:p>
        </p:txBody>
      </p:sp>
    </p:spTree>
    <p:extLst>
      <p:ext uri="{BB962C8B-B14F-4D97-AF65-F5344CB8AC3E}">
        <p14:creationId xmlns:p14="http://schemas.microsoft.com/office/powerpoint/2010/main" val="16393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1"/>
          <p:cNvSpPr>
            <a:spLocks noGrp="1"/>
          </p:cNvSpPr>
          <p:nvPr>
            <p:ph idx="1"/>
          </p:nvPr>
        </p:nvSpPr>
        <p:spPr bwMode="auto">
          <a:xfrm>
            <a:off x="236517" y="888549"/>
            <a:ext cx="9768115" cy="5908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526" tIns="50763" rIns="101526" bIns="50763" numCol="1" anchor="t" anchorCtr="0" compatLnSpc="1">
            <a:prstTxWarp prst="textNoShape">
              <a:avLst/>
            </a:prstTxWarp>
          </a:bodyPr>
          <a:lstStyle>
            <a:lvl1pPr marL="381000" indent="-381000" algn="l" defTabSz="1016000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5500" indent="-317500" algn="l" defTabSz="1016000" rtl="0" fontAlgn="base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</a:defRPr>
            </a:lvl2pPr>
            <a:lvl3pPr marL="1268413" indent="-252413" algn="l" defTabSz="1016000" rtl="0" fontAlgn="base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+mn-lt"/>
              </a:defRPr>
            </a:lvl3pPr>
            <a:lvl4pPr marL="1776413" indent="-254000" algn="l" defTabSz="1016000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284413" indent="-254000" algn="l" defTabSz="1016000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741613" indent="-254000" algn="l" defTabSz="101600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3198813" indent="-254000" algn="l" defTabSz="101600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656013" indent="-254000" algn="l" defTabSz="101600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4113213" indent="-254000" algn="l" defTabSz="101600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hr-HR" sz="24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Izdvojeni projekti i aktivnosti za djecu </a:t>
            </a:r>
          </a:p>
          <a:p>
            <a:pPr>
              <a:buFontTx/>
              <a:buChar char="-"/>
            </a:pP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Osiguravanje zakonskog standarda u osnovnim i </a:t>
            </a:r>
          </a:p>
          <a:p>
            <a:pPr marL="0" indent="0">
              <a:buNone/>
            </a:pPr>
            <a:r>
              <a:rPr lang="hr-HR" sz="2800" dirty="0">
                <a:solidFill>
                  <a:srgbClr val="0E582F"/>
                </a:solidFill>
                <a:latin typeface="Comic Sans MS" panose="030F0702030302020204" pitchFamily="66" charset="0"/>
              </a:rPr>
              <a:t> </a:t>
            </a: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   srednjim školama – 40,8 </a:t>
            </a:r>
            <a:r>
              <a:rPr lang="hr-HR" sz="2800" dirty="0" err="1" smtClean="0">
                <a:solidFill>
                  <a:srgbClr val="0E582F"/>
                </a:solidFill>
                <a:latin typeface="Comic Sans MS" panose="030F0702030302020204" pitchFamily="66" charset="0"/>
              </a:rPr>
              <a:t>mil</a:t>
            </a: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 kn (DEC sredstva)</a:t>
            </a:r>
          </a:p>
          <a:p>
            <a:pPr>
              <a:buFontTx/>
              <a:buChar char="-"/>
            </a:pP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Energetska </a:t>
            </a:r>
            <a:r>
              <a:rPr lang="hr-HR" sz="2800" dirty="0">
                <a:solidFill>
                  <a:srgbClr val="0E582F"/>
                </a:solidFill>
                <a:latin typeface="Comic Sans MS" panose="030F0702030302020204" pitchFamily="66" charset="0"/>
              </a:rPr>
              <a:t>obnova 6 </a:t>
            </a: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škola (Hum na Sutli, Pregrada, </a:t>
            </a:r>
          </a:p>
          <a:p>
            <a:pPr marL="0" indent="0">
              <a:buNone/>
            </a:pPr>
            <a:r>
              <a:rPr lang="hr-HR" sz="2800" dirty="0">
                <a:solidFill>
                  <a:srgbClr val="0E582F"/>
                </a:solidFill>
                <a:latin typeface="Comic Sans MS" panose="030F0702030302020204" pitchFamily="66" charset="0"/>
              </a:rPr>
              <a:t> </a:t>
            </a: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   Zabok, Đurmanec, G. Stubica, Kumrovec</a:t>
            </a:r>
          </a:p>
          <a:p>
            <a:pPr marL="0" indent="0">
              <a:buNone/>
            </a:pPr>
            <a:r>
              <a:rPr lang="hr-HR" sz="2800" dirty="0">
                <a:solidFill>
                  <a:srgbClr val="0E582F"/>
                </a:solidFill>
                <a:latin typeface="Comic Sans MS" panose="030F0702030302020204" pitchFamily="66" charset="0"/>
              </a:rPr>
              <a:t> </a:t>
            </a: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   35,4 mil. kn)</a:t>
            </a:r>
          </a:p>
          <a:p>
            <a:pPr>
              <a:buFontTx/>
              <a:buChar char="-"/>
            </a:pP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Izgradnja sportskih dvorana u </a:t>
            </a:r>
            <a:r>
              <a:rPr lang="hr-HR" sz="2800" dirty="0" err="1" smtClean="0">
                <a:solidFill>
                  <a:srgbClr val="0E582F"/>
                </a:solidFill>
                <a:latin typeface="Comic Sans MS" panose="030F0702030302020204" pitchFamily="66" charset="0"/>
              </a:rPr>
              <a:t>Hrašćini</a:t>
            </a: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 – 5 </a:t>
            </a:r>
            <a:r>
              <a:rPr lang="hr-HR" sz="2800" dirty="0" err="1" smtClean="0">
                <a:solidFill>
                  <a:srgbClr val="0E582F"/>
                </a:solidFill>
                <a:latin typeface="Comic Sans MS" panose="030F0702030302020204" pitchFamily="66" charset="0"/>
              </a:rPr>
              <a:t>mil</a:t>
            </a: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 kn,  </a:t>
            </a:r>
            <a:r>
              <a:rPr lang="hr-HR" sz="2800" dirty="0" err="1" smtClean="0">
                <a:solidFill>
                  <a:srgbClr val="0E582F"/>
                </a:solidFill>
                <a:latin typeface="Comic Sans MS" panose="030F0702030302020204" pitchFamily="66" charset="0"/>
              </a:rPr>
              <a:t>Đurmancu</a:t>
            </a: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 – 7,7 </a:t>
            </a:r>
            <a:r>
              <a:rPr lang="hr-HR" sz="2800" dirty="0" err="1" smtClean="0">
                <a:solidFill>
                  <a:srgbClr val="0E582F"/>
                </a:solidFill>
                <a:latin typeface="Comic Sans MS" panose="030F0702030302020204" pitchFamily="66" charset="0"/>
              </a:rPr>
              <a:t>mil</a:t>
            </a: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 kn i Zlatar Bistrici - 5,2 </a:t>
            </a:r>
            <a:r>
              <a:rPr lang="hr-HR" sz="2800" dirty="0" err="1" smtClean="0">
                <a:solidFill>
                  <a:srgbClr val="0E582F"/>
                </a:solidFill>
                <a:latin typeface="Comic Sans MS" panose="030F0702030302020204" pitchFamily="66" charset="0"/>
              </a:rPr>
              <a:t>mil</a:t>
            </a: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 kn</a:t>
            </a:r>
          </a:p>
          <a:p>
            <a:pPr>
              <a:buFontTx/>
              <a:buChar char="-"/>
            </a:pP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Programi za djecu s teškoćama i nadarenu djecu (Baltazar 2,5 </a:t>
            </a:r>
            <a:r>
              <a:rPr lang="hr-HR" sz="2800" dirty="0" err="1" smtClean="0">
                <a:solidFill>
                  <a:srgbClr val="0E582F"/>
                </a:solidFill>
                <a:latin typeface="Comic Sans MS" panose="030F0702030302020204" pitchFamily="66" charset="0"/>
              </a:rPr>
              <a:t>mil</a:t>
            </a: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 kn, Lumen  1 </a:t>
            </a:r>
            <a:r>
              <a:rPr lang="hr-HR" sz="2800" dirty="0" err="1" smtClean="0">
                <a:solidFill>
                  <a:srgbClr val="0E582F"/>
                </a:solidFill>
                <a:latin typeface="Comic Sans MS" panose="030F0702030302020204" pitchFamily="66" charset="0"/>
              </a:rPr>
              <a:t>mil</a:t>
            </a: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 kn)</a:t>
            </a:r>
          </a:p>
          <a:p>
            <a:pPr>
              <a:buFontTx/>
              <a:buChar char="-"/>
            </a:pP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Prijevoz učenika SŠ 22,6 </a:t>
            </a:r>
            <a:r>
              <a:rPr lang="hr-HR" sz="2800" dirty="0" err="1" smtClean="0">
                <a:solidFill>
                  <a:srgbClr val="0E582F"/>
                </a:solidFill>
                <a:latin typeface="Comic Sans MS" panose="030F0702030302020204" pitchFamily="66" charset="0"/>
              </a:rPr>
              <a:t>mil</a:t>
            </a: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. kn</a:t>
            </a:r>
          </a:p>
          <a:p>
            <a:pPr>
              <a:buFontTx/>
              <a:buChar char="-"/>
            </a:pPr>
            <a:r>
              <a:rPr lang="hr-HR" sz="2800" dirty="0">
                <a:solidFill>
                  <a:srgbClr val="0E582F"/>
                </a:solidFill>
                <a:latin typeface="Comic Sans MS" panose="030F0702030302020204" pitchFamily="66" charset="0"/>
              </a:rPr>
              <a:t>S</a:t>
            </a: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tipendije 1,4 </a:t>
            </a:r>
            <a:r>
              <a:rPr lang="hr-HR" sz="2800" dirty="0" err="1" smtClean="0">
                <a:solidFill>
                  <a:srgbClr val="0E582F"/>
                </a:solidFill>
                <a:latin typeface="Comic Sans MS" panose="030F0702030302020204" pitchFamily="66" charset="0"/>
              </a:rPr>
              <a:t>mil</a:t>
            </a: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. kn</a:t>
            </a:r>
          </a:p>
          <a:p>
            <a:pPr>
              <a:buFontTx/>
              <a:buChar char="-"/>
            </a:pP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05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Učenička natjecanja u sportu 420.000 kn</a:t>
            </a:r>
          </a:p>
          <a:p>
            <a:pPr>
              <a:buFontTx/>
              <a:buChar char="-"/>
            </a:pP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Ulaganja </a:t>
            </a:r>
            <a:r>
              <a:rPr lang="hr-HR" sz="2800" dirty="0">
                <a:solidFill>
                  <a:srgbClr val="0E582F"/>
                </a:solidFill>
                <a:latin typeface="Comic Sans MS" panose="030F0702030302020204" pitchFamily="66" charset="0"/>
              </a:rPr>
              <a:t>u zdravstvene </a:t>
            </a: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ustanove – 4,9 </a:t>
            </a:r>
            <a:r>
              <a:rPr lang="hr-HR" sz="2800" dirty="0" err="1" smtClean="0">
                <a:solidFill>
                  <a:srgbClr val="0E582F"/>
                </a:solidFill>
                <a:latin typeface="Comic Sans MS" panose="030F0702030302020204" pitchFamily="66" charset="0"/>
              </a:rPr>
              <a:t>mil</a:t>
            </a: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 </a:t>
            </a:r>
            <a:endParaRPr lang="hr-HR" sz="2800" dirty="0">
              <a:solidFill>
                <a:srgbClr val="0E582F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hr-HR" sz="2800" dirty="0">
                <a:solidFill>
                  <a:srgbClr val="0E582F"/>
                </a:solidFill>
                <a:latin typeface="Comic Sans MS" panose="030F0702030302020204" pitchFamily="66" charset="0"/>
              </a:rPr>
              <a:t>Rana </a:t>
            </a: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intervencija (djeca s teškoćama u razvoju predškolske dobi) - 250.000 kn</a:t>
            </a:r>
            <a:endParaRPr lang="hr-HR" sz="2800" dirty="0">
              <a:solidFill>
                <a:srgbClr val="0E582F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Osiguravanje besplatne školske kuhinje – </a:t>
            </a:r>
            <a:r>
              <a:rPr lang="hr-HR" sz="2800" dirty="0" err="1" smtClean="0">
                <a:solidFill>
                  <a:srgbClr val="0E582F"/>
                </a:solidFill>
                <a:latin typeface="Comic Sans MS" panose="030F0702030302020204" pitchFamily="66" charset="0"/>
              </a:rPr>
              <a:t>Zalogajček</a:t>
            </a: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 -1,5 </a:t>
            </a:r>
            <a:r>
              <a:rPr lang="hr-HR" sz="2800" dirty="0" err="1" smtClean="0">
                <a:solidFill>
                  <a:srgbClr val="0E582F"/>
                </a:solidFill>
                <a:latin typeface="Comic Sans MS" panose="030F0702030302020204" pitchFamily="66" charset="0"/>
              </a:rPr>
              <a:t>mil</a:t>
            </a: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 kuna</a:t>
            </a:r>
          </a:p>
          <a:p>
            <a:pPr>
              <a:buFontTx/>
              <a:buChar char="-"/>
            </a:pP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Pomoć </a:t>
            </a:r>
            <a:r>
              <a:rPr lang="hr-HR" sz="2800" dirty="0">
                <a:solidFill>
                  <a:srgbClr val="0E582F"/>
                </a:solidFill>
                <a:latin typeface="Comic Sans MS" panose="030F0702030302020204" pitchFamily="66" charset="0"/>
              </a:rPr>
              <a:t>socijalno ugroženim </a:t>
            </a: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obiteljima – 250.000 kn</a:t>
            </a:r>
          </a:p>
          <a:p>
            <a:pPr>
              <a:buFontTx/>
              <a:buChar char="-"/>
            </a:pP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Pronatalitetni dodatak (višečlane obitelji)- 285.000 kn</a:t>
            </a:r>
          </a:p>
          <a:p>
            <a:pPr>
              <a:buFontTx/>
              <a:buChar char="-"/>
            </a:pP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Programi prevencije ovisnosti - 20.000 kn</a:t>
            </a:r>
            <a:endParaRPr lang="hr-HR" sz="2800" dirty="0">
              <a:solidFill>
                <a:srgbClr val="0E582F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Programi prometne kulture za najmlađe - </a:t>
            </a:r>
            <a:r>
              <a:rPr lang="hr-HR" sz="2800" dirty="0" err="1" smtClean="0">
                <a:solidFill>
                  <a:srgbClr val="0E582F"/>
                </a:solidFill>
                <a:latin typeface="Comic Sans MS" panose="030F0702030302020204" pitchFamily="66" charset="0"/>
              </a:rPr>
              <a:t>Jumicar</a:t>
            </a:r>
            <a:endParaRPr lang="hr-HR" sz="2800" dirty="0" smtClean="0">
              <a:solidFill>
                <a:srgbClr val="0E582F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    „Promet nije šala ni opasnost mala”, nabava opreme u </a:t>
            </a:r>
          </a:p>
          <a:p>
            <a:pPr marL="0" indent="0">
              <a:buNone/>
            </a:pPr>
            <a:r>
              <a:rPr lang="hr-HR" sz="2800" dirty="0">
                <a:solidFill>
                  <a:srgbClr val="0E582F"/>
                </a:solidFill>
                <a:latin typeface="Comic Sans MS" panose="030F0702030302020204" pitchFamily="66" charset="0"/>
              </a:rPr>
              <a:t> </a:t>
            </a:r>
            <a:r>
              <a:rPr lang="hr-HR" sz="2800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    vrtićima – 50.000 kn</a:t>
            </a:r>
            <a:endParaRPr lang="hr-HR" sz="2800" dirty="0">
              <a:solidFill>
                <a:srgbClr val="0E582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630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xmlns="" id="{51AC323B-C46D-45BA-9FFC-A2995A578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 </a:t>
            </a:r>
            <a:r>
              <a:rPr lang="hr-HR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Participativni Dječji proračun za 2020.god.               </a:t>
            </a:r>
            <a:endParaRPr lang="hr-HR" sz="1600" b="1" u="sng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hr-HR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uspješan mehanizam </a:t>
            </a:r>
            <a:r>
              <a:rPr lang="hr-HR" dirty="0">
                <a:solidFill>
                  <a:srgbClr val="0E582F"/>
                </a:solidFill>
                <a:latin typeface="Comic Sans MS" panose="030F0702030302020204" pitchFamily="66" charset="0"/>
              </a:rPr>
              <a:t>identificiranja i realiziranja </a:t>
            </a:r>
            <a:r>
              <a:rPr lang="hr-HR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potreba djece </a:t>
            </a:r>
          </a:p>
          <a:p>
            <a:pPr marL="0" indent="0">
              <a:buNone/>
            </a:pPr>
            <a:endParaRPr lang="hr-HR" sz="1200" dirty="0">
              <a:solidFill>
                <a:srgbClr val="0E582F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Ciljevi:</a:t>
            </a:r>
          </a:p>
          <a:p>
            <a:pPr>
              <a:buFontTx/>
              <a:buChar char="-"/>
            </a:pPr>
            <a:r>
              <a:rPr lang="hr-HR" dirty="0">
                <a:solidFill>
                  <a:srgbClr val="0E582F"/>
                </a:solidFill>
                <a:latin typeface="Comic Sans MS" panose="030F0702030302020204" pitchFamily="66" charset="0"/>
              </a:rPr>
              <a:t>j</a:t>
            </a:r>
            <a:r>
              <a:rPr lang="hr-HR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ačanje dječje uključenosti u donošenje odluka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aktivno sudjelovanje djece u kreiranju</a:t>
            </a:r>
            <a:r>
              <a:rPr lang="hr-HR" dirty="0">
                <a:solidFill>
                  <a:srgbClr val="0E582F"/>
                </a:solidFill>
                <a:latin typeface="Comic Sans MS" panose="030F0702030302020204" pitchFamily="66" charset="0"/>
              </a:rPr>
              <a:t> </a:t>
            </a:r>
            <a:r>
              <a:rPr lang="hr-HR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i provedbi proračuna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razvoj suradnje i dijaloga</a:t>
            </a:r>
          </a:p>
          <a:p>
            <a:pPr>
              <a:buFontTx/>
              <a:buChar char="-"/>
            </a:pPr>
            <a:r>
              <a:rPr lang="hr-HR" dirty="0">
                <a:solidFill>
                  <a:srgbClr val="0E582F"/>
                </a:solidFill>
                <a:latin typeface="Comic Sans MS" panose="030F0702030302020204" pitchFamily="66" charset="0"/>
              </a:rPr>
              <a:t>d</a:t>
            </a:r>
            <a:r>
              <a:rPr lang="hr-HR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irektno zadovoljavanje potreba djece u zajednici</a:t>
            </a:r>
          </a:p>
          <a:p>
            <a:pPr marL="0" indent="0">
              <a:buNone/>
            </a:pPr>
            <a:endParaRPr lang="hr-HR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hr-HR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hr-HR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hr-HR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hr-HR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endParaRPr lang="hr-HR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hr-HR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79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>
                <a:solidFill>
                  <a:srgbClr val="FF0000"/>
                </a:solidFill>
                <a:latin typeface="Comic Sans MS" panose="030F0702030302020204" pitchFamily="66" charset="0"/>
              </a:rPr>
              <a:t>2. </a:t>
            </a:r>
            <a:r>
              <a:rPr lang="hr-HR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Participativni Dječji proračun za 2020.god</a:t>
            </a:r>
            <a:r>
              <a:rPr lang="hr-H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hr-HR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Elementi participativnog dječjeg proračuna:</a:t>
            </a:r>
            <a:endParaRPr lang="hr-HR" dirty="0" smtClean="0">
              <a:solidFill>
                <a:srgbClr val="0E582F"/>
              </a:solidFill>
              <a:latin typeface="Comic Sans MS" panose="030F0702030302020204" pitchFamily="66" charset="0"/>
            </a:endParaRPr>
          </a:p>
          <a:p>
            <a:r>
              <a:rPr lang="hr-HR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Javni poziv za dostavu prijedloga i informiranje  </a:t>
            </a:r>
            <a:r>
              <a:rPr lang="hr-HR" dirty="0">
                <a:solidFill>
                  <a:srgbClr val="0E582F"/>
                </a:solidFill>
                <a:latin typeface="Comic Sans MS" panose="030F0702030302020204" pitchFamily="66" charset="0"/>
              </a:rPr>
              <a:t>o raspoloživim sredstvima od strane </a:t>
            </a:r>
            <a:r>
              <a:rPr lang="hr-HR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predstavnika Županije</a:t>
            </a:r>
          </a:p>
          <a:p>
            <a:r>
              <a:rPr lang="hr-HR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predlaganje </a:t>
            </a:r>
            <a:r>
              <a:rPr lang="hr-HR" dirty="0">
                <a:solidFill>
                  <a:srgbClr val="0E582F"/>
                </a:solidFill>
                <a:latin typeface="Comic Sans MS" panose="030F0702030302020204" pitchFamily="66" charset="0"/>
              </a:rPr>
              <a:t>projekata i akcija </a:t>
            </a:r>
            <a:r>
              <a:rPr lang="hr-HR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od strane gradskih i općinskih dječjih vijeća, gradonačelnika/</a:t>
            </a:r>
            <a:r>
              <a:rPr lang="hr-HR" dirty="0" err="1" smtClean="0">
                <a:solidFill>
                  <a:srgbClr val="0E582F"/>
                </a:solidFill>
                <a:latin typeface="Comic Sans MS" panose="030F0702030302020204" pitchFamily="66" charset="0"/>
              </a:rPr>
              <a:t>ca</a:t>
            </a:r>
            <a:r>
              <a:rPr lang="hr-HR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 i načelnika/</a:t>
            </a:r>
            <a:r>
              <a:rPr lang="hr-HR" dirty="0" err="1" smtClean="0">
                <a:solidFill>
                  <a:srgbClr val="0E582F"/>
                </a:solidFill>
                <a:latin typeface="Comic Sans MS" panose="030F0702030302020204" pitchFamily="66" charset="0"/>
              </a:rPr>
              <a:t>ca</a:t>
            </a:r>
            <a:r>
              <a:rPr lang="hr-HR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;</a:t>
            </a:r>
            <a:endParaRPr lang="hr-HR" dirty="0">
              <a:solidFill>
                <a:srgbClr val="0E582F"/>
              </a:solidFill>
              <a:latin typeface="Comic Sans MS" panose="030F0702030302020204" pitchFamily="66" charset="0"/>
            </a:endParaRPr>
          </a:p>
          <a:p>
            <a:r>
              <a:rPr lang="hr-HR" dirty="0" smtClean="0">
                <a:solidFill>
                  <a:srgbClr val="0E582F"/>
                </a:solidFill>
                <a:latin typeface="Comic Sans MS" panose="030F0702030302020204" pitchFamily="66" charset="0"/>
              </a:rPr>
              <a:t>odabir prioriteta/projekata</a:t>
            </a:r>
            <a:endParaRPr lang="hr-HR" dirty="0">
              <a:solidFill>
                <a:srgbClr val="0E582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912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xmlns="" id="{51AC323B-C46D-45BA-9FFC-A2995A578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81" y="949639"/>
            <a:ext cx="9944519" cy="6415803"/>
          </a:xfrm>
        </p:spPr>
        <p:txBody>
          <a:bodyPr/>
          <a:lstStyle/>
          <a:p>
            <a:pPr marL="0" indent="0">
              <a:buNone/>
            </a:pPr>
            <a:endParaRPr lang="hr-HR" sz="2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hr-HR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 Osvrt na prijedloge i upite na prijemu dječjih gradonačelnika/</a:t>
            </a:r>
            <a:r>
              <a:rPr lang="hr-HR" b="1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ca</a:t>
            </a:r>
            <a:r>
              <a:rPr lang="hr-HR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 načelnika/</a:t>
            </a:r>
            <a:r>
              <a:rPr lang="hr-HR" b="1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ca</a:t>
            </a:r>
            <a:r>
              <a:rPr lang="hr-HR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u uredu župana prilikom obilježavanja Dječjeg tjedna, 4. listopada 2018. god.</a:t>
            </a:r>
          </a:p>
          <a:p>
            <a:pPr marL="0" indent="0">
              <a:buNone/>
            </a:pPr>
            <a:r>
              <a:rPr lang="hr-HR" b="1" dirty="0">
                <a:solidFill>
                  <a:srgbClr val="0E582F"/>
                </a:solidFill>
                <a:latin typeface="Comic Sans MS" panose="030F0702030302020204" pitchFamily="66" charset="0"/>
              </a:rPr>
              <a:t>* Oprema škola, težina torbi, školske uniforme i uvjeti rada u školi: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0E582F"/>
                </a:solidFill>
                <a:latin typeface="Comic Sans MS" panose="030F0702030302020204" pitchFamily="66" charset="0"/>
              </a:rPr>
              <a:t>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*  ”Ja </a:t>
            </a: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bih htjela da djeca imaju pravo na lakše torbe i da nam torbe nemaju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10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</a:t>
            </a: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kg, da imamo svoj ormarić za knjige i jednu smjenu (ujutro), da imamo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novu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</a:t>
            </a: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školsku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dvoranu” </a:t>
            </a: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–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OŠ </a:t>
            </a:r>
            <a:r>
              <a:rPr lang="hr-HR" sz="20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Oroslavje</a:t>
            </a:r>
            <a:endParaRPr lang="hr-HR" sz="20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*  „Želim </a:t>
            </a: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da imamo više aktivnosti, duže odmore, da u knjižnici imamo više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knjiga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</a:t>
            </a: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i  da imamo lakše torbe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„</a:t>
            </a:r>
          </a:p>
          <a:p>
            <a:pPr marL="0" indent="0">
              <a:buNone/>
            </a:pP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*  „Zašto </a:t>
            </a: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nemamo školske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uniforme?”</a:t>
            </a:r>
          </a:p>
          <a:p>
            <a:pPr marL="0" indent="0">
              <a:buNone/>
            </a:pP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*  „</a:t>
            </a:r>
            <a:r>
              <a:rPr lang="vi-VN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Moja </a:t>
            </a:r>
            <a:r>
              <a:rPr lang="vi-VN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želja je da naša škola dobije posebnu učionicu za izvođenje </a:t>
            </a:r>
            <a:r>
              <a:rPr lang="vi-VN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kemijskih</a:t>
            </a:r>
            <a:endParaRPr lang="hr-HR" sz="20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</a:t>
            </a:r>
            <a:r>
              <a:rPr lang="vi-VN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pokusa</a:t>
            </a:r>
            <a:r>
              <a:rPr lang="hr-H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”</a:t>
            </a:r>
            <a:endParaRPr lang="vi-VN" sz="20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r-HR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r-H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rgbClr val="00B050"/>
                </a:solidFill>
              </a:rPr>
              <a:t> </a:t>
            </a:r>
            <a:endParaRPr lang="hr-HR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31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ZZ Powerpoint predložak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5DE3402807884D999F516646854F4B" ma:contentTypeVersion="0" ma:contentTypeDescription="Create a new document." ma:contentTypeScope="" ma:versionID="9311dae01e35a4681548cba3967c39f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DFF6D0F-3621-4B69-9AD9-5CF861ADF582}">
  <ds:schemaRefs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1584C3D-793E-488D-BB05-1413632F99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187E71-6F85-4A9E-8439-00761A5CEE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KZZ Powerpoint predložak</Template>
  <TotalTime>955</TotalTime>
  <Words>1490</Words>
  <Application>Microsoft Office PowerPoint</Application>
  <PresentationFormat>Prilagođeno</PresentationFormat>
  <Paragraphs>174</Paragraphs>
  <Slides>14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Comic Sans MS</vt:lpstr>
      <vt:lpstr>Wingdings</vt:lpstr>
      <vt:lpstr>KZZ Powerpoint predložak</vt:lpstr>
      <vt:lpstr>„RAZVIJAJMO  PRIJATELJSTVO  I SURADNJU”   2. SUSRET ŽUPANA S  DJEČJIM NAČELNICIMA/NAČELNICAMA I GRADONAČELNICIMA/GRADONAČELNICAMA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KZZ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Zvonko Tušek</dc:creator>
  <cp:lastModifiedBy>Miljenka Mužar Sertić</cp:lastModifiedBy>
  <cp:revision>51</cp:revision>
  <cp:lastPrinted>2019-06-17T15:20:52Z</cp:lastPrinted>
  <dcterms:created xsi:type="dcterms:W3CDTF">2012-01-12T06:54:41Z</dcterms:created>
  <dcterms:modified xsi:type="dcterms:W3CDTF">2019-06-19T05:10:43Z</dcterms:modified>
</cp:coreProperties>
</file>