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5"/>
  </p:notesMasterIdLst>
  <p:sldIdLst>
    <p:sldId id="275" r:id="rId2"/>
    <p:sldId id="271" r:id="rId3"/>
    <p:sldId id="257" r:id="rId4"/>
    <p:sldId id="270" r:id="rId5"/>
    <p:sldId id="272" r:id="rId6"/>
    <p:sldId id="273" r:id="rId7"/>
    <p:sldId id="274" r:id="rId8"/>
    <p:sldId id="269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6858000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dirty="0"/>
              <a:t>Razlog</a:t>
            </a:r>
            <a:r>
              <a:rPr lang="hr-HR" baseline="0" dirty="0"/>
              <a:t> poziva HMS</a:t>
            </a:r>
            <a:endParaRPr lang="hr-HR" dirty="0"/>
          </a:p>
        </c:rich>
      </c:tx>
      <c:layout>
        <c:manualLayout>
          <c:xMode val="edge"/>
          <c:yMode val="edge"/>
          <c:x val="0.27220035778175311"/>
          <c:y val="2.439024390243902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683289588801401E-2"/>
          <c:y val="0.11935539307586551"/>
          <c:w val="0.91085374744823566"/>
          <c:h val="0.4380602424696912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List1!$D$1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List1!$C$2:$C$11</c:f>
              <c:strCache>
                <c:ptCount val="10"/>
                <c:pt idx="0">
                  <c:v>teško disanje</c:v>
                </c:pt>
                <c:pt idx="1">
                  <c:v>bol</c:v>
                </c:pt>
                <c:pt idx="2">
                  <c:v>začepljen urinarni kateter</c:v>
                </c:pt>
                <c:pt idx="3">
                  <c:v>mučnina i povračanje</c:v>
                </c:pt>
                <c:pt idx="4">
                  <c:v>opće loše stanje</c:v>
                </c:pt>
                <c:pt idx="5">
                  <c:v>visoka temp.</c:v>
                </c:pt>
                <c:pt idx="6">
                  <c:v>zastoj disanja</c:v>
                </c:pt>
                <c:pt idx="7">
                  <c:v>pad </c:v>
                </c:pt>
                <c:pt idx="8">
                  <c:v>začepljena trahealna kanila</c:v>
                </c:pt>
                <c:pt idx="9">
                  <c:v>ostalo </c:v>
                </c:pt>
              </c:strCache>
            </c:strRef>
          </c:cat>
          <c:val>
            <c:numRef>
              <c:f>List1!$D$2:$D$11</c:f>
              <c:numCache>
                <c:formatCode>General</c:formatCode>
                <c:ptCount val="10"/>
                <c:pt idx="0">
                  <c:v>47</c:v>
                </c:pt>
                <c:pt idx="1">
                  <c:v>41</c:v>
                </c:pt>
                <c:pt idx="2">
                  <c:v>24</c:v>
                </c:pt>
                <c:pt idx="3">
                  <c:v>14</c:v>
                </c:pt>
                <c:pt idx="4">
                  <c:v>13</c:v>
                </c:pt>
                <c:pt idx="5">
                  <c:v>11</c:v>
                </c:pt>
                <c:pt idx="6">
                  <c:v>8</c:v>
                </c:pt>
                <c:pt idx="7">
                  <c:v>8</c:v>
                </c:pt>
                <c:pt idx="8">
                  <c:v>5</c:v>
                </c:pt>
                <c:pt idx="9">
                  <c:v>6</c:v>
                </c:pt>
              </c:numCache>
            </c:numRef>
          </c:val>
        </c:ser>
        <c:ser>
          <c:idx val="1"/>
          <c:order val="1"/>
          <c:tx>
            <c:strRef>
              <c:f>List1!$E$1</c:f>
              <c:strCache>
                <c:ptCount val="1"/>
                <c:pt idx="0">
                  <c:v>Skup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List1!$C$2:$C$11</c:f>
              <c:strCache>
                <c:ptCount val="10"/>
                <c:pt idx="0">
                  <c:v>teško disanje</c:v>
                </c:pt>
                <c:pt idx="1">
                  <c:v>bol</c:v>
                </c:pt>
                <c:pt idx="2">
                  <c:v>začepljen urinarni kateter</c:v>
                </c:pt>
                <c:pt idx="3">
                  <c:v>mučnina i povračanje</c:v>
                </c:pt>
                <c:pt idx="4">
                  <c:v>opće loše stanje</c:v>
                </c:pt>
                <c:pt idx="5">
                  <c:v>visoka temp.</c:v>
                </c:pt>
                <c:pt idx="6">
                  <c:v>zastoj disanja</c:v>
                </c:pt>
                <c:pt idx="7">
                  <c:v>pad </c:v>
                </c:pt>
                <c:pt idx="8">
                  <c:v>začepljena trahealna kanila</c:v>
                </c:pt>
                <c:pt idx="9">
                  <c:v>ostalo </c:v>
                </c:pt>
              </c:strCache>
            </c:strRef>
          </c:cat>
          <c:val>
            <c:numRef>
              <c:f>List1!$E$2:$E$11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List1!$F$1</c:f>
              <c:strCache>
                <c:ptCount val="1"/>
                <c:pt idx="0">
                  <c:v>Stupac1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List1!$C$2:$C$11</c:f>
              <c:strCache>
                <c:ptCount val="10"/>
                <c:pt idx="0">
                  <c:v>teško disanje</c:v>
                </c:pt>
                <c:pt idx="1">
                  <c:v>bol</c:v>
                </c:pt>
                <c:pt idx="2">
                  <c:v>začepljen urinarni kateter</c:v>
                </c:pt>
                <c:pt idx="3">
                  <c:v>mučnina i povračanje</c:v>
                </c:pt>
                <c:pt idx="4">
                  <c:v>opće loše stanje</c:v>
                </c:pt>
                <c:pt idx="5">
                  <c:v>visoka temp.</c:v>
                </c:pt>
                <c:pt idx="6">
                  <c:v>zastoj disanja</c:v>
                </c:pt>
                <c:pt idx="7">
                  <c:v>pad </c:v>
                </c:pt>
                <c:pt idx="8">
                  <c:v>začepljena trahealna kanila</c:v>
                </c:pt>
                <c:pt idx="9">
                  <c:v>ostalo </c:v>
                </c:pt>
              </c:strCache>
            </c:strRef>
          </c:cat>
          <c:val>
            <c:numRef>
              <c:f>List1!$F$2:$F$11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212928880"/>
        <c:axId val="212920648"/>
        <c:axId val="0"/>
      </c:bar3DChart>
      <c:catAx>
        <c:axId val="212928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2920648"/>
        <c:crosses val="autoZero"/>
        <c:auto val="1"/>
        <c:lblAlgn val="ctr"/>
        <c:lblOffset val="100"/>
        <c:noMultiLvlLbl val="0"/>
      </c:catAx>
      <c:valAx>
        <c:axId val="2129206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2928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Intervencije</a:t>
            </a:r>
            <a:r>
              <a:rPr lang="hr-HR" baseline="0" dirty="0" smtClean="0"/>
              <a:t> kod onkoloških palijativnih pacijenat</a:t>
            </a:r>
            <a:r>
              <a:rPr lang="hr-HR" dirty="0" smtClean="0"/>
              <a:t>a</a:t>
            </a:r>
            <a:endParaRPr lang="hr-HR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8282861332119E-2"/>
          <c:y val="0.17466249269794396"/>
          <c:w val="0.92785260914099721"/>
          <c:h val="0.6113845773408689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maligne bolesti  respiratornog sustava</c:v>
                </c:pt>
                <c:pt idx="1">
                  <c:v>maligne bolesti probavnog sustava</c:v>
                </c:pt>
                <c:pt idx="2">
                  <c:v>maligne bolesti urinarnog sustava</c:v>
                </c:pt>
                <c:pt idx="3">
                  <c:v>maligne bolesti glave </c:v>
                </c:pt>
                <c:pt idx="4">
                  <c:v>maligne bolesti dojke i ženskih spol. organa</c:v>
                </c:pt>
                <c:pt idx="5">
                  <c:v>ostale maligne bolesti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39</c:v>
                </c:pt>
                <c:pt idx="1">
                  <c:v>29</c:v>
                </c:pt>
                <c:pt idx="2">
                  <c:v>27</c:v>
                </c:pt>
                <c:pt idx="3">
                  <c:v>11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maligne bolesti  respiratornog sustava</c:v>
                </c:pt>
                <c:pt idx="1">
                  <c:v>maligne bolesti probavnog sustava</c:v>
                </c:pt>
                <c:pt idx="2">
                  <c:v>maligne bolesti urinarnog sustava</c:v>
                </c:pt>
                <c:pt idx="3">
                  <c:v>maligne bolesti glave </c:v>
                </c:pt>
                <c:pt idx="4">
                  <c:v>maligne bolesti dojke i ženskih spol. organa</c:v>
                </c:pt>
                <c:pt idx="5">
                  <c:v>ostale maligne bolesti</c:v>
                </c:pt>
              </c:strCache>
            </c:strRef>
          </c:cat>
          <c:val>
            <c:numRef>
              <c:f>List1!$C$2:$C$7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maligne bolesti  respiratornog sustava</c:v>
                </c:pt>
                <c:pt idx="1">
                  <c:v>maligne bolesti probavnog sustava</c:v>
                </c:pt>
                <c:pt idx="2">
                  <c:v>maligne bolesti urinarnog sustava</c:v>
                </c:pt>
                <c:pt idx="3">
                  <c:v>maligne bolesti glave </c:v>
                </c:pt>
                <c:pt idx="4">
                  <c:v>maligne bolesti dojke i ženskih spol. organa</c:v>
                </c:pt>
                <c:pt idx="5">
                  <c:v>ostale maligne bolesti</c:v>
                </c:pt>
              </c:strCache>
            </c:strRef>
          </c:cat>
          <c:val>
            <c:numRef>
              <c:f>List1!$D$2:$D$7</c:f>
              <c:numCache>
                <c:formatCode>General</c:formatCode>
                <c:ptCount val="6"/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Skup 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maligne bolesti  respiratornog sustava</c:v>
                </c:pt>
                <c:pt idx="1">
                  <c:v>maligne bolesti probavnog sustava</c:v>
                </c:pt>
                <c:pt idx="2">
                  <c:v>maligne bolesti urinarnog sustava</c:v>
                </c:pt>
                <c:pt idx="3">
                  <c:v>maligne bolesti glave </c:v>
                </c:pt>
                <c:pt idx="4">
                  <c:v>maligne bolesti dojke i ženskih spol. organa</c:v>
                </c:pt>
                <c:pt idx="5">
                  <c:v>ostale maligne bolesti</c:v>
                </c:pt>
              </c:strCache>
            </c:strRef>
          </c:cat>
          <c:val>
            <c:numRef>
              <c:f>List1!$E$2:$E$7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2925744"/>
        <c:axId val="212921432"/>
        <c:axId val="0"/>
      </c:bar3DChart>
      <c:catAx>
        <c:axId val="212925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2921432"/>
        <c:crosses val="autoZero"/>
        <c:auto val="1"/>
        <c:lblAlgn val="ctr"/>
        <c:lblOffset val="100"/>
        <c:noMultiLvlLbl val="0"/>
      </c:catAx>
      <c:valAx>
        <c:axId val="212921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925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/>
              <a:t>Intervencije</a:t>
            </a:r>
            <a:r>
              <a:rPr lang="hr-HR" baseline="0"/>
              <a:t> kod pacijenata sa ostalim teškim i neizlječivim bolestima</a:t>
            </a:r>
            <a:endParaRPr lang="hr-HR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cerebrovaskularne bolesti</c:v>
                </c:pt>
                <c:pt idx="1">
                  <c:v>KOPB</c:v>
                </c:pt>
                <c:pt idx="2">
                  <c:v>teška demencija</c:v>
                </c:pt>
                <c:pt idx="3">
                  <c:v>renalna insuficijencija</c:v>
                </c:pt>
                <c:pt idx="4">
                  <c:v>morb. Parkinson</c:v>
                </c:pt>
                <c:pt idx="5">
                  <c:v>ostale teške i neizlječive bolesti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21</c:v>
                </c:pt>
                <c:pt idx="1">
                  <c:v>12</c:v>
                </c:pt>
                <c:pt idx="2">
                  <c:v>10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Skup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cerebrovaskularne bolesti</c:v>
                </c:pt>
                <c:pt idx="1">
                  <c:v>KOPB</c:v>
                </c:pt>
                <c:pt idx="2">
                  <c:v>teška demencija</c:v>
                </c:pt>
                <c:pt idx="3">
                  <c:v>renalna insuficijencija</c:v>
                </c:pt>
                <c:pt idx="4">
                  <c:v>morb. Parkinson</c:v>
                </c:pt>
                <c:pt idx="5">
                  <c:v>ostale teške i neizlječive bolesti</c:v>
                </c:pt>
              </c:strCache>
            </c:strRef>
          </c:cat>
          <c:val>
            <c:numRef>
              <c:f>List1!$C$2:$C$7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cerebrovaskularne bolesti</c:v>
                </c:pt>
                <c:pt idx="1">
                  <c:v>KOPB</c:v>
                </c:pt>
                <c:pt idx="2">
                  <c:v>teška demencija</c:v>
                </c:pt>
                <c:pt idx="3">
                  <c:v>renalna insuficijencija</c:v>
                </c:pt>
                <c:pt idx="4">
                  <c:v>morb. Parkinson</c:v>
                </c:pt>
                <c:pt idx="5">
                  <c:v>ostale teške i neizlječive bolesti</c:v>
                </c:pt>
              </c:strCache>
            </c:strRef>
          </c:cat>
          <c:val>
            <c:numRef>
              <c:f>List1!$D$2:$D$7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2926136"/>
        <c:axId val="212930056"/>
        <c:axId val="0"/>
      </c:bar3DChart>
      <c:catAx>
        <c:axId val="212926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2930056"/>
        <c:crosses val="autoZero"/>
        <c:auto val="1"/>
        <c:lblAlgn val="ctr"/>
        <c:lblOffset val="100"/>
        <c:noMultiLvlLbl val="0"/>
      </c:catAx>
      <c:valAx>
        <c:axId val="212930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926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185185185185182E-2"/>
          <c:y val="0.16656761654793151"/>
          <c:w val="0.7433218503937008"/>
          <c:h val="0.78978158980127489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Zbrinjavanje palijativnih pacijenata</c:v>
                </c:pt>
              </c:strCache>
            </c:strRef>
          </c:tx>
          <c:explosion val="3"/>
          <c:dPt>
            <c:idx val="0"/>
            <c:bubble3D val="0"/>
            <c:explosion val="10"/>
          </c:dPt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2"/>
                <c:pt idx="0">
                  <c:v>zbrinuti u kući</c:v>
                </c:pt>
                <c:pt idx="1">
                  <c:v>voženi u bolnicu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129</c:v>
                </c:pt>
                <c:pt idx="1">
                  <c:v>48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D56B4-B439-4BC2-B04D-FFB572D5A1D3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764E-ACE9-47ED-91CA-BFC29D9366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181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764E-ACE9-47ED-91CA-BFC29D936610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0500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764E-ACE9-47ED-91CA-BFC29D936610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253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764E-ACE9-47ED-91CA-BFC29D936610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2723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764E-ACE9-47ED-91CA-BFC29D936610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5013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764E-ACE9-47ED-91CA-BFC29D936610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046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030-5D2A-4B6B-99A6-83B135B1B9E0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BD11-91BC-469E-8E4D-6A4A1B86D3A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030-5D2A-4B6B-99A6-83B135B1B9E0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BD11-91BC-469E-8E4D-6A4A1B86D3A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030-5D2A-4B6B-99A6-83B135B1B9E0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BD11-91BC-469E-8E4D-6A4A1B86D3A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030-5D2A-4B6B-99A6-83B135B1B9E0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BD11-91BC-469E-8E4D-6A4A1B86D3A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030-5D2A-4B6B-99A6-83B135B1B9E0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BD11-91BC-469E-8E4D-6A4A1B86D3A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030-5D2A-4B6B-99A6-83B135B1B9E0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BD11-91BC-469E-8E4D-6A4A1B86D3A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030-5D2A-4B6B-99A6-83B135B1B9E0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BD11-91BC-469E-8E4D-6A4A1B86D3A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030-5D2A-4B6B-99A6-83B135B1B9E0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BD11-91BC-469E-8E4D-6A4A1B86D3A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030-5D2A-4B6B-99A6-83B135B1B9E0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BD11-91BC-469E-8E4D-6A4A1B86D3A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030-5D2A-4B6B-99A6-83B135B1B9E0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05BD11-91BC-469E-8E4D-6A4A1B86D3A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7030-5D2A-4B6B-99A6-83B135B1B9E0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BD11-91BC-469E-8E4D-6A4A1B86D3A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F347030-5D2A-4B6B-99A6-83B135B1B9E0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105BD11-91BC-469E-8E4D-6A4A1B86D3A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1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560840" cy="2592288"/>
          </a:xfrm>
        </p:spPr>
        <p:txBody>
          <a:bodyPr/>
          <a:lstStyle/>
          <a:p>
            <a:pPr algn="ctr"/>
            <a:r>
              <a:rPr lang="hr-HR" sz="3200" dirty="0" smtClean="0"/>
              <a:t>INTERVENCIJE  PRI  PALIJATIVNIM  PACIJENTIMA U DJELATNOSTI  HITNE MEDICINSKE SLUŽBE U  KZŽ</a:t>
            </a:r>
            <a:br>
              <a:rPr lang="hr-HR" sz="3200" dirty="0" smtClean="0"/>
            </a:br>
            <a:r>
              <a:rPr lang="hr-HR" dirty="0"/>
              <a:t>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400" dirty="0" smtClean="0"/>
              <a:t>BISERKA HUSTIĆ ,dipl. med. </a:t>
            </a:r>
            <a:r>
              <a:rPr lang="hr-HR" sz="1400" dirty="0" err="1" smtClean="0"/>
              <a:t>tech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1734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>
            <p:extLst>
              <p:ext uri="{D42A27DB-BD31-4B8C-83A1-F6EECF244321}">
                <p14:modId xmlns:p14="http://schemas.microsoft.com/office/powerpoint/2010/main" val="3007572870"/>
              </p:ext>
            </p:extLst>
          </p:nvPr>
        </p:nvGraphicFramePr>
        <p:xfrm>
          <a:off x="1941004" y="260648"/>
          <a:ext cx="527037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ravokutnik 3"/>
          <p:cNvSpPr/>
          <p:nvPr/>
        </p:nvSpPr>
        <p:spPr>
          <a:xfrm>
            <a:off x="251520" y="3573016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Kod pacijenata sa ostalim teškim i neizlječivim bolestima najviše je bilo intervencija u pacijenata sa cerebrovaskularnim bolestima tj., 21 intervencija, kod pacijenata sa KOPB interveniralo se 12 puta , u pacijenata  sa teškom  demencijom 10 puta, renalnom </a:t>
            </a:r>
            <a:r>
              <a:rPr lang="hr-HR" dirty="0" err="1"/>
              <a:t>insuficijencijom</a:t>
            </a:r>
            <a:r>
              <a:rPr lang="hr-HR" dirty="0"/>
              <a:t> 6 puta, </a:t>
            </a:r>
            <a:r>
              <a:rPr lang="hr-HR" dirty="0" err="1"/>
              <a:t>parkinsonovom</a:t>
            </a:r>
            <a:r>
              <a:rPr lang="hr-HR" dirty="0"/>
              <a:t>  bolesti 5 puta , te kod  ostalih teških i neizlječivih bolesti 3 puta. </a:t>
            </a:r>
            <a:endParaRPr lang="hr-HR" dirty="0" smtClean="0"/>
          </a:p>
          <a:p>
            <a:r>
              <a:rPr lang="hr-HR" b="1" dirty="0"/>
              <a:t> </a:t>
            </a:r>
            <a:r>
              <a:rPr lang="hr-HR" b="1" dirty="0" smtClean="0"/>
              <a:t>Gledajući </a:t>
            </a:r>
            <a:r>
              <a:rPr lang="hr-HR" b="1" dirty="0"/>
              <a:t>odnos intervencija kod onkoloških palijativnih pacijenata i kod intervencija pri pacijentima sa ostalim teškim i neizlječivim bolestima, utvrđeno je da češće traže pomoć pacijenti sa malignim bolestima. Iz toga proizlazi činjenica  da se još uvijek pacijenti sa ostalim teškim i neizlječivim bolestima rjeđe smatraju palijativnim </a:t>
            </a:r>
            <a:r>
              <a:rPr lang="hr-HR" b="1" dirty="0" smtClean="0"/>
              <a:t>pacijentima.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873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>
            <p:extLst>
              <p:ext uri="{D42A27DB-BD31-4B8C-83A1-F6EECF244321}">
                <p14:modId xmlns:p14="http://schemas.microsoft.com/office/powerpoint/2010/main" val="2429728462"/>
              </p:ext>
            </p:extLst>
          </p:nvPr>
        </p:nvGraphicFramePr>
        <p:xfrm>
          <a:off x="1576772" y="404664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ravokutnik 2"/>
          <p:cNvSpPr/>
          <p:nvPr/>
        </p:nvSpPr>
        <p:spPr>
          <a:xfrm>
            <a:off x="323528" y="3717035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/>
              <a:t>Ukupno </a:t>
            </a:r>
            <a:r>
              <a:rPr lang="hr-HR" b="1" dirty="0"/>
              <a:t>177 intervencija pri palijativnim pacijentima u periodu od 01.09.2015 do 01.03. 2016. </a:t>
            </a:r>
            <a:r>
              <a:rPr lang="hr-HR" b="1" dirty="0" smtClean="0"/>
              <a:t>godine.</a:t>
            </a:r>
          </a:p>
        </p:txBody>
      </p:sp>
      <p:sp>
        <p:nvSpPr>
          <p:cNvPr id="4" name="Pravokutnik 3"/>
          <p:cNvSpPr/>
          <p:nvPr/>
        </p:nvSpPr>
        <p:spPr>
          <a:xfrm>
            <a:off x="215516" y="4444502"/>
            <a:ext cx="86049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Što se tiče zbrinjavanja palijativnih pacijenata utvrđeno je da  je HMS u  zbrinula u kući 129 pacijenata ili 72.9%   kroz terapiju protiv boli, </a:t>
            </a:r>
            <a:r>
              <a:rPr lang="hr-HR" dirty="0" smtClean="0"/>
              <a:t>olakšavanje </a:t>
            </a:r>
            <a:r>
              <a:rPr lang="hr-HR" dirty="0"/>
              <a:t>disanja </a:t>
            </a:r>
            <a:r>
              <a:rPr lang="hr-HR" dirty="0" smtClean="0"/>
              <a:t> ,zbrinjavanjem </a:t>
            </a:r>
            <a:r>
              <a:rPr lang="hr-HR" dirty="0"/>
              <a:t>mučnine i povraćanja, promjenom urinarnog </a:t>
            </a:r>
            <a:r>
              <a:rPr lang="hr-HR" dirty="0" smtClean="0"/>
              <a:t>katetera ,snižavanjem  temperature,nadomjestak tekućine,,,,, </a:t>
            </a:r>
            <a:r>
              <a:rPr lang="hr-HR" dirty="0"/>
              <a:t>U bolnicu je voženo 48 pacijenata ili 27,1% , a  to su pacijenti koji nisu mogli biti zbrinuti kod kuće jer su jako općeg lošeg stanja ili su to pacijenti sa padovima i lomovima koje isto tako treba bolnički obraditi. </a:t>
            </a:r>
          </a:p>
        </p:txBody>
      </p:sp>
    </p:spTree>
    <p:extLst>
      <p:ext uri="{BB962C8B-B14F-4D97-AF65-F5344CB8AC3E}">
        <p14:creationId xmlns:p14="http://schemas.microsoft.com/office/powerpoint/2010/main" val="3122406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3275856" y="848515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ZAKLJUČAK</a:t>
            </a:r>
          </a:p>
        </p:txBody>
      </p:sp>
      <p:sp>
        <p:nvSpPr>
          <p:cNvPr id="4" name="Pravokutnik 3"/>
          <p:cNvSpPr/>
          <p:nvPr/>
        </p:nvSpPr>
        <p:spPr>
          <a:xfrm>
            <a:off x="480607" y="1412776"/>
            <a:ext cx="8195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-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Hitna medicinska služba  Krapinsko-zagorske županije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svakodnevno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zbrinjava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palijativne pacijente, pogotovo noću i vikendom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 im nisu dostupne druge službe. Mnogi palijativni pacijenti nisu prepoznati kao palijativni pacijenti</a:t>
            </a:r>
          </a:p>
          <a:p>
            <a:pPr>
              <a:lnSpc>
                <a:spcPct val="150000"/>
              </a:lnSpc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-Potrebe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palijativnog pacijenta kompleksne su i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individualne</a:t>
            </a:r>
          </a:p>
          <a:p>
            <a:pPr algn="just"/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Pravokutnik 4"/>
          <p:cNvSpPr/>
          <p:nvPr/>
        </p:nvSpPr>
        <p:spPr>
          <a:xfrm>
            <a:off x="487717" y="3284984"/>
            <a:ext cx="8195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 -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KZŽ –prepoznala potrebu za zbrinjavanjem palijativnih pacijenata</a:t>
            </a:r>
          </a:p>
          <a:p>
            <a:pPr>
              <a:lnSpc>
                <a:spcPct val="150000"/>
              </a:lnSpc>
            </a:pPr>
            <a:r>
              <a:rPr lang="hr-HR" dirty="0"/>
              <a:t> </a:t>
            </a:r>
            <a:r>
              <a:rPr lang="hr-HR" b="1" dirty="0" smtClean="0"/>
              <a:t>-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Potrebno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uključiti i  povezati se  sa  svim dostupnim  službama, educirati osoblje koje se brine za pacijente, educirati obitelj, a i same pacijente, što je i osnovni preduvjet za uspješno ostvarivanje kvalitetne  palijativne skrbi u Krapinsko-zagorskoj županiji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79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158" y="1484784"/>
            <a:ext cx="566737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avokutnik 2"/>
          <p:cNvSpPr/>
          <p:nvPr/>
        </p:nvSpPr>
        <p:spPr>
          <a:xfrm>
            <a:off x="3275856" y="650299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b="1" dirty="0">
                <a:solidFill>
                  <a:prstClr val="black"/>
                </a:solidFill>
              </a:rPr>
              <a:t>HVALA NA </a:t>
            </a:r>
            <a:r>
              <a:rPr lang="hr-HR" b="1" dirty="0" smtClean="0">
                <a:solidFill>
                  <a:prstClr val="black"/>
                </a:solidFill>
              </a:rPr>
              <a:t>PAŽNJI !</a:t>
            </a:r>
            <a:endParaRPr lang="hr-HR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3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653752"/>
          </a:xfrm>
        </p:spPr>
        <p:txBody>
          <a:bodyPr/>
          <a:lstStyle/>
          <a:p>
            <a:r>
              <a:rPr lang="hr-HR" dirty="0" smtClean="0"/>
              <a:t>Zavod za hitnu medicinu  </a:t>
            </a:r>
            <a:r>
              <a:rPr lang="hr-HR" dirty="0" err="1" smtClean="0"/>
              <a:t>kzž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100628"/>
            <a:ext cx="8020372" cy="4128572"/>
          </a:xfrm>
        </p:spPr>
        <p:txBody>
          <a:bodyPr/>
          <a:lstStyle/>
          <a:p>
            <a:r>
              <a:rPr lang="hr-HR" i="1" dirty="0"/>
              <a:t> </a:t>
            </a:r>
            <a:r>
              <a:rPr lang="hr-HR" dirty="0"/>
              <a:t>Zavod za hitnu medicinu Krapinsko-zagorske županije zdravstvena je ustanova u djelatnosti izvanbolničke hitne medicine koja osigurava pružanje izvanbolničke hitne medicinske pomoći na području </a:t>
            </a:r>
            <a:r>
              <a:rPr lang="hr-HR" dirty="0" smtClean="0"/>
              <a:t>KZŽ sa ukupno osam </a:t>
            </a:r>
            <a:r>
              <a:rPr lang="hr-HR" dirty="0"/>
              <a:t>ispostava </a:t>
            </a:r>
            <a:r>
              <a:rPr lang="hr-HR" dirty="0" smtClean="0"/>
              <a:t>,sjedištem u Krapini gdje je ujedno </a:t>
            </a:r>
            <a:r>
              <a:rPr lang="hr-HR" dirty="0" err="1" smtClean="0"/>
              <a:t>Medicnskoa</a:t>
            </a:r>
            <a:r>
              <a:rPr lang="hr-HR" dirty="0" smtClean="0"/>
              <a:t>-prijavno dojavna jedinica sa 10 dispečera.</a:t>
            </a:r>
          </a:p>
          <a:p>
            <a:r>
              <a:rPr lang="hr-HR" dirty="0"/>
              <a:t> Hitnom medicinskom službom koordiniraju medicinski dispečeri iz Medicinsko –prijavne dojavne jedinice (MPDJ), koji primaju sve pozive građana</a:t>
            </a:r>
            <a:r>
              <a:rPr lang="hr-HR" dirty="0" smtClean="0"/>
              <a:t>.</a:t>
            </a:r>
            <a:r>
              <a:rPr lang="hr-HR" dirty="0"/>
              <a:t> Svaki zaprimljeni poziv trijažira se sukladno navedenim simptomima od strane </a:t>
            </a:r>
            <a:r>
              <a:rPr lang="hr-HR" dirty="0" smtClean="0"/>
              <a:t>pozivatelja a prema  </a:t>
            </a:r>
            <a:r>
              <a:rPr lang="hr-HR" dirty="0"/>
              <a:t>„</a:t>
            </a:r>
            <a:r>
              <a:rPr lang="hr-HR" dirty="0" smtClean="0"/>
              <a:t>Hrvatskom indeksu prijema </a:t>
            </a:r>
            <a:r>
              <a:rPr lang="hr-HR" dirty="0"/>
              <a:t>poziva</a:t>
            </a:r>
            <a:r>
              <a:rPr lang="hr-HR" dirty="0" smtClean="0"/>
              <a:t>“. </a:t>
            </a:r>
          </a:p>
          <a:p>
            <a:r>
              <a:rPr lang="hr-HR" dirty="0"/>
              <a:t>„</a:t>
            </a:r>
            <a:r>
              <a:rPr lang="hr-HR" dirty="0" smtClean="0"/>
              <a:t>Hrvatski  indeks </a:t>
            </a:r>
            <a:r>
              <a:rPr lang="hr-HR" dirty="0"/>
              <a:t>prijema poziva</a:t>
            </a:r>
            <a:r>
              <a:rPr lang="hr-HR" dirty="0" smtClean="0"/>
              <a:t>“-osnovni je alat dispečeru za rad , sastoji se od 36 kartica koje određuju: </a:t>
            </a:r>
            <a:r>
              <a:rPr lang="hr-HR" dirty="0"/>
              <a:t>stupanj prioriteta, </a:t>
            </a:r>
            <a:r>
              <a:rPr lang="hr-HR" dirty="0" smtClean="0"/>
              <a:t>savjet </a:t>
            </a:r>
            <a:r>
              <a:rPr lang="hr-HR" dirty="0"/>
              <a:t>pozivatelju, odgovor sa popisom preporučenih reakcija i savjeta te dodatnih </a:t>
            </a:r>
            <a:r>
              <a:rPr lang="hr-HR" dirty="0" smtClean="0"/>
              <a:t>pitanja koja </a:t>
            </a:r>
            <a:r>
              <a:rPr lang="hr-HR" dirty="0"/>
              <a:t>im omogućuju ispravno i dosljedno dodjeljivanje prioriteta svakom dolaznom </a:t>
            </a:r>
            <a:r>
              <a:rPr lang="hr-HR" dirty="0" smtClean="0"/>
              <a:t> </a:t>
            </a:r>
            <a:r>
              <a:rPr lang="hr-HR" dirty="0"/>
              <a:t>medicinskom </a:t>
            </a:r>
            <a:r>
              <a:rPr lang="hr-HR" dirty="0" smtClean="0"/>
              <a:t>pozivu.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551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603127" y="116632"/>
            <a:ext cx="8229600" cy="1080120"/>
          </a:xfrm>
        </p:spPr>
        <p:txBody>
          <a:bodyPr>
            <a:normAutofit/>
          </a:bodyPr>
          <a:lstStyle/>
          <a:p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Načela zbrinjavanja hitne medicinske službe</a:t>
            </a: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51520" y="1556792"/>
            <a:ext cx="4968552" cy="3312368"/>
          </a:xfrm>
        </p:spPr>
        <p:txBody>
          <a:bodyPr>
            <a:noAutofit/>
          </a:bodyPr>
          <a:lstStyle/>
          <a:p>
            <a:pPr marL="109728" indent="0" algn="just">
              <a:lnSpc>
                <a:spcPct val="120000"/>
              </a:lnSpc>
              <a:buNone/>
            </a:pPr>
            <a:r>
              <a:rPr lang="hr-H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r-HR" dirty="0" smtClean="0">
                <a:solidFill>
                  <a:srgbClr val="FF0000"/>
                </a:solidFill>
              </a:rPr>
              <a:t>Djelokrug </a:t>
            </a:r>
            <a:r>
              <a:rPr lang="hr-HR" dirty="0">
                <a:solidFill>
                  <a:srgbClr val="FF0000"/>
                </a:solidFill>
              </a:rPr>
              <a:t>rada Hitne medicinske službe (HMS</a:t>
            </a:r>
            <a:r>
              <a:rPr lang="hr-HR" dirty="0" smtClean="0">
                <a:solidFill>
                  <a:srgbClr val="FF0000"/>
                </a:solidFill>
              </a:rPr>
              <a:t>)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>
                <a:solidFill>
                  <a:srgbClr val="FF0000"/>
                </a:solidFill>
              </a:rPr>
              <a:t>je pomoć životno ugroženim pacijentima.  </a:t>
            </a:r>
            <a:r>
              <a:rPr lang="hr-HR" dirty="0" smtClean="0">
                <a:solidFill>
                  <a:srgbClr val="FF0000"/>
                </a:solidFill>
              </a:rPr>
              <a:t>„</a:t>
            </a:r>
          </a:p>
          <a:p>
            <a:pPr marL="109728" indent="0" algn="just">
              <a:lnSpc>
                <a:spcPct val="120000"/>
              </a:lnSpc>
              <a:buNone/>
            </a:pPr>
            <a:r>
              <a:rPr lang="hr-HR" sz="1400" dirty="0"/>
              <a:t> </a:t>
            </a:r>
            <a:r>
              <a:rPr lang="hr-HR" sz="1400" dirty="0" smtClean="0"/>
              <a:t>-  </a:t>
            </a:r>
            <a:r>
              <a:rPr lang="hr-HR" dirty="0" smtClean="0"/>
              <a:t>Isto </a:t>
            </a:r>
            <a:r>
              <a:rPr lang="hr-HR" dirty="0"/>
              <a:t>tako HMS zbrinjava palijativne  pacijente </a:t>
            </a:r>
            <a:r>
              <a:rPr lang="hr-HR" dirty="0" smtClean="0"/>
              <a:t>  kada </a:t>
            </a:r>
            <a:r>
              <a:rPr lang="hr-HR" dirty="0"/>
              <a:t>im je </a:t>
            </a:r>
            <a:r>
              <a:rPr lang="hr-HR" dirty="0" smtClean="0"/>
              <a:t>život </a:t>
            </a:r>
            <a:r>
              <a:rPr lang="hr-HR" dirty="0"/>
              <a:t>neposredno ugrožen zbog osnovne bolesti </a:t>
            </a:r>
            <a:endParaRPr lang="hr-HR" dirty="0" smtClean="0"/>
          </a:p>
          <a:p>
            <a:pPr marL="109728" indent="0" algn="just">
              <a:lnSpc>
                <a:spcPct val="120000"/>
              </a:lnSpc>
              <a:buNone/>
            </a:pPr>
            <a:r>
              <a:rPr lang="hr-HR" dirty="0" smtClean="0"/>
              <a:t> ili </a:t>
            </a:r>
            <a:r>
              <a:rPr lang="hr-HR" dirty="0"/>
              <a:t>zbog potrebe suzbijanja boli </a:t>
            </a:r>
            <a:endParaRPr lang="hr-HR" dirty="0" smtClean="0"/>
          </a:p>
          <a:p>
            <a:pPr marL="109728" indent="0" algn="just">
              <a:lnSpc>
                <a:spcPct val="120000"/>
              </a:lnSpc>
              <a:buNone/>
            </a:pPr>
            <a:r>
              <a:rPr lang="hr-HR" dirty="0"/>
              <a:t> </a:t>
            </a:r>
            <a:r>
              <a:rPr lang="hr-HR" dirty="0" smtClean="0"/>
              <a:t>i </a:t>
            </a:r>
            <a:r>
              <a:rPr lang="hr-HR" dirty="0"/>
              <a:t>ostalih neugodnih simptoma </a:t>
            </a:r>
            <a:r>
              <a:rPr lang="hr-HR" dirty="0" smtClean="0"/>
              <a:t>bolesti</a:t>
            </a:r>
            <a:r>
              <a:rPr lang="hr-HR" dirty="0"/>
              <a:t>.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Korisnik\Desktop\H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941" y="941141"/>
            <a:ext cx="3283539" cy="306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340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pPr algn="ctr"/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INTERVENCIJE PRI PALIJATIVNOM PACIJENTU U  ZZHM KZŽ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2960" y="1340768"/>
            <a:ext cx="7520940" cy="3339709"/>
          </a:xfrm>
        </p:spPr>
        <p:txBody>
          <a:bodyPr/>
          <a:lstStyle/>
          <a:p>
            <a:r>
              <a:rPr lang="hr-HR" dirty="0" smtClean="0"/>
              <a:t>Zavod za hitnu medicinu KZŽ vodi registar palijativnih pacijenata –Uvidom u „Pregled potreba za palijativnom skrbi pri DZ KZŽ” na mjesečnoj bazi, uspoređuje se broj intervencija pri tim pacijentima u ZZHM  KZŽ </a:t>
            </a:r>
          </a:p>
          <a:p>
            <a:r>
              <a:rPr lang="hr-HR" dirty="0" smtClean="0"/>
              <a:t>U </a:t>
            </a:r>
            <a:r>
              <a:rPr lang="hr-HR" dirty="0"/>
              <a:t>Zavodu za hitnu medicinu Krapinsko-zagorske županije u periodu od 01.09.2015 do 01.03. 2016. ostvareno je ukupno </a:t>
            </a:r>
            <a:r>
              <a:rPr lang="hr-HR" dirty="0" smtClean="0"/>
              <a:t>177 </a:t>
            </a:r>
            <a:r>
              <a:rPr lang="hr-HR" dirty="0"/>
              <a:t>intervencija </a:t>
            </a:r>
            <a:r>
              <a:rPr lang="hr-HR" dirty="0" smtClean="0"/>
              <a:t> </a:t>
            </a:r>
            <a:r>
              <a:rPr lang="hr-HR" dirty="0"/>
              <a:t>pri palijativnim </a:t>
            </a:r>
            <a:r>
              <a:rPr lang="hr-HR" dirty="0" smtClean="0"/>
              <a:t>pacijentima .  </a:t>
            </a:r>
          </a:p>
          <a:p>
            <a:r>
              <a:rPr lang="hr-HR" dirty="0" smtClean="0"/>
              <a:t>Mnogi teško bolesni još uvijek nemaju šifru palijativnog pacijenta</a:t>
            </a:r>
          </a:p>
          <a:p>
            <a:endParaRPr lang="hr-HR" dirty="0"/>
          </a:p>
        </p:txBody>
      </p:sp>
      <p:pic>
        <p:nvPicPr>
          <p:cNvPr id="1026" name="Picture 2" descr="C:\Users\Korisnik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365103"/>
            <a:ext cx="3213348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357438" y="27670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ic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593101"/>
              </p:ext>
            </p:extLst>
          </p:nvPr>
        </p:nvGraphicFramePr>
        <p:xfrm>
          <a:off x="2195736" y="3645024"/>
          <a:ext cx="4756796" cy="79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6606"/>
                <a:gridCol w="1520190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Broj intervencija pri palijativnom pacijentu u ZZHM KZŽ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     177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5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078661"/>
              </p:ext>
            </p:extLst>
          </p:nvPr>
        </p:nvGraphicFramePr>
        <p:xfrm>
          <a:off x="2195736" y="476672"/>
          <a:ext cx="5505450" cy="321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Dokument" r:id="rId4" imgW="5510904" imgH="3224615" progId="Word.Document.12">
                  <p:embed/>
                </p:oleObj>
              </mc:Choice>
              <mc:Fallback>
                <p:oleObj name="Dokument" r:id="rId4" imgW="5510904" imgH="3224615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76672"/>
                        <a:ext cx="5505450" cy="321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ravokutnik 3"/>
          <p:cNvSpPr/>
          <p:nvPr/>
        </p:nvSpPr>
        <p:spPr>
          <a:xfrm>
            <a:off x="2123728" y="386104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Od ukupno 177 intervencija HMS pri palijativnom pacijentu , 97 puta se interveniralo kod muškaraca, tj.54,8% </a:t>
            </a:r>
            <a:r>
              <a:rPr lang="hr-HR" dirty="0" smtClean="0"/>
              <a:t> i </a:t>
            </a:r>
            <a:r>
              <a:rPr lang="hr-HR" dirty="0"/>
              <a:t>80 puta kod žena ili45,2%. </a:t>
            </a:r>
          </a:p>
          <a:p>
            <a:r>
              <a:rPr lang="hr-HR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188890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422" y="109884"/>
            <a:ext cx="5494338" cy="3351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avokutnik 1"/>
          <p:cNvSpPr/>
          <p:nvPr/>
        </p:nvSpPr>
        <p:spPr>
          <a:xfrm>
            <a:off x="899592" y="3789040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Najviše intervencija bilo je kod pacijenata starijih od 60 godina, čak 158 intervencija, u dobi od 31 do 60 godina bilo je 19 intervencija, </a:t>
            </a:r>
            <a:r>
              <a:rPr lang="hr-HR" dirty="0" smtClean="0"/>
              <a:t>dok intervencije kod</a:t>
            </a:r>
            <a:r>
              <a:rPr lang="hr-HR" dirty="0"/>
              <a:t> </a:t>
            </a:r>
            <a:r>
              <a:rPr lang="hr-HR" dirty="0" smtClean="0"/>
              <a:t>mlađih </a:t>
            </a:r>
            <a:r>
              <a:rPr lang="hr-HR" dirty="0"/>
              <a:t>od 30 godina </a:t>
            </a:r>
            <a:r>
              <a:rPr lang="hr-HR" dirty="0" smtClean="0"/>
              <a:t>nisu zabilježene ili takvi pacijenti nisu prepoznati kao palijativni pacijenti.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4358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33538" y="2570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489452"/>
              </p:ext>
            </p:extLst>
          </p:nvPr>
        </p:nvGraphicFramePr>
        <p:xfrm>
          <a:off x="1187622" y="1052736"/>
          <a:ext cx="6617962" cy="862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5987"/>
                <a:gridCol w="460399"/>
                <a:gridCol w="597706"/>
                <a:gridCol w="534396"/>
                <a:gridCol w="613487"/>
                <a:gridCol w="513020"/>
                <a:gridCol w="555772"/>
                <a:gridCol w="513020"/>
                <a:gridCol w="624175"/>
              </a:tblGrid>
              <a:tr h="324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Broj intervencija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  1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 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 3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  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 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 12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4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Broj pacijenata 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 72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 15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 9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  4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 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  1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Ukupan broj intervencija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 72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30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 27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 16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5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 7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  8</a:t>
                      </a:r>
                      <a:endParaRPr lang="hr-H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  12</a:t>
                      </a:r>
                      <a:endParaRPr lang="hr-H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1401256" y="2246997"/>
            <a:ext cx="5224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/>
              <a:t>Broj </a:t>
            </a:r>
            <a:r>
              <a:rPr lang="hr-HR" b="1" dirty="0"/>
              <a:t>intervencija HMS  kod istog pacijenta </a:t>
            </a:r>
          </a:p>
          <a:p>
            <a:r>
              <a:rPr lang="hr-HR" b="1" dirty="0"/>
              <a:t> </a:t>
            </a:r>
          </a:p>
        </p:txBody>
      </p:sp>
      <p:sp>
        <p:nvSpPr>
          <p:cNvPr id="7" name="Pravokutnik 6"/>
          <p:cNvSpPr/>
          <p:nvPr/>
        </p:nvSpPr>
        <p:spPr>
          <a:xfrm>
            <a:off x="683568" y="3027363"/>
            <a:ext cx="80067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Što se tiče broja intervencija kod istog pacijenta, najčešće se interveniralo samo jednom i to kod sedamdeset dvoje pacijenata, kod ostalih pacijenta  interveniralo se  od tri do pet puta, kod jednog pacijenta sedam puta, kod jednog osam, a kod jednog čak dvanaest </a:t>
            </a:r>
            <a:r>
              <a:rPr lang="hr-HR" dirty="0" smtClean="0"/>
              <a:t>puta.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17131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683568" y="3284984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otežano disanje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maligne bolesti respiratornog sustava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-bol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dobra procjena boli, VAS skala i pristup izbora analgetika</a:t>
            </a:r>
          </a:p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-začepljen urinarni kateter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noć i vikend </a:t>
            </a:r>
          </a:p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-mučnina i povraćanje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pacijenti na kemoterapiji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opće loše stanje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;iznemogli pacijenti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visoka temp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zastoj disanja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;obitelj traži pomoć ili ne može procijeniti 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rezultat općeg lošeg stanja,lomovi </a:t>
            </a:r>
          </a:p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-ostali problemi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3728442070"/>
              </p:ext>
            </p:extLst>
          </p:nvPr>
        </p:nvGraphicFramePr>
        <p:xfrm>
          <a:off x="1979712" y="260648"/>
          <a:ext cx="5324475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203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>
            <p:extLst>
              <p:ext uri="{D42A27DB-BD31-4B8C-83A1-F6EECF244321}">
                <p14:modId xmlns:p14="http://schemas.microsoft.com/office/powerpoint/2010/main" val="1043984458"/>
              </p:ext>
            </p:extLst>
          </p:nvPr>
        </p:nvGraphicFramePr>
        <p:xfrm>
          <a:off x="971600" y="103268"/>
          <a:ext cx="7080599" cy="4409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avokutnik 2"/>
          <p:cNvSpPr/>
          <p:nvPr/>
        </p:nvSpPr>
        <p:spPr>
          <a:xfrm>
            <a:off x="323528" y="4365104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/>
              <a:t>Intervencije po dijagnozi malignih bolesti a prema organskom sustavu </a:t>
            </a:r>
            <a:r>
              <a:rPr lang="hr-HR" dirty="0" smtClean="0"/>
              <a:t>Najčešće </a:t>
            </a:r>
            <a:r>
              <a:rPr lang="hr-HR" dirty="0"/>
              <a:t>intervencije HMS bile su kod pacijenata koji boluju od malignih bolesti respiratornog sustava , ukupno 39 intervencija .</a:t>
            </a:r>
            <a:r>
              <a:rPr lang="hr-HR" dirty="0" smtClean="0"/>
              <a:t>Maligne </a:t>
            </a:r>
            <a:r>
              <a:rPr lang="hr-HR" dirty="0"/>
              <a:t>bolesti probavnog sustava  čine 29 intervencija .</a:t>
            </a:r>
            <a:r>
              <a:rPr lang="hr-HR" dirty="0" smtClean="0"/>
              <a:t> </a:t>
            </a:r>
            <a:r>
              <a:rPr lang="hr-HR" dirty="0"/>
              <a:t>Kod pacijenata koji boluju od malignih bolesti urinarnog trakta interveniralo se 27 puta ,</a:t>
            </a:r>
            <a:r>
              <a:rPr lang="hr-HR" dirty="0" smtClean="0"/>
              <a:t> </a:t>
            </a:r>
            <a:r>
              <a:rPr lang="hr-HR" dirty="0"/>
              <a:t>kod pacijenata oboljelih od malignih bolesti glave učinjeno je11 intervencija .</a:t>
            </a:r>
            <a:r>
              <a:rPr lang="hr-HR" dirty="0" smtClean="0"/>
              <a:t> </a:t>
            </a:r>
            <a:r>
              <a:rPr lang="hr-HR" dirty="0"/>
              <a:t>Kod pacijenata s malignim bolestima dojke i ženskih spolnih organa bilo je 9 intervencija </a:t>
            </a:r>
            <a:r>
              <a:rPr lang="hr-HR" dirty="0" smtClean="0"/>
              <a:t> </a:t>
            </a:r>
            <a:r>
              <a:rPr lang="hr-HR" dirty="0"/>
              <a:t>te ostale maligne bolesti zastupljene su u 5 intervencija </a:t>
            </a:r>
          </a:p>
        </p:txBody>
      </p:sp>
    </p:spTree>
    <p:extLst>
      <p:ext uri="{BB962C8B-B14F-4D97-AF65-F5344CB8AC3E}">
        <p14:creationId xmlns:p14="http://schemas.microsoft.com/office/powerpoint/2010/main" val="1772419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tovi">
  <a:themeElements>
    <a:clrScheme name="Kutov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Kutov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tov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640</TotalTime>
  <Words>961</Words>
  <Application>Microsoft Office PowerPoint</Application>
  <PresentationFormat>Prikaz na zaslonu (4:3)</PresentationFormat>
  <Paragraphs>81</Paragraphs>
  <Slides>13</Slides>
  <Notes>5</Notes>
  <HiddenSlides>0</HiddenSlides>
  <MMClips>0</MMClips>
  <ScaleCrop>false</ScaleCrop>
  <HeadingPairs>
    <vt:vector size="8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22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Kutovi</vt:lpstr>
      <vt:lpstr>Dokument</vt:lpstr>
      <vt:lpstr>INTERVENCIJE  PRI  PALIJATIVNIM  PACIJENTIMA U DJELATNOSTI  HITNE MEDICINSKE SLUŽBE U  KZŽ           BISERKA HUSTIĆ ,dipl. med. tech</vt:lpstr>
      <vt:lpstr>Zavod za hitnu medicinu  kzž</vt:lpstr>
      <vt:lpstr>Načela zbrinjavanja hitne medicinske službe</vt:lpstr>
      <vt:lpstr>INTERVENCIJE PRI PALIJATIVNOM PACIJENTU U  ZZHM KZŽ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UČESTALOST ZBRINJAVANJA PALIJATIVNIH PACIJENATA U DJELATNOSTI HITNE MEDICINSKE SLUŽBE U KZŽ</dc:title>
  <dc:creator>Korisnik</dc:creator>
  <cp:lastModifiedBy>Damir Galoić</cp:lastModifiedBy>
  <cp:revision>63</cp:revision>
  <cp:lastPrinted>2016-09-20T10:35:29Z</cp:lastPrinted>
  <dcterms:created xsi:type="dcterms:W3CDTF">2016-09-16T15:12:18Z</dcterms:created>
  <dcterms:modified xsi:type="dcterms:W3CDTF">2016-12-21T07:29:50Z</dcterms:modified>
</cp:coreProperties>
</file>