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63" r:id="rId8"/>
    <p:sldId id="264" r:id="rId9"/>
    <p:sldId id="281" r:id="rId10"/>
    <p:sldId id="268" r:id="rId11"/>
    <p:sldId id="269" r:id="rId12"/>
    <p:sldId id="271" r:id="rId13"/>
    <p:sldId id="272" r:id="rId14"/>
    <p:sldId id="273" r:id="rId15"/>
    <p:sldId id="274" r:id="rId16"/>
    <p:sldId id="275" r:id="rId17"/>
    <p:sldId id="278" r:id="rId18"/>
    <p:sldId id="279" r:id="rId19"/>
    <p:sldId id="280" r:id="rId20"/>
  </p:sldIdLst>
  <p:sldSz cx="9144000" cy="6858000" type="screen4x3"/>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rednji stil 1 - Isticanj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083E6E3-FA7D-4D7B-A595-EF9225AFEA82}" styleName="Svijetli stil 1 - Isticanj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Svijetli stil 3 - Isticanj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Svijetli stil 1 - Isticanj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Svijetli stil 1 - Isticanj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il teme 1 - Isticanj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9631B5-78F2-41C9-869B-9F39066F8104}" styleName="Srednji stil 3 - Isticanj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Svijetli stil 3 - Isticanj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Svijetli stil 1 - Isticanj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Svijetli stil 3 - Isticanj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lang="hr-HR"/>
          </a:p>
        </p:txBody>
      </p:sp>
      <p:sp>
        <p:nvSpPr>
          <p:cNvPr id="3" name="Rezervirano mjesto datuma 2"/>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4DFA9479-01CE-4641-AD26-C669193E0ABF}" type="datetime7">
              <a:rPr lang="hr-HR" smtClean="0"/>
              <a:t>sij.-18</a:t>
            </a:fld>
            <a:endParaRPr lang="hr-HR"/>
          </a:p>
        </p:txBody>
      </p:sp>
      <p:sp>
        <p:nvSpPr>
          <p:cNvPr id="4" name="Rezervirano mjesto podnožja 3"/>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lang="hr-HR"/>
          </a:p>
        </p:txBody>
      </p:sp>
      <p:sp>
        <p:nvSpPr>
          <p:cNvPr id="5" name="Rezervirano mjesto broja slajda 4"/>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2BA52126-1398-4E1F-8788-90A71651930B}" type="slidenum">
              <a:rPr lang="hr-HR" smtClean="0"/>
              <a:t>‹#›</a:t>
            </a:fld>
            <a:endParaRPr lang="hr-HR"/>
          </a:p>
        </p:txBody>
      </p:sp>
    </p:spTree>
    <p:extLst>
      <p:ext uri="{BB962C8B-B14F-4D97-AF65-F5344CB8AC3E}">
        <p14:creationId xmlns:p14="http://schemas.microsoft.com/office/powerpoint/2010/main" val="6983988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endParaRPr lang="hr-HR"/>
          </a:p>
        </p:txBody>
      </p:sp>
      <p:sp>
        <p:nvSpPr>
          <p:cNvPr id="3" name="Rezervirano mjesto datuma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B96E19B2-A383-4911-9926-8EF6D6B59BF4}" type="datetime7">
              <a:rPr lang="hr-HR" smtClean="0"/>
              <a:t>sij.-18</a:t>
            </a:fld>
            <a:endParaRPr lang="hr-HR"/>
          </a:p>
        </p:txBody>
      </p:sp>
      <p:sp>
        <p:nvSpPr>
          <p:cNvPr id="4" name="Rezervirano mjesto slike slajda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hr-HR"/>
          </a:p>
        </p:txBody>
      </p:sp>
      <p:sp>
        <p:nvSpPr>
          <p:cNvPr id="5" name="Rezervirano mjesto bilježaka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1997B086-7FD0-4BE2-98C4-89B1E8A61B69}" type="slidenum">
              <a:rPr lang="hr-HR" smtClean="0"/>
              <a:t>‹#›</a:t>
            </a:fld>
            <a:endParaRPr lang="hr-HR"/>
          </a:p>
        </p:txBody>
      </p:sp>
    </p:spTree>
    <p:extLst>
      <p:ext uri="{BB962C8B-B14F-4D97-AF65-F5344CB8AC3E}">
        <p14:creationId xmlns:p14="http://schemas.microsoft.com/office/powerpoint/2010/main" val="100626698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5" name="Rezervirano mjesto datuma 4"/>
          <p:cNvSpPr>
            <a:spLocks noGrp="1"/>
          </p:cNvSpPr>
          <p:nvPr>
            <p:ph type="dt" idx="11"/>
          </p:nvPr>
        </p:nvSpPr>
        <p:spPr/>
        <p:txBody>
          <a:bodyPr/>
          <a:lstStyle/>
          <a:p>
            <a:fld id="{DB588AEA-EBDD-4DFD-874C-41D0E1CB9ED4}" type="datetime7">
              <a:rPr lang="hr-HR" smtClean="0"/>
              <a:t>sij.-18</a:t>
            </a:fld>
            <a:endParaRPr lang="hr-HR"/>
          </a:p>
        </p:txBody>
      </p:sp>
    </p:spTree>
    <p:extLst>
      <p:ext uri="{BB962C8B-B14F-4D97-AF65-F5344CB8AC3E}">
        <p14:creationId xmlns:p14="http://schemas.microsoft.com/office/powerpoint/2010/main" val="133491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979712" y="980728"/>
            <a:ext cx="6550496" cy="1470025"/>
          </a:xfrm>
        </p:spPr>
        <p:txBody>
          <a:bodyPr/>
          <a:lstStyle/>
          <a:p>
            <a:r>
              <a:rPr lang="hr-HR" dirty="0"/>
              <a:t>Uredite stil naslova matrice</a:t>
            </a:r>
          </a:p>
        </p:txBody>
      </p:sp>
      <p:sp>
        <p:nvSpPr>
          <p:cNvPr id="3" name="Podnaslov 2"/>
          <p:cNvSpPr>
            <a:spLocks noGrp="1"/>
          </p:cNvSpPr>
          <p:nvPr>
            <p:ph type="subTitle" idx="1"/>
          </p:nvPr>
        </p:nvSpPr>
        <p:spPr>
          <a:xfrm>
            <a:off x="2267744" y="3429000"/>
            <a:ext cx="6400800"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a:t>Uredite stil podnaslova matrice</a:t>
            </a:r>
          </a:p>
        </p:txBody>
      </p:sp>
      <p:sp>
        <p:nvSpPr>
          <p:cNvPr id="4" name="Rezervirano mjesto datuma 3"/>
          <p:cNvSpPr>
            <a:spLocks noGrp="1"/>
          </p:cNvSpPr>
          <p:nvPr>
            <p:ph type="dt" sz="half" idx="10"/>
          </p:nvPr>
        </p:nvSpPr>
        <p:spPr/>
        <p:txBody>
          <a:bodyPr/>
          <a:lstStyle/>
          <a:p>
            <a:fld id="{2DFF5E33-54CD-40A7-9788-92FB8B611BCD}" type="datetime1">
              <a:rPr lang="hr-HR" smtClean="0"/>
              <a:t>25.1.2018.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42684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AE5173B4-A81C-4DBD-8C33-A3524C242852}" type="datetime1">
              <a:rPr lang="hr-HR" smtClean="0"/>
              <a:t>25.1.2018.</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161058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9EF65BCB-F131-47FB-9400-68C3B8475C0A}" type="datetime1">
              <a:rPr lang="hr-HR" smtClean="0"/>
              <a:t>25.1.2018.</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6297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1619672" y="261938"/>
            <a:ext cx="7067128" cy="1143000"/>
          </a:xfrm>
        </p:spPr>
        <p:txBody>
          <a:bodyPr/>
          <a:lstStyle>
            <a:lvl1pPr>
              <a:defRPr>
                <a:latin typeface="Calibri" panose="020F0502020204030204" pitchFamily="34" charset="0"/>
              </a:defRPr>
            </a:lvl1pPr>
          </a:lstStyle>
          <a:p>
            <a:r>
              <a:rPr lang="hr-HR" dirty="0"/>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B68DF87B-DADB-4F56-81BC-E3F893013A1E}" type="datetime1">
              <a:rPr lang="hr-HR" smtClean="0"/>
              <a:t>25.1.2018.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67675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691679" y="4406900"/>
            <a:ext cx="6803033" cy="1362075"/>
          </a:xfrm>
        </p:spPr>
        <p:txBody>
          <a:bodyPr anchor="t"/>
          <a:lstStyle>
            <a:lvl1pPr algn="l">
              <a:defRPr sz="4000" b="1" cap="all">
                <a:latin typeface="Calibri" panose="020F0502020204030204" pitchFamily="34" charset="0"/>
              </a:defRPr>
            </a:lvl1pPr>
          </a:lstStyle>
          <a:p>
            <a:r>
              <a:rPr lang="hr-HR" dirty="0"/>
              <a:t>Uredite stil naslova matrice</a:t>
            </a:r>
          </a:p>
        </p:txBody>
      </p:sp>
      <p:sp>
        <p:nvSpPr>
          <p:cNvPr id="3" name="Rezervirano mjesto teksta 2"/>
          <p:cNvSpPr>
            <a:spLocks noGrp="1"/>
          </p:cNvSpPr>
          <p:nvPr>
            <p:ph type="body" idx="1"/>
          </p:nvPr>
        </p:nvSpPr>
        <p:spPr>
          <a:xfrm>
            <a:off x="1691679" y="2906713"/>
            <a:ext cx="6803033" cy="1500187"/>
          </a:xfrm>
        </p:spPr>
        <p:txBody>
          <a:bodyPr anchor="b"/>
          <a:lstStyle>
            <a:lvl1pPr marL="0" indent="0">
              <a:buNone/>
              <a:defRPr sz="2000">
                <a:solidFill>
                  <a:schemeClr val="tx1">
                    <a:tint val="7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9A453077-BAB8-4084-99E1-6A819491E95D}" type="datetime1">
              <a:rPr lang="hr-HR" smtClean="0"/>
              <a:t>25.1.2018.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9019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Calibri" panose="020F0502020204030204" pitchFamily="34" charset="0"/>
              </a:defRPr>
            </a:lvl1pPr>
          </a:lstStyle>
          <a:p>
            <a:r>
              <a:rPr lang="hr-HR"/>
              <a:t>Uredite stil naslova matrice</a:t>
            </a:r>
          </a:p>
        </p:txBody>
      </p:sp>
      <p:sp>
        <p:nvSpPr>
          <p:cNvPr id="3" name="Rezervirano mjesto sadržaja 2"/>
          <p:cNvSpPr>
            <a:spLocks noGrp="1"/>
          </p:cNvSpPr>
          <p:nvPr>
            <p:ph sz="half" idx="1"/>
          </p:nvPr>
        </p:nvSpPr>
        <p:spPr>
          <a:xfrm>
            <a:off x="1619672" y="1600200"/>
            <a:ext cx="3168352"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sadržaja 3"/>
          <p:cNvSpPr>
            <a:spLocks noGrp="1"/>
          </p:cNvSpPr>
          <p:nvPr>
            <p:ph sz="half" idx="2"/>
          </p:nvPr>
        </p:nvSpPr>
        <p:spPr>
          <a:xfrm>
            <a:off x="5076056" y="1600200"/>
            <a:ext cx="3610744"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datuma 4"/>
          <p:cNvSpPr>
            <a:spLocks noGrp="1"/>
          </p:cNvSpPr>
          <p:nvPr>
            <p:ph type="dt" sz="half" idx="10"/>
          </p:nvPr>
        </p:nvSpPr>
        <p:spPr/>
        <p:txBody>
          <a:bodyPr/>
          <a:lstStyle/>
          <a:p>
            <a:fld id="{CFC1D975-3409-481A-A5EF-94F6573F17D7}" type="datetime1">
              <a:rPr lang="hr-HR" smtClean="0"/>
              <a:t>25.1.2018.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188446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1617894" y="274638"/>
            <a:ext cx="7068906" cy="1143000"/>
          </a:xfrm>
        </p:spPr>
        <p:txBody>
          <a:bodyPr/>
          <a:lstStyle>
            <a:lvl1pPr>
              <a:defRPr>
                <a:latin typeface="Calibri" panose="020F0502020204030204" pitchFamily="34" charset="0"/>
              </a:defRPr>
            </a:lvl1pPr>
          </a:lstStyle>
          <a:p>
            <a:r>
              <a:rPr lang="hr-HR"/>
              <a:t>Uredite stil naslova matrice</a:t>
            </a:r>
          </a:p>
        </p:txBody>
      </p:sp>
      <p:sp>
        <p:nvSpPr>
          <p:cNvPr id="3" name="Rezervirano mjesto teksta 2"/>
          <p:cNvSpPr>
            <a:spLocks noGrp="1"/>
          </p:cNvSpPr>
          <p:nvPr>
            <p:ph type="body" idx="1"/>
          </p:nvPr>
        </p:nvSpPr>
        <p:spPr>
          <a:xfrm>
            <a:off x="1608584" y="1535113"/>
            <a:ext cx="2888803" cy="639762"/>
          </a:xfrm>
        </p:spPr>
        <p:txBody>
          <a:bodyPr anchor="b"/>
          <a:lstStyle>
            <a:lvl1pPr marL="0" indent="0">
              <a:buNone/>
              <a:defRPr sz="24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a:t>Uredite stilove teksta matrice</a:t>
            </a:r>
          </a:p>
        </p:txBody>
      </p:sp>
      <p:sp>
        <p:nvSpPr>
          <p:cNvPr id="4" name="Rezervirano mjesto sadržaja 3"/>
          <p:cNvSpPr>
            <a:spLocks noGrp="1"/>
          </p:cNvSpPr>
          <p:nvPr>
            <p:ph sz="half" idx="2"/>
          </p:nvPr>
        </p:nvSpPr>
        <p:spPr>
          <a:xfrm>
            <a:off x="1608584" y="2174875"/>
            <a:ext cx="2888803"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teksta 4"/>
          <p:cNvSpPr>
            <a:spLocks noGrp="1"/>
          </p:cNvSpPr>
          <p:nvPr>
            <p:ph type="body" sz="quarter" idx="3"/>
          </p:nvPr>
        </p:nvSpPr>
        <p:spPr>
          <a:xfrm>
            <a:off x="5796135" y="1535113"/>
            <a:ext cx="28906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5796135" y="2174875"/>
            <a:ext cx="2890665"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7" name="Rezervirano mjesto datuma 6"/>
          <p:cNvSpPr>
            <a:spLocks noGrp="1"/>
          </p:cNvSpPr>
          <p:nvPr>
            <p:ph type="dt" sz="half" idx="10"/>
          </p:nvPr>
        </p:nvSpPr>
        <p:spPr/>
        <p:txBody>
          <a:bodyPr/>
          <a:lstStyle/>
          <a:p>
            <a:fld id="{7380EE54-9B1A-41BA-AA6E-FE5DB895568A}" type="datetime1">
              <a:rPr lang="hr-HR" smtClean="0"/>
              <a:t>25.1.2018.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66442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tx1"/>
                </a:solidFill>
                <a:latin typeface="Calibri" panose="020F0502020204030204" pitchFamily="34" charset="0"/>
              </a:defRPr>
            </a:lvl1pPr>
          </a:lstStyle>
          <a:p>
            <a:r>
              <a:rPr lang="hr-HR"/>
              <a:t>Uredite stil naslova matrice</a:t>
            </a:r>
          </a:p>
        </p:txBody>
      </p:sp>
      <p:sp>
        <p:nvSpPr>
          <p:cNvPr id="3" name="Rezervirano mjesto datuma 2"/>
          <p:cNvSpPr>
            <a:spLocks noGrp="1"/>
          </p:cNvSpPr>
          <p:nvPr>
            <p:ph type="dt" sz="half" idx="10"/>
          </p:nvPr>
        </p:nvSpPr>
        <p:spPr>
          <a:xfrm>
            <a:off x="457200" y="6356350"/>
            <a:ext cx="2133600" cy="365125"/>
          </a:xfrm>
          <a:prstGeom prst="rect">
            <a:avLst/>
          </a:prstGeom>
        </p:spPr>
        <p:txBody>
          <a:bodyPr/>
          <a:lstStyle/>
          <a:p>
            <a:fld id="{FCC4902A-5BD2-45FD-9042-820FA8D3F412}" type="datetime1">
              <a:rPr lang="hr-HR" smtClean="0"/>
              <a:t>25.1.2018.</a:t>
            </a:fld>
            <a:endParaRPr lang="hr-H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p>
            <a:endParaRPr lang="hr-HR"/>
          </a:p>
        </p:txBody>
      </p:sp>
      <p:sp>
        <p:nvSpPr>
          <p:cNvPr id="5" name="Rezervirano mjesto broja slajda 4"/>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0186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39BC8E5-2C26-4BB8-9B7F-472E03C3C352}" type="datetime1">
              <a:rPr lang="hr-HR" smtClean="0"/>
              <a:t>25.1.2018.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17883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1475656" y="260648"/>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4572000" y="273050"/>
            <a:ext cx="4114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teksta 3"/>
          <p:cNvSpPr>
            <a:spLocks noGrp="1"/>
          </p:cNvSpPr>
          <p:nvPr>
            <p:ph type="body" sz="half" idx="2"/>
          </p:nvPr>
        </p:nvSpPr>
        <p:spPr>
          <a:xfrm>
            <a:off x="1475656" y="141277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Tree>
    <p:extLst>
      <p:ext uri="{BB962C8B-B14F-4D97-AF65-F5344CB8AC3E}">
        <p14:creationId xmlns:p14="http://schemas.microsoft.com/office/powerpoint/2010/main" val="74443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E0F76B41-A3BF-49F5-9761-D6E7BAC40CEE}" type="datetime1">
              <a:rPr lang="hr-HR" smtClean="0"/>
              <a:t>25.1.2018.</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418614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1619672" y="274638"/>
            <a:ext cx="7067128" cy="1143000"/>
          </a:xfrm>
          <a:prstGeom prst="rect">
            <a:avLst/>
          </a:prstGeom>
        </p:spPr>
        <p:txBody>
          <a:bodyPr vert="horz" lIns="91440" tIns="45720" rIns="91440" bIns="45720" rtlCol="0" anchor="ctr">
            <a:normAutofit/>
          </a:bodyPr>
          <a:lstStyle/>
          <a:p>
            <a:r>
              <a:rPr lang="hr-HR" dirty="0"/>
              <a:t>Uredite stil naslova matrice</a:t>
            </a:r>
          </a:p>
        </p:txBody>
      </p:sp>
      <p:sp>
        <p:nvSpPr>
          <p:cNvPr id="3" name="Rezervirano mjesto teksta 2"/>
          <p:cNvSpPr>
            <a:spLocks noGrp="1"/>
          </p:cNvSpPr>
          <p:nvPr>
            <p:ph type="body" idx="1"/>
          </p:nvPr>
        </p:nvSpPr>
        <p:spPr>
          <a:xfrm>
            <a:off x="1619672" y="1600200"/>
            <a:ext cx="7067128" cy="4525963"/>
          </a:xfrm>
          <a:prstGeom prst="rect">
            <a:avLst/>
          </a:prstGeom>
        </p:spPr>
        <p:txBody>
          <a:bodyPr vert="horz" lIns="91440" tIns="45720" rIns="91440" bIns="45720" rtlCol="0">
            <a:normAutofit/>
          </a:bodyPr>
          <a:lstStyle/>
          <a:p>
            <a:pPr lvl="0"/>
            <a:r>
              <a:rPr lang="hr-HR" dirty="0"/>
              <a:t>Uredite stilove teksta matrice</a:t>
            </a:r>
          </a:p>
          <a:p>
            <a:pPr lvl="1"/>
            <a:r>
              <a:rPr lang="hr-HR" dirty="0"/>
              <a:t>Druga razina</a:t>
            </a:r>
          </a:p>
          <a:p>
            <a:pPr lvl="0"/>
            <a:r>
              <a:rPr lang="hr-HR" dirty="0"/>
              <a:t>Treća razina</a:t>
            </a:r>
          </a:p>
          <a:p>
            <a:pPr lvl="1"/>
            <a:r>
              <a:rPr lang="hr-HR" dirty="0"/>
              <a:t>Četvrta razina</a:t>
            </a:r>
          </a:p>
          <a:p>
            <a:pPr lvl="2"/>
            <a:r>
              <a:rPr lang="hr-HR" dirty="0"/>
              <a:t>Peta razina</a:t>
            </a:r>
          </a:p>
        </p:txBody>
      </p:sp>
      <p:pic>
        <p:nvPicPr>
          <p:cNvPr id="1028"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370176" cy="3789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Ravni poveznik 8"/>
          <p:cNvCxnSpPr/>
          <p:nvPr userDrawn="1"/>
        </p:nvCxnSpPr>
        <p:spPr>
          <a:xfrm>
            <a:off x="1528200" y="0"/>
            <a:ext cx="0" cy="6858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Grupa 7"/>
          <p:cNvGrpSpPr>
            <a:grpSpLocks/>
          </p:cNvGrpSpPr>
          <p:nvPr userDrawn="1"/>
        </p:nvGrpSpPr>
        <p:grpSpPr bwMode="auto">
          <a:xfrm>
            <a:off x="291231" y="4101230"/>
            <a:ext cx="1196413" cy="938778"/>
            <a:chOff x="0" y="0"/>
            <a:chExt cx="2926" cy="2438"/>
          </a:xfrm>
        </p:grpSpPr>
        <p:sp>
          <p:nvSpPr>
            <p:cNvPr id="11" name="Text Box 3"/>
            <p:cNvSpPr txBox="1">
              <a:spLocks noChangeArrowheads="1"/>
            </p:cNvSpPr>
            <p:nvPr userDrawn="1"/>
          </p:nvSpPr>
          <p:spPr bwMode="auto">
            <a:xfrm>
              <a:off x="1228" y="1522"/>
              <a:ext cx="1698" cy="916"/>
            </a:xfrm>
            <a:prstGeom prst="rect">
              <a:avLst/>
            </a:prstGeom>
            <a:solidFill>
              <a:srgbClr val="FFFFFF"/>
            </a:solidFill>
            <a:ln w="9525">
              <a:solidFill>
                <a:srgbClr val="FFFFFF"/>
              </a:solid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hr-HR" sz="900" b="0" i="1" u="none" strike="noStrike" baseline="0" dirty="0">
                  <a:solidFill>
                    <a:srgbClr val="116319"/>
                  </a:solidFill>
                  <a:latin typeface="Comic Sans MS" panose="030F0702030302020204" pitchFamily="66" charset="0"/>
                </a:rPr>
                <a:t>Zagorje</a:t>
              </a:r>
              <a:endParaRPr lang="hr-HR" sz="700" b="0" i="1" u="none" strike="noStrike" baseline="0" dirty="0">
                <a:solidFill>
                  <a:srgbClr val="000000"/>
                </a:solidFill>
                <a:latin typeface="Comic Sans MS" panose="030F0702030302020204" pitchFamily="66" charset="0"/>
                <a:cs typeface="Times New Roman"/>
              </a:endParaRPr>
            </a:p>
            <a:p>
              <a:pPr algn="l" rtl="0">
                <a:defRPr sz="1000"/>
              </a:pPr>
              <a:endParaRPr lang="hr-HR" sz="700" b="0" i="0" u="none" strike="noStrike" baseline="0" dirty="0">
                <a:solidFill>
                  <a:srgbClr val="000000"/>
                </a:solidFill>
                <a:latin typeface="Times New Roman"/>
                <a:cs typeface="Times New Roman"/>
              </a:endParaRPr>
            </a:p>
          </p:txBody>
        </p:sp>
        <p:pic>
          <p:nvPicPr>
            <p:cNvPr id="12" name="Picture 1" descr="\\Zajed-zoran\kzž logo\grb,zastava,tabla\logo puna rezolucija_bez_pozadine copy.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914"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91231" y="5373216"/>
            <a:ext cx="1028301" cy="82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2E088-E07A-41DD-B09F-5D6265808B54}" type="datetime1">
              <a:rPr lang="hr-HR" smtClean="0"/>
              <a:t>25.1.2018.</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20585-69E5-42BE-8E43-4C1BDC737DD8}" type="slidenum">
              <a:rPr lang="hr-HR" smtClean="0"/>
              <a:t>‹#›</a:t>
            </a:fld>
            <a:endParaRPr lang="hr-HR"/>
          </a:p>
        </p:txBody>
      </p:sp>
    </p:spTree>
    <p:extLst>
      <p:ext uri="{BB962C8B-B14F-4D97-AF65-F5344CB8AC3E}">
        <p14:creationId xmlns:p14="http://schemas.microsoft.com/office/powerpoint/2010/main" val="3451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kzz.hr/"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kzz.hr/poziv-programi-branitelji-2018"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1619672" y="1484784"/>
            <a:ext cx="7067128" cy="1143000"/>
          </a:xfrm>
        </p:spPr>
        <p:txBody>
          <a:bodyPr>
            <a:noAutofit/>
          </a:bodyPr>
          <a:lstStyle/>
          <a:p>
            <a:r>
              <a:rPr lang="hr-HR" sz="2400" dirty="0"/>
              <a:t>Javni poziv udrugama za prijavu programa i projekata usmjerenih </a:t>
            </a:r>
            <a:r>
              <a:rPr lang="hr-HR" sz="2400" dirty="0">
                <a:solidFill>
                  <a:schemeClr val="accent4">
                    <a:lumMod val="60000"/>
                    <a:lumOff val="40000"/>
                  </a:schemeClr>
                </a:solidFill>
              </a:rPr>
              <a:t>očuvanju digniteta i promicanju istine o Domovinskom ratu</a:t>
            </a:r>
            <a:r>
              <a:rPr lang="hr-HR" sz="2400" dirty="0"/>
              <a:t>, psihološko i socijalno </a:t>
            </a:r>
            <a:r>
              <a:rPr lang="hr-HR" sz="2400" dirty="0">
                <a:solidFill>
                  <a:schemeClr val="accent4">
                    <a:lumMod val="60000"/>
                    <a:lumOff val="40000"/>
                  </a:schemeClr>
                </a:solidFill>
              </a:rPr>
              <a:t>osnaživanje </a:t>
            </a:r>
            <a:r>
              <a:rPr lang="hr-HR" sz="2400" dirty="0"/>
              <a:t>te </a:t>
            </a:r>
            <a:r>
              <a:rPr lang="hr-HR" sz="2400" dirty="0">
                <a:solidFill>
                  <a:schemeClr val="accent4">
                    <a:lumMod val="60000"/>
                    <a:lumOff val="40000"/>
                  </a:schemeClr>
                </a:solidFill>
              </a:rPr>
              <a:t>podizanje kvalitete življenja hrvatskih branitelja </a:t>
            </a:r>
            <a:r>
              <a:rPr lang="hr-HR" sz="2400" dirty="0"/>
              <a:t>na području Krapinsko-zagorske županije</a:t>
            </a:r>
          </a:p>
        </p:txBody>
      </p:sp>
      <p:sp>
        <p:nvSpPr>
          <p:cNvPr id="6" name="Rezervirano mjesto sadržaja 5"/>
          <p:cNvSpPr>
            <a:spLocks noGrp="1"/>
          </p:cNvSpPr>
          <p:nvPr>
            <p:ph idx="1"/>
          </p:nvPr>
        </p:nvSpPr>
        <p:spPr>
          <a:xfrm>
            <a:off x="1619672" y="4293096"/>
            <a:ext cx="7067128" cy="1833067"/>
          </a:xfrm>
        </p:spPr>
        <p:txBody>
          <a:bodyPr/>
          <a:lstStyle/>
          <a:p>
            <a:pPr marL="0" indent="0" algn="ctr">
              <a:buNone/>
            </a:pPr>
            <a:r>
              <a:rPr lang="hr-HR" b="1" dirty="0"/>
              <a:t>RADIONICA ZA POTENCIJALNE PRIJAVITELJE</a:t>
            </a:r>
          </a:p>
          <a:p>
            <a:pPr marL="0" indent="0" algn="ctr">
              <a:buNone/>
            </a:pPr>
            <a:r>
              <a:rPr lang="hr-HR" b="1" dirty="0">
                <a:solidFill>
                  <a:schemeClr val="accent4">
                    <a:lumMod val="75000"/>
                  </a:schemeClr>
                </a:solidFill>
              </a:rPr>
              <a:t>ZABOK 25/01/2018</a:t>
            </a:r>
            <a:endParaRPr lang="en-US" b="1" dirty="0">
              <a:solidFill>
                <a:schemeClr val="accent4">
                  <a:lumMod val="75000"/>
                </a:schemeClr>
              </a:solidFill>
            </a:endParaRPr>
          </a:p>
          <a:p>
            <a:pPr marL="0" indent="0">
              <a:buNone/>
            </a:pPr>
            <a:endParaRPr lang="hr-HR" dirty="0"/>
          </a:p>
        </p:txBody>
      </p:sp>
      <p:sp>
        <p:nvSpPr>
          <p:cNvPr id="2" name="Rezervirano mjesto broja slajda 1"/>
          <p:cNvSpPr>
            <a:spLocks noGrp="1"/>
          </p:cNvSpPr>
          <p:nvPr>
            <p:ph type="sldNum" sz="quarter" idx="12"/>
          </p:nvPr>
        </p:nvSpPr>
        <p:spPr/>
        <p:txBody>
          <a:bodyPr/>
          <a:lstStyle/>
          <a:p>
            <a:fld id="{D1920585-69E5-42BE-8E43-4C1BDC737DD8}" type="slidenum">
              <a:rPr lang="hr-HR" smtClean="0"/>
              <a:t>1</a:t>
            </a:fld>
            <a:endParaRPr lang="hr-HR"/>
          </a:p>
        </p:txBody>
      </p:sp>
      <p:cxnSp>
        <p:nvCxnSpPr>
          <p:cNvPr id="4" name="Ravni poveznik 3"/>
          <p:cNvCxnSpPr/>
          <p:nvPr/>
        </p:nvCxnSpPr>
        <p:spPr>
          <a:xfrm>
            <a:off x="1835696" y="3861048"/>
            <a:ext cx="6851104" cy="0"/>
          </a:xfrm>
          <a:prstGeom prst="line">
            <a:avLst/>
          </a:prstGeom>
          <a:ln w="31750">
            <a:solidFill>
              <a:schemeClr val="accent4">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63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a:xfrm>
            <a:off x="1619672" y="1600200"/>
            <a:ext cx="7067128" cy="5121275"/>
          </a:xfrm>
        </p:spPr>
        <p:txBody>
          <a:bodyPr>
            <a:normAutofit fontScale="47500" lnSpcReduction="20000"/>
          </a:bodyPr>
          <a:lstStyle/>
          <a:p>
            <a:r>
              <a:rPr lang="hr-HR" dirty="0"/>
              <a:t>IZRAVNI troškovi:</a:t>
            </a:r>
          </a:p>
          <a:p>
            <a:pPr lvl="1"/>
            <a:r>
              <a:rPr lang="hr-HR" sz="2900" dirty="0"/>
              <a:t>Troškovi </a:t>
            </a:r>
            <a:r>
              <a:rPr lang="hr-HR" sz="2900" dirty="0">
                <a:solidFill>
                  <a:schemeClr val="accent1">
                    <a:lumMod val="75000"/>
                  </a:schemeClr>
                </a:solidFill>
              </a:rPr>
              <a:t>plaća i naknada voditeljima programa/projekta i vanjskim suradnicima </a:t>
            </a:r>
            <a:r>
              <a:rPr lang="hr-HR" sz="2900" dirty="0"/>
              <a:t>angažiranim na programu/projektu koji odgovaraju stvarnim izdacima za plaće te porezima i doprinosima iz plaće i drugim troškovima vezanim uz plaću, sukladno odredbama Pravilnika i Uredbe;</a:t>
            </a:r>
            <a:endParaRPr lang="en-US" sz="2900" dirty="0"/>
          </a:p>
          <a:p>
            <a:pPr lvl="1"/>
            <a:r>
              <a:rPr lang="hr-HR" sz="2900" dirty="0"/>
              <a:t>Troškovi </a:t>
            </a:r>
            <a:r>
              <a:rPr lang="hr-HR" sz="2900" dirty="0">
                <a:solidFill>
                  <a:schemeClr val="accent1">
                    <a:lumMod val="75000"/>
                  </a:schemeClr>
                </a:solidFill>
              </a:rPr>
              <a:t>provedbe programa/projekta </a:t>
            </a:r>
            <a:r>
              <a:rPr lang="hr-HR" sz="2900" dirty="0"/>
              <a:t>kao što su troškovi najma prostora, pripreme i tiska materijala, troškovi osvježenja za sudionike radionica, kotizacija za seminare, intelektualne usluge, troškovi zaposlene osobe koja radi na programu/projektu i sl.; </a:t>
            </a:r>
            <a:endParaRPr lang="en-US" sz="2900" dirty="0"/>
          </a:p>
          <a:p>
            <a:pPr lvl="1"/>
            <a:r>
              <a:rPr lang="hr-HR" sz="2900" dirty="0"/>
              <a:t>Troškovi </a:t>
            </a:r>
            <a:r>
              <a:rPr lang="hr-HR" sz="2900" dirty="0">
                <a:solidFill>
                  <a:schemeClr val="accent1">
                    <a:lumMod val="75000"/>
                  </a:schemeClr>
                </a:solidFill>
              </a:rPr>
              <a:t>komunikacije</a:t>
            </a:r>
            <a:r>
              <a:rPr lang="hr-HR" sz="2900" dirty="0"/>
              <a:t> kao što su radijske objave, objave u tiskanim medijima, troškovi promotivnog materijala (brošura, letak, promotivne vrećice, majice, USB </a:t>
            </a:r>
            <a:r>
              <a:rPr lang="hr-HR" sz="2900" dirty="0" err="1"/>
              <a:t>stickovi</a:t>
            </a:r>
            <a:r>
              <a:rPr lang="hr-HR" sz="2900" dirty="0"/>
              <a:t> i sl.);</a:t>
            </a:r>
            <a:endParaRPr lang="en-US" sz="2900" dirty="0"/>
          </a:p>
          <a:p>
            <a:pPr lvl="1"/>
            <a:r>
              <a:rPr lang="hr-HR" sz="2900" dirty="0"/>
              <a:t>Troškovi </a:t>
            </a:r>
            <a:r>
              <a:rPr lang="hr-HR" sz="2900" dirty="0">
                <a:solidFill>
                  <a:schemeClr val="accent1">
                    <a:lumMod val="75000"/>
                  </a:schemeClr>
                </a:solidFill>
              </a:rPr>
              <a:t>opreme</a:t>
            </a:r>
            <a:r>
              <a:rPr lang="hr-HR" sz="2900" dirty="0"/>
              <a:t> koja se nabavlja isključivo za provedbu aktivnosti kao što je računalo, pisač, fotokopirni uređaj, fotoaparat, stolovi, stolice pod uvjetom da se isti upišu u knjigu materijalne imovine, </a:t>
            </a:r>
            <a:r>
              <a:rPr lang="hr-HR" sz="2900" dirty="0">
                <a:solidFill>
                  <a:schemeClr val="accent2">
                    <a:lumMod val="75000"/>
                  </a:schemeClr>
                </a:solidFill>
              </a:rPr>
              <a:t>do 50% ukupnog iznosa programa/projekta financiranog iz proračuna Krapinsko-zagorske županije. U okviru programa/projekta može se financirati samo ona oprema koja je nužna za provedbu programskih/projektnih aktivnosti;</a:t>
            </a:r>
            <a:endParaRPr lang="en-US" sz="2900" dirty="0">
              <a:solidFill>
                <a:schemeClr val="accent2">
                  <a:lumMod val="75000"/>
                </a:schemeClr>
              </a:solidFill>
            </a:endParaRPr>
          </a:p>
          <a:p>
            <a:pPr lvl="1"/>
            <a:r>
              <a:rPr lang="hr-HR" sz="2900" dirty="0">
                <a:solidFill>
                  <a:schemeClr val="accent1">
                    <a:lumMod val="75000"/>
                  </a:schemeClr>
                </a:solidFill>
              </a:rPr>
              <a:t>Naknade i putni troškovi </a:t>
            </a:r>
            <a:r>
              <a:rPr lang="hr-HR" sz="29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2900" dirty="0"/>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10</a:t>
            </a:fld>
            <a:endParaRPr lang="hr-HR"/>
          </a:p>
        </p:txBody>
      </p:sp>
    </p:spTree>
    <p:extLst>
      <p:ext uri="{BB962C8B-B14F-4D97-AF65-F5344CB8AC3E}">
        <p14:creationId xmlns:p14="http://schemas.microsoft.com/office/powerpoint/2010/main" val="292522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p:txBody>
          <a:bodyPr>
            <a:normAutofit fontScale="92500" lnSpcReduction="20000"/>
          </a:bodyPr>
          <a:lstStyle/>
          <a:p>
            <a:r>
              <a:rPr lang="hr-HR" dirty="0"/>
              <a:t>NEIZRAVNI troškovi:</a:t>
            </a:r>
          </a:p>
          <a:p>
            <a:pPr lvl="1"/>
            <a:r>
              <a:rPr lang="hr-HR" dirty="0"/>
              <a:t>troškovi koji nisu izravno povezani s provedbom programa/projekta kao što su: </a:t>
            </a:r>
            <a:r>
              <a:rPr lang="hr-HR" dirty="0">
                <a:solidFill>
                  <a:schemeClr val="accent1">
                    <a:lumMod val="75000"/>
                  </a:schemeClr>
                </a:solidFill>
              </a:rPr>
              <a:t>troškovi obavljanja redovne djelatnosti</a:t>
            </a:r>
            <a:r>
              <a:rPr lang="hr-HR" dirty="0"/>
              <a:t> – najam prostora u kojem se odvija program/projekt, energija, voda, uredski materijal, sitan inventar, telefon, pošta i drugi indirektni troškovi koji nisu povezani s provedbom programa/projekta.</a:t>
            </a:r>
          </a:p>
          <a:p>
            <a:r>
              <a:rPr lang="hr-HR" dirty="0"/>
              <a:t>do </a:t>
            </a:r>
            <a:r>
              <a:rPr lang="hr-HR" dirty="0">
                <a:solidFill>
                  <a:schemeClr val="accent2">
                    <a:lumMod val="75000"/>
                  </a:schemeClr>
                </a:solidFill>
              </a:rPr>
              <a:t>30% ukupnog iznosa financiranog programa/projekta sredstvima ovog Natječaja</a:t>
            </a:r>
            <a:endParaRPr lang="en-US" dirty="0">
              <a:solidFill>
                <a:schemeClr val="accent2">
                  <a:lumMod val="75000"/>
                </a:schemeClr>
              </a:solidFill>
            </a:endParaRP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11</a:t>
            </a:fld>
            <a:endParaRPr lang="hr-HR"/>
          </a:p>
        </p:txBody>
      </p:sp>
    </p:spTree>
    <p:extLst>
      <p:ext uri="{BB962C8B-B14F-4D97-AF65-F5344CB8AC3E}">
        <p14:creationId xmlns:p14="http://schemas.microsoft.com/office/powerpoint/2010/main" val="170153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55000" lnSpcReduction="20000"/>
          </a:bodyPr>
          <a:lstStyle/>
          <a:p>
            <a:pPr lvl="0"/>
            <a:r>
              <a:rPr lang="hr-HR" dirty="0"/>
              <a:t>Obrazac A2: </a:t>
            </a:r>
            <a:r>
              <a:rPr lang="hr-HR" dirty="0">
                <a:solidFill>
                  <a:schemeClr val="accent1">
                    <a:lumMod val="75000"/>
                  </a:schemeClr>
                </a:solidFill>
              </a:rPr>
              <a:t>OBRAZAC ZA PRIJAVU PROGRAMA/PROJEKTA </a:t>
            </a:r>
            <a:r>
              <a:rPr lang="hr-HR" dirty="0"/>
              <a:t>– vlastoručno potpisan i ovjeren – 1 primjerak u izvorniku u ispisu i istovjetan sadržaj u elektroničkom obliku u PDF formatu, koji sadrži:</a:t>
            </a:r>
            <a:endParaRPr lang="en-US" dirty="0"/>
          </a:p>
          <a:p>
            <a:pPr lvl="1"/>
            <a:r>
              <a:rPr lang="hr-HR" dirty="0"/>
              <a:t>Osnovne podatke o podnositelju prijave programa/projekta</a:t>
            </a:r>
            <a:endParaRPr lang="en-US" dirty="0"/>
          </a:p>
          <a:p>
            <a:pPr lvl="1"/>
            <a:r>
              <a:rPr lang="hr-HR" dirty="0"/>
              <a:t>Osnovne podatke o programu/projektu</a:t>
            </a:r>
            <a:endParaRPr lang="en-US" dirty="0"/>
          </a:p>
          <a:p>
            <a:pPr lvl="1"/>
            <a:r>
              <a:rPr lang="hr-HR" dirty="0"/>
              <a:t>Kontrolnu listu</a:t>
            </a:r>
          </a:p>
          <a:p>
            <a:pPr lvl="0"/>
            <a:r>
              <a:rPr lang="hr-HR" dirty="0"/>
              <a:t>Obrazac A3: </a:t>
            </a:r>
            <a:r>
              <a:rPr lang="hr-HR" dirty="0">
                <a:solidFill>
                  <a:schemeClr val="accent1">
                    <a:lumMod val="75000"/>
                  </a:schemeClr>
                </a:solidFill>
              </a:rPr>
              <a:t>OBRAZAC PRORAČUNA PROGRAMA/PROJEKTA </a:t>
            </a:r>
            <a:r>
              <a:rPr lang="hr-HR" dirty="0"/>
              <a:t>– vlastoručno potpisan i ovjeren – 1 primjerak u izvorniku u ispisu i istovjetan sadržaj u elektroničkom obliku u Excel formatu </a:t>
            </a:r>
          </a:p>
          <a:p>
            <a:pPr lvl="0"/>
            <a:r>
              <a:rPr lang="hr-HR" dirty="0"/>
              <a:t>Obrazac A4: </a:t>
            </a:r>
            <a:r>
              <a:rPr lang="hr-HR" dirty="0">
                <a:solidFill>
                  <a:schemeClr val="accent1">
                    <a:lumMod val="75000"/>
                  </a:schemeClr>
                </a:solidFill>
              </a:rPr>
              <a:t>IZJAVA PRIJAVITELJA</a:t>
            </a:r>
            <a:r>
              <a:rPr lang="hr-HR" dirty="0"/>
              <a:t> o zadovoljavanju uvjeta Natječaja vlastoručno potpisana od strane osobe ovlaštene za zastupanje udruge i ovjerena – 1 primjerak u izvorniku u ispisu i istovjetan sadržaj u elektroničkom obliku u PDF formatu</a:t>
            </a:r>
            <a:endParaRPr lang="en-US" dirty="0"/>
          </a:p>
          <a:p>
            <a:r>
              <a:rPr lang="hr-HR" dirty="0"/>
              <a:t>Obrazac A5: </a:t>
            </a:r>
            <a:r>
              <a:rPr lang="hr-HR" dirty="0">
                <a:solidFill>
                  <a:schemeClr val="accent1">
                    <a:lumMod val="75000"/>
                  </a:schemeClr>
                </a:solidFill>
              </a:rPr>
              <a:t>ŽIVOTOPIS VODITELJA/VODITELJICE PROGRAMA/PROJEKTA </a:t>
            </a:r>
            <a:r>
              <a:rPr lang="hr-HR" dirty="0"/>
              <a:t>ne stariji od 6 mjeseci od dana raspisivanja Natječaja na obrascu životopisa </a:t>
            </a:r>
            <a:r>
              <a:rPr lang="hr-HR" dirty="0" err="1"/>
              <a:t>Europass</a:t>
            </a:r>
            <a:r>
              <a:rPr lang="hr-HR" dirty="0"/>
              <a:t> vlastoručno potpisan s jasno naznačenim datumom popunjavanja životopisa od strane voditelja/voditeljice programa/projekta – 1 primjerak u izvorniku u ispisu i istovjetan sadržaj u elektroničkom obliku u PDF formatu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12</a:t>
            </a:fld>
            <a:endParaRPr lang="hr-HR"/>
          </a:p>
        </p:txBody>
      </p:sp>
    </p:spTree>
    <p:extLst>
      <p:ext uri="{BB962C8B-B14F-4D97-AF65-F5344CB8AC3E}">
        <p14:creationId xmlns:p14="http://schemas.microsoft.com/office/powerpoint/2010/main" val="178468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40000" lnSpcReduction="20000"/>
          </a:bodyPr>
          <a:lstStyle/>
          <a:p>
            <a:pPr lvl="0"/>
            <a:r>
              <a:rPr lang="hr-HR" sz="3400" dirty="0"/>
              <a:t>Obrazac A6: </a:t>
            </a:r>
            <a:r>
              <a:rPr lang="hr-HR" sz="3400" dirty="0">
                <a:solidFill>
                  <a:schemeClr val="accent1">
                    <a:lumMod val="75000"/>
                  </a:schemeClr>
                </a:solidFill>
              </a:rPr>
              <a:t>IZJAVA O PARTNERSTVU NA PROGRAMU/PROJEKTU </a:t>
            </a:r>
            <a:r>
              <a:rPr lang="hr-HR" sz="3400" dirty="0"/>
              <a:t>– vlastoručno potpisana i ovjerena pečatom od strane svih partnera u programu/projektu – 1 primjerak u izvorniku u ispisu i istovjetan sadržaj u elektroničkom obliku u PDF formatu </a:t>
            </a:r>
            <a:endParaRPr lang="en-US" sz="3400" dirty="0"/>
          </a:p>
          <a:p>
            <a:pPr lvl="0"/>
            <a:r>
              <a:rPr lang="hr-HR" sz="3400" dirty="0"/>
              <a:t>Obrazac A7: </a:t>
            </a:r>
            <a:r>
              <a:rPr lang="hr-HR" sz="3400" dirty="0">
                <a:solidFill>
                  <a:schemeClr val="accent1">
                    <a:lumMod val="75000"/>
                  </a:schemeClr>
                </a:solidFill>
              </a:rPr>
              <a:t>IZJAVA O ZAPOŠLJAVANJU OSOBE NA PROGRAMU/PROJEKTU</a:t>
            </a:r>
            <a:r>
              <a:rPr lang="hr-HR" sz="3400" dirty="0"/>
              <a:t> vlastoručno potpisana od strane voditelja/voditeljice programa/projekta i osobe ovlaštene za zastupanje udruge te ovjerena – 1 primjerak u izvorniku u ispisu i istovjetan sadržaj u elektroničkom obliku u PDF formatu (izjava se dostavlja i ukoliko se ne zapošljava)</a:t>
            </a:r>
          </a:p>
          <a:p>
            <a:pPr lvl="0"/>
            <a:r>
              <a:rPr lang="hr-HR" sz="3400" dirty="0"/>
              <a:t>Obrazac A8: </a:t>
            </a:r>
            <a:r>
              <a:rPr lang="hr-HR" sz="3400" dirty="0">
                <a:solidFill>
                  <a:schemeClr val="accent2">
                    <a:lumMod val="75000"/>
                  </a:schemeClr>
                </a:solidFill>
              </a:rPr>
              <a:t>IZJAVA UDRUGE KOJA NEMA REGISTRIRANO SJEDIŠTE NA PODRUČJU KRAPINSKO-ZAGORSKE ŽUPANIJE </a:t>
            </a:r>
            <a:r>
              <a:rPr lang="hr-HR" sz="3400" dirty="0"/>
              <a:t>– vlastoručno potpisana i ovjerena – 1 primjerak u izvorniku u spisu i istovjetan sadržaj u elektroničkom obliku u PDF formatu</a:t>
            </a:r>
            <a:endParaRPr lang="en-US" sz="3400" dirty="0"/>
          </a:p>
          <a:p>
            <a:pPr lvl="0"/>
            <a:r>
              <a:rPr lang="hr-HR" sz="3400" dirty="0">
                <a:solidFill>
                  <a:schemeClr val="accent1">
                    <a:lumMod val="75000"/>
                  </a:schemeClr>
                </a:solidFill>
              </a:rPr>
              <a:t>IZVJEŠĆE O ORGANIZIRANOM VOLONTIRANJU </a:t>
            </a:r>
            <a:r>
              <a:rPr lang="hr-HR" sz="3400" dirty="0"/>
              <a:t>prema nadležnom ministarstvu za 2017. godinu – 1 primjerak preslike u ispisu (ili ispis izvješća – potpisanog i ovjerenog) i istovjetan sadržaj u elektroničkom obliku u PDF formatu (dostavljaju samo prijavitelji koji su u 2017. godini provodili organizirano volontiranje i podnosili ovo izvješće)</a:t>
            </a:r>
            <a:endParaRPr lang="en-US" sz="3400" dirty="0"/>
          </a:p>
          <a:p>
            <a:pPr lvl="0"/>
            <a:r>
              <a:rPr lang="hr-HR" sz="3400" dirty="0">
                <a:solidFill>
                  <a:schemeClr val="accent2">
                    <a:lumMod val="75000"/>
                  </a:schemeClr>
                </a:solidFill>
              </a:rPr>
              <a:t>UVJERENJE NADLEŽNOG SUDA DA SE NE VODI KAZNENI POSTUPAK PROTIV ODGOVORNE OSOBE U UDRUZI I VODITELJA PROGRAMA za prijavitelja i partnere </a:t>
            </a:r>
            <a:r>
              <a:rPr lang="hr-HR" sz="3400" dirty="0"/>
              <a:t>na programu/projektu – ne starije od 3 mjeseca od dana predaje uvjerenja Krapinsko-zagorskoj županiji – 1 primjerak u izvorniku u ispisu i istovjetan sadržaj u elektroničkom obliku u ODF formatu</a:t>
            </a:r>
            <a:endParaRPr lang="en-US" sz="3400" dirty="0"/>
          </a:p>
          <a:p>
            <a:pPr lvl="0"/>
            <a:r>
              <a:rPr lang="hr-HR" sz="3400" dirty="0">
                <a:solidFill>
                  <a:schemeClr val="accent2">
                    <a:lumMod val="75000"/>
                  </a:schemeClr>
                </a:solidFill>
              </a:rPr>
              <a:t>POTVRDA MINISTARSTVA FINANCIJA, POREZNE UPRAVE O NEPOSTOJANJU POREZNOG DUGA za prijavitelje i partnere na programu/projektu </a:t>
            </a:r>
            <a:r>
              <a:rPr lang="hr-HR" sz="3400" dirty="0"/>
              <a:t>– ne starije od 30 dana od dana predaje potvrde Krapinsko-zagorskoj županiji - 1 primjerak u izvorniku u ispisu i istovjetan sadržaj u elektroničkom obliku u PDF formatu</a:t>
            </a: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13</a:t>
            </a:fld>
            <a:endParaRPr lang="hr-HR"/>
          </a:p>
        </p:txBody>
      </p:sp>
    </p:spTree>
    <p:extLst>
      <p:ext uri="{BB962C8B-B14F-4D97-AF65-F5344CB8AC3E}">
        <p14:creationId xmlns:p14="http://schemas.microsoft.com/office/powerpoint/2010/main" val="229648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PREDAJA PRIJAVE</a:t>
            </a:r>
          </a:p>
        </p:txBody>
      </p:sp>
      <p:sp>
        <p:nvSpPr>
          <p:cNvPr id="3" name="Rezervirano mjesto sadržaja 2"/>
          <p:cNvSpPr>
            <a:spLocks noGrp="1"/>
          </p:cNvSpPr>
          <p:nvPr>
            <p:ph sz="half" idx="1"/>
          </p:nvPr>
        </p:nvSpPr>
        <p:spPr/>
        <p:txBody>
          <a:bodyPr>
            <a:normAutofit fontScale="70000" lnSpcReduction="20000"/>
          </a:bodyPr>
          <a:lstStyle/>
          <a:p>
            <a:pPr marL="0" indent="0">
              <a:buNone/>
            </a:pPr>
            <a:r>
              <a:rPr lang="hr-HR" b="1" dirty="0"/>
              <a:t>NA PROPISANIM OBRASCIMA </a:t>
            </a:r>
            <a:r>
              <a:rPr lang="hr-HR" dirty="0"/>
              <a:t>(</a:t>
            </a:r>
            <a:r>
              <a:rPr lang="hr-HR" dirty="0">
                <a:hlinkClick r:id="rId2"/>
              </a:rPr>
              <a:t>www.kzz.hr</a:t>
            </a:r>
            <a:r>
              <a:rPr lang="hr-HR" dirty="0"/>
              <a:t> &gt; Natječaji i javni pozivi)</a:t>
            </a:r>
          </a:p>
          <a:p>
            <a:pPr marL="0" indent="0">
              <a:buNone/>
            </a:pPr>
            <a:endParaRPr lang="hr-HR" dirty="0"/>
          </a:p>
          <a:p>
            <a:pPr marL="0" indent="0">
              <a:buNone/>
            </a:pPr>
            <a:r>
              <a:rPr lang="hr-HR" b="1" dirty="0"/>
              <a:t>POŠTOM, KURIRSKOM SLUŽBOM ILI OSOBNOM PREDAJOM U PISARNICU KZŽ </a:t>
            </a:r>
            <a:r>
              <a:rPr lang="hr-HR" dirty="0"/>
              <a:t>(preporučena pošiljka najkasnije zadnjeg dana za predaju do 24,00 sata, osobno ili kurirskom službom  u pisarnicu do 14,30 sati)</a:t>
            </a:r>
            <a:endParaRPr lang="en-US" dirty="0"/>
          </a:p>
          <a:p>
            <a:endParaRPr lang="hr-HR" dirty="0"/>
          </a:p>
        </p:txBody>
      </p:sp>
      <p:sp>
        <p:nvSpPr>
          <p:cNvPr id="4" name="Rezervirano mjesto sadržaja 3"/>
          <p:cNvSpPr>
            <a:spLocks noGrp="1"/>
          </p:cNvSpPr>
          <p:nvPr>
            <p:ph sz="half" idx="2"/>
          </p:nvPr>
        </p:nvSpPr>
        <p:spPr>
          <a:xfrm>
            <a:off x="5076056" y="1600200"/>
            <a:ext cx="3610744" cy="4756150"/>
          </a:xfrm>
        </p:spPr>
        <p:txBody>
          <a:bodyPr>
            <a:normAutofit fontScale="70000" lnSpcReduction="20000"/>
          </a:bodyPr>
          <a:lstStyle/>
          <a:p>
            <a:r>
              <a:rPr lang="hr-HR" b="1" dirty="0">
                <a:solidFill>
                  <a:schemeClr val="accent4">
                    <a:lumMod val="75000"/>
                  </a:schemeClr>
                </a:solidFill>
              </a:rPr>
              <a:t>ROK – 15. VELJAČE 2018.</a:t>
            </a:r>
          </a:p>
          <a:p>
            <a:pPr marL="0" indent="0">
              <a:buNone/>
            </a:pPr>
            <a:endParaRPr lang="hr-HR" dirty="0"/>
          </a:p>
          <a:p>
            <a:r>
              <a:rPr lang="hr-HR" dirty="0"/>
              <a:t>Prijavitelj dostavlja dokumentaciju za prijavu programa/projekta</a:t>
            </a:r>
          </a:p>
          <a:p>
            <a:pPr lvl="1"/>
            <a:r>
              <a:rPr lang="hr-HR" u="sng" dirty="0"/>
              <a:t>u ispisu - papirnatom obliku</a:t>
            </a:r>
          </a:p>
          <a:p>
            <a:pPr lvl="2"/>
            <a:r>
              <a:rPr lang="hr-HR" dirty="0"/>
              <a:t>Potpisanu i ovjerenu pečatom (osim Životopisa voditelja/voditeljice programa/projekta koji treba biti samo potpisan)</a:t>
            </a:r>
          </a:p>
          <a:p>
            <a:pPr lvl="2"/>
            <a:r>
              <a:rPr lang="hr-HR" dirty="0"/>
              <a:t>S naznačenim datumom i mjestom popunjavanja </a:t>
            </a:r>
          </a:p>
          <a:p>
            <a:pPr lvl="1">
              <a:buFont typeface="Gill Sans MT" panose="020B0502020104020203" pitchFamily="34" charset="-18"/>
              <a:buChar char="–"/>
            </a:pPr>
            <a:r>
              <a:rPr lang="hr-HR" dirty="0"/>
              <a:t>obavezno istovjetan sadržaj </a:t>
            </a:r>
            <a:r>
              <a:rPr lang="hr-HR" u="sng" dirty="0"/>
              <a:t>u elektronskom obliku</a:t>
            </a:r>
            <a:r>
              <a:rPr lang="hr-HR" dirty="0"/>
              <a:t> na mediju za pohranu podataka (CD-u, USB-u i sl.) u PDF formatu, izuzev Proračuna koji se dostavlja u Excel formatu </a:t>
            </a:r>
            <a:endParaRPr lang="en-US"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14</a:t>
            </a:fld>
            <a:endParaRPr lang="hr-HR"/>
          </a:p>
        </p:txBody>
      </p:sp>
    </p:spTree>
    <p:extLst>
      <p:ext uri="{BB962C8B-B14F-4D97-AF65-F5344CB8AC3E}">
        <p14:creationId xmlns:p14="http://schemas.microsoft.com/office/powerpoint/2010/main" val="4116079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1628800"/>
            <a:ext cx="7067128" cy="1143000"/>
          </a:xfrm>
        </p:spPr>
        <p:txBody>
          <a:bodyPr>
            <a:normAutofit fontScale="90000"/>
          </a:bodyPr>
          <a:lstStyle/>
          <a:p>
            <a:r>
              <a:rPr lang="hr-HR" dirty="0"/>
              <a:t>Adresa:</a:t>
            </a:r>
            <a:br>
              <a:rPr lang="hr-HR" sz="6000" dirty="0">
                <a:solidFill>
                  <a:schemeClr val="accent4">
                    <a:lumMod val="75000"/>
                  </a:schemeClr>
                </a:solidFill>
                <a:latin typeface="Gill Sans MT" panose="020B0502020104020203" pitchFamily="34" charset="-18"/>
              </a:rPr>
            </a:br>
            <a:r>
              <a:rPr lang="hr-HR" sz="2700" dirty="0">
                <a:solidFill>
                  <a:schemeClr val="accent4">
                    <a:lumMod val="75000"/>
                  </a:schemeClr>
                </a:solidFill>
              </a:rPr>
              <a:t>Krapinsko-zagorska županija</a:t>
            </a:r>
            <a:br>
              <a:rPr lang="hr-HR" sz="2700" dirty="0">
                <a:solidFill>
                  <a:schemeClr val="accent4">
                    <a:lumMod val="75000"/>
                  </a:schemeClr>
                </a:solidFill>
              </a:rPr>
            </a:br>
            <a:r>
              <a:rPr lang="hr-HR" sz="2700" dirty="0">
                <a:solidFill>
                  <a:schemeClr val="accent4">
                    <a:lumMod val="75000"/>
                  </a:schemeClr>
                </a:solidFill>
              </a:rPr>
              <a:t>Upravni odjel za zdravstvo, socijalnu skrb, udruge i mlade</a:t>
            </a:r>
            <a:br>
              <a:rPr lang="hr-HR" sz="2700" dirty="0">
                <a:solidFill>
                  <a:schemeClr val="accent4">
                    <a:lumMod val="75000"/>
                  </a:schemeClr>
                </a:solidFill>
              </a:rPr>
            </a:br>
            <a:r>
              <a:rPr lang="hr-HR" sz="2700" dirty="0">
                <a:solidFill>
                  <a:schemeClr val="accent4">
                    <a:lumMod val="75000"/>
                  </a:schemeClr>
                </a:solidFill>
              </a:rPr>
              <a:t>Magistratska 1</a:t>
            </a:r>
            <a:br>
              <a:rPr lang="hr-HR" sz="2700" dirty="0">
                <a:solidFill>
                  <a:schemeClr val="accent4">
                    <a:lumMod val="75000"/>
                  </a:schemeClr>
                </a:solidFill>
              </a:rPr>
            </a:br>
            <a:r>
              <a:rPr lang="hr-HR" sz="2700" dirty="0">
                <a:solidFill>
                  <a:schemeClr val="accent4">
                    <a:lumMod val="75000"/>
                  </a:schemeClr>
                </a:solidFill>
              </a:rPr>
              <a:t>49000 Krapina</a:t>
            </a:r>
            <a:endParaRPr lang="hr-HR" dirty="0">
              <a:solidFill>
                <a:schemeClr val="accent4">
                  <a:lumMod val="75000"/>
                </a:schemeClr>
              </a:solidFill>
            </a:endParaRPr>
          </a:p>
        </p:txBody>
      </p:sp>
      <p:sp>
        <p:nvSpPr>
          <p:cNvPr id="3" name="Rezervirano mjesto sadržaja 2"/>
          <p:cNvSpPr>
            <a:spLocks noGrp="1"/>
          </p:cNvSpPr>
          <p:nvPr>
            <p:ph idx="1"/>
          </p:nvPr>
        </p:nvSpPr>
        <p:spPr>
          <a:xfrm>
            <a:off x="1619672" y="4221088"/>
            <a:ext cx="7067128" cy="1905075"/>
          </a:xfrm>
        </p:spPr>
        <p:txBody>
          <a:bodyPr>
            <a:normAutofit fontScale="70000" lnSpcReduction="20000"/>
          </a:bodyPr>
          <a:lstStyle/>
          <a:p>
            <a:pPr marL="0" indent="0" algn="ctr">
              <a:buNone/>
            </a:pPr>
            <a:r>
              <a:rPr lang="hr-HR" b="1" dirty="0"/>
              <a:t>Na omotnici naznačiti:</a:t>
            </a:r>
          </a:p>
          <a:p>
            <a:pPr marL="0" indent="0" algn="ctr">
              <a:buNone/>
            </a:pPr>
            <a:r>
              <a:rPr lang="hr-HR" dirty="0">
                <a:solidFill>
                  <a:schemeClr val="accent4">
                    <a:lumMod val="75000"/>
                  </a:schemeClr>
                </a:solidFill>
              </a:rPr>
              <a:t>„</a:t>
            </a:r>
            <a:r>
              <a:rPr lang="hr-HR" dirty="0">
                <a:solidFill>
                  <a:schemeClr val="tx1">
                    <a:lumMod val="95000"/>
                    <a:lumOff val="5000"/>
                  </a:schemeClr>
                </a:solidFill>
              </a:rPr>
              <a:t>Prijava na Javni poziv udrugama za prijavu programa i projekata usmjerenih očuvanju digniteta i promicanju istine o Domovinskom ratu, psihološko i socijalno osnaživanje te podizanje kvalitete življenja hrvatskih branitelja na području Krapinsko-zagorske županije– NE OTVARATI”</a:t>
            </a:r>
            <a:endParaRPr lang="en-US" dirty="0">
              <a:solidFill>
                <a:schemeClr val="tx1">
                  <a:lumMod val="95000"/>
                  <a:lumOff val="5000"/>
                </a:schemeClr>
              </a:solidFill>
            </a:endParaRPr>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15</a:t>
            </a:fld>
            <a:endParaRPr lang="hr-HR"/>
          </a:p>
        </p:txBody>
      </p:sp>
    </p:spTree>
    <p:extLst>
      <p:ext uri="{BB962C8B-B14F-4D97-AF65-F5344CB8AC3E}">
        <p14:creationId xmlns:p14="http://schemas.microsoft.com/office/powerpoint/2010/main" val="167548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POSTUPAK DODJELE FINANCIJSKIH POTPORA</a:t>
            </a:r>
          </a:p>
        </p:txBody>
      </p:sp>
      <p:sp>
        <p:nvSpPr>
          <p:cNvPr id="3" name="Rezervirano mjesto sadržaja 2"/>
          <p:cNvSpPr>
            <a:spLocks noGrp="1"/>
          </p:cNvSpPr>
          <p:nvPr>
            <p:ph idx="1"/>
          </p:nvPr>
        </p:nvSpPr>
        <p:spPr/>
        <p:txBody>
          <a:bodyPr>
            <a:normAutofit fontScale="70000" lnSpcReduction="20000"/>
          </a:bodyPr>
          <a:lstStyle/>
          <a:p>
            <a:pPr marL="457200" indent="-457200">
              <a:buFont typeface="+mj-lt"/>
              <a:buAutoNum type="arabicPeriod"/>
            </a:pPr>
            <a:r>
              <a:rPr lang="hr-HR" dirty="0"/>
              <a:t>Administrativna provjera – Povjerenstvo za provjeru ispunjavanja propisanih uvjeta Javnog poziva</a:t>
            </a:r>
          </a:p>
          <a:p>
            <a:pPr marL="457200" indent="-457200">
              <a:buFont typeface="+mj-lt"/>
              <a:buAutoNum type="arabicPeriod"/>
            </a:pPr>
            <a:r>
              <a:rPr lang="hr-HR" dirty="0"/>
              <a:t>Procjena prijava – Povjerenstvo za ocjenjivanje prijava na Javni poziv</a:t>
            </a:r>
          </a:p>
          <a:p>
            <a:pPr marL="457200" indent="-457200">
              <a:buFont typeface="+mj-lt"/>
              <a:buAutoNum type="arabicPeriod"/>
            </a:pPr>
            <a:r>
              <a:rPr lang="hr-HR" dirty="0"/>
              <a:t>Dostava dodatne dokumentacije </a:t>
            </a:r>
          </a:p>
          <a:p>
            <a:pPr marL="457200" indent="-457200">
              <a:buFont typeface="+mj-lt"/>
              <a:buAutoNum type="arabicPeriod"/>
            </a:pPr>
            <a:r>
              <a:rPr lang="hr-HR" dirty="0"/>
              <a:t>Donošenje Odluke o programima/projektima koji su dobili financijska sredstva </a:t>
            </a:r>
          </a:p>
          <a:p>
            <a:pPr marL="457200" indent="-457200">
              <a:buFont typeface="+mj-lt"/>
              <a:buAutoNum type="arabicPeriod"/>
            </a:pPr>
            <a:r>
              <a:rPr lang="hr-HR" dirty="0"/>
              <a:t>Ugovaranje</a:t>
            </a:r>
          </a:p>
          <a:p>
            <a:pPr marL="457200" indent="-457200">
              <a:buFont typeface="+mj-lt"/>
              <a:buAutoNum type="arabicPeriod"/>
            </a:pPr>
            <a:r>
              <a:rPr lang="hr-HR" dirty="0"/>
              <a:t>Podnošenje prigovora – Povjerenstvo za rješavanje o prigovorima u postupcima dodjele sredstava udrugama</a:t>
            </a:r>
          </a:p>
          <a:p>
            <a:pPr marL="0" indent="0">
              <a:buNone/>
            </a:pPr>
            <a:endParaRPr lang="hr-HR" dirty="0"/>
          </a:p>
          <a:p>
            <a:pPr marL="0" indent="0">
              <a:buNone/>
            </a:pPr>
            <a:r>
              <a:rPr lang="hr-HR" dirty="0"/>
              <a:t>OCJENJIVANJE PRISTIGLIH PRIJAVA, DONOŠENJE ODLUKE O FINANCIRANJU TE POTPISIVANJE UGOVORA – U ROKU OD </a:t>
            </a:r>
            <a:r>
              <a:rPr lang="hr-HR" dirty="0">
                <a:solidFill>
                  <a:schemeClr val="accent1">
                    <a:lumMod val="75000"/>
                  </a:schemeClr>
                </a:solidFill>
              </a:rPr>
              <a:t>120 DANA </a:t>
            </a:r>
            <a:r>
              <a:rPr lang="hr-HR" dirty="0"/>
              <a:t>OD ROKA ZA PREDAJU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16</a:t>
            </a:fld>
            <a:endParaRPr lang="hr-HR"/>
          </a:p>
        </p:txBody>
      </p:sp>
    </p:spTree>
    <p:extLst>
      <p:ext uri="{BB962C8B-B14F-4D97-AF65-F5344CB8AC3E}">
        <p14:creationId xmlns:p14="http://schemas.microsoft.com/office/powerpoint/2010/main" val="77380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PREGLED OBRAZACA…</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17</a:t>
            </a:fld>
            <a:endParaRPr lang="hr-HR"/>
          </a:p>
        </p:txBody>
      </p:sp>
    </p:spTree>
    <p:extLst>
      <p:ext uri="{BB962C8B-B14F-4D97-AF65-F5344CB8AC3E}">
        <p14:creationId xmlns:p14="http://schemas.microsoft.com/office/powerpoint/2010/main" val="72654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Najkasnije do 1. VELJAČE 2018. godine!</a:t>
            </a:r>
            <a:br>
              <a:rPr lang="en-US" dirty="0"/>
            </a:br>
            <a:endParaRPr lang="hr-HR" dirty="0"/>
          </a:p>
        </p:txBody>
      </p:sp>
      <p:sp>
        <p:nvSpPr>
          <p:cNvPr id="3" name="Rezervirano mjesto teksta 2"/>
          <p:cNvSpPr>
            <a:spLocks noGrp="1"/>
          </p:cNvSpPr>
          <p:nvPr>
            <p:ph type="body" idx="1"/>
          </p:nvPr>
        </p:nvSpPr>
        <p:spPr>
          <a:xfrm>
            <a:off x="1691679" y="2319338"/>
            <a:ext cx="6803033" cy="1500187"/>
          </a:xfrm>
        </p:spPr>
        <p:txBody>
          <a:bodyPr/>
          <a:lstStyle/>
          <a:p>
            <a:r>
              <a:rPr lang="hr-HR" sz="2800" b="1" dirty="0"/>
              <a:t>Pitanja vezana uz prijavu programa/projekta</a:t>
            </a:r>
            <a:br>
              <a:rPr lang="hr-HR" dirty="0"/>
            </a:br>
            <a:br>
              <a:rPr lang="hr-HR" dirty="0"/>
            </a:br>
            <a:r>
              <a:rPr lang="hr-HR" dirty="0">
                <a:hlinkClick r:id="rId2"/>
              </a:rPr>
              <a:t>http://www.kzz.hr/poziv-programi-branitelji-2018</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18</a:t>
            </a:fld>
            <a:endParaRPr lang="hr-HR"/>
          </a:p>
        </p:txBody>
      </p:sp>
    </p:spTree>
    <p:extLst>
      <p:ext uri="{BB962C8B-B14F-4D97-AF65-F5344CB8AC3E}">
        <p14:creationId xmlns:p14="http://schemas.microsoft.com/office/powerpoint/2010/main" val="270884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HVALA NA PAŽNJI!</a:t>
            </a:r>
          </a:p>
        </p:txBody>
      </p:sp>
      <p:sp>
        <p:nvSpPr>
          <p:cNvPr id="3" name="Rezervirano mjesto teksta 2"/>
          <p:cNvSpPr>
            <a:spLocks noGrp="1"/>
          </p:cNvSpPr>
          <p:nvPr>
            <p:ph type="body" idx="1"/>
          </p:nvPr>
        </p:nvSpPr>
        <p:spPr>
          <a:xfrm>
            <a:off x="1691679" y="2318202"/>
            <a:ext cx="6803033" cy="1500187"/>
          </a:xfrm>
        </p:spPr>
        <p:txBody>
          <a:bodyPr/>
          <a:lstStyle/>
          <a:p>
            <a:r>
              <a:rPr lang="hr-HR" sz="2800" dirty="0"/>
              <a:t>PITANJA?</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19</a:t>
            </a:fld>
            <a:endParaRPr lang="hr-HR"/>
          </a:p>
        </p:txBody>
      </p:sp>
    </p:spTree>
    <p:extLst>
      <p:ext uri="{BB962C8B-B14F-4D97-AF65-F5344CB8AC3E}">
        <p14:creationId xmlns:p14="http://schemas.microsoft.com/office/powerpoint/2010/main" val="146294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CILJEVI</a:t>
            </a:r>
          </a:p>
        </p:txBody>
      </p:sp>
      <p:sp>
        <p:nvSpPr>
          <p:cNvPr id="3" name="Rezervirano mjesto sadržaja 2"/>
          <p:cNvSpPr>
            <a:spLocks noGrp="1"/>
          </p:cNvSpPr>
          <p:nvPr>
            <p:ph sz="half" idx="1"/>
          </p:nvPr>
        </p:nvSpPr>
        <p:spPr>
          <a:xfrm>
            <a:off x="1619672" y="1600200"/>
            <a:ext cx="3240360" cy="4525963"/>
          </a:xfrm>
        </p:spPr>
        <p:txBody>
          <a:bodyPr>
            <a:normAutofit fontScale="62500" lnSpcReduction="20000"/>
          </a:bodyPr>
          <a:lstStyle/>
          <a:p>
            <a:pPr marL="0" indent="0">
              <a:buNone/>
            </a:pPr>
            <a:r>
              <a:rPr lang="hr-HR" sz="4400" b="1" dirty="0">
                <a:solidFill>
                  <a:schemeClr val="accent1">
                    <a:lumMod val="75000"/>
                  </a:schemeClr>
                </a:solidFill>
              </a:rPr>
              <a:t>OPĆI CILJ</a:t>
            </a:r>
          </a:p>
          <a:p>
            <a:pPr marL="0" indent="0">
              <a:buNone/>
            </a:pPr>
            <a:r>
              <a:rPr lang="hr-HR" sz="3200" dirty="0"/>
              <a:t>Osnaživanje organizacija civilnog društva u provedbi programa i projekata usmjerenih očuvanju digniteta i promicanju istine o Domovinskom ratu, psihološko i socijalno osnaživanje te podizanje kvalitete življenja hrvatskih branitelja na području Krapinsko-zagorske županije</a:t>
            </a:r>
          </a:p>
        </p:txBody>
      </p:sp>
      <p:sp>
        <p:nvSpPr>
          <p:cNvPr id="4" name="Rezervirano mjesto sadržaja 3"/>
          <p:cNvSpPr>
            <a:spLocks noGrp="1"/>
          </p:cNvSpPr>
          <p:nvPr>
            <p:ph sz="half" idx="2"/>
          </p:nvPr>
        </p:nvSpPr>
        <p:spPr>
          <a:xfrm>
            <a:off x="5076056" y="1600200"/>
            <a:ext cx="3744416" cy="5121275"/>
          </a:xfrm>
        </p:spPr>
        <p:txBody>
          <a:bodyPr>
            <a:normAutofit fontScale="62500" lnSpcReduction="20000"/>
          </a:bodyPr>
          <a:lstStyle/>
          <a:p>
            <a:pPr marL="0" indent="0">
              <a:buNone/>
            </a:pPr>
            <a:r>
              <a:rPr lang="hr-HR" sz="3300" b="1" dirty="0">
                <a:solidFill>
                  <a:schemeClr val="accent1">
                    <a:lumMod val="75000"/>
                  </a:schemeClr>
                </a:solidFill>
              </a:rPr>
              <a:t>SPECIFIČNI CILJEVI </a:t>
            </a:r>
          </a:p>
          <a:p>
            <a:pPr marL="0" indent="0">
              <a:buNone/>
            </a:pPr>
            <a:r>
              <a:rPr lang="hr-HR" sz="3300" dirty="0"/>
              <a:t>Pozitivno utjecati na percepciju članova udruga na potrebu zaštite dostojanstva i vrednovanja njihovog doprinosa u obrani suvereniteta RH, kao i na percepciju zajednice o njima</a:t>
            </a:r>
          </a:p>
          <a:p>
            <a:pPr marL="0" indent="0">
              <a:buNone/>
            </a:pPr>
            <a:endParaRPr lang="hr-HR" sz="3300" dirty="0">
              <a:solidFill>
                <a:schemeClr val="accent1">
                  <a:lumMod val="75000"/>
                </a:schemeClr>
              </a:solidFill>
            </a:endParaRPr>
          </a:p>
          <a:p>
            <a:pPr marL="0" indent="0">
              <a:buNone/>
            </a:pPr>
            <a:r>
              <a:rPr lang="hr-HR" sz="3300" dirty="0">
                <a:solidFill>
                  <a:schemeClr val="tx1">
                    <a:lumMod val="95000"/>
                    <a:lumOff val="5000"/>
                  </a:schemeClr>
                </a:solidFill>
              </a:rPr>
              <a:t>Podići kvalitetu življenja hrv. branitelja, stradalnika i članova njihovih obitelji kroz radne aktivnosti i terapije, sportsko-natjecateljske, kulturno-umjetničke i druge rekreativne aktivnosti koje će pridonijeti njihovoj psihosocijalnoj rehabilitaciji i resocijalizaciji</a:t>
            </a:r>
            <a:endParaRPr lang="en-US" sz="3300" dirty="0">
              <a:solidFill>
                <a:schemeClr val="tx1">
                  <a:lumMod val="95000"/>
                  <a:lumOff val="5000"/>
                </a:schemeClr>
              </a:solidFill>
            </a:endParaRPr>
          </a:p>
          <a:p>
            <a:pPr marL="0" indent="0">
              <a:buNone/>
            </a:pPr>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2</a:t>
            </a:fld>
            <a:endParaRPr lang="hr-HR"/>
          </a:p>
        </p:txBody>
      </p:sp>
    </p:spTree>
    <p:extLst>
      <p:ext uri="{BB962C8B-B14F-4D97-AF65-F5344CB8AC3E}">
        <p14:creationId xmlns:p14="http://schemas.microsoft.com/office/powerpoint/2010/main" val="10764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FINANCIJSKA POTPORA</a:t>
            </a:r>
          </a:p>
        </p:txBody>
      </p:sp>
      <p:sp>
        <p:nvSpPr>
          <p:cNvPr id="3" name="Rezervirano mjesto sadržaja 2"/>
          <p:cNvSpPr>
            <a:spLocks noGrp="1"/>
          </p:cNvSpPr>
          <p:nvPr>
            <p:ph sz="half" idx="1"/>
          </p:nvPr>
        </p:nvSpPr>
        <p:spPr/>
        <p:txBody>
          <a:bodyPr>
            <a:normAutofit fontScale="92500" lnSpcReduction="10000"/>
          </a:bodyPr>
          <a:lstStyle/>
          <a:p>
            <a:pPr marL="0" indent="0">
              <a:buNone/>
            </a:pPr>
            <a:r>
              <a:rPr lang="hr-HR" dirty="0">
                <a:solidFill>
                  <a:schemeClr val="accent4">
                    <a:lumMod val="75000"/>
                  </a:schemeClr>
                </a:solidFill>
              </a:rPr>
              <a:t>UKUPNO OSIGURANO 250.000,00 KN U OKVIRU JAVNOG POZIVA</a:t>
            </a:r>
            <a:endParaRPr lang="en-US" dirty="0">
              <a:solidFill>
                <a:schemeClr val="accent4">
                  <a:lumMod val="75000"/>
                </a:schemeClr>
              </a:solidFill>
            </a:endParaRPr>
          </a:p>
          <a:p>
            <a:pPr marL="0" indent="0">
              <a:buNone/>
            </a:pPr>
            <a:endParaRPr lang="hr-HR" dirty="0"/>
          </a:p>
        </p:txBody>
      </p:sp>
      <p:sp>
        <p:nvSpPr>
          <p:cNvPr id="4" name="Rezervirano mjesto sadržaja 3"/>
          <p:cNvSpPr>
            <a:spLocks noGrp="1"/>
          </p:cNvSpPr>
          <p:nvPr>
            <p:ph sz="half" idx="2"/>
          </p:nvPr>
        </p:nvSpPr>
        <p:spPr/>
        <p:txBody>
          <a:bodyPr>
            <a:normAutofit fontScale="92500" lnSpcReduction="10000"/>
          </a:bodyPr>
          <a:lstStyle/>
          <a:p>
            <a:r>
              <a:rPr lang="hr-HR" dirty="0"/>
              <a:t>maksimalni iznos traženih sredstava po projektu – 30.000,00 kn</a:t>
            </a:r>
          </a:p>
          <a:p>
            <a:r>
              <a:rPr lang="hr-HR" dirty="0"/>
              <a:t>do 100% iznosa za financiranje</a:t>
            </a:r>
          </a:p>
          <a:p>
            <a:r>
              <a:rPr lang="hr-HR" dirty="0"/>
              <a:t>prednost – sufinanciranje iz vlastitih i drugih izvora</a:t>
            </a:r>
          </a:p>
          <a:p>
            <a:r>
              <a:rPr lang="hr-HR" dirty="0"/>
              <a:t>provedba najviše 12 mjeseci </a:t>
            </a:r>
            <a:endParaRPr lang="en-US" dirty="0"/>
          </a:p>
          <a:p>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3</a:t>
            </a:fld>
            <a:endParaRPr lang="hr-HR"/>
          </a:p>
        </p:txBody>
      </p:sp>
    </p:spTree>
    <p:extLst>
      <p:ext uri="{BB962C8B-B14F-4D97-AF65-F5344CB8AC3E}">
        <p14:creationId xmlns:p14="http://schemas.microsoft.com/office/powerpoint/2010/main" val="204374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475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šest mjeseci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Natječaja;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županije;</a:t>
            </a:r>
          </a:p>
          <a:p>
            <a:pPr lvl="0" algn="just">
              <a:lnSpc>
                <a:spcPct val="107000"/>
              </a:lnSpc>
              <a:buFont typeface="Courier New" panose="02070309020205020404" pitchFamily="49" charset="0"/>
              <a:buChar char="o"/>
            </a:pPr>
            <a:r>
              <a:rPr lang="hr-HR" dirty="0">
                <a:latin typeface="Arial" panose="020B0604020202020204" pitchFamily="34" charset="0"/>
                <a:ea typeface="Times New Roman" panose="02020603050405020304" pitchFamily="18" charset="0"/>
                <a:cs typeface="Arial" panose="020B0604020202020204" pitchFamily="34" charset="0"/>
              </a:rPr>
              <a:t>iznimno, mogu se javiti i </a:t>
            </a:r>
            <a:r>
              <a:rPr lang="hr-HR" dirty="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udruge koje nemaju registrirano sjedište na području Krapinsko-zagorske županije, ali koja putem svojeg ustrojstvenog oblika bez svojstva pravne osobe (podružnice, ogranka, kluba i slično) sukladno statutu udruge, na području KZŽ kontinuirano, u periodu od najmanje 5 godina prije datuma raspisivanja ovog Javnog poziva provodi programe/projekte u području u području u kojem se objavljuje ovaj Javni poziv i koja ima članove s prebivalištem na području KZŽ</a:t>
            </a:r>
            <a:endParaRPr lang="en-US" dirty="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neprofitnih organizacija</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transparentno</a:t>
            </a:r>
            <a:r>
              <a:rPr lang="hr-HR" dirty="0">
                <a:latin typeface="Arial" panose="020B0604020202020204" pitchFamily="34" charset="0"/>
                <a:ea typeface="Times New Roman" panose="02020603050405020304" pitchFamily="18" charset="0"/>
                <a:cs typeface="Times New Roman" panose="02020603050405020304" pitchFamily="18" charset="0"/>
              </a:rPr>
              <a: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vodi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financijsko poslovanje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organizacija;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mandatu;</a:t>
            </a:r>
            <a:endParaRPr lang="en-US" dirty="0">
              <a:ea typeface="Times New Roman" panose="02020603050405020304" pitchFamily="18" charset="0"/>
              <a:cs typeface="Times New Roman" panose="02020603050405020304" pitchFamily="18" charset="0"/>
            </a:endParaRP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4</a:t>
            </a:fld>
            <a:endParaRPr lang="hr-HR"/>
          </a:p>
        </p:txBody>
      </p:sp>
    </p:spTree>
    <p:extLst>
      <p:ext uri="{BB962C8B-B14F-4D97-AF65-F5344CB8AC3E}">
        <p14:creationId xmlns:p14="http://schemas.microsoft.com/office/powerpoint/2010/main" val="233741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Autofit/>
          </a:bodyPr>
          <a:lstStyle/>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potvrdom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 drugih davanja prema državnom proračunu i proračunima jedinica lokalne samouprave, a protiv osobe ovlaštene za zastupanje udruge i voditelja programa ili projekta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5979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550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Program rada udruge za 2018. godinu</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dirty="0">
                <a:ea typeface="Times New Roman" panose="02020603050405020304" pitchFamily="18" charset="0"/>
                <a:cs typeface="Times New Roman" panose="02020603050405020304" pitchFamily="18" charset="0"/>
              </a:rPr>
              <a:t>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dirty="0">
                <a:solidFill>
                  <a:schemeClr val="accent1">
                    <a:lumMod val="75000"/>
                  </a:schemeClr>
                </a:solidFill>
                <a:ea typeface="Times New Roman" panose="02020603050405020304" pitchFamily="18" charset="0"/>
                <a:cs typeface="Times New Roman" panose="02020603050405020304" pitchFamily="18" charset="0"/>
              </a:rPr>
              <a:t> </a:t>
            </a:r>
            <a:r>
              <a:rPr lang="hr-HR" dirty="0">
                <a:ea typeface="Times New Roman" panose="02020603050405020304" pitchFamily="18" charset="0"/>
                <a:cs typeface="Times New Roman" panose="02020603050405020304" pitchFamily="18" charset="0"/>
              </a:rPr>
              <a:t>(</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542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PREDNOST PRI FINANCIRANJU</a:t>
            </a:r>
          </a:p>
        </p:txBody>
      </p:sp>
      <p:sp>
        <p:nvSpPr>
          <p:cNvPr id="3" name="Rezervirano mjesto sadržaja 2"/>
          <p:cNvSpPr>
            <a:spLocks noGrp="1"/>
          </p:cNvSpPr>
          <p:nvPr>
            <p:ph sz="half" idx="1"/>
          </p:nvPr>
        </p:nvSpPr>
        <p:spPr>
          <a:xfrm>
            <a:off x="5374432" y="1752601"/>
            <a:ext cx="3312368" cy="1900808"/>
          </a:xfrm>
          <a:solidFill>
            <a:schemeClr val="tx2">
              <a:lumMod val="20000"/>
              <a:lumOff val="80000"/>
            </a:schemeClr>
          </a:solidFill>
          <a:ln>
            <a:solidFill>
              <a:schemeClr val="accent4">
                <a:lumMod val="75000"/>
              </a:schemeClr>
            </a:solidFill>
          </a:ln>
        </p:spPr>
        <p:txBody>
          <a:bodyPr>
            <a:normAutofit/>
          </a:bodyPr>
          <a:lstStyle/>
          <a:p>
            <a:r>
              <a:rPr lang="hr-HR" sz="2000" dirty="0"/>
              <a:t>Programsko partnerstvo s drugim organizacijama civilnog društva (Izjava o partnerstvu – A6)</a:t>
            </a:r>
            <a:endParaRPr lang="en-US" sz="2000"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7</a:t>
            </a:fld>
            <a:endParaRPr lang="hr-HR"/>
          </a:p>
        </p:txBody>
      </p:sp>
      <p:sp>
        <p:nvSpPr>
          <p:cNvPr id="6" name="Rezervirano mjesto sadržaja 2"/>
          <p:cNvSpPr txBox="1">
            <a:spLocks/>
          </p:cNvSpPr>
          <p:nvPr/>
        </p:nvSpPr>
        <p:spPr>
          <a:xfrm>
            <a:off x="1760385" y="4225355"/>
            <a:ext cx="3312368" cy="1900808"/>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hr-HR" sz="2000" dirty="0"/>
              <a:t>uključivanje volontera (Izvješće o obavljenim uslugama ili aktivnostima organizatora volontiranja u 2017.)</a:t>
            </a:r>
            <a:endParaRPr lang="en-US" sz="2000" dirty="0"/>
          </a:p>
        </p:txBody>
      </p:sp>
      <p:sp>
        <p:nvSpPr>
          <p:cNvPr id="7" name="Rezervirano mjesto sadržaja 2"/>
          <p:cNvSpPr>
            <a:spLocks noGrp="1"/>
          </p:cNvSpPr>
          <p:nvPr>
            <p:ph sz="half" idx="1"/>
          </p:nvPr>
        </p:nvSpPr>
        <p:spPr>
          <a:xfrm>
            <a:off x="1772072" y="1752601"/>
            <a:ext cx="3312368" cy="1900808"/>
          </a:xfrm>
          <a:solidFill>
            <a:srgbClr val="FFC000"/>
          </a:solidFill>
          <a:ln>
            <a:solidFill>
              <a:schemeClr val="accent4">
                <a:lumMod val="75000"/>
              </a:schemeClr>
            </a:solidFill>
          </a:ln>
        </p:spPr>
        <p:txBody>
          <a:bodyPr>
            <a:normAutofit lnSpcReduction="10000"/>
          </a:bodyPr>
          <a:lstStyle/>
          <a:p>
            <a:r>
              <a:rPr lang="hr-HR" sz="2000" dirty="0"/>
              <a:t>Zapošljavanje najmanje 1 nezaposlene osobe/zadržavanje već zaposlenih osoba (Izjava o zapošljavanju – obrazac A7)</a:t>
            </a:r>
            <a:endParaRPr lang="en-US" sz="2000" dirty="0"/>
          </a:p>
        </p:txBody>
      </p:sp>
      <p:sp>
        <p:nvSpPr>
          <p:cNvPr id="8" name="Rezervirano mjesto sadržaja 2"/>
          <p:cNvSpPr>
            <a:spLocks noGrp="1"/>
          </p:cNvSpPr>
          <p:nvPr>
            <p:ph sz="half" idx="1"/>
          </p:nvPr>
        </p:nvSpPr>
        <p:spPr>
          <a:xfrm>
            <a:off x="5374432" y="4225355"/>
            <a:ext cx="3312368" cy="1900808"/>
          </a:xfrm>
          <a:solidFill>
            <a:schemeClr val="accent4">
              <a:lumMod val="40000"/>
              <a:lumOff val="60000"/>
            </a:schemeClr>
          </a:solidFill>
          <a:ln>
            <a:solidFill>
              <a:schemeClr val="accent4">
                <a:lumMod val="75000"/>
              </a:schemeClr>
            </a:solidFill>
          </a:ln>
        </p:spPr>
        <p:txBody>
          <a:bodyPr>
            <a:normAutofit/>
          </a:bodyPr>
          <a:lstStyle/>
          <a:p>
            <a:r>
              <a:rPr lang="hr-HR" sz="2000" dirty="0"/>
              <a:t>Sufinanciranje iz vlastitih i drugih izvora</a:t>
            </a:r>
            <a:endParaRPr lang="en-US" sz="2000" dirty="0"/>
          </a:p>
        </p:txBody>
      </p:sp>
    </p:spTree>
    <p:extLst>
      <p:ext uri="{BB962C8B-B14F-4D97-AF65-F5344CB8AC3E}">
        <p14:creationId xmlns:p14="http://schemas.microsoft.com/office/powerpoint/2010/main" val="191569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PARTNERSTVO</a:t>
            </a:r>
          </a:p>
        </p:txBody>
      </p:sp>
      <p:sp>
        <p:nvSpPr>
          <p:cNvPr id="3" name="Rezervirano mjesto sadržaja 2"/>
          <p:cNvSpPr>
            <a:spLocks noGrp="1"/>
          </p:cNvSpPr>
          <p:nvPr>
            <p:ph idx="1"/>
          </p:nvPr>
        </p:nvSpPr>
        <p:spPr>
          <a:xfrm>
            <a:off x="1619672" y="1600200"/>
            <a:ext cx="7067128" cy="4756150"/>
          </a:xfrm>
        </p:spPr>
        <p:txBody>
          <a:bodyPr>
            <a:normAutofit fontScale="85000" lnSpcReduction="20000"/>
          </a:bodyPr>
          <a:lstStyle/>
          <a:p>
            <a:r>
              <a:rPr lang="hr-HR" dirty="0"/>
              <a:t>NIJE OBAVEZNO, ALI JE POŽELJNO</a:t>
            </a:r>
          </a:p>
          <a:p>
            <a:endParaRPr lang="hr-HR" dirty="0"/>
          </a:p>
          <a:p>
            <a:r>
              <a:rPr lang="hr-HR" dirty="0"/>
              <a:t>PREDNOST PRI FINANCIRANJU</a:t>
            </a:r>
          </a:p>
          <a:p>
            <a:endParaRPr lang="en-US" dirty="0"/>
          </a:p>
          <a:p>
            <a:r>
              <a:rPr lang="hr-HR" dirty="0"/>
              <a:t>PARTNERI:</a:t>
            </a:r>
          </a:p>
          <a:p>
            <a:pPr lvl="1"/>
            <a:r>
              <a:rPr lang="hr-HR" dirty="0"/>
              <a:t>druge organizacije civilnog društva (mora udovoljavati istim formalnim uvjetima Javnog poziva kao i prijavitelj)</a:t>
            </a:r>
          </a:p>
          <a:p>
            <a:r>
              <a:rPr lang="hr-HR" dirty="0"/>
              <a:t>Izjava o partnerstvu (obrazac A6)</a:t>
            </a:r>
          </a:p>
          <a:p>
            <a:r>
              <a:rPr lang="hr-HR" dirty="0"/>
              <a:t>SURADNICI:</a:t>
            </a:r>
          </a:p>
          <a:p>
            <a:pPr lvl="1"/>
            <a:r>
              <a:rPr lang="hr-HR" dirty="0"/>
              <a:t>aktivna uloga u projektu/programu bez financiranja</a:t>
            </a: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8</a:t>
            </a:fld>
            <a:endParaRPr lang="hr-HR"/>
          </a:p>
        </p:txBody>
      </p:sp>
    </p:spTree>
    <p:extLst>
      <p:ext uri="{BB962C8B-B14F-4D97-AF65-F5344CB8AC3E}">
        <p14:creationId xmlns:p14="http://schemas.microsoft.com/office/powerpoint/2010/main" val="349702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t>Prihvatljive aktivnosti</a:t>
            </a:r>
          </a:p>
        </p:txBody>
      </p:sp>
      <p:sp>
        <p:nvSpPr>
          <p:cNvPr id="3" name="Rezervirano mjesto sadržaja 2"/>
          <p:cNvSpPr>
            <a:spLocks noGrp="1"/>
          </p:cNvSpPr>
          <p:nvPr>
            <p:ph idx="1"/>
          </p:nvPr>
        </p:nvSpPr>
        <p:spPr/>
        <p:txBody>
          <a:bodyPr>
            <a:normAutofit fontScale="70000" lnSpcReduction="20000"/>
          </a:bodyPr>
          <a:lstStyle/>
          <a:p>
            <a:r>
              <a:rPr lang="hr-HR" dirty="0"/>
              <a:t>Kulturno-umjetničke aktivnosti na tematiku Domovinskog rata (izložbe, likovne kolonije i sl.)</a:t>
            </a:r>
          </a:p>
          <a:p>
            <a:r>
              <a:rPr lang="hr-HR" dirty="0"/>
              <a:t>Edukativni izleti za djecu i mlade s tematikom Domovinskog rata</a:t>
            </a:r>
          </a:p>
          <a:p>
            <a:r>
              <a:rPr lang="hr-HR" dirty="0"/>
              <a:t>Organiziranje i provođenje edukativnih programa o Domovinskom ratu u osnovnim i srednjim školama (uz suglasnost nadležnog Ministarstva)</a:t>
            </a:r>
          </a:p>
          <a:p>
            <a:r>
              <a:rPr lang="hr-HR" dirty="0"/>
              <a:t>Sportsko-natjecateljske i druge rekreativne aktivnosti sa svrhom kvalitetnog provođenja slobodnog vremena branitelja i članova obitelji i brže socijalizacije</a:t>
            </a:r>
          </a:p>
          <a:p>
            <a:r>
              <a:rPr lang="hr-HR" dirty="0"/>
              <a:t>Organiziranje radnih terapija, radionica s edukativnim sadržajima usmjerenima psihološkom i socijalnom osnaživanju branitelja</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9</a:t>
            </a:fld>
            <a:endParaRPr lang="hr-HR"/>
          </a:p>
        </p:txBody>
      </p:sp>
    </p:spTree>
    <p:extLst>
      <p:ext uri="{BB962C8B-B14F-4D97-AF65-F5344CB8AC3E}">
        <p14:creationId xmlns:p14="http://schemas.microsoft.com/office/powerpoint/2010/main" val="2807093657"/>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1321</TotalTime>
  <Words>1969</Words>
  <Application>Microsoft Office PowerPoint</Application>
  <PresentationFormat>Prikaz na zaslonu (4:3)</PresentationFormat>
  <Paragraphs>125</Paragraphs>
  <Slides>19</Slides>
  <Notes>1</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19</vt:i4>
      </vt:variant>
    </vt:vector>
  </HeadingPairs>
  <TitlesOfParts>
    <vt:vector size="27" baseType="lpstr">
      <vt:lpstr>Arial</vt:lpstr>
      <vt:lpstr>Arial Narrow</vt:lpstr>
      <vt:lpstr>Calibri</vt:lpstr>
      <vt:lpstr>Comic Sans MS</vt:lpstr>
      <vt:lpstr>Courier New</vt:lpstr>
      <vt:lpstr>Gill Sans MT</vt:lpstr>
      <vt:lpstr>Times New Roman</vt:lpstr>
      <vt:lpstr>Tema sustava Office</vt:lpstr>
      <vt:lpstr>Javni poziv udrugama za prijavu programa i projekata usmjerenih očuvanju digniteta i promicanju istine o Domovinskom ratu, psihološko i socijalno osnaživanje te podizanje kvalitete življenja hrvatskih branitelja na području Krapinsko-zagorske županije</vt:lpstr>
      <vt:lpstr>CILJEVI</vt:lpstr>
      <vt:lpstr>FINANCIJSKA POTPORA</vt:lpstr>
      <vt:lpstr>TKO SE MOŽE PRIJAVITI?</vt:lpstr>
      <vt:lpstr>TKO SE MOŽE PRIJAVITI?</vt:lpstr>
      <vt:lpstr>TKO SE MOŽE PRIJAVITI?</vt:lpstr>
      <vt:lpstr>PREDNOST PRI FINANCIRANJU</vt:lpstr>
      <vt:lpstr>PARTNERSTVO</vt:lpstr>
      <vt:lpstr>Prihvatljive aktivnosti</vt:lpstr>
      <vt:lpstr>Prihvatljivi troškovi – izravni i neizravni</vt:lpstr>
      <vt:lpstr>Prihvatljivi troškovi – izravni i neizravni</vt:lpstr>
      <vt:lpstr>PRIJAVITELJ JE DUŽAN DOSTAVITI:</vt:lpstr>
      <vt:lpstr>PRIJAVITELJ JE DUŽAN DOSTAVITI:</vt:lpstr>
      <vt:lpstr>PREDAJA PRIJAVE</vt:lpstr>
      <vt:lpstr>Adresa: Krapinsko-zagorska županija Upravni odjel za zdravstvo, socijalnu skrb, udruge i mlade Magistratska 1 49000 Krapina</vt:lpstr>
      <vt:lpstr>POSTUPAK DODJELE FINANCIJSKIH POTPORA</vt:lpstr>
      <vt:lpstr>PREGLED OBRAZACA…</vt:lpstr>
      <vt:lpstr>Najkasnije do 1. VELJAČE 2018. godine! </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Zagorska razvojna agen</dc:title>
  <dc:creator>Helena</dc:creator>
  <cp:lastModifiedBy>Ivana Šalković</cp:lastModifiedBy>
  <cp:revision>88</cp:revision>
  <cp:lastPrinted>2015-03-17T14:19:17Z</cp:lastPrinted>
  <dcterms:created xsi:type="dcterms:W3CDTF">2014-04-09T19:39:41Z</dcterms:created>
  <dcterms:modified xsi:type="dcterms:W3CDTF">2018-01-25T13:18:16Z</dcterms:modified>
</cp:coreProperties>
</file>