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54" r:id="rId3"/>
    <p:sldId id="538" r:id="rId4"/>
    <p:sldId id="567" r:id="rId5"/>
    <p:sldId id="605" r:id="rId6"/>
    <p:sldId id="608" r:id="rId7"/>
    <p:sldId id="610" r:id="rId8"/>
    <p:sldId id="606" r:id="rId9"/>
    <p:sldId id="540" r:id="rId10"/>
    <p:sldId id="541" r:id="rId11"/>
  </p:sldIdLst>
  <p:sldSz cx="12192000" cy="6858000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39" userDrawn="1">
          <p15:clr>
            <a:srgbClr val="A4A3A4"/>
          </p15:clr>
        </p15:guide>
        <p15:guide id="4" pos="393" userDrawn="1">
          <p15:clr>
            <a:srgbClr val="A4A3A4"/>
          </p15:clr>
        </p15:guide>
        <p15:guide id="5" pos="7272" userDrawn="1">
          <p15:clr>
            <a:srgbClr val="A4A3A4"/>
          </p15:clr>
        </p15:guide>
        <p15:guide id="6" pos="5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3399"/>
    <a:srgbClr val="339966"/>
    <a:srgbClr val="008080"/>
    <a:srgbClr val="333F4F"/>
    <a:srgbClr val="595959"/>
    <a:srgbClr val="833C0C"/>
    <a:srgbClr val="990000"/>
    <a:srgbClr val="800000"/>
    <a:srgbClr val="CAD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95356" autoAdjust="0"/>
  </p:normalViewPr>
  <p:slideViewPr>
    <p:cSldViewPr>
      <p:cViewPr varScale="1">
        <p:scale>
          <a:sx n="88" d="100"/>
          <a:sy n="88" d="100"/>
        </p:scale>
        <p:origin x="654" y="84"/>
      </p:cViewPr>
      <p:guideLst>
        <p:guide orient="horz" pos="2160"/>
        <p:guide pos="3840"/>
        <p:guide pos="739"/>
        <p:guide pos="393"/>
        <p:guide pos="7272"/>
        <p:guide pos="575"/>
      </p:guideLst>
    </p:cSldViewPr>
  </p:slideViewPr>
  <p:outlineViewPr>
    <p:cViewPr>
      <p:scale>
        <a:sx n="33" d="100"/>
        <a:sy n="33" d="100"/>
      </p:scale>
      <p:origin x="0" y="-127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354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7" y="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7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C1B3A5-F5AA-4F18-BABB-5171909397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9362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7" y="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9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7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5B396E5-5771-4E55-B265-EF12A97CA7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6275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13525" cy="37211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65015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444" y="2276872"/>
            <a:ext cx="10009112" cy="1224136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912424" y="-3960"/>
            <a:ext cx="2279576" cy="354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0" y="332656"/>
            <a:ext cx="12192000" cy="479675"/>
          </a:xfrm>
          <a:solidFill>
            <a:srgbClr val="97A19A"/>
          </a:solidFill>
        </p:spPr>
        <p:txBody>
          <a:bodyPr/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31371" y="1196752"/>
            <a:ext cx="11328400" cy="5327650"/>
          </a:xfrm>
        </p:spPr>
        <p:txBody>
          <a:bodyPr/>
          <a:lstStyle>
            <a:lvl1pPr>
              <a:spcBef>
                <a:spcPts val="1200"/>
              </a:spcBef>
              <a:spcAft>
                <a:spcPts val="0"/>
              </a:spcAft>
              <a:buClr>
                <a:srgbClr val="A58DC1"/>
              </a:buClr>
              <a:buFont typeface="Wingdings" pitchFamily="2" charset="2"/>
              <a:buChar char="§"/>
              <a:defRPr sz="1400">
                <a:latin typeface="Calibri" pitchFamily="34" charset="0"/>
                <a:ea typeface="Tahom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600"/>
              </a:spcBef>
              <a:buClr>
                <a:srgbClr val="CBD400"/>
              </a:buClr>
              <a:buFont typeface="Wingdings" pitchFamily="2" charset="2"/>
              <a:buChar char="§"/>
              <a:defRPr sz="1400">
                <a:latin typeface="Calibri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600"/>
              </a:spcBef>
              <a:buClr>
                <a:srgbClr val="97A19A"/>
              </a:buClr>
              <a:buFont typeface="Wingdings" pitchFamily="2" charset="2"/>
              <a:buChar char="§"/>
              <a:defRPr sz="1400">
                <a:latin typeface="Calibri" pitchFamily="34" charset="0"/>
                <a:ea typeface="Tahoma" pitchFamily="34" charset="0"/>
                <a:cs typeface="Tahoma" pitchFamily="34" charset="0"/>
              </a:defRPr>
            </a:lvl3pPr>
            <a:lvl4pPr marL="358775" indent="0" algn="ctr">
              <a:buNone/>
              <a:defRPr lang="en-US" sz="1300" i="1" dirty="0" smtClean="0">
                <a:solidFill>
                  <a:schemeClr val="tx1"/>
                </a:solidFill>
              </a:defRPr>
            </a:lvl4pPr>
            <a:lvl5pPr algn="r">
              <a:buNone/>
              <a:defRPr sz="1200" i="1">
                <a:latin typeface="Calibri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“Fourth level”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30722" name="AutoShape 2" descr="data:image/jpeg;base64,/9j/4AAQSkZJRgABAQAAAQABAAD/2wCEAAkGBxQPEhQSEhIVFhUQEhUUEhQQFxcUGBYUFBIWFhUVFhQYHDQsGBolJxUWITEhJTUrLi4uFx81ODMsNygtMSsBCgoKBQUFDgUFDisZExkrKysrKysrKysrKysrKysrKysrKysrKysrKysrKysrKysrKysrKysrKysrKysrKysrK//AABEIAOEA4QMBIgACEQEDEQH/xAAcAAEAAgMBAQEAAAAAAAAAAAAABwgBBQYEAwL/xABREAABAwICBQMMDQoEBwAAAAABAAIDBBEFIQYHEjFBE1FhCBQiNVRxdIGRk6GzFRcjNEJSU5KxsrTS0zJDYmNyc4PBwtEkgqLDJTNEZKPh4v/EABQBAQAAAAAAAAAAAAAAAAAAAAD/xAAUEQEAAAAAAAAAAAAAAAAAAAAA/9oADAMBAAIRAxEAPwCcUREBERAREQEREBERAREQEREBERAREQEREBERAREQEREBERAREQEREBERAREQEREBERAREQEREBERAREQEREBERAREQEREBERAREQEREBERAREQEREBFr8axmGijMtRK2Jg+E82ueZo+EegZqHNLNehO1Hh8Vt4E9QBfm2mRDyja6LjggnCSUNF3EADeXEADxrlsU1k4ZTX2q2JxHCA8sf9FxdVorsYr8Wk2JJZ6l7sxGy7hkb5RMFgBfgMl0WE6ncTqAC6KOEHuh+z/pYCfQgk+s16Yew2ZHUSDnYxrR/rcF4H6/aa+VHORzl0Y9F1qKPUBIQDLXMB+E2KIu8jnOH0LaN1A09s6ya/Q1n0IPXDr6ojbap6lt+No3AeR63+H63MLmNuueTP65jmDy2suLqtQDT/y65w/eRB30PC5zEtRuIR3MT6eYA5Br3McRzlr22HlKCwuHYrBVN24Jo5W/Ghe14vzXad69ip5X4NX4S8Pkinp3bmyNu0HjYSNNju3X4LrtFtdFdSkNqbVUf6yzJALjdIBnx/KB76CyqLldDtPqPFRaGTZltnBNZsgtvsL2cON2k+JdUgIi8lNiMUr3MZLG58eT2sc1zm2yO00HJB60REBERAREQEREBERAREQEREGLqP8AWRrOhwoGGICaqLTaP4Ed9zpSPLsjM2+DcFarW3rMFAHUlI4GpcPdJBYiAH6ZCMwOG/mUP6FaG1ONTkMJDQdqepku4NLjc3N+zecza+e8kDNB5a2trcbqey5SomeTssYMmNyya3cxu7PylSrofqNYA2TEXlzt/W8DrNHQ+QZn/LbvnjJeiOiFNhcQjp2C5A5SVwBkkIzu93jNhuF10CDw4RhENIzk6eFkTeaNobe3Pbf417kRAREQEREH4ljDwWuAIcCCHC4IO8EHeFHmlup+irrvhHW0pv2UIHJuJ+PF/NtvGpGRBUbSzQutwiQGVhDA4GKohJLCb3aQ4ZsdluNjl3ipC1da5HNLafEjduQZUgdkM/zwG8fpDPnvvU31lGyZjo5GNex4s5jwHNcDwIO9QDrP1TupNuqoWl0ABdLDm58Q4ub8ZnE8W24jcE443U/4OeSN/wD00r2PYf1Ti1zXDxZqsup+Ysxej2Tbae5rrcWmJ9wecf8AperQjWHLQwzUcpdJTTQysY3e6J72EAsv8Ak5t6b9/wAOqPtxRfvXeqegtkFlEQEREBERAREQEREBERAXD61dNxhFN7nY1NRdsDTns2HZSuB3htxlxJHC66/EatkET5pXbLImOe9x4NaLk5d5VK0pxibGq90oa4une2OCIbwz8mNg5jxPSSUH00K0Ynxus5MOdYnlKmd13bLSSS4k73ncOnoBKtPo9gkNBAynp2bEcYy53Hi5x4uPErWavtE2YTSNgbnI7s53/GlIF7fojcBzDpK6YlARYusoCIiAiLF0GURYugyiIgj/AFj6zY8Gkjh5F0ssjOUtfYa2Muc0EutmSWuyHN3lxvt//wDY/wDl/wDlSHprq8pMYcx9RyjHxDZEkDmtcWXJ2HbTSC0EkjK4uecrmPaHw75es85D+Cgg3SnEoKud01PT9btkzdEHbTQ8k7Rbl2IORtwN7ZZDa6o+29F+9d6p6l72hsO+XrPOQ/grd6Jaq6LDJxUxGaSRoIYahzHBm0CCWhjBnYkXN96DukWAsoCIiAiIgIiICIiAiLBQRH1Qmkpgpo6Jh7KqJfLY7oYyMv8AMfQwrnOp90X5aaTEJB2NPeOAEXvK4DaeD+iMu+/hbPjta+NGuxSocLlsLzTxDoiJYSLbwXbRHQQrH6vsCGH4fT09htNjDpCOMknZvN+OZsOgBB0Sw5ZRBXXSDW/XQ4jLsFvIQTOj63IbZzY3FpJktcONjmMhllkrFKmWlh/xtX4VN61yuagIiIOd1h46/DsOqKqNoc+JrAwO3bUkrIwTzgbd7cbWUcamNYVXX1UlLVvEoMbpWP2WtLCwtBb2IF29lxz6V2Gu3tLV/wAD7XCoi6nvtqfBZfrRoLKhVt0v1u4g6qlbSyiCGN7mMa1jHlwa4jbc57TmbXyta9ulWTVNomg4gARcGsAIOdxy6DeHWvi3dzvNQ/hrHtr4v3a7zcH4as2MApe5ofNs/ss+wFL3ND5tn9kFY/bXxfu13m4fw13OqDWBiFbXdb1MnLxvjc4ksY0xFguHXY0ZHdn0W6Zj9gKXuaHzbP7L00mHxQ35KJjL7+TaG379gg9AQrKwUH5Mg8u5foFVm13VdTHi79qV4DGxvpdlxHJtLACW23O2g7PfuU86BY57IYfTVJPZSR2k/eMJZJ6WnxFB0KIiAiIgIiICIiAvHjNaKenmmJsIYnvJ5tlpN/QvYuR1s1fI4RWu54RH52RsX9aCt2g9Ca7E6WM58rUtfJwu1ruUk9DXK3wVZNQlOH4s0n83BK9vQbBv9RVnAgIiIKZaWe/qvwqb1rlc1Uy0s9/VfhU3rXK5qAiIg4bXb2lq/wCB9rhURdT321Pgsv1o1Luu3tLV/wAD7XCoi6nvtqfBZfrRoLLKm8HbFvho9erkKm8HbFvho9eguOFlYasoCIsAoMrBWUQQd1SWG+86kD5SF5+a+PLznkW26nTENuingJHuE+0Bx2ZGg/S0rY6/6UPwovO+GeJze+4ln0OK4nqbau1TVw/KQMk83Js/7qCwCIiAiIgIiICIiAuG129pav8Agfa4V3K5LWvR8thFa3mh5TzL2y/0IIa6nk/8Sf4M/wCsxWSCrFqGqhHizAfzsMrG9/ZD/oYVZwIMoiIKZaWe/avwqb1rlvvbVxbu13m4fuLQ6We/qvwqb1rlbz2Ape5YPNR/dQVh9tXFu7Xebh+4ntq4t3a7zcP3FZ32Ape5YPNR/dT2Ape5YPNR/dQVVxjWBiNbC+nqKp0kUmztsLIxfZcHtza0He0HxLpup77anwWX60alDXJhEEWD1b46eFjhyFnMjY0i9VEDYgZbyov6nvtqfBZfrRoLLKlWJEipl2b35d+zbfflDa1uKuqqbwdsW+Gj16D6mtxL5St+dP8A3WOvcS+UrfnTf3VwwiCnorcS+UrfnT/3Uy6hZsQcKjrozGns3kjU7V+UudoMLsy22/he3SpdWUAIiIOA1529h57/AB4rd/lW2UY9Tl2ym8Bk+0U6kTX9UhmFOad8s8TW9JBLz6GlcP1N1Jeqq5vk6dkfnJNr/aQWBREQEREBERAREQF5MXoxPBLCRcSxPYQeO00j+a9awUFP9DKx1BidNITbkapjZP2S/k5fQXK4AVWNbejj6PFJdljtiskM0BaCdp0hBe1thvDnEWHAt51ZXRkymkpuXFpuQj5UbrSbA2hbvoNmiIgplpZ7+q/CpvWuVzVTLSz39V+FTetcrmoCIiDhtdvaWr/gfa4VEXU99tT4LL9aNS7rt7S1f8D7XCoi6nvtqfBZfrRoLLKm8HbFvho9erkKm8HbFvho9eguOFlYCygIiICIsFBCPVKYnlR0wO8yTvHeAZGb+ORbLqcsO2KOecjOafZB4lsbN3lcVFutnHev8Tnc3NkLuQitxERLSRY53dtEHmIVi9XeCdYYdTU5/KbHtSftyEyPz42LiO8Ag6RERAREQEREBERAREQERaTS3SmDCoOXqCdkuDWNYLue8gnZaO8CbnLJBu1gqJ/b7oe56v5sX4ie33Q9z1fzYvxEHIaQan66bEZeTa3reed0nXBeyzGPdtHajvtFwvawGeWe9WIUYYZrvw+eVsbmTxB5DeUmawMaTkNotebDp3BSegIiIOd1hYE/EcPqKWNwa+VrCwu3bUcrJACeAOxa/C6jrUzq9rKCqkqquMRWiMbGbbHlxc4EnsCQANlTOsBAVdY9U+IDEx7mOQFVyvXG2zZ5ISbd9m+1tcNm2/ozVi1iyA0LKIgIiIC5DWfpOMMoJZQRysg5KAHi9/wu80Xd4hzrq5pgwFziA1oJc5xsAALkkncAqr60tMvZer2o9rreG8cDTfPPspdngXZeINQfnVTo4cRxGIOBMcDhPOTxDHXa0/tOsD0XVrQuC1PaH+xlEHSNtPVbMk1xYtFuwiP7IJJ6XFd8gIiICIiAiIgIiICIiAof6pL3pS+EO9UVMCh/qkvelL4Q71RQV9bvzUs6NanI8Rp2VNPibSx4zBp+yY62bHgS5OHH0XC5zQ3QN+LUVVLA48vTSMDIyQGyMLSXNBO5+QsTlwO+48OiGlVVgdS5zG2z2KiCW4Dw0nsXD4Lhc2PAniLghJ+Gag2MkaZ6wyRtILo2RcmXWz2dvbNgd2WefBTWuc0L0zpsWi24H2e0DlYX5SRnpHEczhl47hdECgyiIgIiICIiAiIgLBK+VVUMjY58jmsY0Xc55DWgc5J3KBNZ+to1QdSYeS2EgtmnzDpBu2Y/is33JzNxu4h9tdOsfl9rDqR/YA2qpW27Mj80w/FB3niRbde/i1IaBddyNxCoHuEDzyLD+dlb8I/oNPlcLcCFqtVurd+KvE84cykY43IyMzgc2Rn4vO7xDPdZakpmxMbHG1rGRtDWNYLBrQLAADcEH2CyiICIiAiIgIiICIiAiIgKIuqPhcaKncAdllSQ4jhtROtfm3KXV86iBsjSx7Q5rhYtcAQR0goIf6m2Iimq3WOy6aMNdbIlrCXAHjbaHlC6jWNq2gxZvKNIhqWjsZQ3J+WTZQN45nbx07l21LSshaGRsaxrdzWANA7wC+1kFQMSwquwSpG2JIJWH3OWMkNeN92SDJzeceIjgpO0N15DsY8Rj6OuIR5NuL+bfIpkxbCYauMw1ETZI3b2vFx3xzHpGahzS3UXcmTDpQOPIVBNu8yW3od5UEvYNjtPWs26aeOVvHk3BxBtezm72noNlsbqn2J4HX4RJtSRzQOGTZWXDTnubK3I7t11vcI1vYpTZGdszbZNqWB/Hftts4+MlBaVFBFFr+kFuVomnLMxyEX8TmrYjX/D3DL5xv3UEzLBKhOq6oBtvc6F1/1kot6GrncW15V8oIhjhgBGRDTK8HnBfl5QUFjJJA0XJAA3k5Ad8qP9LNb1DQgtid11LwZTuGwDb4U2YA721v3Kv+JaRV+KPDJZ553PPYxMuQTvs2Jgsd17AcF1ejOpmuqtl0+zTRnfyvZSW/RjH8yEGi0v05rMYeGyOIjv2FPBfYvwu0ZvduzN7cLLudXOp18pZU4iCyPJzaU5PeDmOV+IP0N/PbcpP0O1e0WFdlDGXykWM8x2n/5eDB+yB411lkHypqZkbWsjaGMYA1rWANa0DcABuC+yIgIiICIiAiIgIiICIiAiIgIiICIiAiIg/L2BwsRcEEEHMEHgQuXxfV3htXcy0cVyQS6IGJ2XSwhdUiCLavUVhzySySqjvua2Rjmj50ZPpXgdqBpuFZP42xn+SmFEESQahKIfl1NU79gxM+lhW+wvVDhcFj1uZSONQ9z799os30LvUQeLDcKhpW7EEMcTbAWiaG5DdewzXtCIgIiICIiAiIgIiICIiAiIgIiICIiAiIgIiICIiAiIgIiICIiAiIgIiICIiAiIgIiICIiAiIgIiICIiAiIgIiICIiAiIgIiICIiAiIgIiICIiAiIgIiICIiAiIg//Z"/>
          <p:cNvSpPr>
            <a:spLocks noChangeAspect="1" noChangeArrowheads="1"/>
          </p:cNvSpPr>
          <p:nvPr userDrawn="1"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10969492" y="6538025"/>
            <a:ext cx="1103172" cy="206222"/>
          </a:xfrm>
        </p:spPr>
        <p:txBody>
          <a:bodyPr/>
          <a:lstStyle>
            <a:lvl1pPr algn="l">
              <a:defRPr sz="1000">
                <a:solidFill>
                  <a:srgbClr val="97A19A"/>
                </a:solidFill>
              </a:defRPr>
            </a:lvl1pPr>
          </a:lstStyle>
          <a:p>
            <a:pPr>
              <a:defRPr/>
            </a:pPr>
            <a:r>
              <a:rPr lang="hr-HR" dirty="0" smtClean="0"/>
              <a:t>Strana </a:t>
            </a:r>
            <a:fld id="{E3F0B090-7124-4342-B934-9C8ABDC2DF6F}" type="slidenum">
              <a:rPr lang="hr-HR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‹#›</a:t>
            </a:fld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 od 29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863752" y="6523200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b="0" i="0" u="none" strike="noStrike" kern="1200" cap="none" spc="0" normalizeH="0" baseline="0" noProof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</a:rPr>
              <a:t>Stav građana prema županijama   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</a:rPr>
              <a:t>|</a:t>
            </a:r>
            <a:r>
              <a:rPr kumimoji="0" lang="hr-H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</a:rPr>
              <a:t>    Javno mnijenje građana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912424" y="-3960"/>
            <a:ext cx="2279576" cy="354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0" y="373752"/>
            <a:ext cx="12192000" cy="783272"/>
          </a:xfrm>
          <a:solidFill>
            <a:srgbClr val="97A19A"/>
          </a:solidFill>
        </p:spPr>
        <p:txBody>
          <a:bodyPr/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35360" y="1497199"/>
            <a:ext cx="11328400" cy="1655242"/>
          </a:xfrm>
        </p:spPr>
        <p:txBody>
          <a:bodyPr/>
          <a:lstStyle>
            <a:lvl1pPr>
              <a:buClr>
                <a:srgbClr val="A58DC1"/>
              </a:buClr>
              <a:buFont typeface="Wingdings" pitchFamily="2" charset="2"/>
              <a:buChar char="§"/>
              <a:defRPr sz="1200">
                <a:latin typeface="Calibri" pitchFamily="34" charset="0"/>
                <a:ea typeface="Tahom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300"/>
              </a:spcBef>
              <a:buClr>
                <a:srgbClr val="CBD400"/>
              </a:buClr>
              <a:buFont typeface="Wingdings" pitchFamily="2" charset="2"/>
              <a:buChar char="§"/>
              <a:defRPr sz="1200">
                <a:latin typeface="Calibri" pitchFamily="34" charset="0"/>
                <a:ea typeface="Tahoma" pitchFamily="34" charset="0"/>
                <a:cs typeface="Tahoma" pitchFamily="34" charset="0"/>
              </a:defRPr>
            </a:lvl2pPr>
            <a:lvl3pPr>
              <a:buClr>
                <a:srgbClr val="97A19A"/>
              </a:buClr>
              <a:buFont typeface="Wingdings" pitchFamily="2" charset="2"/>
              <a:buChar char="§"/>
              <a:defRPr sz="1200">
                <a:latin typeface="Calibri" pitchFamily="34" charset="0"/>
                <a:ea typeface="Tahoma" pitchFamily="34" charset="0"/>
                <a:cs typeface="Tahoma" pitchFamily="34" charset="0"/>
              </a:defRPr>
            </a:lvl3pPr>
            <a:lvl4pPr marL="358775" indent="0" algn="ctr">
              <a:buNone/>
              <a:defRPr lang="en-US" sz="1200" i="1" dirty="0" smtClean="0"/>
            </a:lvl4pPr>
            <a:lvl5pPr algn="r">
              <a:buNone/>
              <a:defRPr sz="1100" i="1">
                <a:latin typeface="Calibri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“Fourth level”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30722" name="AutoShape 2" descr="data:image/jpeg;base64,/9j/4AAQSkZJRgABAQAAAQABAAD/2wCEAAkGBxQPEhQSEhIVFhUQEhUUEhQQFxcUGBYUFBIWFhUVFhQYHDQsGBolJxUWITEhJTUrLi4uFx81ODMsNygtMSsBCgoKBQUFDgUFDisZExkrKysrKysrKysrKysrKysrKysrKysrKysrKysrKysrKysrKysrKysrKysrKysrKysrK//AABEIAOEA4QMBIgACEQEDEQH/xAAcAAEAAgMBAQEAAAAAAAAAAAAABwgBBQYEAwL/xABREAABAwICBQMMDQoEBwAAAAABAAIDBBEFIQYHEjFBE1FhCBQiNVRxdIGRk6GzFRcjNEJSU5KxsrTS0zJDYmNyc4PBwtEkgqLDJTNEZKPh4v/EABQBAQAAAAAAAAAAAAAAAAAAAAD/xAAUEQEAAAAAAAAAAAAAAAAAAAAA/9oADAMBAAIRAxEAPwCcUREBERAREQEREBERAREQEREBERAREQEREBERAREQEREBERAREQEREBERAREQEREBERAREQEREBERAREQEREBERAREQEREBERAREQEREBERAREQEREBFr8axmGijMtRK2Jg+E82ueZo+EegZqHNLNehO1Hh8Vt4E9QBfm2mRDyja6LjggnCSUNF3EADeXEADxrlsU1k4ZTX2q2JxHCA8sf9FxdVorsYr8Wk2JJZ6l7sxGy7hkb5RMFgBfgMl0WE6ncTqAC6KOEHuh+z/pYCfQgk+s16Yew2ZHUSDnYxrR/rcF4H6/aa+VHORzl0Y9F1qKPUBIQDLXMB+E2KIu8jnOH0LaN1A09s6ya/Q1n0IPXDr6ojbap6lt+No3AeR63+H63MLmNuueTP65jmDy2suLqtQDT/y65w/eRB30PC5zEtRuIR3MT6eYA5Br3McRzlr22HlKCwuHYrBVN24Jo5W/Ghe14vzXad69ip5X4NX4S8Pkinp3bmyNu0HjYSNNju3X4LrtFtdFdSkNqbVUf6yzJALjdIBnx/KB76CyqLldDtPqPFRaGTZltnBNZsgtvsL2cON2k+JdUgIi8lNiMUr3MZLG58eT2sc1zm2yO00HJB60REBERAREQEREBERAREQEREGLqP8AWRrOhwoGGICaqLTaP4Ed9zpSPLsjM2+DcFarW3rMFAHUlI4GpcPdJBYiAH6ZCMwOG/mUP6FaG1ONTkMJDQdqepku4NLjc3N+zecza+e8kDNB5a2trcbqey5SomeTssYMmNyya3cxu7PylSrofqNYA2TEXlzt/W8DrNHQ+QZn/LbvnjJeiOiFNhcQjp2C5A5SVwBkkIzu93jNhuF10CDw4RhENIzk6eFkTeaNobe3Pbf417kRAREQEREH4ljDwWuAIcCCHC4IO8EHeFHmlup+irrvhHW0pv2UIHJuJ+PF/NtvGpGRBUbSzQutwiQGVhDA4GKohJLCb3aQ4ZsdluNjl3ipC1da5HNLafEjduQZUgdkM/zwG8fpDPnvvU31lGyZjo5GNex4s5jwHNcDwIO9QDrP1TupNuqoWl0ABdLDm58Q4ub8ZnE8W24jcE443U/4OeSN/wD00r2PYf1Ti1zXDxZqsup+Ysxej2Tbae5rrcWmJ9wecf8AperQjWHLQwzUcpdJTTQysY3e6J72EAsv8Ak5t6b9/wAOqPtxRfvXeqegtkFlEQEREBERAREQEREBERAXD61dNxhFN7nY1NRdsDTns2HZSuB3htxlxJHC66/EatkET5pXbLImOe9x4NaLk5d5VK0pxibGq90oa4une2OCIbwz8mNg5jxPSSUH00K0Ynxus5MOdYnlKmd13bLSSS4k73ncOnoBKtPo9gkNBAynp2bEcYy53Hi5x4uPErWavtE2YTSNgbnI7s53/GlIF7fojcBzDpK6YlARYusoCIiAiLF0GURYugyiIgj/AFj6zY8Gkjh5F0ssjOUtfYa2Muc0EutmSWuyHN3lxvt//wDY/wDl/wDlSHprq8pMYcx9RyjHxDZEkDmtcWXJ2HbTSC0EkjK4uecrmPaHw75es85D+Cgg3SnEoKud01PT9btkzdEHbTQ8k7Rbl2IORtwN7ZZDa6o+29F+9d6p6l72hsO+XrPOQ/grd6Jaq6LDJxUxGaSRoIYahzHBm0CCWhjBnYkXN96DukWAsoCIiAiIgIiICIiAiLBQRH1Qmkpgpo6Jh7KqJfLY7oYyMv8AMfQwrnOp90X5aaTEJB2NPeOAEXvK4DaeD+iMu+/hbPjta+NGuxSocLlsLzTxDoiJYSLbwXbRHQQrH6vsCGH4fT09htNjDpCOMknZvN+OZsOgBB0Sw5ZRBXXSDW/XQ4jLsFvIQTOj63IbZzY3FpJktcONjmMhllkrFKmWlh/xtX4VN61yuagIiIOd1h46/DsOqKqNoc+JrAwO3bUkrIwTzgbd7cbWUcamNYVXX1UlLVvEoMbpWP2WtLCwtBb2IF29lxz6V2Gu3tLV/wAD7XCoi6nvtqfBZfrRoLKhVt0v1u4g6qlbSyiCGN7mMa1jHlwa4jbc57TmbXyta9ulWTVNomg4gARcGsAIOdxy6DeHWvi3dzvNQ/hrHtr4v3a7zcH4as2MApe5ofNs/ss+wFL3ND5tn9kFY/bXxfu13m4fw13OqDWBiFbXdb1MnLxvjc4ksY0xFguHXY0ZHdn0W6Zj9gKXuaHzbP7L00mHxQ35KJjL7+TaG379gg9AQrKwUH5Mg8u5foFVm13VdTHi79qV4DGxvpdlxHJtLACW23O2g7PfuU86BY57IYfTVJPZSR2k/eMJZJ6WnxFB0KIiAiIgIiICIiAvHjNaKenmmJsIYnvJ5tlpN/QvYuR1s1fI4RWu54RH52RsX9aCt2g9Ca7E6WM58rUtfJwu1ruUk9DXK3wVZNQlOH4s0n83BK9vQbBv9RVnAgIiIKZaWe/qvwqb1rlc1Uy0s9/VfhU3rXK5qAiIg4bXb2lq/wCB9rhURdT321Pgsv1o1Luu3tLV/wAD7XCoi6nvtqfBZfrRoLLKm8HbFvho9erkKm8HbFvho9eguOFlYasoCIsAoMrBWUQQd1SWG+86kD5SF5+a+PLznkW26nTENuingJHuE+0Bx2ZGg/S0rY6/6UPwovO+GeJze+4ln0OK4nqbau1TVw/KQMk83Js/7qCwCIiAiIgIiICIiAuG129pav8Agfa4V3K5LWvR8thFa3mh5TzL2y/0IIa6nk/8Sf4M/wCsxWSCrFqGqhHizAfzsMrG9/ZD/oYVZwIMoiIKZaWe/avwqb1rlvvbVxbu13m4fuLQ6We/qvwqb1rlbz2Ape5YPNR/dQVh9tXFu7Xebh+4ntq4t3a7zcP3FZ32Ape5YPNR/dT2Ape5YPNR/dQVVxjWBiNbC+nqKp0kUmztsLIxfZcHtza0He0HxLpup77anwWX60alDXJhEEWD1b46eFjhyFnMjY0i9VEDYgZbyov6nvtqfBZfrRoLLKlWJEipl2b35d+zbfflDa1uKuqqbwdsW+Gj16D6mtxL5St+dP8A3WOvcS+UrfnTf3VwwiCnorcS+UrfnT/3Uy6hZsQcKjrozGns3kjU7V+UudoMLsy22/he3SpdWUAIiIOA1529h57/AB4rd/lW2UY9Tl2ym8Bk+0U6kTX9UhmFOad8s8TW9JBLz6GlcP1N1Jeqq5vk6dkfnJNr/aQWBREQEREBERAREQF5MXoxPBLCRcSxPYQeO00j+a9awUFP9DKx1BidNITbkapjZP2S/k5fQXK4AVWNbejj6PFJdljtiskM0BaCdp0hBe1thvDnEWHAt51ZXRkymkpuXFpuQj5UbrSbA2hbvoNmiIgplpZ7+q/CpvWuVzVTLSz39V+FTetcrmoCIiDhtdvaWr/gfa4VEXU99tT4LL9aNS7rt7S1f8D7XCoi6nvtqfBZfrRoLLKm8HbFvho9erkKm8HbFvho9eguOFlYCygIiICIsFBCPVKYnlR0wO8yTvHeAZGb+ORbLqcsO2KOecjOafZB4lsbN3lcVFutnHev8Tnc3NkLuQitxERLSRY53dtEHmIVi9XeCdYYdTU5/KbHtSftyEyPz42LiO8Ag6RERAREQEREBERAREQERaTS3SmDCoOXqCdkuDWNYLue8gnZaO8CbnLJBu1gqJ/b7oe56v5sX4ie33Q9z1fzYvxEHIaQan66bEZeTa3reed0nXBeyzGPdtHajvtFwvawGeWe9WIUYYZrvw+eVsbmTxB5DeUmawMaTkNotebDp3BSegIiIOd1hYE/EcPqKWNwa+VrCwu3bUcrJACeAOxa/C6jrUzq9rKCqkqquMRWiMbGbbHlxc4EnsCQANlTOsBAVdY9U+IDEx7mOQFVyvXG2zZ5ISbd9m+1tcNm2/ozVi1iyA0LKIgIiIC5DWfpOMMoJZQRysg5KAHi9/wu80Xd4hzrq5pgwFziA1oJc5xsAALkkncAqr60tMvZer2o9rreG8cDTfPPspdngXZeINQfnVTo4cRxGIOBMcDhPOTxDHXa0/tOsD0XVrQuC1PaH+xlEHSNtPVbMk1xYtFuwiP7IJJ6XFd8gIiICIiAiIgIiICIiAof6pL3pS+EO9UVMCh/qkvelL4Q71RQV9bvzUs6NanI8Rp2VNPibSx4zBp+yY62bHgS5OHH0XC5zQ3QN+LUVVLA48vTSMDIyQGyMLSXNBO5+QsTlwO+48OiGlVVgdS5zG2z2KiCW4Dw0nsXD4Lhc2PAniLghJ+Gag2MkaZ6wyRtILo2RcmXWz2dvbNgd2WefBTWuc0L0zpsWi24H2e0DlYX5SRnpHEczhl47hdECgyiIgIiICIiAiIgLBK+VVUMjY58jmsY0Xc55DWgc5J3KBNZ+to1QdSYeS2EgtmnzDpBu2Y/is33JzNxu4h9tdOsfl9rDqR/YA2qpW27Mj80w/FB3niRbde/i1IaBddyNxCoHuEDzyLD+dlb8I/oNPlcLcCFqtVurd+KvE84cykY43IyMzgc2Rn4vO7xDPdZakpmxMbHG1rGRtDWNYLBrQLAADcEH2CyiICIiAiIgIiICIiAiIgKIuqPhcaKncAdllSQ4jhtROtfm3KXV86iBsjSx7Q5rhYtcAQR0goIf6m2Iimq3WOy6aMNdbIlrCXAHjbaHlC6jWNq2gxZvKNIhqWjsZQ3J+WTZQN45nbx07l21LSshaGRsaxrdzWANA7wC+1kFQMSwquwSpG2JIJWH3OWMkNeN92SDJzeceIjgpO0N15DsY8Rj6OuIR5NuL+bfIpkxbCYauMw1ETZI3b2vFx3xzHpGahzS3UXcmTDpQOPIVBNu8yW3od5UEvYNjtPWs26aeOVvHk3BxBtezm72noNlsbqn2J4HX4RJtSRzQOGTZWXDTnubK3I7t11vcI1vYpTZGdszbZNqWB/Hftts4+MlBaVFBFFr+kFuVomnLMxyEX8TmrYjX/D3DL5xv3UEzLBKhOq6oBtvc6F1/1kot6GrncW15V8oIhjhgBGRDTK8HnBfl5QUFjJJA0XJAA3k5Ad8qP9LNb1DQgtid11LwZTuGwDb4U2YA721v3Kv+JaRV+KPDJZ553PPYxMuQTvs2Jgsd17AcF1ejOpmuqtl0+zTRnfyvZSW/RjH8yEGi0v05rMYeGyOIjv2FPBfYvwu0ZvduzN7cLLudXOp18pZU4iCyPJzaU5PeDmOV+IP0N/PbcpP0O1e0WFdlDGXykWM8x2n/5eDB+yB411lkHypqZkbWsjaGMYA1rWANa0DcABuC+yIgIiICIiAiIgIiICIiAiIgIiICIiAiIg/L2BwsRcEEEHMEHgQuXxfV3htXcy0cVyQS6IGJ2XSwhdUiCLavUVhzySySqjvua2Rjmj50ZPpXgdqBpuFZP42xn+SmFEESQahKIfl1NU79gxM+lhW+wvVDhcFj1uZSONQ9z799os30LvUQeLDcKhpW7EEMcTbAWiaG5DdewzXtCIgIiICIiAiIgIiICIiAiIgIiICIiAiIgIiICIiAiIgIiICIiAiIgIiICIiAiIgIiICIiAiIgIiICIiAiIgIiICIiAiIgIiICIiAiIgIiICIiAiIgIiICIiAiIg//Z"/>
          <p:cNvSpPr>
            <a:spLocks noChangeAspect="1" noChangeArrowheads="1"/>
          </p:cNvSpPr>
          <p:nvPr userDrawn="1"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10969492" y="6538025"/>
            <a:ext cx="1103172" cy="206222"/>
          </a:xfrm>
        </p:spPr>
        <p:txBody>
          <a:bodyPr/>
          <a:lstStyle>
            <a:lvl1pPr algn="l">
              <a:defRPr sz="1000">
                <a:solidFill>
                  <a:srgbClr val="97A19A"/>
                </a:solidFill>
              </a:defRPr>
            </a:lvl1pPr>
          </a:lstStyle>
          <a:p>
            <a:pPr>
              <a:defRPr/>
            </a:pPr>
            <a:r>
              <a:rPr lang="hr-HR" dirty="0" smtClean="0"/>
              <a:t> </a:t>
            </a:r>
            <a:r>
              <a:rPr lang="hr-HR" dirty="0" err="1" smtClean="0">
                <a:solidFill>
                  <a:schemeClr val="bg1">
                    <a:lumMod val="50000"/>
                  </a:schemeClr>
                </a:solidFill>
              </a:rPr>
              <a:t>Slide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fld id="{E3F0B090-7124-4342-B934-9C8ABDC2DF6F}" type="slidenum">
              <a:rPr lang="hr-HR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‹#›</a:t>
            </a:fld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 od  29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681" y="844286"/>
            <a:ext cx="11490325" cy="312738"/>
          </a:xfrm>
        </p:spPr>
        <p:txBody>
          <a:bodyPr/>
          <a:lstStyle>
            <a:lvl1pPr marL="0" indent="0">
              <a:buNone/>
              <a:defRPr sz="90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863752" y="6523200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b="0" i="0" u="none" strike="noStrike" kern="1200" cap="none" spc="0" normalizeH="0" baseline="0" noProof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</a:rPr>
              <a:t>Stav građana prema županijama   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</a:rPr>
              <a:t>|</a:t>
            </a:r>
            <a:r>
              <a:rPr kumimoji="0" lang="hr-H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</a:rPr>
              <a:t>    Javno mnijenje građana</a:t>
            </a:r>
          </a:p>
        </p:txBody>
      </p:sp>
    </p:spTree>
    <p:extLst>
      <p:ext uri="{BB962C8B-B14F-4D97-AF65-F5344CB8AC3E}">
        <p14:creationId xmlns:p14="http://schemas.microsoft.com/office/powerpoint/2010/main" val="2041097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24"/>
            <a:ext cx="12192000" cy="2643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"/>
            <a:ext cx="9239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97A19A"/>
                </a:solidFill>
              </a:rPr>
              <a:t>integrity…               passion…               innovation…               teamwork…</a:t>
            </a:r>
          </a:p>
        </p:txBody>
      </p:sp>
      <p:pic>
        <p:nvPicPr>
          <p:cNvPr id="28680" name="Picture 8" descr="http://www.researchoptimus.com/blog/wp-content/uploads/2013/05/qualitative-quantitative-banner-640x200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43" y="2027494"/>
            <a:ext cx="5952000" cy="1395000"/>
          </a:xfrm>
          <a:prstGeom prst="rect">
            <a:avLst/>
          </a:prstGeom>
          <a:noFill/>
        </p:spPr>
      </p:pic>
      <p:pic>
        <p:nvPicPr>
          <p:cNvPr id="18" name="Picture 17" descr="horizontalni_manji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840416" y="1"/>
            <a:ext cx="2351627" cy="260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0858"/>
            <a:ext cx="7334259" cy="1143000"/>
          </a:xfrm>
          <a:solidFill>
            <a:srgbClr val="97A19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24"/>
            <a:ext cx="12192000" cy="2643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"/>
            <a:ext cx="9239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97A19A"/>
                </a:solidFill>
              </a:rPr>
              <a:t>integrity…               passion…               innovation…               teamwork…</a:t>
            </a:r>
          </a:p>
        </p:txBody>
      </p:sp>
      <p:pic>
        <p:nvPicPr>
          <p:cNvPr id="18" name="Picture 17" descr="horizontalni_manji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840416" y="1"/>
            <a:ext cx="2351627" cy="260045"/>
          </a:xfrm>
          <a:prstGeom prst="rect">
            <a:avLst/>
          </a:prstGeom>
        </p:spPr>
      </p:pic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2012" y="1988841"/>
            <a:ext cx="5999989" cy="149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0858"/>
            <a:ext cx="7334259" cy="1143000"/>
          </a:xfrm>
          <a:solidFill>
            <a:srgbClr val="97A19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24"/>
            <a:ext cx="12192000" cy="2643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"/>
            <a:ext cx="9239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97A19A"/>
                </a:solidFill>
              </a:rPr>
              <a:t>integrity…               passion…               innovation…               teamwork…</a:t>
            </a:r>
          </a:p>
        </p:txBody>
      </p:sp>
      <p:pic>
        <p:nvPicPr>
          <p:cNvPr id="17" name="Picture 1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00" y="2026800"/>
            <a:ext cx="5952000" cy="139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7" descr="horizontalni_manji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840416" y="1"/>
            <a:ext cx="2351627" cy="260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0858"/>
            <a:ext cx="7334259" cy="1143000"/>
          </a:xfrm>
          <a:solidFill>
            <a:srgbClr val="97A19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5347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24"/>
            <a:ext cx="12192000" cy="2643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3" name="Picture 12" descr="horizontalni_manji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840416" y="1"/>
            <a:ext cx="2351627" cy="26004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1"/>
            <a:ext cx="9239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97A19A"/>
                </a:solidFill>
              </a:rPr>
              <a:t>integrity…               passion…               innovation…               teamwork…</a:t>
            </a:r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191969" y="2005794"/>
            <a:ext cx="6000031" cy="15018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0858"/>
            <a:ext cx="8286765" cy="1143000"/>
          </a:xfrm>
          <a:solidFill>
            <a:srgbClr val="97A19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0" y="1"/>
            <a:ext cx="9239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97A19A"/>
                </a:solidFill>
              </a:rPr>
              <a:t>integrity…               passion…               innovation…               teamwork…</a:t>
            </a:r>
          </a:p>
        </p:txBody>
      </p:sp>
      <p:pic>
        <p:nvPicPr>
          <p:cNvPr id="18" name="Picture 17" descr="horizontalni_manj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840416" y="1"/>
            <a:ext cx="2351627" cy="260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0858"/>
            <a:ext cx="7334259" cy="1143000"/>
          </a:xfrm>
          <a:solidFill>
            <a:srgbClr val="97A19A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6629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 err="1" smtClean="0"/>
              <a:t>Click</a:t>
            </a:r>
            <a:r>
              <a:rPr lang="hr-HR" dirty="0" smtClean="0"/>
              <a:t> to </a:t>
            </a:r>
            <a:r>
              <a:rPr lang="hr-HR" dirty="0" err="1" smtClean="0"/>
              <a:t>edit</a:t>
            </a:r>
            <a:r>
              <a:rPr lang="hr-HR" dirty="0" smtClean="0"/>
              <a:t> Master title </a:t>
            </a:r>
            <a:r>
              <a:rPr lang="hr-HR" dirty="0" err="1" smtClean="0"/>
              <a:t>style</a:t>
            </a:r>
            <a:endParaRPr lang="hr-H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53335"/>
            <a:ext cx="2844800" cy="26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7A19A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E3F0B090-7124-4342-B934-9C8ABDC2DF6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98" r:id="rId3"/>
    <p:sldLayoutId id="2147483792" r:id="rId4"/>
    <p:sldLayoutId id="2147483795" r:id="rId5"/>
    <p:sldLayoutId id="2147483797" r:id="rId6"/>
    <p:sldLayoutId id="2147483793" r:id="rId7"/>
    <p:sldLayoutId id="2147483799" r:id="rId8"/>
    <p:sldLayoutId id="2147483790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631505" y="2600944"/>
            <a:ext cx="9217024" cy="863600"/>
          </a:xfrm>
        </p:spPr>
        <p:txBody>
          <a:bodyPr/>
          <a:lstStyle/>
          <a:p>
            <a:r>
              <a:rPr lang="hr-HR" sz="4800" b="1" dirty="0">
                <a:solidFill>
                  <a:schemeClr val="bg1"/>
                </a:solidFill>
              </a:rPr>
              <a:t>Stav građana prema </a:t>
            </a:r>
            <a:r>
              <a:rPr lang="hr-HR" sz="4800" b="1" dirty="0" smtClean="0">
                <a:solidFill>
                  <a:schemeClr val="bg1"/>
                </a:solidFill>
              </a:rPr>
              <a:t>županijama</a:t>
            </a:r>
            <a:r>
              <a:rPr lang="hr-HR" sz="500" b="1" dirty="0">
                <a:solidFill>
                  <a:schemeClr val="bg1"/>
                </a:solidFill>
              </a:rPr>
              <a:t/>
            </a:r>
            <a:br>
              <a:rPr lang="hr-HR" sz="500" b="1" dirty="0">
                <a:solidFill>
                  <a:schemeClr val="bg1"/>
                </a:solidFill>
              </a:rPr>
            </a:br>
            <a:r>
              <a:rPr lang="hr-HR" sz="2000" b="1" dirty="0" smtClean="0">
                <a:solidFill>
                  <a:schemeClr val="bg1"/>
                </a:solidFill>
              </a:rPr>
              <a:t/>
            </a:r>
            <a:br>
              <a:rPr lang="hr-HR" sz="2000" b="1" dirty="0" smtClean="0">
                <a:solidFill>
                  <a:schemeClr val="bg1"/>
                </a:solidFill>
              </a:rPr>
            </a:br>
            <a:r>
              <a:rPr lang="hr-HR" sz="2000" b="1" dirty="0">
                <a:solidFill>
                  <a:schemeClr val="bg1"/>
                </a:solidFill>
              </a:rPr>
              <a:t>J</a:t>
            </a:r>
            <a:r>
              <a:rPr lang="hr-HR" sz="2000" b="1" dirty="0" smtClean="0">
                <a:solidFill>
                  <a:schemeClr val="bg1"/>
                </a:solidFill>
              </a:rPr>
              <a:t>avno mnijenje</a:t>
            </a:r>
            <a:endParaRPr lang="hr-HR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52184" y="6165304"/>
            <a:ext cx="4415486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000" i="1" dirty="0">
                <a:solidFill>
                  <a:srgbClr val="97A19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www.hendal.hr</a:t>
            </a:r>
            <a:endParaRPr lang="en-US" sz="1100" i="1" dirty="0">
              <a:solidFill>
                <a:srgbClr val="97A19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000" i="1" dirty="0" err="1">
                <a:solidFill>
                  <a:srgbClr val="97A19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Hendal</a:t>
            </a:r>
            <a:r>
              <a:rPr lang="en-GB" sz="1000" i="1" dirty="0">
                <a:solidFill>
                  <a:srgbClr val="97A19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r-HR" sz="1000" i="1" dirty="0" smtClean="0">
                <a:solidFill>
                  <a:srgbClr val="97A19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provodi istraživanja sukladno normi </a:t>
            </a:r>
            <a:r>
              <a:rPr lang="en-GB" sz="1000" i="1" dirty="0" smtClean="0">
                <a:solidFill>
                  <a:srgbClr val="97A19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 20252:2012</a:t>
            </a:r>
            <a:r>
              <a:rPr lang="en-GB" sz="1000" i="1" dirty="0" smtClean="0">
                <a:solidFill>
                  <a:srgbClr val="97A19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i="1" dirty="0">
              <a:solidFill>
                <a:srgbClr val="97A19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774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991544" y="1416597"/>
            <a:ext cx="9289032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ts val="0"/>
              </a:spcAft>
              <a:buClr>
                <a:srgbClr val="A58DC1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Calibri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CBD400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Calibri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97A19A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Calibri" pitchFamily="34" charset="0"/>
                <a:ea typeface="Tahoma" pitchFamily="34" charset="0"/>
                <a:cs typeface="Tahoma" pitchFamily="34" charset="0"/>
              </a:defRPr>
            </a:lvl3pPr>
            <a:lvl4pPr marL="358775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1300" i="1" dirty="0" smtClean="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i="1">
                <a:solidFill>
                  <a:schemeClr val="tx1"/>
                </a:solidFill>
                <a:latin typeface="Calibri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hr-HR" sz="500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500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500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500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500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hr-HR" sz="500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500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500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hr-HR" b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UZORAK</a:t>
            </a:r>
          </a:p>
          <a:p>
            <a:pPr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→"/>
            </a:pPr>
            <a:r>
              <a:rPr lang="hr-HR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Nacionalno-reprezentativni uzorak punoljetnih građana Republike Hrvatske. Reprezentativnost prema dobi, spolu, regiji i veličini naselja.</a:t>
            </a:r>
          </a:p>
          <a:p>
            <a:pPr marL="342900" lvl="1" indent="-342900">
              <a:spcBef>
                <a:spcPts val="12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→"/>
            </a:pPr>
            <a:r>
              <a:rPr lang="hr-HR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Kako bi se osigurala reprezentativnost, postavljene su kvote sukladno udjelima u populaciji (prema Popisu stanovništva RH 2011.)</a:t>
            </a:r>
          </a:p>
          <a:p>
            <a:pPr marL="342900" lvl="1" indent="-342900">
              <a:spcBef>
                <a:spcPts val="12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→"/>
            </a:pPr>
            <a:r>
              <a:rPr lang="hr-HR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Ostvarena veličina uzorka: N=752</a:t>
            </a:r>
          </a:p>
          <a:p>
            <a:pPr marL="0" indent="0">
              <a:buFont typeface="Wingdings" pitchFamily="2" charset="2"/>
              <a:buNone/>
            </a:pPr>
            <a:endParaRPr lang="hr-HR" sz="500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hr-HR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hr-HR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Metodologija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991544" y="1416597"/>
            <a:ext cx="9937104" cy="1436339"/>
          </a:xfrm>
        </p:spPr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METODA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Kvantitativna metoda telefonskog intervjua - CATI 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(Computer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Assisted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Telephone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Interviewing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Istraživanje je provedeno u periodu od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23. prosinca 2015. do 5. siječnja 2016.  </a:t>
            </a:r>
          </a:p>
          <a:p>
            <a:endParaRPr lang="hr-HR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4" descr="http://blkkat.com/wp-content/uploads/2013/03/DigiveyLaunche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" t="6653" r="6875" b="6757"/>
          <a:stretch/>
        </p:blipFill>
        <p:spPr bwMode="auto">
          <a:xfrm>
            <a:off x="250341" y="3140968"/>
            <a:ext cx="1597187" cy="15739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larrywhitevoice.com/wp-content/themes/larrywhite-novo/images/telephone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416597"/>
            <a:ext cx="1031215" cy="103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284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 glavnih rezultata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45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55" y="1628800"/>
            <a:ext cx="11309060" cy="3737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/>
              <a:t>Gotovo polovina ispitanih građana slaže se da su županije dio lokalnog identiteta</a:t>
            </a:r>
            <a:endParaRPr lang="hr-HR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77955" y="5694500"/>
            <a:ext cx="4033869" cy="686828"/>
          </a:xfrm>
        </p:spPr>
        <p:txBody>
          <a:bodyPr/>
          <a:lstStyle/>
          <a:p>
            <a:r>
              <a:rPr lang="hr-HR" dirty="0">
                <a:solidFill>
                  <a:schemeClr val="accent4"/>
                </a:solidFill>
              </a:rPr>
              <a:t>Pitanje:  Koliko se slažete sa </a:t>
            </a:r>
            <a:r>
              <a:rPr lang="hr-HR" dirty="0" smtClean="0">
                <a:solidFill>
                  <a:schemeClr val="accent4"/>
                </a:solidFill>
              </a:rPr>
              <a:t>sljedećim </a:t>
            </a:r>
            <a:r>
              <a:rPr lang="hr-HR" dirty="0">
                <a:solidFill>
                  <a:schemeClr val="accent4"/>
                </a:solidFill>
              </a:rPr>
              <a:t>izjavama? Odgovor formirajte na ljestvici od 1 do 5; pri čemu 1 znači da se uopće ne slažete, a 5 da se u potpunosti slažete. </a:t>
            </a:r>
            <a:endParaRPr lang="hr-HR" dirty="0" smtClean="0">
              <a:solidFill>
                <a:schemeClr val="accent4"/>
              </a:solidFill>
            </a:endParaRPr>
          </a:p>
          <a:p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BAZA: svi ispitanici (N=752)</a:t>
            </a:r>
          </a:p>
        </p:txBody>
      </p:sp>
      <p:pic>
        <p:nvPicPr>
          <p:cNvPr id="28" name="Picture 2" descr="https://pope.technology/images/people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5599533"/>
            <a:ext cx="1456617" cy="80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896199" y="5585640"/>
            <a:ext cx="41044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DEMOGRAFSKE RAZLIKE </a:t>
            </a:r>
          </a:p>
          <a:p>
            <a:r>
              <a:rPr lang="hr-HR" sz="1300" dirty="0" smtClean="0">
                <a:solidFill>
                  <a:srgbClr val="993366"/>
                </a:solidFill>
                <a:latin typeface="+mj-lt"/>
              </a:rPr>
              <a:t>→ Slaganje je veće u Sjevernoj Hrvatskoj (64%) u odnosu na Zagreb i Zagrebačku županiju (36%), Liku, Kordun i Baniju (43%) te Dalmaciju (44%)</a:t>
            </a:r>
            <a:endParaRPr lang="hr-HR" sz="1300" dirty="0">
              <a:solidFill>
                <a:srgbClr val="9933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8653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28" y="1560414"/>
            <a:ext cx="11309060" cy="3737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/>
              <a:t>Većina smatra da bi se ukidanjem županija sve odluke donosile u velikim gradovima ili na državnom nivou</a:t>
            </a:r>
            <a:endParaRPr lang="hr-HR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77955" y="5694500"/>
            <a:ext cx="4033869" cy="686828"/>
          </a:xfrm>
        </p:spPr>
        <p:txBody>
          <a:bodyPr/>
          <a:lstStyle/>
          <a:p>
            <a:r>
              <a:rPr lang="hr-HR" dirty="0">
                <a:solidFill>
                  <a:schemeClr val="accent4"/>
                </a:solidFill>
              </a:rPr>
              <a:t>Pitanje:  Koliko se slažete sa </a:t>
            </a:r>
            <a:r>
              <a:rPr lang="hr-HR" dirty="0" smtClean="0">
                <a:solidFill>
                  <a:schemeClr val="accent4"/>
                </a:solidFill>
              </a:rPr>
              <a:t>sljedećim </a:t>
            </a:r>
            <a:r>
              <a:rPr lang="hr-HR" dirty="0">
                <a:solidFill>
                  <a:schemeClr val="accent4"/>
                </a:solidFill>
              </a:rPr>
              <a:t>izjavama? Odgovor formirajte na ljestvici od 1 do 5; pri čemu 1 znači da se uopće ne slažete, a 5 da se u potpunosti slažete. </a:t>
            </a:r>
            <a:endParaRPr lang="hr-HR" dirty="0" smtClean="0">
              <a:solidFill>
                <a:schemeClr val="accent4"/>
              </a:solidFill>
            </a:endParaRPr>
          </a:p>
          <a:p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BAZA: svi ispitanici (N=752)</a:t>
            </a:r>
          </a:p>
        </p:txBody>
      </p:sp>
    </p:spTree>
    <p:extLst>
      <p:ext uri="{BB962C8B-B14F-4D97-AF65-F5344CB8AC3E}">
        <p14:creationId xmlns:p14="http://schemas.microsoft.com/office/powerpoint/2010/main" val="2328036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28" y="1560414"/>
            <a:ext cx="11309060" cy="3737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/>
              <a:t>Više od polovine ispitanika (53%) ne slaže se da određene županije potpadnu pod nadležnost dugih županija ili regionalnih centara</a:t>
            </a:r>
            <a:endParaRPr lang="hr-HR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77955" y="5694500"/>
            <a:ext cx="4609933" cy="686828"/>
          </a:xfrm>
        </p:spPr>
        <p:txBody>
          <a:bodyPr/>
          <a:lstStyle/>
          <a:p>
            <a:r>
              <a:rPr lang="hr-HR" dirty="0">
                <a:solidFill>
                  <a:schemeClr val="accent4"/>
                </a:solidFill>
              </a:rPr>
              <a:t>Pitanje:  U kojoj mjeri se slažete da županije potpadnu pod nadležnost neke druge županije odnosno regionalnog centra koji nije dio te županije. Npr. da se odluke vezane za Istarsku županiju donose u Rijeci, odluke vezane za Šibensko-kninsku županiju donose u Zadru ili Splitu…</a:t>
            </a: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BAZA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: svi ispitanici (N=752)</a:t>
            </a:r>
          </a:p>
        </p:txBody>
      </p:sp>
      <p:pic>
        <p:nvPicPr>
          <p:cNvPr id="13" name="Picture 2" descr="https://pope.technology/images/people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5599533"/>
            <a:ext cx="1456617" cy="80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896199" y="5585640"/>
            <a:ext cx="41044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DEMOGRAFSKE RAZLIKE </a:t>
            </a:r>
          </a:p>
          <a:p>
            <a:r>
              <a:rPr lang="hr-HR" sz="1300" dirty="0" smtClean="0">
                <a:solidFill>
                  <a:srgbClr val="993366"/>
                </a:solidFill>
                <a:latin typeface="+mj-lt"/>
              </a:rPr>
              <a:t>→ Ispitanici iz Sjeverne Hrvatske (61%) znatno se više protive spajanju županija od građana Zagreba i Zagrebačke županije (48%)</a:t>
            </a:r>
            <a:endParaRPr lang="hr-HR" sz="1300" dirty="0">
              <a:solidFill>
                <a:srgbClr val="9933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1896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/>
              <a:t>11% ispitanih građana smatra da bi ukidanje županija trebala biti prva mjera za uštedu; 89% odabire neku drugu mjeru </a:t>
            </a:r>
            <a:endParaRPr lang="hr-HR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77955" y="5694500"/>
            <a:ext cx="4609933" cy="686828"/>
          </a:xfrm>
        </p:spPr>
        <p:txBody>
          <a:bodyPr/>
          <a:lstStyle/>
          <a:p>
            <a:r>
              <a:rPr lang="hr-HR" dirty="0">
                <a:solidFill>
                  <a:schemeClr val="accent4"/>
                </a:solidFill>
              </a:rPr>
              <a:t>Pitanje:  Što od sljedećeg smatrate najvažnijom mjerom koju bi trebalo poduzeti kako bi došlo do uštede na državnom nivou i racionalizacije državnog proračuna. </a:t>
            </a:r>
            <a:endParaRPr lang="hr-HR" dirty="0" smtClean="0">
              <a:solidFill>
                <a:schemeClr val="accent4"/>
              </a:solidFill>
            </a:endParaRP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BAZA: svi ispitanici (N=752)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53" y="1592336"/>
            <a:ext cx="11546825" cy="373717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038862" y="2647798"/>
            <a:ext cx="1670995" cy="978096"/>
            <a:chOff x="9938176" y="3587450"/>
            <a:chExt cx="1670995" cy="978096"/>
          </a:xfrm>
        </p:grpSpPr>
        <p:sp>
          <p:nvSpPr>
            <p:cNvPr id="8" name="Rounded Rectangular Callout 7"/>
            <p:cNvSpPr/>
            <p:nvPr/>
          </p:nvSpPr>
          <p:spPr>
            <a:xfrm>
              <a:off x="9970835" y="3587450"/>
              <a:ext cx="1584176" cy="919443"/>
            </a:xfrm>
            <a:prstGeom prst="wedgeRoundRectCallout">
              <a:avLst>
                <a:gd name="adj1" fmla="val 4484"/>
                <a:gd name="adj2" fmla="val 64404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38176" y="3642216"/>
              <a:ext cx="1670995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900" dirty="0" smtClean="0">
                  <a:solidFill>
                    <a:srgbClr val="0070C0"/>
                  </a:solidFill>
                  <a:latin typeface="+mj-lt"/>
                </a:rPr>
                <a:t>Smanjenje administracije (3%)</a:t>
              </a:r>
            </a:p>
            <a:p>
              <a:pPr algn="ctr"/>
              <a:r>
                <a:rPr lang="hr-HR" sz="900" dirty="0">
                  <a:solidFill>
                    <a:srgbClr val="0070C0"/>
                  </a:solidFill>
                  <a:latin typeface="+mj-lt"/>
                </a:rPr>
                <a:t>Smanjenje plaća državnih </a:t>
              </a:r>
              <a:r>
                <a:rPr lang="hr-HR" sz="900" dirty="0" smtClean="0">
                  <a:solidFill>
                    <a:srgbClr val="0070C0"/>
                  </a:solidFill>
                  <a:latin typeface="+mj-lt"/>
                </a:rPr>
                <a:t>službenika (2%)</a:t>
              </a:r>
            </a:p>
            <a:p>
              <a:pPr algn="ctr"/>
              <a:r>
                <a:rPr lang="hr-HR" sz="900" dirty="0">
                  <a:solidFill>
                    <a:srgbClr val="0070C0"/>
                  </a:solidFill>
                  <a:latin typeface="+mj-lt"/>
                </a:rPr>
                <a:t>Smanjenje broja javnih </a:t>
              </a:r>
              <a:r>
                <a:rPr lang="hr-HR" sz="900" dirty="0" smtClean="0">
                  <a:solidFill>
                    <a:srgbClr val="0070C0"/>
                  </a:solidFill>
                  <a:latin typeface="+mj-lt"/>
                </a:rPr>
                <a:t>službenika (1%)</a:t>
              </a:r>
            </a:p>
            <a:p>
              <a:pPr algn="ctr"/>
              <a:endParaRPr lang="hr-HR" sz="900" dirty="0">
                <a:solidFill>
                  <a:srgbClr val="0070C0"/>
                </a:solidFill>
                <a:latin typeface="+mj-lt"/>
              </a:endParaRPr>
            </a:p>
          </p:txBody>
        </p:sp>
      </p:grpSp>
      <p:pic>
        <p:nvPicPr>
          <p:cNvPr id="10" name="Picture 2" descr="https://pope.technology/images/people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5555989"/>
            <a:ext cx="1456617" cy="80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896199" y="5542096"/>
            <a:ext cx="41044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DEMOGRAFSKE RAZLIKE </a:t>
            </a:r>
          </a:p>
          <a:p>
            <a:r>
              <a:rPr lang="hr-HR" sz="1300" dirty="0" smtClean="0">
                <a:solidFill>
                  <a:srgbClr val="993366"/>
                </a:solidFill>
                <a:latin typeface="+mj-lt"/>
              </a:rPr>
              <a:t>→ Građani Zagreba i Zagrebačke županije (17%) znatno više nego ispitanici iz Sjeverne Hrvatske (3%), Slavonije (10%) i Dalmacije (9</a:t>
            </a:r>
            <a:r>
              <a:rPr lang="hr-HR" sz="1300" dirty="0">
                <a:solidFill>
                  <a:srgbClr val="993366"/>
                </a:solidFill>
                <a:latin typeface="+mj-lt"/>
              </a:rPr>
              <a:t>%) </a:t>
            </a:r>
            <a:r>
              <a:rPr lang="hr-HR" sz="1300" dirty="0" smtClean="0">
                <a:solidFill>
                  <a:srgbClr val="993366"/>
                </a:solidFill>
                <a:latin typeface="+mj-lt"/>
              </a:rPr>
              <a:t>smatraju </a:t>
            </a:r>
            <a:r>
              <a:rPr lang="hr-HR" sz="1300" dirty="0">
                <a:solidFill>
                  <a:srgbClr val="993366"/>
                </a:solidFill>
                <a:latin typeface="+mj-lt"/>
              </a:rPr>
              <a:t>da bi ukidanje </a:t>
            </a:r>
            <a:r>
              <a:rPr lang="hr-HR" sz="1300" dirty="0" smtClean="0">
                <a:solidFill>
                  <a:srgbClr val="993366"/>
                </a:solidFill>
                <a:latin typeface="+mj-lt"/>
              </a:rPr>
              <a:t>županija trebala </a:t>
            </a:r>
            <a:r>
              <a:rPr lang="hr-HR" sz="1300" dirty="0">
                <a:solidFill>
                  <a:srgbClr val="993366"/>
                </a:solidFill>
                <a:latin typeface="+mj-lt"/>
              </a:rPr>
              <a:t>biti prva mjera </a:t>
            </a:r>
            <a:r>
              <a:rPr lang="hr-HR" sz="1300" dirty="0" smtClean="0">
                <a:solidFill>
                  <a:srgbClr val="993366"/>
                </a:solidFill>
                <a:latin typeface="+mj-lt"/>
              </a:rPr>
              <a:t>uštede</a:t>
            </a:r>
            <a:endParaRPr lang="hr-HR" sz="1300" dirty="0">
              <a:solidFill>
                <a:srgbClr val="9933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0867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73% </a:t>
            </a:r>
            <a:r>
              <a:rPr lang="hr-HR" sz="2400" dirty="0" smtClean="0"/>
              <a:t>smatra </a:t>
            </a:r>
            <a:r>
              <a:rPr lang="hr-HR" sz="2400" dirty="0"/>
              <a:t>da </a:t>
            </a:r>
            <a:r>
              <a:rPr lang="hr-HR" sz="2400" dirty="0" smtClean="0"/>
              <a:t>bi županije</a:t>
            </a:r>
            <a:r>
              <a:rPr lang="hr-HR" sz="2400" dirty="0"/>
              <a:t>, gradovi i općine </a:t>
            </a:r>
            <a:r>
              <a:rPr lang="hr-HR" sz="2400" dirty="0" smtClean="0"/>
              <a:t>bolje odredili </a:t>
            </a:r>
            <a:r>
              <a:rPr lang="hr-HR" sz="2400" dirty="0"/>
              <a:t>prioritete za usmjeravanje i ulaganje proračunskih sredstava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77955" y="5694500"/>
            <a:ext cx="4609933" cy="68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 i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hr-HR" kern="0" dirty="0">
                <a:solidFill>
                  <a:schemeClr val="accent4"/>
                </a:solidFill>
              </a:rPr>
              <a:t>Pitanje:  Prema vašem mišljenu, tko bi bolje odredio prioritete za usmjeravanje i ulaganje proračunskih sredstava: država i državna uprava ili županije, gradovi i </a:t>
            </a:r>
            <a:r>
              <a:rPr lang="hr-HR" kern="0" dirty="0" smtClean="0">
                <a:solidFill>
                  <a:schemeClr val="accent4"/>
                </a:solidFill>
              </a:rPr>
              <a:t>općine</a:t>
            </a:r>
          </a:p>
          <a:p>
            <a:r>
              <a:rPr lang="hr-HR" kern="0" dirty="0" smtClean="0">
                <a:solidFill>
                  <a:schemeClr val="accent6">
                    <a:lumMod val="75000"/>
                  </a:schemeClr>
                </a:solidFill>
              </a:rPr>
              <a:t>BAZA: svi ispitanici (N=752)</a:t>
            </a:r>
            <a:endParaRPr lang="hr-HR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068" y="1421745"/>
            <a:ext cx="9449619" cy="4029805"/>
          </a:xfrm>
          <a:prstGeom prst="rect">
            <a:avLst/>
          </a:prstGeom>
        </p:spPr>
      </p:pic>
      <p:pic>
        <p:nvPicPr>
          <p:cNvPr id="11" name="Picture 2" descr="https://pope.technology/images/people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5599533"/>
            <a:ext cx="1456617" cy="80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896199" y="5585640"/>
            <a:ext cx="4295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DEMOGRAFSKE RAZLIKE </a:t>
            </a:r>
          </a:p>
          <a:p>
            <a:r>
              <a:rPr lang="hr-HR" sz="1300" dirty="0" smtClean="0">
                <a:solidFill>
                  <a:srgbClr val="993366"/>
                </a:solidFill>
                <a:latin typeface="+mj-lt"/>
              </a:rPr>
              <a:t>→ Županije, gradove i općine znatno više ističu ispitanici iz Sjeverne Hrvatske (84%) te Istre, Gorskog kotara i Hrvatskog primorja (83%) nego građani ostale četiri regije (64-71%)</a:t>
            </a:r>
            <a:endParaRPr lang="hr-HR" sz="1300" dirty="0">
              <a:solidFill>
                <a:srgbClr val="9933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219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02" y="1592432"/>
            <a:ext cx="11071296" cy="3676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/>
              <a:t>63% građana svjesno je uloge županija u održavanju cesta</a:t>
            </a:r>
            <a:endParaRPr lang="hr-HR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79376" y="5693906"/>
            <a:ext cx="4176464" cy="781273"/>
          </a:xfrm>
        </p:spPr>
        <p:txBody>
          <a:bodyPr/>
          <a:lstStyle/>
          <a:p>
            <a:r>
              <a:rPr lang="hr-HR" dirty="0">
                <a:solidFill>
                  <a:schemeClr val="accent4"/>
                </a:solidFill>
              </a:rPr>
              <a:t>Pitanje:  Za kvalitetan svakodnevni tijek života građana brinu se županije, općine i gradovi te država. Možete li reći tko se brine o </a:t>
            </a:r>
            <a:r>
              <a:rPr lang="hr-HR" dirty="0" smtClean="0">
                <a:solidFill>
                  <a:schemeClr val="accent4"/>
                </a:solidFill>
              </a:rPr>
              <a:t>cestama </a:t>
            </a:r>
            <a:r>
              <a:rPr lang="hr-HR" dirty="0">
                <a:solidFill>
                  <a:schemeClr val="accent4"/>
                </a:solidFill>
              </a:rPr>
              <a:t>kojima se svakodnevno vozite?</a:t>
            </a:r>
            <a:endParaRPr lang="hr-HR" dirty="0" smtClean="0">
              <a:solidFill>
                <a:schemeClr val="accent4"/>
              </a:solidFill>
            </a:endParaRP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BAZA: svi ispitanici (N=752)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9" name="Picture 2" descr="https://pope.technology/images/people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5599533"/>
            <a:ext cx="1456617" cy="80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896199" y="5585640"/>
            <a:ext cx="417646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DEMOGRAFSKE RAZLIKE </a:t>
            </a:r>
          </a:p>
          <a:p>
            <a:r>
              <a:rPr lang="hr-HR" sz="1300" dirty="0" smtClean="0">
                <a:solidFill>
                  <a:srgbClr val="993366"/>
                </a:solidFill>
                <a:latin typeface="+mj-lt"/>
              </a:rPr>
              <a:t>→ Ulogu županija u održavanju cesta više prepoznaju ispitanici iz Sjeverne Hrvatske (75%) nego ispitanici iz Zagreba i Zagrebačke županije (56%), Slavonije (56%) i Dalmacije (64%)</a:t>
            </a:r>
            <a:endParaRPr lang="hr-HR" sz="1300" dirty="0">
              <a:solidFill>
                <a:srgbClr val="9933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4503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7E7F82"/>
      </a:accent1>
      <a:accent2>
        <a:srgbClr val="F9DC30"/>
      </a:accent2>
      <a:accent3>
        <a:srgbClr val="C7D744"/>
      </a:accent3>
      <a:accent4>
        <a:srgbClr val="968CC0"/>
      </a:accent4>
      <a:accent5>
        <a:srgbClr val="A2D1F2"/>
      </a:accent5>
      <a:accent6>
        <a:srgbClr val="C3C09D"/>
      </a:accent6>
      <a:hlink>
        <a:srgbClr val="5F5F5F"/>
      </a:hlink>
      <a:folHlink>
        <a:srgbClr val="91919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800000"/>
          </a:solidFill>
          <a:tailEnd type="stealt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630</Words>
  <Application>Microsoft Office PowerPoint</Application>
  <PresentationFormat>Widescreen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Wingdings</vt:lpstr>
      <vt:lpstr>Default Design</vt:lpstr>
      <vt:lpstr>Stav građana prema županijama  Javno mnijenje</vt:lpstr>
      <vt:lpstr>Metodologija</vt:lpstr>
      <vt:lpstr>Pregled glavnih rezultata</vt:lpstr>
      <vt:lpstr>Gotovo polovina ispitanih građana slaže se da su županije dio lokalnog identiteta</vt:lpstr>
      <vt:lpstr>Većina smatra da bi se ukidanjem županija sve odluke donosile u velikim gradovima ili na državnom nivou</vt:lpstr>
      <vt:lpstr>Više od polovine ispitanika (53%) ne slaže se da određene županije potpadnu pod nadležnost dugih županija ili regionalnih centara</vt:lpstr>
      <vt:lpstr>11% ispitanih građana smatra da bi ukidanje županija trebala biti prva mjera za uštedu; 89% odabire neku drugu mjeru </vt:lpstr>
      <vt:lpstr>73% smatra da bi županije, gradovi i općine bolje odredili prioritete za usmjeravanje i ulaganje proračunskih sredstava</vt:lpstr>
      <vt:lpstr>63% građana svjesno je uloge županija u održavanju cesta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2015-12-01T13:20:33Z</dcterms:created>
  <dcterms:modified xsi:type="dcterms:W3CDTF">2016-02-08T12:52:53Z</dcterms:modified>
</cp:coreProperties>
</file>