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72" r:id="rId2"/>
  </p:sldMasterIdLst>
  <p:notesMasterIdLst>
    <p:notesMasterId r:id="rId25"/>
  </p:notesMasterIdLst>
  <p:handoutMasterIdLst>
    <p:handoutMasterId r:id="rId26"/>
  </p:handoutMasterIdLst>
  <p:sldIdLst>
    <p:sldId id="256" r:id="rId3"/>
    <p:sldId id="284" r:id="rId4"/>
    <p:sldId id="285" r:id="rId5"/>
    <p:sldId id="286" r:id="rId6"/>
    <p:sldId id="306" r:id="rId7"/>
    <p:sldId id="287" r:id="rId8"/>
    <p:sldId id="288" r:id="rId9"/>
    <p:sldId id="308" r:id="rId10"/>
    <p:sldId id="292" r:id="rId11"/>
    <p:sldId id="305" r:id="rId12"/>
    <p:sldId id="294" r:id="rId13"/>
    <p:sldId id="295" r:id="rId14"/>
    <p:sldId id="296" r:id="rId15"/>
    <p:sldId id="297" r:id="rId16"/>
    <p:sldId id="307" r:id="rId17"/>
    <p:sldId id="298" r:id="rId18"/>
    <p:sldId id="299" r:id="rId19"/>
    <p:sldId id="300" r:id="rId20"/>
    <p:sldId id="301" r:id="rId21"/>
    <p:sldId id="310" r:id="rId22"/>
    <p:sldId id="302" r:id="rId23"/>
    <p:sldId id="283" r:id="rId24"/>
  </p:sldIdLst>
  <p:sldSz cx="10150475" cy="7616825"/>
  <p:notesSz cx="6735763" cy="98663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399">
          <p15:clr>
            <a:srgbClr val="A4A3A4"/>
          </p15:clr>
        </p15:guide>
        <p15:guide id="2" pos="319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E5837"/>
    <a:srgbClr val="3D6B49"/>
    <a:srgbClr val="DBFC92"/>
    <a:srgbClr val="98C4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64" autoAdjust="0"/>
    <p:restoredTop sz="90950" autoAdjust="0"/>
  </p:normalViewPr>
  <p:slideViewPr>
    <p:cSldViewPr snapToGrid="0">
      <p:cViewPr varScale="1">
        <p:scale>
          <a:sx n="95" d="100"/>
          <a:sy n="95" d="100"/>
        </p:scale>
        <p:origin x="1392" y="66"/>
      </p:cViewPr>
      <p:guideLst>
        <p:guide orient="horz" pos="2399"/>
        <p:guide pos="3197"/>
      </p:guideLst>
    </p:cSldViewPr>
  </p:slideViewPr>
  <p:notesTextViewPr>
    <p:cViewPr>
      <p:scale>
        <a:sx n="100" d="100"/>
        <a:sy n="100" d="100"/>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pPr>
              <a:defRPr/>
            </a:pPr>
            <a:endParaRPr lang="hr-HR"/>
          </a:p>
        </p:txBody>
      </p:sp>
      <p:sp>
        <p:nvSpPr>
          <p:cNvPr id="3" name="Date Placeholder 2"/>
          <p:cNvSpPr>
            <a:spLocks noGrp="1"/>
          </p:cNvSpPr>
          <p:nvPr>
            <p:ph type="dt" sz="quarter" idx="1"/>
          </p:nvPr>
        </p:nvSpPr>
        <p:spPr>
          <a:xfrm>
            <a:off x="3815374" y="0"/>
            <a:ext cx="2918830" cy="493316"/>
          </a:xfrm>
          <a:prstGeom prst="rect">
            <a:avLst/>
          </a:prstGeom>
        </p:spPr>
        <p:txBody>
          <a:bodyPr vert="horz" lIns="91367" tIns="45683" rIns="91367" bIns="45683" rtlCol="0"/>
          <a:lstStyle>
            <a:lvl1pPr algn="r">
              <a:defRPr sz="1200"/>
            </a:lvl1pPr>
          </a:lstStyle>
          <a:p>
            <a:pPr>
              <a:defRPr/>
            </a:pPr>
            <a:fld id="{8A763654-4B84-4AF8-BAB3-9AF0401E899B}" type="datetimeFigureOut">
              <a:rPr lang="sr-Latn-CS"/>
              <a:pPr>
                <a:defRPr/>
              </a:pPr>
              <a:t>20.3.2020.</a:t>
            </a:fld>
            <a:endParaRPr lang="hr-HR"/>
          </a:p>
        </p:txBody>
      </p:sp>
      <p:sp>
        <p:nvSpPr>
          <p:cNvPr id="4" name="Footer Placeholder 3"/>
          <p:cNvSpPr>
            <a:spLocks noGrp="1"/>
          </p:cNvSpPr>
          <p:nvPr>
            <p:ph type="ftr" sz="quarter" idx="2"/>
          </p:nvPr>
        </p:nvSpPr>
        <p:spPr>
          <a:xfrm>
            <a:off x="0" y="9371285"/>
            <a:ext cx="2918830" cy="493316"/>
          </a:xfrm>
          <a:prstGeom prst="rect">
            <a:avLst/>
          </a:prstGeom>
        </p:spPr>
        <p:txBody>
          <a:bodyPr vert="horz" lIns="91367" tIns="45683" rIns="91367" bIns="45683" rtlCol="0" anchor="b"/>
          <a:lstStyle>
            <a:lvl1pPr algn="l">
              <a:defRPr sz="1200"/>
            </a:lvl1pPr>
          </a:lstStyle>
          <a:p>
            <a:pPr>
              <a:defRPr/>
            </a:pPr>
            <a:endParaRPr lang="hr-HR"/>
          </a:p>
        </p:txBody>
      </p:sp>
      <p:sp>
        <p:nvSpPr>
          <p:cNvPr id="5" name="Slide Number Placeholder 4"/>
          <p:cNvSpPr>
            <a:spLocks noGrp="1"/>
          </p:cNvSpPr>
          <p:nvPr>
            <p:ph type="sldNum" sz="quarter" idx="3"/>
          </p:nvPr>
        </p:nvSpPr>
        <p:spPr>
          <a:xfrm>
            <a:off x="3815374" y="9371285"/>
            <a:ext cx="2918830" cy="493316"/>
          </a:xfrm>
          <a:prstGeom prst="rect">
            <a:avLst/>
          </a:prstGeom>
        </p:spPr>
        <p:txBody>
          <a:bodyPr vert="horz" lIns="91367" tIns="45683" rIns="91367" bIns="45683" rtlCol="0" anchor="b"/>
          <a:lstStyle>
            <a:lvl1pPr algn="r">
              <a:defRPr sz="1200"/>
            </a:lvl1pPr>
          </a:lstStyle>
          <a:p>
            <a:pPr>
              <a:defRPr/>
            </a:pPr>
            <a:fld id="{08C1CF3D-F268-42D6-8EBF-829FC924C0A0}" type="slidenum">
              <a:rPr lang="hr-HR"/>
              <a:pPr>
                <a:defRPr/>
              </a:pPr>
              <a:t>‹#›</a:t>
            </a:fld>
            <a:endParaRPr lang="hr-HR"/>
          </a:p>
        </p:txBody>
      </p:sp>
    </p:spTree>
    <p:extLst>
      <p:ext uri="{BB962C8B-B14F-4D97-AF65-F5344CB8AC3E}">
        <p14:creationId xmlns:p14="http://schemas.microsoft.com/office/powerpoint/2010/main" val="1684074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endParaRPr lang="hr-HR"/>
          </a:p>
        </p:txBody>
      </p:sp>
      <p:sp>
        <p:nvSpPr>
          <p:cNvPr id="3" name="Date Placeholder 2"/>
          <p:cNvSpPr>
            <a:spLocks noGrp="1"/>
          </p:cNvSpPr>
          <p:nvPr>
            <p:ph type="dt" idx="1"/>
          </p:nvPr>
        </p:nvSpPr>
        <p:spPr>
          <a:xfrm>
            <a:off x="3815374" y="0"/>
            <a:ext cx="2918830" cy="493316"/>
          </a:xfrm>
          <a:prstGeom prst="rect">
            <a:avLst/>
          </a:prstGeom>
        </p:spPr>
        <p:txBody>
          <a:bodyPr vert="horz" lIns="91367" tIns="45683" rIns="91367" bIns="45683" rtlCol="0"/>
          <a:lstStyle>
            <a:lvl1pPr algn="r">
              <a:defRPr sz="1200"/>
            </a:lvl1pPr>
          </a:lstStyle>
          <a:p>
            <a:fld id="{59A5029A-ED18-4185-92AF-086221A0B624}" type="datetimeFigureOut">
              <a:rPr lang="hr-HR" smtClean="0"/>
              <a:pPr/>
              <a:t>20.3.2020.</a:t>
            </a:fld>
            <a:endParaRPr lang="hr-HR"/>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67" tIns="45683" rIns="91367" bIns="45683" rtlCol="0" anchor="ctr"/>
          <a:lstStyle/>
          <a:p>
            <a:endParaRPr lang="hr-HR"/>
          </a:p>
        </p:txBody>
      </p:sp>
      <p:sp>
        <p:nvSpPr>
          <p:cNvPr id="5" name="Notes Placeholder 4"/>
          <p:cNvSpPr>
            <a:spLocks noGrp="1"/>
          </p:cNvSpPr>
          <p:nvPr>
            <p:ph type="body" sz="quarter" idx="3"/>
          </p:nvPr>
        </p:nvSpPr>
        <p:spPr>
          <a:xfrm>
            <a:off x="673577" y="4686500"/>
            <a:ext cx="5388610" cy="4439841"/>
          </a:xfrm>
          <a:prstGeom prst="rect">
            <a:avLst/>
          </a:prstGeom>
        </p:spPr>
        <p:txBody>
          <a:bodyPr vert="horz" lIns="91367" tIns="45683" rIns="91367" bIns="4568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371285"/>
            <a:ext cx="2918830" cy="493316"/>
          </a:xfrm>
          <a:prstGeom prst="rect">
            <a:avLst/>
          </a:prstGeom>
        </p:spPr>
        <p:txBody>
          <a:bodyPr vert="horz" lIns="91367" tIns="45683" rIns="91367" bIns="45683" rtlCol="0" anchor="b"/>
          <a:lstStyle>
            <a:lvl1pPr algn="l">
              <a:defRPr sz="1200"/>
            </a:lvl1pPr>
          </a:lstStyle>
          <a:p>
            <a:endParaRPr lang="hr-HR"/>
          </a:p>
        </p:txBody>
      </p:sp>
      <p:sp>
        <p:nvSpPr>
          <p:cNvPr id="7" name="Slide Number Placeholder 6"/>
          <p:cNvSpPr>
            <a:spLocks noGrp="1"/>
          </p:cNvSpPr>
          <p:nvPr>
            <p:ph type="sldNum" sz="quarter" idx="5"/>
          </p:nvPr>
        </p:nvSpPr>
        <p:spPr>
          <a:xfrm>
            <a:off x="3815374" y="9371285"/>
            <a:ext cx="2918830" cy="493316"/>
          </a:xfrm>
          <a:prstGeom prst="rect">
            <a:avLst/>
          </a:prstGeom>
        </p:spPr>
        <p:txBody>
          <a:bodyPr vert="horz" lIns="91367" tIns="45683" rIns="91367" bIns="45683" rtlCol="0" anchor="b"/>
          <a:lstStyle>
            <a:lvl1pPr algn="r">
              <a:defRPr sz="1200"/>
            </a:lvl1pPr>
          </a:lstStyle>
          <a:p>
            <a:fld id="{43D6745C-DCCF-44D9-8757-B2DCF4E076C1}" type="slidenum">
              <a:rPr lang="hr-HR" smtClean="0"/>
              <a:pPr/>
              <a:t>‹#›</a:t>
            </a:fld>
            <a:endParaRPr lang="hr-HR"/>
          </a:p>
        </p:txBody>
      </p:sp>
    </p:spTree>
    <p:extLst>
      <p:ext uri="{BB962C8B-B14F-4D97-AF65-F5344CB8AC3E}">
        <p14:creationId xmlns:p14="http://schemas.microsoft.com/office/powerpoint/2010/main" val="3432751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r>
              <a:rPr lang="hr-HR" dirty="0" smtClean="0"/>
              <a:t>Srdačno Vas pozdravljam ispred Krapinsko-zagorske županije.</a:t>
            </a:r>
            <a:r>
              <a:rPr lang="hr-HR" baseline="0" dirty="0" smtClean="0"/>
              <a:t> Dobrodošli na ovu virtualnu radionicu za potencijalne prijavitelje na Javni poziv za…. Radionica je koncipirana na način da ću Vam prvo predstaviti uvjete javnog poziva i proći ću prezentaciju koju imate prilike pogledati u privitku Javnog poziva.  Također ću proći i svu obveznu dokumentaciju, odnosno obrasce za prijavu. Tom prilikom ću Vas upozoriti na najčešće greške koje se događaju prijaviteljima te na izmjene u Javnom pozivu u odnosu na prethodne godine. </a:t>
            </a:r>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a:t>
            </a:fld>
            <a:endParaRPr lang="hr-HR"/>
          </a:p>
        </p:txBody>
      </p:sp>
    </p:spTree>
    <p:extLst>
      <p:ext uri="{BB962C8B-B14F-4D97-AF65-F5344CB8AC3E}">
        <p14:creationId xmlns:p14="http://schemas.microsoft.com/office/powerpoint/2010/main" val="1259729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2</a:t>
            </a:fld>
            <a:endParaRPr lang="hr-HR"/>
          </a:p>
        </p:txBody>
      </p:sp>
    </p:spTree>
    <p:extLst>
      <p:ext uri="{BB962C8B-B14F-4D97-AF65-F5344CB8AC3E}">
        <p14:creationId xmlns:p14="http://schemas.microsoft.com/office/powerpoint/2010/main" val="2225947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r-HR" sz="1200" kern="1200" dirty="0" smtClean="0">
                <a:solidFill>
                  <a:schemeClr val="tx1"/>
                </a:solidFill>
                <a:effectLst/>
                <a:latin typeface="+mn-lt"/>
                <a:ea typeface="+mn-ea"/>
                <a:cs typeface="+mn-cs"/>
              </a:rPr>
              <a:t>Moguće je prijaviti samo programe/projekte regionalnog značaja: koje se provode na području cijele Krapinsko-zagorske županije, odnosno na području dvije ili više jedinica lokalne samouprave ili u kojima sudjeluju korisnici s područja cijele Krapinsko-zagorske županije, odnosno s područja dvije ili više jedinica lokalne samouprave.</a:t>
            </a:r>
          </a:p>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3</a:t>
            </a:fld>
            <a:endParaRPr lang="hr-HR"/>
          </a:p>
        </p:txBody>
      </p:sp>
    </p:spTree>
    <p:extLst>
      <p:ext uri="{BB962C8B-B14F-4D97-AF65-F5344CB8AC3E}">
        <p14:creationId xmlns:p14="http://schemas.microsoft.com/office/powerpoint/2010/main" val="2888713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7</a:t>
            </a:fld>
            <a:endParaRPr lang="hr-HR"/>
          </a:p>
        </p:txBody>
      </p:sp>
    </p:spTree>
    <p:extLst>
      <p:ext uri="{BB962C8B-B14F-4D97-AF65-F5344CB8AC3E}">
        <p14:creationId xmlns:p14="http://schemas.microsoft.com/office/powerpoint/2010/main" val="2465686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16</a:t>
            </a:fld>
            <a:endParaRPr lang="hr-HR"/>
          </a:p>
        </p:txBody>
      </p:sp>
    </p:spTree>
    <p:extLst>
      <p:ext uri="{BB962C8B-B14F-4D97-AF65-F5344CB8AC3E}">
        <p14:creationId xmlns:p14="http://schemas.microsoft.com/office/powerpoint/2010/main" val="4116170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fontScale="77500" lnSpcReduction="20000"/>
          </a:bodyPr>
          <a:lstStyle/>
          <a:p>
            <a:r>
              <a:rPr lang="hr-HR" sz="1200" kern="1200" dirty="0" smtClean="0">
                <a:solidFill>
                  <a:schemeClr val="tx1"/>
                </a:solidFill>
                <a:effectLst/>
                <a:latin typeface="+mn-lt"/>
                <a:ea typeface="+mn-ea"/>
                <a:cs typeface="+mn-cs"/>
              </a:rPr>
              <a:t>Po isteku roka za podnošenje prijava, Povjerenstvo za provjeru ispunjavanja propisanih uvjeta Javnog poziva udrugama za prijavu programa/projekata usmjerenih očuvanju digniteta i promicanju istine o Domovinskom ratu, psihološko i socijalno osnaživanje te podizanje kvalitete življenja hrvatskih branitelja, provjerava administrativnu prihvatljivost pristiglih prijava, sukladno kriterijima koji su propisani ovim Uputama. </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Prijave koje ispunjavaju propisane uvjete Javnog poziva, upućuju se Povjerenstvu za ocjenjivanje prijava na Javni poziv udrugama za prijavu programa/projekata usmjerenih očuvanju digniteta i promicanju istine o Domovinskom ratu, psihološko i socijalno osnaživanje te podizanje kvalitete življenja hrvatskih branitelja te se istovremeno odbijaju prijave koje ne ispunjavaju uvjete Javnog poziva.</a:t>
            </a:r>
          </a:p>
          <a:p>
            <a:r>
              <a:rPr lang="hr-HR" sz="1200" kern="1200" dirty="0" smtClean="0">
                <a:solidFill>
                  <a:schemeClr val="tx1"/>
                </a:solidFill>
                <a:effectLst/>
                <a:latin typeface="+mn-lt"/>
                <a:ea typeface="+mn-ea"/>
                <a:cs typeface="+mn-cs"/>
              </a:rPr>
              <a:t>Župan imenuje Povjerenstvo za ocjenjivanje prijava na Javni poziv udrugama za prijavu programa/projekata usmjerenih očuvanju digniteta i promicanju istine o Domovinskom ratu, psihološko i socijalno osnaživanje te podizanje kvalitete življenja hrvatskih branitelja (dalje u tekstu: Povjerenstvo za ocjenjivanje prijava na Javni poziv) koje daje prijedlog za odobravanje financijskih sredstava podnositeljima prijava. Povjerenstvo za ocjenjivanje prijava na Javni poziv ima najmanje pet članova, nezavisno je stručno ocjenjivačko tijelo, sačinjavaju ga predstavnici Krapinsko-zagorske županije, stručnih institucija, nezavisni stručnjaci za pitanja iz područja Javnog poziva i predstavnici organizacija civilnog društva.</a:t>
            </a:r>
          </a:p>
          <a:p>
            <a:r>
              <a:rPr lang="hr-HR" sz="1200" kern="1200" dirty="0" smtClean="0">
                <a:solidFill>
                  <a:schemeClr val="tx1"/>
                </a:solidFill>
                <a:effectLst/>
                <a:latin typeface="+mn-lt"/>
                <a:ea typeface="+mn-ea"/>
                <a:cs typeface="+mn-cs"/>
              </a:rPr>
              <a:t>Svaku prijavu ocjenjuju najmanje tri člana Povjerenstva za ocjenjivanje prijava na Javni poziv.</a:t>
            </a:r>
          </a:p>
          <a:p>
            <a:r>
              <a:rPr lang="hr-HR" sz="1200" kern="1200" dirty="0" smtClean="0">
                <a:solidFill>
                  <a:schemeClr val="tx1"/>
                </a:solidFill>
                <a:effectLst/>
                <a:latin typeface="+mn-lt"/>
                <a:ea typeface="+mn-ea"/>
                <a:cs typeface="+mn-cs"/>
              </a:rPr>
              <a:t>Članovi Povjerenstva za ocjenjivanje prijava na Javni poziv obvezni su potpisati izjavu o nepristranosti i povjerljivosti. </a:t>
            </a:r>
          </a:p>
          <a:p>
            <a:r>
              <a:rPr lang="hr-HR" sz="1200" kern="1200" dirty="0" smtClean="0">
                <a:solidFill>
                  <a:schemeClr val="tx1"/>
                </a:solidFill>
                <a:effectLst/>
                <a:latin typeface="+mn-lt"/>
                <a:ea typeface="+mn-ea"/>
                <a:cs typeface="+mn-cs"/>
              </a:rPr>
              <a:t>Svaka pristigla i zaprimljena prijava ocjenjuje se temeljem Obrasca za procjenu kvalitete/vrijednosti programa/projekta (Obrazac A10). </a:t>
            </a:r>
          </a:p>
          <a:p>
            <a:r>
              <a:rPr lang="hr-HR" sz="1200" kern="1200" dirty="0" smtClean="0">
                <a:solidFill>
                  <a:schemeClr val="tx1"/>
                </a:solidFill>
                <a:effectLst/>
                <a:latin typeface="+mn-lt"/>
                <a:ea typeface="+mn-ea"/>
                <a:cs typeface="+mn-cs"/>
              </a:rPr>
              <a:t>Predsjednik Povjerenstva za ocjenjivanje prijava na Javni poziv objedinjuje sve ocjene i sastavlja listu prihvatljivih prijava programa/projekata, prema bodovima koje su postigli u procesu procjene. </a:t>
            </a:r>
          </a:p>
          <a:p>
            <a:endParaRPr lang="hr-HR" sz="1200" kern="1200" dirty="0" smtClean="0">
              <a:solidFill>
                <a:schemeClr val="tx1"/>
              </a:solidFill>
              <a:effectLst/>
              <a:latin typeface="+mn-lt"/>
              <a:ea typeface="+mn-ea"/>
              <a:cs typeface="+mn-cs"/>
            </a:endParaRP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Podnositelji prijava koje su odbijene, obavještavaju se elektroničkim putem u roku od 8 radnih dana od dana donošenja odluke te isti imaju pravo podnošenja prigovora Povjerenstvu za rješavanje o prigovorima u postupcima dodjele sredstava udrugama koje imenuje župan, u roku od 8 radnih dana od dana prijema obavijesti. Povjerenstvo za rješavanje o prigovorima u postupcima dodjele sredstava udrugama o prigovoru će odlučiti u roku od 8 radnih dana.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U slučaju uvažavanja prigovora, prijava se upućuje Povjerenstvu za ocjenjivanje prijava na Javni poziv udrugama za prijavu programa/projekata usmjerenih očuvanju digniteta i promicanju istine o Domovinskom ratu, psihološko i socijalno osnaživanje te podizanje kvalitete življenja hrvatskih branitelja. </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Ukoliko prijava ima manje nedostatke koji ne utječu na sadržaj važan za ocjenjivanje prijave, prijavitelj može u roku od 3 dana na zahtjev Povjerenstva primljen putem elektroničke pošte na adresu elektroničke pošte koja je navedena u prijavi dostaviti zatražene podatke ili priloge. Za prijavitelje koji na zahtjev Povjerenstva u danom roku dostave tražene podatke ili priloge smatrati će se da su podnijeli potpunu prijavu.</a:t>
            </a:r>
          </a:p>
          <a:p>
            <a:r>
              <a:rPr lang="hr-HR" sz="1200" kern="1200" dirty="0" smtClean="0">
                <a:solidFill>
                  <a:schemeClr val="tx1"/>
                </a:solidFill>
                <a:effectLst/>
                <a:latin typeface="+mn-lt"/>
                <a:ea typeface="+mn-ea"/>
                <a:cs typeface="+mn-cs"/>
              </a:rPr>
              <a:t>Elementi prijave koji se ne mogu naknadno ispraviti ili dopuniti:</a:t>
            </a:r>
          </a:p>
          <a:p>
            <a:pPr lvl="0"/>
            <a:r>
              <a:rPr lang="hr-HR" sz="1200" kern="1200" dirty="0" smtClean="0">
                <a:solidFill>
                  <a:schemeClr val="tx1"/>
                </a:solidFill>
                <a:effectLst/>
                <a:latin typeface="+mn-lt"/>
                <a:ea typeface="+mn-ea"/>
                <a:cs typeface="+mn-cs"/>
              </a:rPr>
              <a:t>nedostaje izvornik prijave ili nedostaje elektronička verzija prijave,</a:t>
            </a:r>
          </a:p>
          <a:p>
            <a:pPr lvl="0"/>
            <a:r>
              <a:rPr lang="hr-HR" sz="1200" kern="1200" dirty="0" smtClean="0">
                <a:solidFill>
                  <a:schemeClr val="tx1"/>
                </a:solidFill>
                <a:effectLst/>
                <a:latin typeface="+mn-lt"/>
                <a:ea typeface="+mn-ea"/>
                <a:cs typeface="+mn-cs"/>
              </a:rPr>
              <a:t>prijava nije ispunjena na računalu,</a:t>
            </a:r>
          </a:p>
          <a:p>
            <a:pPr lvl="0"/>
            <a:r>
              <a:rPr lang="hr-HR" sz="1200" kern="1200" dirty="0" smtClean="0">
                <a:solidFill>
                  <a:schemeClr val="tx1"/>
                </a:solidFill>
                <a:effectLst/>
                <a:latin typeface="+mn-lt"/>
                <a:ea typeface="+mn-ea"/>
                <a:cs typeface="+mn-cs"/>
              </a:rPr>
              <a:t>prijavitelj nije odgovorio na pitanja iz prijave koja se odnose na sadržaj programa/projekta, bitna za vrednovanje kvalitete programa/projekta,</a:t>
            </a:r>
          </a:p>
          <a:p>
            <a:pPr lvl="0"/>
            <a:r>
              <a:rPr lang="hr-HR" sz="1200" kern="1200" dirty="0" smtClean="0">
                <a:solidFill>
                  <a:schemeClr val="tx1"/>
                </a:solidFill>
                <a:effectLst/>
                <a:latin typeface="+mn-lt"/>
                <a:ea typeface="+mn-ea"/>
                <a:cs typeface="+mn-cs"/>
              </a:rPr>
              <a:t>prijavitelj traži niži ili viši iznos od propisanoga,</a:t>
            </a:r>
          </a:p>
          <a:p>
            <a:pPr lvl="0"/>
            <a:r>
              <a:rPr lang="hr-HR" sz="1200" kern="1200" dirty="0" smtClean="0">
                <a:solidFill>
                  <a:schemeClr val="tx1"/>
                </a:solidFill>
                <a:effectLst/>
                <a:latin typeface="+mn-lt"/>
                <a:ea typeface="+mn-ea"/>
                <a:cs typeface="+mn-cs"/>
              </a:rPr>
              <a:t>trajanje programa/projekta nije u skladu s propisanim uvjetima Javnog poziva,</a:t>
            </a:r>
          </a:p>
          <a:p>
            <a:pPr lvl="0"/>
            <a:r>
              <a:rPr lang="hr-HR" sz="1200" kern="1200" dirty="0" smtClean="0">
                <a:solidFill>
                  <a:schemeClr val="tx1"/>
                </a:solidFill>
                <a:effectLst/>
                <a:latin typeface="+mn-lt"/>
                <a:ea typeface="+mn-ea"/>
                <a:cs typeface="+mn-cs"/>
              </a:rPr>
              <a:t>prijava u ispisu nije istovjetna elektroničkoj prijavi,</a:t>
            </a:r>
          </a:p>
          <a:p>
            <a:pPr lvl="0"/>
            <a:r>
              <a:rPr lang="hr-HR" sz="1200" kern="1200" dirty="0" smtClean="0">
                <a:solidFill>
                  <a:schemeClr val="tx1"/>
                </a:solidFill>
                <a:effectLst/>
                <a:latin typeface="+mn-lt"/>
                <a:ea typeface="+mn-ea"/>
                <a:cs typeface="+mn-cs"/>
              </a:rPr>
              <a:t>nedostaje neki od obveznih pozivnih dokumenata navedenih u točci 2.6. i to u izvorniku i u elektroničkoj verziji.</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Iznimno, ukoliko prijava u ispisu odgovara svim propisanim elementima, a u elektroničkoj verziji prijave postoji nedostatak u samo jednom dokumentu, uzet će se u obzir dokumentacija iz prijave u ispisu.</a:t>
            </a:r>
          </a:p>
          <a:p>
            <a:endParaRPr lang="hr-HR" sz="1200" kern="1200" dirty="0" smtClean="0">
              <a:solidFill>
                <a:schemeClr val="tx1"/>
              </a:solidFill>
              <a:effectLst/>
              <a:latin typeface="+mn-lt"/>
              <a:ea typeface="+mn-ea"/>
              <a:cs typeface="+mn-cs"/>
            </a:endParaRPr>
          </a:p>
          <a:p>
            <a:r>
              <a:rPr lang="hr-HR" sz="1200" kern="1200" dirty="0" smtClean="0">
                <a:solidFill>
                  <a:schemeClr val="tx1"/>
                </a:solidFill>
                <a:effectLst/>
                <a:latin typeface="+mn-lt"/>
                <a:ea typeface="+mn-ea"/>
                <a:cs typeface="+mn-cs"/>
              </a:rPr>
              <a:t>Neposredno prije sklapanja ugovora o dodjeli sredstava, od prijavitelja će se tražiti dostava sljedeće dokumentacije:</a:t>
            </a:r>
          </a:p>
          <a:p>
            <a:pPr lvl="0"/>
            <a:r>
              <a:rPr lang="hr-HR" sz="1200" kern="1200" dirty="0" smtClean="0">
                <a:solidFill>
                  <a:schemeClr val="tx1"/>
                </a:solidFill>
                <a:effectLst/>
                <a:latin typeface="+mn-lt"/>
                <a:ea typeface="+mn-ea"/>
                <a:cs typeface="+mn-cs"/>
              </a:rPr>
              <a:t>UVJERENJE NADLEŽNOG SUDA DA SE NE VODI KAZNENI POSTUPAK PROTIV ODGOVORNE OSOBE U UDRUZI I VODITELJA PROGRAMA za prijavitelja i partnere na programu/projektu: – ne starije od 3 mjeseca od dana predaje uvjerenja Krapinsko-zagorskoj županiji – 1 primjerak u izvorniku u ispisu, dostavlja se neposredno prije potpisivanja ugovora o dodijeli sredstva</a:t>
            </a:r>
          </a:p>
          <a:p>
            <a:pPr lvl="0"/>
            <a:r>
              <a:rPr lang="hr-HR" sz="1200" kern="1200" dirty="0" smtClean="0">
                <a:solidFill>
                  <a:schemeClr val="tx1"/>
                </a:solidFill>
                <a:effectLst/>
                <a:latin typeface="+mn-lt"/>
                <a:ea typeface="+mn-ea"/>
                <a:cs typeface="+mn-cs"/>
              </a:rPr>
              <a:t>POTVRDA MINISTARSTVA FINANCIJA, POREZNE UPRAVE O NEPOSTOJANJU POREZNOG DUGA za prijavitelje i partnere na programu/projektu – ne starije od 30 dana od dana predaje potvrde Krapinsko-zagorskoj županiji – 1 primjerak u izvorniku u ispisu, dostavlja se neposredno prije potpisivanja ugovora o dodijeli sredstva</a:t>
            </a:r>
          </a:p>
          <a:p>
            <a:pPr lvl="0"/>
            <a:r>
              <a:rPr lang="hr-HR" sz="1200" kern="1200" dirty="0" smtClean="0">
                <a:solidFill>
                  <a:schemeClr val="tx1"/>
                </a:solidFill>
                <a:effectLst/>
                <a:latin typeface="+mn-lt"/>
                <a:ea typeface="+mn-ea"/>
                <a:cs typeface="+mn-cs"/>
              </a:rPr>
              <a:t>Obrazac A9 IZJAVA O NEPOSTOJANJU DVOSTRUKOG FINANCIRANJA PROGRAMA/PROJEKTA – vlastoručno potpisana i ovjerena – 1 primjerak u izvorniku u ispisu, dostavlja se neposredno prije potpisivanja ugovora o dodijeli sredstva.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Rok za dostavu dodatne dokumentacije je 5 dana od dana dostave obavijesti prijavitelju. Obavijest prijavitelju Krapinsko-zagorska županija će dostaviti elektronskom poštom na adresu elektronske pošte koju je prijavitelj naveo u prijavi, a privremena lista objavit će se na službenoj mrežnoj stranici Krapinsko-zagorske županije. </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Ako prijavitelj bez posebno pismeno obrazloženog i opravdanog razloga ne dostavi traženu dodatnu dokumentaciju u ostavljenom roku, s istim se neće sklopiti Ugovor o dodjeli financijskih sredstava za provedbu programa/projekta.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Ukoliko se provjerom dodatne dokumentacije ustanovi da prijavitelj ne ispunjava tražene uvjete Javnog poziva, njegova prijava neće ići u postupak ugovaranja.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Prije konačnog potpisivanja Ugovora o dodjeli financijskih sredstava za provedbu programa/projekta s prijaviteljem, a temeljem procjene Povjerenstva za ocjenjivanje prijava na Javni poziv, Krapinsko-zagorska županija može tražiti reviziju Obrasca proračuna programa/projekta kako bi procijenjeni troškovi odgovarali realnim troškovima u odnosu na predložene aktivnosti. </a:t>
            </a:r>
          </a:p>
          <a:p>
            <a:r>
              <a:rPr lang="hr-HR" sz="1200" b="1" kern="1200" dirty="0" smtClean="0">
                <a:solidFill>
                  <a:schemeClr val="tx1"/>
                </a:solidFill>
                <a:effectLst/>
                <a:latin typeface="+mn-lt"/>
                <a:ea typeface="+mn-ea"/>
                <a:cs typeface="+mn-cs"/>
              </a:rPr>
              <a:t> </a:t>
            </a:r>
            <a:endParaRPr lang="hr-HR" sz="1200" kern="1200" dirty="0" smtClean="0">
              <a:solidFill>
                <a:schemeClr val="tx1"/>
              </a:solidFill>
              <a:effectLst/>
              <a:latin typeface="+mn-lt"/>
              <a:ea typeface="+mn-ea"/>
              <a:cs typeface="+mn-cs"/>
            </a:endParaRPr>
          </a:p>
          <a:p>
            <a:r>
              <a:rPr lang="hr-HR" sz="1200" b="1" kern="1200" dirty="0" smtClean="0">
                <a:solidFill>
                  <a:schemeClr val="tx1"/>
                </a:solidFill>
                <a:effectLst/>
                <a:latin typeface="+mn-lt"/>
                <a:ea typeface="+mn-ea"/>
                <a:cs typeface="+mn-cs"/>
              </a:rPr>
              <a:t>4.3.4. Obavijest o donesenoj odluci o dodjeli bespovratnih sredstava</a:t>
            </a:r>
          </a:p>
          <a:p>
            <a:r>
              <a:rPr lang="hr-HR" sz="1200" kern="1200" dirty="0" smtClean="0">
                <a:solidFill>
                  <a:schemeClr val="tx1"/>
                </a:solidFill>
                <a:effectLst/>
                <a:latin typeface="+mn-lt"/>
                <a:ea typeface="+mn-ea"/>
                <a:cs typeface="+mn-cs"/>
              </a:rPr>
              <a:t> </a:t>
            </a:r>
          </a:p>
          <a:p>
            <a:r>
              <a:rPr lang="hr-HR" sz="1200" kern="1200" dirty="0" smtClean="0">
                <a:solidFill>
                  <a:schemeClr val="tx1"/>
                </a:solidFill>
                <a:effectLst/>
                <a:latin typeface="+mn-lt"/>
                <a:ea typeface="+mn-ea"/>
                <a:cs typeface="+mn-cs"/>
              </a:rPr>
              <a:t>Nakon provjere dostavljene dokumentacije, Povjerenstvo za ocjenjivanje prijava na Javni poziv dostavlja konačan prijedlog odabranih programa/projekata za dodjelu bespovratnih sredstava Upravnom odjelu za zdravstvo, socijalnu politiku, branitelje, civilno društvo i mlade. </a:t>
            </a:r>
          </a:p>
          <a:p>
            <a:endParaRPr lang="hr-HR" sz="1200" kern="1200" dirty="0" smtClean="0">
              <a:solidFill>
                <a:schemeClr val="tx1"/>
              </a:solidFill>
              <a:effectLst/>
              <a:latin typeface="+mn-lt"/>
              <a:ea typeface="+mn-ea"/>
              <a:cs typeface="+mn-cs"/>
            </a:endParaRPr>
          </a:p>
          <a:p>
            <a:r>
              <a:rPr lang="hr-HR" sz="1200" kern="1200" dirty="0" smtClean="0">
                <a:solidFill>
                  <a:schemeClr val="tx1"/>
                </a:solidFill>
                <a:effectLst/>
                <a:latin typeface="+mn-lt"/>
                <a:ea typeface="+mn-ea"/>
                <a:cs typeface="+mn-cs"/>
              </a:rPr>
              <a:t> </a:t>
            </a:r>
          </a:p>
          <a:p>
            <a:endParaRPr lang="hr-HR" dirty="0"/>
          </a:p>
        </p:txBody>
      </p:sp>
      <p:sp>
        <p:nvSpPr>
          <p:cNvPr id="4" name="Rezervirano mjesto broja slajda 3"/>
          <p:cNvSpPr>
            <a:spLocks noGrp="1"/>
          </p:cNvSpPr>
          <p:nvPr>
            <p:ph type="sldNum" sz="quarter" idx="10"/>
          </p:nvPr>
        </p:nvSpPr>
        <p:spPr/>
        <p:txBody>
          <a:bodyPr/>
          <a:lstStyle/>
          <a:p>
            <a:fld id="{43D6745C-DCCF-44D9-8757-B2DCF4E076C1}" type="slidenum">
              <a:rPr lang="hr-HR" smtClean="0"/>
              <a:pPr/>
              <a:t>18</a:t>
            </a:fld>
            <a:endParaRPr lang="hr-HR"/>
          </a:p>
        </p:txBody>
      </p:sp>
    </p:spTree>
    <p:extLst>
      <p:ext uri="{BB962C8B-B14F-4D97-AF65-F5344CB8AC3E}">
        <p14:creationId xmlns:p14="http://schemas.microsoft.com/office/powerpoint/2010/main" val="33897320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6" descr="D:\nicks computer\new global series again!!!\global09\global09_title.jpg"/>
          <p:cNvPicPr>
            <a:picLocks noChangeAspect="1" noChangeArrowheads="1"/>
          </p:cNvPicPr>
          <p:nvPr/>
        </p:nvPicPr>
        <p:blipFill>
          <a:blip r:embed="rId2" cstate="print"/>
          <a:srcRect/>
          <a:stretch>
            <a:fillRect/>
          </a:stretch>
        </p:blipFill>
        <p:spPr bwMode="auto">
          <a:xfrm>
            <a:off x="0" y="9525"/>
            <a:ext cx="10150475" cy="7607300"/>
          </a:xfrm>
          <a:prstGeom prst="rect">
            <a:avLst/>
          </a:prstGeom>
          <a:noFill/>
          <a:ln w="9525">
            <a:noFill/>
            <a:miter lim="800000"/>
            <a:headEnd/>
            <a:tailEnd/>
          </a:ln>
        </p:spPr>
      </p:pic>
      <p:sp>
        <p:nvSpPr>
          <p:cNvPr id="3075" name="Rectangle 3"/>
          <p:cNvSpPr>
            <a:spLocks noGrp="1" noChangeArrowheads="1"/>
          </p:cNvSpPr>
          <p:nvPr>
            <p:ph type="ctrTitle"/>
          </p:nvPr>
        </p:nvSpPr>
        <p:spPr>
          <a:xfrm>
            <a:off x="203201" y="3919989"/>
            <a:ext cx="9753600" cy="2350182"/>
          </a:xfrm>
          <a:prstGeom prst="rect">
            <a:avLst/>
          </a:prstGeom>
        </p:spPr>
        <p:txBody>
          <a:bodyPr anchor="t"/>
          <a:lstStyle>
            <a:lvl1pPr algn="l">
              <a:defRPr sz="4800" baseline="0"/>
            </a:lvl1pPr>
          </a:lstStyle>
          <a:p>
            <a:r>
              <a:rPr lang="en-US" smtClean="0"/>
              <a:t>Click to edit Master title style</a:t>
            </a:r>
            <a:endParaRPr lang="en-US" dirty="0"/>
          </a:p>
        </p:txBody>
      </p:sp>
      <p:sp>
        <p:nvSpPr>
          <p:cNvPr id="4" name="Date Placeholder 3"/>
          <p:cNvSpPr>
            <a:spLocks noGrp="1" noChangeArrowheads="1"/>
          </p:cNvSpPr>
          <p:nvPr>
            <p:ph type="dt" sz="half" idx="10"/>
          </p:nvPr>
        </p:nvSpPr>
        <p:spPr>
          <a:xfrm>
            <a:off x="0" y="7213600"/>
            <a:ext cx="1295400" cy="403225"/>
          </a:xfrm>
          <a:prstGeom prst="rect">
            <a:avLst/>
          </a:prstGeom>
        </p:spPr>
        <p:txBody>
          <a:bodyPr/>
          <a:lstStyle>
            <a:lvl1pPr>
              <a:defRPr/>
            </a:lvl1pPr>
          </a:lstStyle>
          <a:p>
            <a:pPr>
              <a:defRPr/>
            </a:pPr>
            <a:endParaRPr lang="sr-Latn-CS"/>
          </a:p>
        </p:txBody>
      </p:sp>
      <p:sp>
        <p:nvSpPr>
          <p:cNvPr id="5" name="Footer Placeholder 4"/>
          <p:cNvSpPr>
            <a:spLocks noGrp="1" noChangeArrowheads="1"/>
          </p:cNvSpPr>
          <p:nvPr>
            <p:ph type="ftr" sz="quarter" idx="11"/>
          </p:nvPr>
        </p:nvSpPr>
        <p:spPr>
          <a:xfrm>
            <a:off x="2971800" y="7199313"/>
            <a:ext cx="7178675" cy="417512"/>
          </a:xfrm>
          <a:prstGeom prst="rect">
            <a:avLst/>
          </a:prstGeom>
        </p:spPr>
        <p:txBody>
          <a:bodyPr/>
          <a:lstStyle>
            <a:lvl1pPr algn="r">
              <a:defRPr/>
            </a:lvl1pPr>
          </a:lstStyle>
          <a:p>
            <a:pPr>
              <a:defRPr/>
            </a:pPr>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71" y="1522395"/>
            <a:ext cx="9768115" cy="5908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pic>
        <p:nvPicPr>
          <p:cNvPr id="2" name="Slika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72012" y="6463763"/>
            <a:ext cx="1578463" cy="1153062"/>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16" descr="D:\nicks computer\new global series again!!!\global09\global09_title.jpg"/>
          <p:cNvPicPr>
            <a:picLocks noChangeAspect="1" noChangeArrowheads="1"/>
          </p:cNvPicPr>
          <p:nvPr/>
        </p:nvPicPr>
        <p:blipFill>
          <a:blip r:embed="rId2" cstate="print"/>
          <a:srcRect/>
          <a:stretch>
            <a:fillRect/>
          </a:stretch>
        </p:blipFill>
        <p:spPr bwMode="auto">
          <a:xfrm>
            <a:off x="0" y="9525"/>
            <a:ext cx="10150475" cy="7607300"/>
          </a:xfrm>
          <a:prstGeom prst="rect">
            <a:avLst/>
          </a:prstGeom>
          <a:noFill/>
          <a:ln w="9525">
            <a:noFill/>
            <a:miter lim="800000"/>
            <a:headEnd/>
            <a:tailEnd/>
          </a:ln>
        </p:spPr>
      </p:pic>
      <p:sp>
        <p:nvSpPr>
          <p:cNvPr id="3075" name="Rectangle 3"/>
          <p:cNvSpPr>
            <a:spLocks noGrp="1" noChangeArrowheads="1"/>
          </p:cNvSpPr>
          <p:nvPr>
            <p:ph type="ctrTitle"/>
          </p:nvPr>
        </p:nvSpPr>
        <p:spPr>
          <a:xfrm>
            <a:off x="203201" y="3919989"/>
            <a:ext cx="9753600" cy="2350182"/>
          </a:xfrm>
          <a:prstGeom prst="rect">
            <a:avLst/>
          </a:prstGeom>
        </p:spPr>
        <p:txBody>
          <a:bodyPr anchor="t"/>
          <a:lstStyle>
            <a:lvl1pPr algn="l">
              <a:defRPr sz="4800" baseline="0"/>
            </a:lvl1pPr>
          </a:lstStyle>
          <a:p>
            <a:r>
              <a:rPr lang="en-US" smtClean="0"/>
              <a:t>Click to edit Master title style</a:t>
            </a:r>
            <a:endParaRPr lang="en-US" dirty="0"/>
          </a:p>
        </p:txBody>
      </p:sp>
      <p:sp>
        <p:nvSpPr>
          <p:cNvPr id="4" name="Date Placeholder 3"/>
          <p:cNvSpPr>
            <a:spLocks noGrp="1" noChangeArrowheads="1"/>
          </p:cNvSpPr>
          <p:nvPr>
            <p:ph type="dt" sz="half" idx="10"/>
          </p:nvPr>
        </p:nvSpPr>
        <p:spPr>
          <a:xfrm>
            <a:off x="0" y="7213600"/>
            <a:ext cx="1295400" cy="403225"/>
          </a:xfrm>
          <a:prstGeom prst="rect">
            <a:avLst/>
          </a:prstGeom>
        </p:spPr>
        <p:txBody>
          <a:bodyPr/>
          <a:lstStyle>
            <a:lvl1pPr>
              <a:defRPr/>
            </a:lvl1pPr>
          </a:lstStyle>
          <a:p>
            <a:pPr>
              <a:defRPr/>
            </a:pPr>
            <a:endParaRPr lang="sr-Latn-CS">
              <a:solidFill>
                <a:srgbClr val="000000"/>
              </a:solidFill>
            </a:endParaRPr>
          </a:p>
        </p:txBody>
      </p:sp>
      <p:sp>
        <p:nvSpPr>
          <p:cNvPr id="5" name="Footer Placeholder 4"/>
          <p:cNvSpPr>
            <a:spLocks noGrp="1" noChangeArrowheads="1"/>
          </p:cNvSpPr>
          <p:nvPr>
            <p:ph type="ftr" sz="quarter" idx="11"/>
          </p:nvPr>
        </p:nvSpPr>
        <p:spPr>
          <a:xfrm>
            <a:off x="2971800" y="7199313"/>
            <a:ext cx="7178675" cy="417512"/>
          </a:xfrm>
          <a:prstGeom prst="rect">
            <a:avLst/>
          </a:prstGeom>
        </p:spPr>
        <p:txBody>
          <a:bodyPr/>
          <a:lstStyle>
            <a:lvl1pPr algn="r">
              <a:defRPr/>
            </a:lvl1pPr>
          </a:lstStyle>
          <a:p>
            <a:pPr>
              <a:defRPr/>
            </a:pPr>
            <a:endParaRPr lang="sr-Latn-CS">
              <a:solidFill>
                <a:srgbClr val="000000"/>
              </a:solidFill>
            </a:endParaRPr>
          </a:p>
        </p:txBody>
      </p:sp>
    </p:spTree>
    <p:extLst>
      <p:ext uri="{BB962C8B-B14F-4D97-AF65-F5344CB8AC3E}">
        <p14:creationId xmlns:p14="http://schemas.microsoft.com/office/powerpoint/2010/main" val="1470810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171" y="1522395"/>
            <a:ext cx="9768115" cy="59089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dirty="0"/>
          </a:p>
        </p:txBody>
      </p:sp>
    </p:spTree>
    <p:extLst>
      <p:ext uri="{BB962C8B-B14F-4D97-AF65-F5344CB8AC3E}">
        <p14:creationId xmlns:p14="http://schemas.microsoft.com/office/powerpoint/2010/main" val="36751276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pic>
        <p:nvPicPr>
          <p:cNvPr id="1026" name="Picture 18" descr="D:\nicks computer\new global series again!!!\global09\global09_txt.jpg"/>
          <p:cNvPicPr>
            <a:picLocks noChangeAspect="1" noChangeArrowheads="1"/>
          </p:cNvPicPr>
          <p:nvPr/>
        </p:nvPicPr>
        <p:blipFill>
          <a:blip r:embed="rId4" cstate="print"/>
          <a:srcRect/>
          <a:stretch>
            <a:fillRect/>
          </a:stretch>
        </p:blipFill>
        <p:spPr bwMode="auto">
          <a:xfrm>
            <a:off x="0" y="31750"/>
            <a:ext cx="10150475" cy="755015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61938" y="1752600"/>
            <a:ext cx="9652000" cy="5649913"/>
          </a:xfrm>
          <a:prstGeom prst="rect">
            <a:avLst/>
          </a:prstGeom>
          <a:noFill/>
          <a:ln w="9525">
            <a:noFill/>
            <a:miter lim="800000"/>
            <a:headEnd/>
            <a:tailEnd/>
          </a:ln>
        </p:spPr>
        <p:txBody>
          <a:bodyPr vert="horz" wrap="square" lIns="101526" tIns="50763" rIns="101526" bIns="5076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Title 1"/>
          <p:cNvSpPr txBox="1">
            <a:spLocks/>
          </p:cNvSpPr>
          <p:nvPr/>
        </p:nvSpPr>
        <p:spPr>
          <a:xfrm>
            <a:off x="0" y="609600"/>
            <a:ext cx="8432800" cy="508000"/>
          </a:xfrm>
          <a:prstGeom prst="rect">
            <a:avLst/>
          </a:prstGeom>
        </p:spPr>
        <p:txBody>
          <a:bodyPr tIns="18000" bIns="18000"/>
          <a:lstStyle>
            <a:lvl1pPr algn="l">
              <a:defRPr sz="2800" b="1" baseline="0">
                <a:ln w="3175" cap="sq" cmpd="sng">
                  <a:noFill/>
                </a:ln>
                <a:solidFill>
                  <a:schemeClr val="bg1">
                    <a:lumMod val="20000"/>
                    <a:lumOff val="80000"/>
                  </a:schemeClr>
                </a:solidFill>
                <a:effectLst>
                  <a:outerShdw blurRad="50800" dist="50800" dir="5400000" algn="ctr" rotWithShape="0">
                    <a:srgbClr val="000000">
                      <a:alpha val="47000"/>
                    </a:srgbClr>
                  </a:outerShdw>
                </a:effectLst>
              </a:defRPr>
            </a:lvl1pPr>
          </a:lstStyle>
          <a:p>
            <a:pPr defTabSz="1016000" eaLnBrk="0" hangingPunct="0">
              <a:defRPr/>
            </a:pPr>
            <a:endParaRPr lang="hr-HR" kern="0" dirty="0">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Lst>
  <p:timing>
    <p:tnLst>
      <p:par>
        <p:cTn id="1" dur="indefinite" restart="never" nodeType="tmRoot"/>
      </p:par>
    </p:tnLst>
  </p:timing>
  <p:txStyles>
    <p:titleStyle>
      <a:lvl1pPr algn="l" defTabSz="1016000" rtl="0" fontAlgn="base">
        <a:spcBef>
          <a:spcPct val="0"/>
        </a:spcBef>
        <a:spcAft>
          <a:spcPct val="0"/>
        </a:spcAft>
        <a:defRPr sz="4100">
          <a:solidFill>
            <a:schemeClr val="tx2"/>
          </a:solidFill>
          <a:latin typeface="+mj-lt"/>
          <a:ea typeface="+mj-ea"/>
          <a:cs typeface="+mj-cs"/>
        </a:defRPr>
      </a:lvl1pPr>
      <a:lvl2pPr algn="l" defTabSz="1016000" rtl="0" fontAlgn="base">
        <a:spcBef>
          <a:spcPct val="0"/>
        </a:spcBef>
        <a:spcAft>
          <a:spcPct val="0"/>
        </a:spcAft>
        <a:defRPr sz="4100">
          <a:solidFill>
            <a:schemeClr val="tx2"/>
          </a:solidFill>
          <a:latin typeface="Arial" charset="0"/>
        </a:defRPr>
      </a:lvl2pPr>
      <a:lvl3pPr algn="l" defTabSz="1016000" rtl="0" fontAlgn="base">
        <a:spcBef>
          <a:spcPct val="0"/>
        </a:spcBef>
        <a:spcAft>
          <a:spcPct val="0"/>
        </a:spcAft>
        <a:defRPr sz="4100">
          <a:solidFill>
            <a:schemeClr val="tx2"/>
          </a:solidFill>
          <a:latin typeface="Arial" charset="0"/>
        </a:defRPr>
      </a:lvl3pPr>
      <a:lvl4pPr algn="l" defTabSz="1016000" rtl="0" fontAlgn="base">
        <a:spcBef>
          <a:spcPct val="0"/>
        </a:spcBef>
        <a:spcAft>
          <a:spcPct val="0"/>
        </a:spcAft>
        <a:defRPr sz="4100">
          <a:solidFill>
            <a:schemeClr val="tx2"/>
          </a:solidFill>
          <a:latin typeface="Arial" charset="0"/>
        </a:defRPr>
      </a:lvl4pPr>
      <a:lvl5pPr algn="l" defTabSz="1016000" rtl="0" fontAlgn="base">
        <a:spcBef>
          <a:spcPct val="0"/>
        </a:spcBef>
        <a:spcAft>
          <a:spcPct val="0"/>
        </a:spcAft>
        <a:defRPr sz="4100">
          <a:solidFill>
            <a:schemeClr val="tx2"/>
          </a:solidFill>
          <a:latin typeface="Arial" charset="0"/>
        </a:defRPr>
      </a:lvl5pPr>
      <a:lvl6pPr marL="457200" algn="l" defTabSz="1016000" rtl="0" eaLnBrk="1" fontAlgn="base" hangingPunct="1">
        <a:spcBef>
          <a:spcPct val="0"/>
        </a:spcBef>
        <a:spcAft>
          <a:spcPct val="0"/>
        </a:spcAft>
        <a:defRPr sz="4100">
          <a:solidFill>
            <a:schemeClr val="tx2"/>
          </a:solidFill>
          <a:latin typeface="Arial" charset="0"/>
        </a:defRPr>
      </a:lvl6pPr>
      <a:lvl7pPr marL="914400" algn="l" defTabSz="1016000" rtl="0" eaLnBrk="1" fontAlgn="base" hangingPunct="1">
        <a:spcBef>
          <a:spcPct val="0"/>
        </a:spcBef>
        <a:spcAft>
          <a:spcPct val="0"/>
        </a:spcAft>
        <a:defRPr sz="4100">
          <a:solidFill>
            <a:schemeClr val="tx2"/>
          </a:solidFill>
          <a:latin typeface="Arial" charset="0"/>
        </a:defRPr>
      </a:lvl7pPr>
      <a:lvl8pPr marL="1371600" algn="l" defTabSz="1016000" rtl="0" eaLnBrk="1" fontAlgn="base" hangingPunct="1">
        <a:spcBef>
          <a:spcPct val="0"/>
        </a:spcBef>
        <a:spcAft>
          <a:spcPct val="0"/>
        </a:spcAft>
        <a:defRPr sz="4100">
          <a:solidFill>
            <a:schemeClr val="tx2"/>
          </a:solidFill>
          <a:latin typeface="Arial" charset="0"/>
        </a:defRPr>
      </a:lvl8pPr>
      <a:lvl9pPr marL="1828800" algn="l" defTabSz="1016000" rtl="0" eaLnBrk="1" fontAlgn="base" hangingPunct="1">
        <a:spcBef>
          <a:spcPct val="0"/>
        </a:spcBef>
        <a:spcAft>
          <a:spcPct val="0"/>
        </a:spcAft>
        <a:defRPr sz="4100">
          <a:solidFill>
            <a:schemeClr val="tx2"/>
          </a:solidFill>
          <a:latin typeface="Arial" charset="0"/>
        </a:defRPr>
      </a:lvl9pPr>
    </p:titleStyle>
    <p:body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pic>
        <p:nvPicPr>
          <p:cNvPr id="1026" name="Picture 18" descr="D:\nicks computer\new global series again!!!\global09\global09_txt.jpg"/>
          <p:cNvPicPr>
            <a:picLocks noChangeAspect="1" noChangeArrowheads="1"/>
          </p:cNvPicPr>
          <p:nvPr/>
        </p:nvPicPr>
        <p:blipFill>
          <a:blip r:embed="rId4" cstate="print"/>
          <a:srcRect/>
          <a:stretch>
            <a:fillRect/>
          </a:stretch>
        </p:blipFill>
        <p:spPr bwMode="auto">
          <a:xfrm>
            <a:off x="0" y="31750"/>
            <a:ext cx="10150475" cy="755015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261938" y="1752600"/>
            <a:ext cx="9652000" cy="5649913"/>
          </a:xfrm>
          <a:prstGeom prst="rect">
            <a:avLst/>
          </a:prstGeom>
          <a:noFill/>
          <a:ln w="9525">
            <a:noFill/>
            <a:miter lim="800000"/>
            <a:headEnd/>
            <a:tailEnd/>
          </a:ln>
        </p:spPr>
        <p:txBody>
          <a:bodyPr vert="horz" wrap="square" lIns="101526" tIns="50763" rIns="101526" bIns="50763"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1"/>
          <p:cNvSpPr txBox="1">
            <a:spLocks/>
          </p:cNvSpPr>
          <p:nvPr/>
        </p:nvSpPr>
        <p:spPr>
          <a:xfrm>
            <a:off x="0" y="609600"/>
            <a:ext cx="8432800" cy="508000"/>
          </a:xfrm>
          <a:prstGeom prst="rect">
            <a:avLst/>
          </a:prstGeom>
        </p:spPr>
        <p:txBody>
          <a:bodyPr tIns="18000" bIns="18000"/>
          <a:lstStyle>
            <a:lvl1pPr algn="l">
              <a:defRPr sz="2800" b="1" baseline="0">
                <a:ln w="3175" cap="sq" cmpd="sng">
                  <a:noFill/>
                </a:ln>
                <a:solidFill>
                  <a:schemeClr val="bg1">
                    <a:lumMod val="20000"/>
                    <a:lumOff val="80000"/>
                  </a:schemeClr>
                </a:solidFill>
                <a:effectLst>
                  <a:outerShdw blurRad="50800" dist="50800" dir="5400000" algn="ctr" rotWithShape="0">
                    <a:srgbClr val="000000">
                      <a:alpha val="47000"/>
                    </a:srgbClr>
                  </a:outerShdw>
                </a:effectLst>
              </a:defRPr>
            </a:lvl1pPr>
          </a:lstStyle>
          <a:p>
            <a:pPr defTabSz="1016000" eaLnBrk="0" hangingPunct="0">
              <a:defRPr/>
            </a:pPr>
            <a:endParaRPr lang="hr-HR" kern="0" dirty="0">
              <a:solidFill>
                <a:srgbClr val="C0C0C0">
                  <a:lumMod val="20000"/>
                  <a:lumOff val="80000"/>
                </a:srgbClr>
              </a:solidFill>
              <a:latin typeface="Arial"/>
            </a:endParaRPr>
          </a:p>
        </p:txBody>
      </p:sp>
    </p:spTree>
    <p:extLst>
      <p:ext uri="{BB962C8B-B14F-4D97-AF65-F5344CB8AC3E}">
        <p14:creationId xmlns:p14="http://schemas.microsoft.com/office/powerpoint/2010/main" val="3389739753"/>
      </p:ext>
    </p:extLst>
  </p:cSld>
  <p:clrMap bg1="lt1" tx1="dk1" bg2="lt2" tx2="dk2" accent1="accent1" accent2="accent2" accent3="accent3" accent4="accent4" accent5="accent5" accent6="accent6" hlink="hlink" folHlink="folHlink"/>
  <p:sldLayoutIdLst>
    <p:sldLayoutId id="2147483773" r:id="rId1"/>
    <p:sldLayoutId id="2147483774" r:id="rId2"/>
  </p:sldLayoutIdLst>
  <p:timing>
    <p:tnLst>
      <p:par>
        <p:cTn id="1" dur="indefinite" restart="never" nodeType="tmRoot"/>
      </p:par>
    </p:tnLst>
  </p:timing>
  <p:txStyles>
    <p:titleStyle>
      <a:lvl1pPr algn="l" defTabSz="1016000" rtl="0" fontAlgn="base">
        <a:spcBef>
          <a:spcPct val="0"/>
        </a:spcBef>
        <a:spcAft>
          <a:spcPct val="0"/>
        </a:spcAft>
        <a:defRPr sz="4100">
          <a:solidFill>
            <a:schemeClr val="tx2"/>
          </a:solidFill>
          <a:latin typeface="+mj-lt"/>
          <a:ea typeface="+mj-ea"/>
          <a:cs typeface="+mj-cs"/>
        </a:defRPr>
      </a:lvl1pPr>
      <a:lvl2pPr algn="l" defTabSz="1016000" rtl="0" fontAlgn="base">
        <a:spcBef>
          <a:spcPct val="0"/>
        </a:spcBef>
        <a:spcAft>
          <a:spcPct val="0"/>
        </a:spcAft>
        <a:defRPr sz="4100">
          <a:solidFill>
            <a:schemeClr val="tx2"/>
          </a:solidFill>
          <a:latin typeface="Arial" charset="0"/>
        </a:defRPr>
      </a:lvl2pPr>
      <a:lvl3pPr algn="l" defTabSz="1016000" rtl="0" fontAlgn="base">
        <a:spcBef>
          <a:spcPct val="0"/>
        </a:spcBef>
        <a:spcAft>
          <a:spcPct val="0"/>
        </a:spcAft>
        <a:defRPr sz="4100">
          <a:solidFill>
            <a:schemeClr val="tx2"/>
          </a:solidFill>
          <a:latin typeface="Arial" charset="0"/>
        </a:defRPr>
      </a:lvl3pPr>
      <a:lvl4pPr algn="l" defTabSz="1016000" rtl="0" fontAlgn="base">
        <a:spcBef>
          <a:spcPct val="0"/>
        </a:spcBef>
        <a:spcAft>
          <a:spcPct val="0"/>
        </a:spcAft>
        <a:defRPr sz="4100">
          <a:solidFill>
            <a:schemeClr val="tx2"/>
          </a:solidFill>
          <a:latin typeface="Arial" charset="0"/>
        </a:defRPr>
      </a:lvl4pPr>
      <a:lvl5pPr algn="l" defTabSz="1016000" rtl="0" fontAlgn="base">
        <a:spcBef>
          <a:spcPct val="0"/>
        </a:spcBef>
        <a:spcAft>
          <a:spcPct val="0"/>
        </a:spcAft>
        <a:defRPr sz="4100">
          <a:solidFill>
            <a:schemeClr val="tx2"/>
          </a:solidFill>
          <a:latin typeface="Arial" charset="0"/>
        </a:defRPr>
      </a:lvl5pPr>
      <a:lvl6pPr marL="457200" algn="l" defTabSz="1016000" rtl="0" eaLnBrk="1" fontAlgn="base" hangingPunct="1">
        <a:spcBef>
          <a:spcPct val="0"/>
        </a:spcBef>
        <a:spcAft>
          <a:spcPct val="0"/>
        </a:spcAft>
        <a:defRPr sz="4100">
          <a:solidFill>
            <a:schemeClr val="tx2"/>
          </a:solidFill>
          <a:latin typeface="Arial" charset="0"/>
        </a:defRPr>
      </a:lvl6pPr>
      <a:lvl7pPr marL="914400" algn="l" defTabSz="1016000" rtl="0" eaLnBrk="1" fontAlgn="base" hangingPunct="1">
        <a:spcBef>
          <a:spcPct val="0"/>
        </a:spcBef>
        <a:spcAft>
          <a:spcPct val="0"/>
        </a:spcAft>
        <a:defRPr sz="4100">
          <a:solidFill>
            <a:schemeClr val="tx2"/>
          </a:solidFill>
          <a:latin typeface="Arial" charset="0"/>
        </a:defRPr>
      </a:lvl7pPr>
      <a:lvl8pPr marL="1371600" algn="l" defTabSz="1016000" rtl="0" eaLnBrk="1" fontAlgn="base" hangingPunct="1">
        <a:spcBef>
          <a:spcPct val="0"/>
        </a:spcBef>
        <a:spcAft>
          <a:spcPct val="0"/>
        </a:spcAft>
        <a:defRPr sz="4100">
          <a:solidFill>
            <a:schemeClr val="tx2"/>
          </a:solidFill>
          <a:latin typeface="Arial" charset="0"/>
        </a:defRPr>
      </a:lvl8pPr>
      <a:lvl9pPr marL="1828800" algn="l" defTabSz="1016000" rtl="0" eaLnBrk="1" fontAlgn="base" hangingPunct="1">
        <a:spcBef>
          <a:spcPct val="0"/>
        </a:spcBef>
        <a:spcAft>
          <a:spcPct val="0"/>
        </a:spcAft>
        <a:defRPr sz="4100">
          <a:solidFill>
            <a:schemeClr val="tx2"/>
          </a:solidFill>
          <a:latin typeface="Arial" charset="0"/>
        </a:defRPr>
      </a:lvl9pPr>
    </p:titleStyle>
    <p:body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0" y="1330038"/>
            <a:ext cx="9753600" cy="7060333"/>
          </a:xfrm>
          <a:noFill/>
          <a:ln>
            <a:miter lim="800000"/>
            <a:headEnd/>
            <a:tailEnd/>
          </a:ln>
        </p:spPr>
        <p:txBody>
          <a:bodyPr vert="horz" wrap="square" lIns="91440" tIns="45720" rIns="91440" bIns="45720" numCol="1" anchorCtr="0" compatLnSpc="1">
            <a:prstTxWarp prst="textNoShape">
              <a:avLst/>
            </a:prstTxWarp>
          </a:bodyPr>
          <a:lstStyle/>
          <a:p>
            <a:r>
              <a:rPr lang="hr-HR" sz="2400" dirty="0">
                <a:solidFill>
                  <a:srgbClr val="0E5837"/>
                </a:solidFill>
              </a:rPr>
              <a:t>Javni poziv udrugama za prijavu </a:t>
            </a:r>
            <a:r>
              <a:rPr lang="hr-HR" sz="2400" dirty="0" smtClean="0">
                <a:solidFill>
                  <a:srgbClr val="0E5837"/>
                </a:solidFill>
              </a:rPr>
              <a:t>programa </a:t>
            </a:r>
            <a:r>
              <a:rPr lang="hr-HR" sz="2400" dirty="0">
                <a:solidFill>
                  <a:srgbClr val="0E5837"/>
                </a:solidFill>
              </a:rPr>
              <a:t>i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projekata </a:t>
            </a:r>
            <a:r>
              <a:rPr lang="hr-HR" sz="2400" dirty="0">
                <a:solidFill>
                  <a:srgbClr val="0E5837"/>
                </a:solidFill>
              </a:rPr>
              <a:t>usmjerenih </a:t>
            </a:r>
            <a:r>
              <a:rPr lang="hr-HR" sz="2400" dirty="0" smtClean="0">
                <a:solidFill>
                  <a:srgbClr val="0E5837"/>
                </a:solidFill>
              </a:rPr>
              <a:t>očuvanju </a:t>
            </a:r>
            <a:r>
              <a:rPr lang="hr-HR" sz="2400" dirty="0">
                <a:solidFill>
                  <a:srgbClr val="0E5837"/>
                </a:solidFill>
              </a:rPr>
              <a:t>digniteta i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promicanju </a:t>
            </a:r>
            <a:r>
              <a:rPr lang="hr-HR" sz="2400" dirty="0">
                <a:solidFill>
                  <a:srgbClr val="0E5837"/>
                </a:solidFill>
              </a:rPr>
              <a:t>istine </a:t>
            </a:r>
            <a:r>
              <a:rPr lang="hr-HR" sz="2400" dirty="0" smtClean="0">
                <a:solidFill>
                  <a:srgbClr val="0E5837"/>
                </a:solidFill>
              </a:rPr>
              <a:t>o </a:t>
            </a:r>
            <a:r>
              <a:rPr lang="hr-HR" sz="2400" dirty="0">
                <a:solidFill>
                  <a:srgbClr val="0E5837"/>
                </a:solidFill>
              </a:rPr>
              <a:t>Domovinskom ratu,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psihološko </a:t>
            </a:r>
            <a:r>
              <a:rPr lang="hr-HR" sz="2400" dirty="0">
                <a:solidFill>
                  <a:srgbClr val="0E5837"/>
                </a:solidFill>
              </a:rPr>
              <a:t>i </a:t>
            </a:r>
            <a:r>
              <a:rPr lang="hr-HR" sz="2400" dirty="0" smtClean="0">
                <a:solidFill>
                  <a:srgbClr val="0E5837"/>
                </a:solidFill>
              </a:rPr>
              <a:t>socijalno </a:t>
            </a:r>
            <a:r>
              <a:rPr lang="hr-HR" sz="2400" dirty="0">
                <a:solidFill>
                  <a:srgbClr val="0E5837"/>
                </a:solidFill>
              </a:rPr>
              <a:t>osnaživanje te </a:t>
            </a:r>
            <a:r>
              <a:rPr lang="hr-HR" sz="2400" dirty="0" smtClean="0">
                <a:solidFill>
                  <a:srgbClr val="0E5837"/>
                </a:solidFill>
              </a:rPr>
              <a:t/>
            </a:r>
            <a:br>
              <a:rPr lang="hr-HR" sz="2400" dirty="0" smtClean="0">
                <a:solidFill>
                  <a:srgbClr val="0E5837"/>
                </a:solidFill>
              </a:rPr>
            </a:br>
            <a:r>
              <a:rPr lang="hr-HR" sz="2400" dirty="0" smtClean="0">
                <a:solidFill>
                  <a:srgbClr val="0E5837"/>
                </a:solidFill>
              </a:rPr>
              <a:t>podizanje </a:t>
            </a:r>
            <a:r>
              <a:rPr lang="hr-HR" sz="2400" dirty="0">
                <a:solidFill>
                  <a:srgbClr val="0E5837"/>
                </a:solidFill>
              </a:rPr>
              <a:t>kvalitete </a:t>
            </a:r>
            <a:r>
              <a:rPr lang="hr-HR" sz="2400" dirty="0" smtClean="0">
                <a:solidFill>
                  <a:srgbClr val="0E5837"/>
                </a:solidFill>
              </a:rPr>
              <a:t>življenja hrvatskih branitelja</a:t>
            </a:r>
            <a:br>
              <a:rPr lang="hr-HR" sz="2400" dirty="0" smtClean="0">
                <a:solidFill>
                  <a:srgbClr val="0E5837"/>
                </a:solidFill>
              </a:rPr>
            </a:br>
            <a:r>
              <a:rPr lang="hr-HR" sz="2400" dirty="0" smtClean="0">
                <a:solidFill>
                  <a:srgbClr val="0E5837"/>
                </a:solidFill>
              </a:rPr>
              <a:t>na </a:t>
            </a:r>
            <a:r>
              <a:rPr lang="hr-HR" sz="2400" dirty="0">
                <a:solidFill>
                  <a:srgbClr val="0E5837"/>
                </a:solidFill>
              </a:rPr>
              <a:t>području Krapinsko-zagorske </a:t>
            </a:r>
            <a:r>
              <a:rPr lang="hr-HR" sz="2400" dirty="0" smtClean="0">
                <a:solidFill>
                  <a:srgbClr val="0E5837"/>
                </a:solidFill>
              </a:rPr>
              <a:t>županije</a:t>
            </a:r>
            <a:r>
              <a:rPr lang="hr-HR" sz="2800" dirty="0">
                <a:solidFill>
                  <a:srgbClr val="0E5837"/>
                </a:solidFill>
              </a:rPr>
              <a:t/>
            </a:r>
            <a:br>
              <a:rPr lang="hr-HR" sz="2800" dirty="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r>
            <a:br>
              <a:rPr lang="hr-HR" sz="2000" dirty="0" smtClean="0">
                <a:solidFill>
                  <a:srgbClr val="0E5837"/>
                </a:solidFill>
              </a:rPr>
            </a:br>
            <a:r>
              <a:rPr lang="hr-HR" sz="2000" dirty="0">
                <a:solidFill>
                  <a:srgbClr val="0E5837"/>
                </a:solidFill>
              </a:rPr>
              <a:t/>
            </a:r>
            <a:br>
              <a:rPr lang="hr-HR" sz="2000" dirty="0">
                <a:solidFill>
                  <a:srgbClr val="0E5837"/>
                </a:solidFill>
              </a:rPr>
            </a:br>
            <a:r>
              <a:rPr lang="hr-HR" sz="2000" dirty="0" smtClean="0">
                <a:solidFill>
                  <a:srgbClr val="0E5837"/>
                </a:solidFill>
              </a:rPr>
              <a:t>                     </a:t>
            </a:r>
            <a:r>
              <a:rPr lang="hr-HR" sz="2400" dirty="0" smtClean="0">
                <a:solidFill>
                  <a:srgbClr val="0E5837"/>
                </a:solidFill>
              </a:rPr>
              <a:t>RADIONICA </a:t>
            </a:r>
            <a:r>
              <a:rPr lang="hr-HR" sz="2400" dirty="0">
                <a:solidFill>
                  <a:srgbClr val="0E5837"/>
                </a:solidFill>
              </a:rPr>
              <a:t>ZA POTENCIJALNE PRIJAVITELJE</a:t>
            </a:r>
            <a:br>
              <a:rPr lang="hr-HR" sz="2400" dirty="0">
                <a:solidFill>
                  <a:srgbClr val="0E5837"/>
                </a:solidFill>
              </a:rPr>
            </a:br>
            <a:r>
              <a:rPr lang="hr-HR" sz="2000" dirty="0">
                <a:solidFill>
                  <a:srgbClr val="0E5837"/>
                </a:solidFill>
              </a:rPr>
              <a:t> </a:t>
            </a:r>
            <a:r>
              <a:rPr lang="hr-HR" sz="2000" dirty="0" smtClean="0">
                <a:solidFill>
                  <a:srgbClr val="0E5837"/>
                </a:solidFill>
              </a:rPr>
              <a:t/>
            </a:r>
            <a:br>
              <a:rPr lang="hr-HR" sz="2000" dirty="0" smtClean="0">
                <a:solidFill>
                  <a:srgbClr val="0E5837"/>
                </a:solidFill>
              </a:rPr>
            </a:br>
            <a:r>
              <a:rPr lang="hr-HR" sz="2000" dirty="0" smtClean="0">
                <a:solidFill>
                  <a:srgbClr val="0E5837"/>
                </a:solidFill>
              </a:rPr>
              <a:t>                                             Krapina 20/03/2020</a:t>
            </a:r>
            <a:r>
              <a:rPr lang="hr-HR" sz="2000" dirty="0"/>
              <a:t/>
            </a:r>
            <a:br>
              <a:rPr lang="hr-HR" sz="2000" dirty="0"/>
            </a:br>
            <a:r>
              <a:rPr lang="hr-HR" sz="2000" dirty="0" smtClean="0"/>
              <a:t/>
            </a:r>
            <a:br>
              <a:rPr lang="hr-HR" sz="2000" dirty="0" smtClean="0"/>
            </a:br>
            <a:endParaRPr lang="hr-H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02673"/>
            <a:ext cx="9942286" cy="6828642"/>
          </a:xfrm>
        </p:spPr>
        <p:txBody>
          <a:bodyPr/>
          <a:lstStyle/>
          <a:p>
            <a:pPr marL="0" indent="0">
              <a:buNone/>
            </a:pPr>
            <a:r>
              <a:rPr lang="hr-HR" dirty="0" smtClean="0">
                <a:solidFill>
                  <a:schemeClr val="bg1">
                    <a:lumMod val="20000"/>
                    <a:lumOff val="80000"/>
                  </a:schemeClr>
                </a:solidFill>
              </a:rPr>
              <a:t>PRIHVATLJIVE AKTIVNOSTI</a:t>
            </a:r>
          </a:p>
          <a:p>
            <a:pPr marL="0" indent="0">
              <a:buNone/>
            </a:pPr>
            <a:endParaRPr lang="hr-HR" sz="1200" dirty="0" smtClean="0">
              <a:solidFill>
                <a:schemeClr val="bg1">
                  <a:lumMod val="20000"/>
                  <a:lumOff val="80000"/>
                </a:schemeClr>
              </a:solidFill>
            </a:endParaRPr>
          </a:p>
          <a:p>
            <a:r>
              <a:rPr lang="hr-HR" sz="2800" dirty="0"/>
              <a:t>Kulturno-umjetničke aktivnosti na tematiku Domovinskog rata (izložbe, likovne kolonije i sl.)</a:t>
            </a:r>
          </a:p>
          <a:p>
            <a:r>
              <a:rPr lang="hr-HR" sz="2800" dirty="0"/>
              <a:t>Edukativni izleti za djecu i mlade s tematikom Domovinskog rata</a:t>
            </a:r>
          </a:p>
          <a:p>
            <a:r>
              <a:rPr lang="hr-HR" sz="2800" dirty="0"/>
              <a:t>Organiziranje i provođenje edukativnih programa o Domovinskom ratu u osnovnim i srednjim školama (uz suglasnost nadležnog Ministarstva)</a:t>
            </a:r>
          </a:p>
          <a:p>
            <a:r>
              <a:rPr lang="hr-HR" sz="2800" dirty="0"/>
              <a:t>Sportsko-natjecateljske i druge rekreativne aktivnosti sa svrhom kvalitetnog provođenja slobodnog vremena branitelja i članova obitelji i brže socijalizacije</a:t>
            </a:r>
          </a:p>
          <a:p>
            <a:r>
              <a:rPr lang="hr-HR" sz="2800" dirty="0"/>
              <a:t>Organiziranje radnih terapija, radionica s edukativnim sadržajima usmjerenima psihološkom i socijalnom osnaživanju </a:t>
            </a:r>
            <a:r>
              <a:rPr lang="hr-HR" sz="2800" dirty="0" smtClean="0"/>
              <a:t>branitelja</a:t>
            </a:r>
            <a:endParaRPr lang="en-US" sz="2800" dirty="0"/>
          </a:p>
        </p:txBody>
      </p:sp>
    </p:spTree>
    <p:extLst>
      <p:ext uri="{BB962C8B-B14F-4D97-AF65-F5344CB8AC3E}">
        <p14:creationId xmlns:p14="http://schemas.microsoft.com/office/powerpoint/2010/main" val="3751457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23455"/>
            <a:ext cx="9942286" cy="6807859"/>
          </a:xfrm>
        </p:spPr>
        <p:txBody>
          <a:bodyPr/>
          <a:lstStyle/>
          <a:p>
            <a:pPr marL="0" indent="0">
              <a:buNone/>
            </a:pPr>
            <a:r>
              <a:rPr lang="hr-HR" dirty="0" smtClean="0">
                <a:solidFill>
                  <a:schemeClr val="bg1">
                    <a:lumMod val="20000"/>
                    <a:lumOff val="80000"/>
                  </a:schemeClr>
                </a:solidFill>
              </a:rPr>
              <a:t>PRIHVATLJIVI TROŠKOVI</a:t>
            </a:r>
          </a:p>
          <a:p>
            <a:pPr marL="0" indent="0">
              <a:buNone/>
            </a:pPr>
            <a:endParaRPr lang="hr-HR" sz="1400" dirty="0">
              <a:solidFill>
                <a:schemeClr val="bg1">
                  <a:lumMod val="20000"/>
                  <a:lumOff val="80000"/>
                </a:schemeClr>
              </a:solidFill>
            </a:endParaRPr>
          </a:p>
          <a:p>
            <a:pPr marL="0" indent="0">
              <a:buNone/>
            </a:pPr>
            <a:r>
              <a:rPr lang="hr-HR" sz="2400" dirty="0" smtClean="0">
                <a:solidFill>
                  <a:schemeClr val="bg1">
                    <a:lumMod val="20000"/>
                    <a:lumOff val="80000"/>
                  </a:schemeClr>
                </a:solidFill>
              </a:rPr>
              <a:t>        </a:t>
            </a:r>
            <a:r>
              <a:rPr lang="hr-HR" sz="2400" dirty="0" smtClean="0"/>
              <a:t>IZRAVNI </a:t>
            </a:r>
            <a:r>
              <a:rPr lang="hr-HR" sz="2400" dirty="0"/>
              <a:t>troškovi:</a:t>
            </a:r>
          </a:p>
          <a:p>
            <a:pPr lvl="1"/>
            <a:r>
              <a:rPr lang="hr-HR" sz="1600" dirty="0"/>
              <a:t>Troškovi </a:t>
            </a:r>
            <a:r>
              <a:rPr lang="hr-HR" sz="1600" dirty="0">
                <a:solidFill>
                  <a:srgbClr val="0E5837"/>
                </a:solidFill>
              </a:rPr>
              <a:t>plaća i naknada voditeljima programa/projekta i vanjskim suradnicima </a:t>
            </a:r>
            <a:r>
              <a:rPr lang="hr-HR" sz="1600" dirty="0"/>
              <a:t>angažiranim na programu/projektu koji odgovaraju stvarnim izdacima za plaće te porezima i doprinosima iz plaće i drugim troškovima vezanim uz plaću, sukladno odredbama Pravilnika i Uredbe;</a:t>
            </a:r>
            <a:endParaRPr lang="en-US" sz="1600" dirty="0"/>
          </a:p>
          <a:p>
            <a:pPr lvl="1"/>
            <a:r>
              <a:rPr lang="hr-HR" sz="1600" dirty="0"/>
              <a:t>Troškovi </a:t>
            </a:r>
            <a:r>
              <a:rPr lang="hr-HR" sz="1600" dirty="0">
                <a:solidFill>
                  <a:srgbClr val="0E5837"/>
                </a:solidFill>
              </a:rPr>
              <a:t>provedbe programa/projekta</a:t>
            </a:r>
            <a:r>
              <a:rPr lang="hr-HR" sz="1600" dirty="0">
                <a:solidFill>
                  <a:schemeClr val="accent1">
                    <a:lumMod val="75000"/>
                  </a:schemeClr>
                </a:solidFill>
              </a:rPr>
              <a:t> </a:t>
            </a:r>
            <a:r>
              <a:rPr lang="hr-HR" sz="1600" dirty="0"/>
              <a:t>kao što su troškovi najma prostora, pripreme i tiska materijala, troškovi osvježenja za sudionike radionica, kotizacija za seminare, intelektualne usluge, troškovi zaposlene osobe koja radi na programu/projektu i sl.; </a:t>
            </a:r>
            <a:endParaRPr lang="en-US" sz="1600" dirty="0"/>
          </a:p>
          <a:p>
            <a:pPr lvl="1"/>
            <a:r>
              <a:rPr lang="hr-HR" sz="1600" dirty="0"/>
              <a:t>Troškovi </a:t>
            </a:r>
            <a:r>
              <a:rPr lang="hr-HR" sz="1600" dirty="0">
                <a:solidFill>
                  <a:srgbClr val="0E5837"/>
                </a:solidFill>
              </a:rPr>
              <a:t>komunikacije</a:t>
            </a:r>
            <a:r>
              <a:rPr lang="hr-HR" sz="1600" dirty="0"/>
              <a:t> kao što su radijske objave, objave u tiskanim medijima, troškovi promotivnog materijala (brošura, letak, promotivne vrećice, majice, USB </a:t>
            </a:r>
            <a:r>
              <a:rPr lang="hr-HR" sz="1600" dirty="0" err="1"/>
              <a:t>stickovi</a:t>
            </a:r>
            <a:r>
              <a:rPr lang="hr-HR" sz="1600" dirty="0"/>
              <a:t> i sl.);</a:t>
            </a:r>
            <a:endParaRPr lang="en-US" sz="1600" dirty="0"/>
          </a:p>
          <a:p>
            <a:pPr lvl="1"/>
            <a:r>
              <a:rPr lang="hr-HR" sz="1600" dirty="0"/>
              <a:t>Troškovi </a:t>
            </a:r>
            <a:r>
              <a:rPr lang="hr-HR" sz="1600" dirty="0">
                <a:solidFill>
                  <a:srgbClr val="0E5837"/>
                </a:solidFill>
              </a:rPr>
              <a:t>opreme</a:t>
            </a:r>
            <a:r>
              <a:rPr lang="hr-HR" sz="1600" dirty="0"/>
              <a:t> koja se nabavlja isključivo za provedbu aktivnosti kao što je računalo, pisač, fotokopirni uređaj, fotoaparat, stolovi, stolice pod uvjetom da se isti upišu u knjigu materijalne imovine, </a:t>
            </a:r>
            <a:r>
              <a:rPr lang="hr-HR" sz="1600" dirty="0">
                <a:solidFill>
                  <a:srgbClr val="0E5837"/>
                </a:solidFill>
              </a:rPr>
              <a:t>do 50% ukupnog iznosa programa/projekta </a:t>
            </a:r>
            <a:r>
              <a:rPr lang="hr-HR" sz="1600" dirty="0"/>
              <a:t>financiranog iz proračuna Krapinsko-zagorske županije. U okviru programa/projekta može se financirati samo ona oprema koja je nužna za provedbu programskih/projektnih aktivnosti;</a:t>
            </a:r>
            <a:endParaRPr lang="en-US" sz="1600" dirty="0"/>
          </a:p>
          <a:p>
            <a:pPr lvl="1"/>
            <a:r>
              <a:rPr lang="hr-HR" sz="1600" dirty="0">
                <a:solidFill>
                  <a:srgbClr val="0E5837"/>
                </a:solidFill>
              </a:rPr>
              <a:t>Naknade i putni troškovi</a:t>
            </a:r>
            <a:r>
              <a:rPr lang="hr-HR" sz="1600" dirty="0">
                <a:solidFill>
                  <a:schemeClr val="accent1">
                    <a:lumMod val="75000"/>
                  </a:schemeClr>
                </a:solidFill>
              </a:rPr>
              <a:t> </a:t>
            </a:r>
            <a:r>
              <a:rPr lang="hr-HR" sz="1600" dirty="0"/>
              <a:t>kao što su troškovi putovanja na seminare, dnevnice, troškovi putovanja službenim ili privatnim vozilom (ako se putuje privatnim vozilom prihvaća se trošak od 2 kune po prijeđenom kilometru i trošak cestarina, a ako se putuje službenim vozilom prihvatljiv je trošak cestarine i trošak rezervoara goriva u odnosu na prijeđene kilometre), troškovi smještaja i slično. U putne troškove ubrajaju se samo troškovi osoba koji direktno sudjeluju u programu/projektu, a troškovi putovanja stručnjaka koji su podugovoreni za provedbu određene aktivnosti ubrajaju se u ukupni trošak honorara (ugovor o djelu ili ugovor o autorskom djelu).</a:t>
            </a:r>
            <a:endParaRPr lang="en-US" sz="1600" dirty="0"/>
          </a:p>
          <a:p>
            <a:pPr marL="0" indent="0">
              <a:buNone/>
            </a:pPr>
            <a:endParaRPr lang="hr-HR" dirty="0"/>
          </a:p>
          <a:p>
            <a:endParaRPr lang="hr-HR" dirty="0"/>
          </a:p>
        </p:txBody>
      </p:sp>
    </p:spTree>
    <p:extLst>
      <p:ext uri="{BB962C8B-B14F-4D97-AF65-F5344CB8AC3E}">
        <p14:creationId xmlns:p14="http://schemas.microsoft.com/office/powerpoint/2010/main" val="3216319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33845"/>
            <a:ext cx="9768115" cy="6797469"/>
          </a:xfrm>
        </p:spPr>
        <p:txBody>
          <a:bodyPr/>
          <a:lstStyle/>
          <a:p>
            <a:pPr marL="0" indent="0">
              <a:buNone/>
            </a:pPr>
            <a:r>
              <a:rPr lang="hr-HR" dirty="0" smtClean="0">
                <a:solidFill>
                  <a:schemeClr val="bg1">
                    <a:lumMod val="20000"/>
                    <a:lumOff val="80000"/>
                  </a:schemeClr>
                </a:solidFill>
              </a:rPr>
              <a:t>PRIHVATLJIVI TROŠKOVI </a:t>
            </a:r>
          </a:p>
          <a:p>
            <a:pPr marL="0" indent="0">
              <a:buNone/>
            </a:pPr>
            <a:endParaRPr lang="hr-HR" dirty="0" smtClean="0">
              <a:solidFill>
                <a:schemeClr val="bg1">
                  <a:lumMod val="20000"/>
                  <a:lumOff val="80000"/>
                </a:schemeClr>
              </a:solidFill>
            </a:endParaRPr>
          </a:p>
          <a:p>
            <a:r>
              <a:rPr lang="hr-HR" sz="2800" dirty="0" smtClean="0"/>
              <a:t>NEIZRAVNI </a:t>
            </a:r>
            <a:r>
              <a:rPr lang="hr-HR" sz="2800" dirty="0"/>
              <a:t>troškovi</a:t>
            </a:r>
            <a:r>
              <a:rPr lang="hr-HR" dirty="0"/>
              <a:t>:</a:t>
            </a:r>
          </a:p>
          <a:p>
            <a:pPr lvl="1"/>
            <a:r>
              <a:rPr lang="hr-HR" dirty="0"/>
              <a:t>troškovi koji nisu izravno povezani s provedbom programa/projekta kao što su: </a:t>
            </a:r>
            <a:r>
              <a:rPr lang="hr-HR" dirty="0">
                <a:solidFill>
                  <a:srgbClr val="0E5837"/>
                </a:solidFill>
              </a:rPr>
              <a:t>troškovi obavljanja redovne djelatnosti </a:t>
            </a:r>
            <a:r>
              <a:rPr lang="hr-HR" dirty="0"/>
              <a:t>– najam prostora u kojem se odvija program/projekt, energija, voda, uredski materijal, sitan inventar, telefon, pošta i drugi indirektni troškovi koji nisu povezani s provedbom programa/projekta.</a:t>
            </a:r>
          </a:p>
          <a:p>
            <a:r>
              <a:rPr lang="hr-HR" dirty="0"/>
              <a:t>do 30% ukupnog iznosa financiranog programa/projekta sredstvima ovog </a:t>
            </a:r>
            <a:r>
              <a:rPr lang="hr-HR" dirty="0" smtClean="0"/>
              <a:t>Javnog poziva</a:t>
            </a:r>
            <a:endParaRPr lang="en-US" dirty="0"/>
          </a:p>
          <a:p>
            <a:endParaRPr lang="hr-HR" dirty="0"/>
          </a:p>
        </p:txBody>
      </p:sp>
    </p:spTree>
    <p:extLst>
      <p:ext uri="{BB962C8B-B14F-4D97-AF65-F5344CB8AC3E}">
        <p14:creationId xmlns:p14="http://schemas.microsoft.com/office/powerpoint/2010/main" val="1253471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01434" y="571501"/>
            <a:ext cx="9768115" cy="6859814"/>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dirty="0" smtClean="0">
              <a:solidFill>
                <a:srgbClr val="0E5837"/>
              </a:solidFill>
            </a:endParaRPr>
          </a:p>
          <a:p>
            <a:pPr lvl="0"/>
            <a:r>
              <a:rPr lang="hr-HR" sz="1800" dirty="0"/>
              <a:t>Obrazac A2: </a:t>
            </a:r>
            <a:r>
              <a:rPr lang="hr-HR" sz="1800" dirty="0">
                <a:solidFill>
                  <a:srgbClr val="0E5837"/>
                </a:solidFill>
              </a:rPr>
              <a:t>OBRAZAC ZA PRIJAVU PROGRAMA/PROJEKTA </a:t>
            </a:r>
            <a:r>
              <a:rPr lang="hr-HR" sz="1800" dirty="0"/>
              <a:t>– vlastoručno potpisan i ovjeren – 1 primjerak u izvorniku u ispisu i istovjetan sadržaj u elektroničkom obliku u PDF formatu, koji sadrži:</a:t>
            </a:r>
            <a:endParaRPr lang="en-US" sz="1800" dirty="0"/>
          </a:p>
          <a:p>
            <a:pPr lvl="1"/>
            <a:r>
              <a:rPr lang="hr-HR" sz="1800" dirty="0"/>
              <a:t>Osnovne podatke o podnositelju prijave programa/projekta</a:t>
            </a:r>
            <a:endParaRPr lang="en-US" sz="1800" dirty="0"/>
          </a:p>
          <a:p>
            <a:pPr lvl="1"/>
            <a:r>
              <a:rPr lang="hr-HR" sz="1800" dirty="0"/>
              <a:t>Osnovne podatke o programu/projektu</a:t>
            </a:r>
            <a:endParaRPr lang="en-US" sz="1800" dirty="0"/>
          </a:p>
          <a:p>
            <a:pPr lvl="1"/>
            <a:r>
              <a:rPr lang="hr-HR" sz="1800" dirty="0"/>
              <a:t>Kontrolnu listu</a:t>
            </a:r>
          </a:p>
          <a:p>
            <a:pPr lvl="0"/>
            <a:r>
              <a:rPr lang="hr-HR" sz="1800" dirty="0"/>
              <a:t>Obrazac A3: </a:t>
            </a:r>
            <a:r>
              <a:rPr lang="hr-HR" sz="1800" dirty="0">
                <a:solidFill>
                  <a:srgbClr val="0E5837"/>
                </a:solidFill>
              </a:rPr>
              <a:t>OBRAZAC PRORAČUNA PROGRAMA/PROJEKTA </a:t>
            </a:r>
            <a:r>
              <a:rPr lang="hr-HR" sz="1800" dirty="0"/>
              <a:t>– vlastoručno potpisan i ovjeren – 1 primjerak u izvorniku u ispisu i istovjetan sadržaj u elektroničkom obliku u Excel formatu </a:t>
            </a:r>
          </a:p>
          <a:p>
            <a:pPr lvl="0"/>
            <a:r>
              <a:rPr lang="hr-HR" sz="1800" dirty="0"/>
              <a:t>Obrazac A4: </a:t>
            </a:r>
            <a:r>
              <a:rPr lang="hr-HR" sz="1800" dirty="0">
                <a:solidFill>
                  <a:srgbClr val="0E5837"/>
                </a:solidFill>
              </a:rPr>
              <a:t>IZJAVA PRIJAVITELJA </a:t>
            </a:r>
            <a:r>
              <a:rPr lang="hr-HR" sz="1800" dirty="0"/>
              <a:t>o zadovoljavanju uvjeta </a:t>
            </a:r>
            <a:r>
              <a:rPr lang="hr-HR" sz="1800" dirty="0" smtClean="0"/>
              <a:t>Javnog poziva</a:t>
            </a:r>
            <a:r>
              <a:rPr lang="hr-HR" sz="1800" dirty="0" smtClean="0"/>
              <a:t> </a:t>
            </a:r>
            <a:r>
              <a:rPr lang="hr-HR" sz="1800" dirty="0"/>
              <a:t>vlastoručno potpisana od strane osobe ovlaštene za zastupanje udruge i ovjerena – 1 primjerak u izvorniku u ispisu i istovjetan sadržaj u elektroničkom obliku u PDF formatu</a:t>
            </a:r>
            <a:endParaRPr lang="en-US" sz="1800" dirty="0"/>
          </a:p>
          <a:p>
            <a:r>
              <a:rPr lang="hr-HR" sz="1800" dirty="0"/>
              <a:t>Obrazac A5: </a:t>
            </a:r>
            <a:r>
              <a:rPr lang="hr-HR" sz="1800" dirty="0">
                <a:solidFill>
                  <a:srgbClr val="0E5837"/>
                </a:solidFill>
              </a:rPr>
              <a:t>ŽIVOTOPIS VODITELJA/VODITELJICE PROGRAMA/PROJEKTA </a:t>
            </a:r>
            <a:r>
              <a:rPr lang="hr-HR" sz="1800" dirty="0"/>
              <a:t>ne stariji od 6 mjeseci od dana raspisivanja </a:t>
            </a:r>
            <a:r>
              <a:rPr lang="hr-HR" sz="1800" dirty="0" smtClean="0"/>
              <a:t>Javnog poziva na </a:t>
            </a:r>
            <a:r>
              <a:rPr lang="hr-HR" sz="1800" dirty="0"/>
              <a:t>obrascu životopisa </a:t>
            </a:r>
            <a:r>
              <a:rPr lang="hr-HR" sz="1800" dirty="0" err="1"/>
              <a:t>Europass</a:t>
            </a:r>
            <a:r>
              <a:rPr lang="hr-HR" sz="1800" dirty="0"/>
              <a:t> vlastoručno potpisan s jasno naznačenim datumom popunjavanja životopisa od strane voditelja/voditeljice programa/projekta – 1 primjerak u izvorniku u ispisu i istovjetan sadržaj u elektroničkom obliku u PDF formatu </a:t>
            </a:r>
            <a:endParaRPr lang="en-US" sz="1800" dirty="0"/>
          </a:p>
          <a:p>
            <a:endParaRPr lang="hr-HR" sz="1800" dirty="0"/>
          </a:p>
          <a:p>
            <a:pPr marL="0" indent="0">
              <a:buNone/>
            </a:pPr>
            <a:endParaRPr lang="hr-HR" sz="1800" dirty="0"/>
          </a:p>
        </p:txBody>
      </p:sp>
    </p:spTree>
    <p:extLst>
      <p:ext uri="{BB962C8B-B14F-4D97-AF65-F5344CB8AC3E}">
        <p14:creationId xmlns:p14="http://schemas.microsoft.com/office/powerpoint/2010/main" val="3175224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13064"/>
            <a:ext cx="9768115" cy="6662388"/>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sz="2000" dirty="0">
              <a:solidFill>
                <a:schemeClr val="bg1">
                  <a:lumMod val="20000"/>
                  <a:lumOff val="80000"/>
                </a:schemeClr>
              </a:solidFill>
            </a:endParaRPr>
          </a:p>
          <a:p>
            <a:pPr lvl="0"/>
            <a:r>
              <a:rPr lang="hr-HR" sz="2000" dirty="0"/>
              <a:t>Obrazac A6: </a:t>
            </a:r>
            <a:r>
              <a:rPr lang="hr-HR" sz="2000" dirty="0">
                <a:solidFill>
                  <a:srgbClr val="0E5837"/>
                </a:solidFill>
              </a:rPr>
              <a:t>IZJAVA O PARTNERSTVU NA PROGRAMU/PROJEKTU </a:t>
            </a:r>
            <a:r>
              <a:rPr lang="hr-HR" sz="2000" dirty="0"/>
              <a:t>– vlastoručno potpisana i ovjerena pečatom od strane svih partnera u programu/projektu – 1 primjerak u izvorniku u ispisu i istovjetan sadržaj u elektroničkom obliku u PDF formatu </a:t>
            </a:r>
            <a:endParaRPr lang="en-US" sz="2000" dirty="0"/>
          </a:p>
          <a:p>
            <a:pPr lvl="0"/>
            <a:r>
              <a:rPr lang="hr-HR" sz="2000" dirty="0"/>
              <a:t>Obrazac A7: </a:t>
            </a:r>
            <a:r>
              <a:rPr lang="hr-HR" sz="2000" dirty="0">
                <a:solidFill>
                  <a:srgbClr val="0E5837"/>
                </a:solidFill>
              </a:rPr>
              <a:t>IZJAVA O ZAPOŠLJAVANJU OSOBE NA PROGRAMU/PROJEKTU </a:t>
            </a:r>
            <a:r>
              <a:rPr lang="hr-HR" sz="2000" dirty="0"/>
              <a:t>vlastoručno potpisana od strane voditelja/voditeljice programa/projekta i osobe ovlaštene za zastupanje udruge te ovjerena – 1 primjerak u izvorniku u ispisu i istovjetan sadržaj u elektroničkom obliku u PDF formatu (izjava se dostavlja i ukoliko se ne zapošljava</a:t>
            </a:r>
            <a:r>
              <a:rPr lang="hr-HR" sz="2000" dirty="0" smtClean="0"/>
              <a:t>)</a:t>
            </a:r>
          </a:p>
          <a:p>
            <a:pPr lvl="0"/>
            <a:r>
              <a:rPr lang="en-US" sz="2000" dirty="0" err="1" smtClean="0"/>
              <a:t>Obrazac</a:t>
            </a:r>
            <a:r>
              <a:rPr lang="en-US" sz="2000" dirty="0" smtClean="0"/>
              <a:t> </a:t>
            </a:r>
            <a:r>
              <a:rPr lang="en-US" sz="2000" dirty="0"/>
              <a:t>A8</a:t>
            </a:r>
            <a:r>
              <a:rPr lang="hr-HR" sz="2000" dirty="0"/>
              <a:t>:</a:t>
            </a:r>
            <a:r>
              <a:rPr lang="en-US" sz="2000" dirty="0"/>
              <a:t> </a:t>
            </a:r>
            <a:r>
              <a:rPr lang="en-US" sz="2000" dirty="0" smtClean="0">
                <a:solidFill>
                  <a:srgbClr val="0E5837"/>
                </a:solidFill>
              </a:rPr>
              <a:t>IZJAVA </a:t>
            </a:r>
            <a:r>
              <a:rPr lang="en-US" sz="2000" dirty="0">
                <a:solidFill>
                  <a:srgbClr val="0E5837"/>
                </a:solidFill>
              </a:rPr>
              <a:t>UDRUGE KOJA NEMA REGISTRIRANO SJEDIŠTE NA PODRUČJU KRAPINSKO-ZAGORSKE ŽUPANIJE </a:t>
            </a:r>
            <a:r>
              <a:rPr lang="en-US" sz="2000" dirty="0"/>
              <a:t>– </a:t>
            </a:r>
            <a:r>
              <a:rPr lang="en-US" sz="2000" dirty="0" err="1"/>
              <a:t>vlastoručno</a:t>
            </a:r>
            <a:r>
              <a:rPr lang="en-US" sz="2000" dirty="0"/>
              <a:t> </a:t>
            </a:r>
            <a:r>
              <a:rPr lang="en-US" sz="2000" dirty="0" err="1"/>
              <a:t>potpisana</a:t>
            </a:r>
            <a:r>
              <a:rPr lang="en-US" sz="2000" dirty="0"/>
              <a:t> i </a:t>
            </a:r>
            <a:r>
              <a:rPr lang="en-US" sz="2000" dirty="0" err="1"/>
              <a:t>ovjerena</a:t>
            </a:r>
            <a:r>
              <a:rPr lang="en-US" sz="2000" dirty="0"/>
              <a:t> – 1 </a:t>
            </a:r>
            <a:r>
              <a:rPr lang="en-US" sz="2000" dirty="0" err="1"/>
              <a:t>primjerak</a:t>
            </a:r>
            <a:r>
              <a:rPr lang="en-US" sz="2000" dirty="0"/>
              <a:t> u </a:t>
            </a:r>
            <a:r>
              <a:rPr lang="en-US" sz="2000" dirty="0" err="1"/>
              <a:t>izvorniku</a:t>
            </a:r>
            <a:r>
              <a:rPr lang="en-US" sz="2000" dirty="0"/>
              <a:t> u </a:t>
            </a:r>
            <a:r>
              <a:rPr lang="en-US" sz="2000" dirty="0" err="1"/>
              <a:t>ispisu</a:t>
            </a:r>
            <a:r>
              <a:rPr lang="en-US" sz="2000" dirty="0"/>
              <a:t> i </a:t>
            </a:r>
            <a:r>
              <a:rPr lang="en-US" sz="2000" dirty="0" err="1"/>
              <a:t>istovjetan</a:t>
            </a:r>
            <a:r>
              <a:rPr lang="en-US" sz="2000" dirty="0"/>
              <a:t> </a:t>
            </a:r>
            <a:r>
              <a:rPr lang="en-US" sz="2000" dirty="0" err="1"/>
              <a:t>sadržaj</a:t>
            </a:r>
            <a:r>
              <a:rPr lang="en-US" sz="2000" dirty="0"/>
              <a:t> u </a:t>
            </a:r>
            <a:r>
              <a:rPr lang="en-US" sz="2000" dirty="0" err="1"/>
              <a:t>elektroničkom</a:t>
            </a:r>
            <a:r>
              <a:rPr lang="en-US" sz="2000" dirty="0"/>
              <a:t> </a:t>
            </a:r>
            <a:r>
              <a:rPr lang="en-US" sz="2000" dirty="0" err="1"/>
              <a:t>obliku</a:t>
            </a:r>
            <a:r>
              <a:rPr lang="en-US" sz="2000" dirty="0"/>
              <a:t> u PDF </a:t>
            </a:r>
            <a:r>
              <a:rPr lang="en-US" sz="2000" dirty="0" err="1"/>
              <a:t>formatu</a:t>
            </a:r>
            <a:endParaRPr lang="hr-HR" sz="2000" dirty="0" smtClean="0"/>
          </a:p>
          <a:p>
            <a:pPr lvl="0"/>
            <a:r>
              <a:rPr lang="hr-HR" sz="2000" dirty="0" smtClean="0"/>
              <a:t>Obrazac A9</a:t>
            </a:r>
            <a:r>
              <a:rPr lang="hr-HR" sz="2000" dirty="0" smtClean="0">
                <a:solidFill>
                  <a:srgbClr val="FF0000"/>
                </a:solidFill>
              </a:rPr>
              <a:t>: </a:t>
            </a:r>
            <a:r>
              <a:rPr lang="en-US" sz="2000" dirty="0" smtClean="0">
                <a:solidFill>
                  <a:srgbClr val="FF0000"/>
                </a:solidFill>
              </a:rPr>
              <a:t>IZJAVA </a:t>
            </a:r>
            <a:r>
              <a:rPr lang="en-US" sz="2000" dirty="0">
                <a:solidFill>
                  <a:srgbClr val="FF0000"/>
                </a:solidFill>
              </a:rPr>
              <a:t>O NEPOSTOJANJU DVOSTRUKOG FINANCIRANJA PROGRAMA/PROJEKTA </a:t>
            </a:r>
            <a:r>
              <a:rPr lang="en-US" sz="2000" dirty="0"/>
              <a:t>– </a:t>
            </a:r>
            <a:r>
              <a:rPr lang="en-US" sz="2000" dirty="0" err="1"/>
              <a:t>vlastoručno</a:t>
            </a:r>
            <a:r>
              <a:rPr lang="en-US" sz="2000" dirty="0"/>
              <a:t> </a:t>
            </a:r>
            <a:r>
              <a:rPr lang="en-US" sz="2000" dirty="0" err="1"/>
              <a:t>potpisana</a:t>
            </a:r>
            <a:r>
              <a:rPr lang="en-US" sz="2000" dirty="0"/>
              <a:t> i </a:t>
            </a:r>
            <a:r>
              <a:rPr lang="en-US" sz="2000" dirty="0" err="1"/>
              <a:t>ovjerena</a:t>
            </a:r>
            <a:r>
              <a:rPr lang="en-US" sz="2000" dirty="0"/>
              <a:t> – 1 </a:t>
            </a:r>
            <a:r>
              <a:rPr lang="en-US" sz="2000" dirty="0" err="1"/>
              <a:t>primjerak</a:t>
            </a:r>
            <a:r>
              <a:rPr lang="en-US" sz="2000" dirty="0"/>
              <a:t> u </a:t>
            </a:r>
            <a:r>
              <a:rPr lang="en-US" sz="2000" dirty="0" err="1"/>
              <a:t>izvorniku</a:t>
            </a:r>
            <a:r>
              <a:rPr lang="en-US" sz="2000" dirty="0"/>
              <a:t> u </a:t>
            </a:r>
            <a:r>
              <a:rPr lang="en-US" sz="2000" dirty="0" err="1"/>
              <a:t>ispisu</a:t>
            </a:r>
            <a:r>
              <a:rPr lang="en-US" sz="2000" dirty="0"/>
              <a:t>, </a:t>
            </a:r>
            <a:r>
              <a:rPr lang="en-US" sz="2000" dirty="0" err="1"/>
              <a:t>dostavlja</a:t>
            </a:r>
            <a:r>
              <a:rPr lang="en-US" sz="2000" dirty="0"/>
              <a:t> se </a:t>
            </a:r>
            <a:r>
              <a:rPr lang="en-US" sz="2000" dirty="0" err="1"/>
              <a:t>neposredno</a:t>
            </a:r>
            <a:r>
              <a:rPr lang="en-US" sz="2000" dirty="0"/>
              <a:t> </a:t>
            </a:r>
            <a:r>
              <a:rPr lang="en-US" sz="2000" dirty="0" err="1"/>
              <a:t>prije</a:t>
            </a:r>
            <a:r>
              <a:rPr lang="en-US" sz="2000" dirty="0"/>
              <a:t> </a:t>
            </a:r>
            <a:r>
              <a:rPr lang="en-US" sz="2000" dirty="0" err="1"/>
              <a:t>potpisivanja</a:t>
            </a:r>
            <a:r>
              <a:rPr lang="en-US" sz="2000" dirty="0"/>
              <a:t> </a:t>
            </a:r>
            <a:r>
              <a:rPr lang="en-US" sz="2000" dirty="0" err="1"/>
              <a:t>ugovora</a:t>
            </a:r>
            <a:endParaRPr lang="hr-HR" sz="2000" dirty="0"/>
          </a:p>
          <a:p>
            <a:endParaRPr lang="hr-HR" sz="1800" dirty="0"/>
          </a:p>
          <a:p>
            <a:pPr marL="0" indent="0">
              <a:buNone/>
            </a:pPr>
            <a:endParaRPr lang="hr-HR" sz="1800" dirty="0"/>
          </a:p>
        </p:txBody>
      </p:sp>
    </p:spTree>
    <p:extLst>
      <p:ext uri="{BB962C8B-B14F-4D97-AF65-F5344CB8AC3E}">
        <p14:creationId xmlns:p14="http://schemas.microsoft.com/office/powerpoint/2010/main" val="37255507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13064"/>
            <a:ext cx="9768115" cy="6662388"/>
          </a:xfrm>
        </p:spPr>
        <p:txBody>
          <a:bodyPr/>
          <a:lstStyle/>
          <a:p>
            <a:pPr marL="0" indent="0">
              <a:buNone/>
            </a:pPr>
            <a:r>
              <a:rPr lang="hr-HR" dirty="0">
                <a:solidFill>
                  <a:schemeClr val="bg1">
                    <a:lumMod val="20000"/>
                    <a:lumOff val="80000"/>
                  </a:schemeClr>
                </a:solidFill>
              </a:rPr>
              <a:t>PRIJAVITELJ JE DUŽAN DOSTAVITI</a:t>
            </a:r>
            <a:r>
              <a:rPr lang="hr-HR" dirty="0" smtClean="0">
                <a:solidFill>
                  <a:schemeClr val="bg1">
                    <a:lumMod val="20000"/>
                    <a:lumOff val="80000"/>
                  </a:schemeClr>
                </a:solidFill>
              </a:rPr>
              <a:t>:</a:t>
            </a:r>
          </a:p>
          <a:p>
            <a:pPr marL="0" indent="0">
              <a:buNone/>
            </a:pPr>
            <a:endParaRPr lang="hr-HR" dirty="0" smtClean="0">
              <a:solidFill>
                <a:schemeClr val="bg1">
                  <a:lumMod val="20000"/>
                  <a:lumOff val="80000"/>
                </a:schemeClr>
              </a:solidFill>
            </a:endParaRPr>
          </a:p>
          <a:p>
            <a:pPr lvl="0"/>
            <a:r>
              <a:rPr lang="hr-HR" sz="2000" dirty="0" smtClean="0">
                <a:solidFill>
                  <a:srgbClr val="0E5837"/>
                </a:solidFill>
              </a:rPr>
              <a:t>IZVJEŠĆE </a:t>
            </a:r>
            <a:r>
              <a:rPr lang="hr-HR" sz="2000" dirty="0">
                <a:solidFill>
                  <a:srgbClr val="0E5837"/>
                </a:solidFill>
              </a:rPr>
              <a:t>O ORGANIZIRANOM VOLONTIRANJU </a:t>
            </a:r>
            <a:r>
              <a:rPr lang="hr-HR" sz="2000" dirty="0"/>
              <a:t>prema nadležnom ministarstvu za </a:t>
            </a:r>
            <a:r>
              <a:rPr lang="hr-HR" sz="2000" dirty="0" smtClean="0"/>
              <a:t>2019. </a:t>
            </a:r>
            <a:r>
              <a:rPr lang="hr-HR" sz="2000" dirty="0"/>
              <a:t>godinu – 1 primjerak preslike u ispisu (ili ispis izvješća – potpisanog i ovjerenog) i istovjetan sadržaj u elektroničkom obliku u PDF formatu (dostavljaju samo prijavitelji koji su u </a:t>
            </a:r>
            <a:r>
              <a:rPr lang="hr-HR" sz="2000" dirty="0" smtClean="0"/>
              <a:t>2019. </a:t>
            </a:r>
            <a:r>
              <a:rPr lang="hr-HR" sz="2000" dirty="0"/>
              <a:t>godini provodili organizirano volontiranje i podnosili ovo izvješće)</a:t>
            </a:r>
            <a:endParaRPr lang="en-US" sz="2000" dirty="0"/>
          </a:p>
          <a:p>
            <a:pPr lvl="0"/>
            <a:r>
              <a:rPr lang="hr-HR" sz="2000" dirty="0">
                <a:solidFill>
                  <a:srgbClr val="0E5837"/>
                </a:solidFill>
              </a:rPr>
              <a:t>UVJERENJE NADLEŽNOG SUDA DA SE NE VODI KAZNENI POSTUPAK PROTIV ODGOVORNE OSOBE U UDRUZI I VODITELJA PROGRAMA za prijavitelja i partnere </a:t>
            </a:r>
            <a:r>
              <a:rPr lang="hr-HR" sz="2000" dirty="0"/>
              <a:t>na programu/projektu – 1 primjerak u izvorniku u ispisu </a:t>
            </a:r>
            <a:r>
              <a:rPr lang="hr-HR" sz="2000" dirty="0">
                <a:solidFill>
                  <a:srgbClr val="FF0000"/>
                </a:solidFill>
              </a:rPr>
              <a:t>dostavlja se prije potpisivanja ugovora </a:t>
            </a:r>
            <a:endParaRPr lang="en-US" sz="2000" dirty="0">
              <a:solidFill>
                <a:srgbClr val="FF0000"/>
              </a:solidFill>
            </a:endParaRPr>
          </a:p>
          <a:p>
            <a:pPr lvl="0"/>
            <a:r>
              <a:rPr lang="hr-HR" sz="2000" dirty="0">
                <a:solidFill>
                  <a:srgbClr val="0E5837"/>
                </a:solidFill>
              </a:rPr>
              <a:t>POTVRDA MINISTARSTVA FINANCIJA, POREZNE UPRAVE O NEPOSTOJANJU POREZNOG DUGA za prijavitelje i partnere </a:t>
            </a:r>
            <a:r>
              <a:rPr lang="hr-HR" sz="2000" dirty="0"/>
              <a:t>na programu/projektu – 1 primjerak u izvorniku u ispisu – </a:t>
            </a:r>
            <a:r>
              <a:rPr lang="hr-HR" sz="2000" dirty="0">
                <a:solidFill>
                  <a:srgbClr val="FF0000"/>
                </a:solidFill>
              </a:rPr>
              <a:t>dostavlja se prije potpisivanja </a:t>
            </a:r>
            <a:r>
              <a:rPr lang="hr-HR" sz="2000" dirty="0" smtClean="0">
                <a:solidFill>
                  <a:srgbClr val="FF0000"/>
                </a:solidFill>
              </a:rPr>
              <a:t>ugovora</a:t>
            </a:r>
            <a:endParaRPr lang="en-US" sz="2000" dirty="0">
              <a:solidFill>
                <a:srgbClr val="FF0000"/>
              </a:solidFill>
            </a:endParaRPr>
          </a:p>
          <a:p>
            <a:endParaRPr lang="hr-HR" sz="2400" dirty="0"/>
          </a:p>
          <a:p>
            <a:pPr marL="0" indent="0">
              <a:buNone/>
            </a:pPr>
            <a:endParaRPr lang="hr-HR" sz="2400" dirty="0"/>
          </a:p>
        </p:txBody>
      </p:sp>
    </p:spTree>
    <p:extLst>
      <p:ext uri="{BB962C8B-B14F-4D97-AF65-F5344CB8AC3E}">
        <p14:creationId xmlns:p14="http://schemas.microsoft.com/office/powerpoint/2010/main" val="3486176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382360" y="1314577"/>
            <a:ext cx="9768115" cy="5908919"/>
          </a:xfrm>
        </p:spPr>
        <p:txBody>
          <a:bodyPr/>
          <a:lstStyle/>
          <a:p>
            <a:pPr marL="0" indent="0">
              <a:buNone/>
            </a:pPr>
            <a:r>
              <a:rPr lang="hr-HR" dirty="0" smtClean="0">
                <a:solidFill>
                  <a:srgbClr val="0E5837"/>
                </a:solidFill>
              </a:rPr>
              <a:t>                  PREDAJA PRIJAVE</a:t>
            </a:r>
          </a:p>
          <a:p>
            <a:pPr marL="0" indent="0">
              <a:buNone/>
            </a:pPr>
            <a:endParaRPr lang="hr-HR" dirty="0"/>
          </a:p>
        </p:txBody>
      </p:sp>
      <p:sp>
        <p:nvSpPr>
          <p:cNvPr id="3" name="Rezervirano mjesto sadržaja 2"/>
          <p:cNvSpPr txBox="1">
            <a:spLocks/>
          </p:cNvSpPr>
          <p:nvPr/>
        </p:nvSpPr>
        <p:spPr bwMode="auto">
          <a:xfrm>
            <a:off x="881917" y="2369127"/>
            <a:ext cx="3168352" cy="4525963"/>
          </a:xfrm>
          <a:prstGeom prst="rect">
            <a:avLst/>
          </a:prstGeom>
          <a:solidFill>
            <a:srgbClr val="98C4A4"/>
          </a:solidFill>
          <a:ln w="9525">
            <a:solidFill>
              <a:schemeClr val="accent1">
                <a:lumMod val="50000"/>
              </a:schemeClr>
            </a:solidFill>
            <a:miter lim="800000"/>
            <a:headEnd/>
            <a:tailEnd/>
          </a:ln>
        </p:spPr>
        <p:txBody>
          <a:bodyPr vert="horz" wrap="square" lIns="101526" tIns="50763" rIns="101526" bIns="50763" numCol="1" anchor="t" anchorCtr="0" compatLnSpc="1">
            <a:prstTxWarp prst="textNoShape">
              <a:avLst/>
            </a:prstTxWarp>
            <a:normAutofit fontScale="6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b="1" kern="0" dirty="0" smtClean="0"/>
              <a:t>NA PROPISANIM OBRASCIMA </a:t>
            </a:r>
            <a:r>
              <a:rPr lang="hr-HR" kern="0" dirty="0" smtClean="0"/>
              <a:t>(www.kzz.hr &gt; Natječaji i javni pozivi)</a:t>
            </a:r>
          </a:p>
          <a:p>
            <a:pPr marL="0" indent="0">
              <a:buFontTx/>
              <a:buNone/>
            </a:pPr>
            <a:endParaRPr lang="hr-HR" kern="0" dirty="0" smtClean="0"/>
          </a:p>
          <a:p>
            <a:pPr marL="0" indent="0">
              <a:buFontTx/>
              <a:buNone/>
            </a:pPr>
            <a:r>
              <a:rPr lang="hr-HR" b="1" kern="0" dirty="0" smtClean="0"/>
              <a:t>POŠTOM, KURIRSKOM SLUŽBOM ILI OSOBNOM PREDAJOM U PISARNICU KZŽ </a:t>
            </a:r>
            <a:r>
              <a:rPr lang="hr-HR" kern="0" dirty="0" smtClean="0"/>
              <a:t>(preporučena pošiljka najkasnije zadnjeg dana za predaju do 24,00 sata, osobno ili kurirskom službom  u pisarnicu do 14,30 sati)</a:t>
            </a:r>
            <a:endParaRPr lang="en-US" kern="0" dirty="0" smtClean="0"/>
          </a:p>
          <a:p>
            <a:endParaRPr lang="hr-HR" kern="0" dirty="0"/>
          </a:p>
        </p:txBody>
      </p:sp>
      <p:sp>
        <p:nvSpPr>
          <p:cNvPr id="4" name="Rezervirano mjesto sadržaja 3"/>
          <p:cNvSpPr txBox="1">
            <a:spLocks/>
          </p:cNvSpPr>
          <p:nvPr/>
        </p:nvSpPr>
        <p:spPr>
          <a:xfrm>
            <a:off x="5024836" y="2369127"/>
            <a:ext cx="3610744" cy="4525963"/>
          </a:xfrm>
          <a:prstGeom prst="rect">
            <a:avLst/>
          </a:prstGeom>
          <a:solidFill>
            <a:srgbClr val="98C4A4"/>
          </a:solidFill>
          <a:ln>
            <a:solidFill>
              <a:srgbClr val="0E5837"/>
            </a:solidFill>
          </a:ln>
        </p:spPr>
        <p:txBody>
          <a:bodyPr>
            <a:normAutofit fontScale="700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r>
              <a:rPr lang="hr-HR" b="1" kern="0" dirty="0" smtClean="0">
                <a:solidFill>
                  <a:schemeClr val="accent4">
                    <a:lumMod val="75000"/>
                  </a:schemeClr>
                </a:solidFill>
              </a:rPr>
              <a:t>ROK – </a:t>
            </a:r>
            <a:r>
              <a:rPr lang="hr-HR" b="1" kern="0" dirty="0">
                <a:solidFill>
                  <a:schemeClr val="accent4">
                    <a:lumMod val="75000"/>
                  </a:schemeClr>
                </a:solidFill>
              </a:rPr>
              <a:t>9</a:t>
            </a:r>
            <a:r>
              <a:rPr lang="hr-HR" b="1" kern="0" dirty="0" smtClean="0">
                <a:solidFill>
                  <a:schemeClr val="accent4">
                    <a:lumMod val="75000"/>
                  </a:schemeClr>
                </a:solidFill>
              </a:rPr>
              <a:t>. TRAVANJ 2020. GODINE</a:t>
            </a:r>
          </a:p>
          <a:p>
            <a:endParaRPr lang="hr-HR" kern="0" dirty="0" smtClean="0"/>
          </a:p>
          <a:p>
            <a:r>
              <a:rPr lang="hr-HR" sz="2200" kern="0" dirty="0" smtClean="0"/>
              <a:t>Prijavitelj dostavlja dokumentaciju za prijavu programa/projekta</a:t>
            </a:r>
          </a:p>
          <a:p>
            <a:pPr lvl="1"/>
            <a:r>
              <a:rPr lang="hr-HR" sz="2200" u="sng" kern="0" dirty="0" smtClean="0"/>
              <a:t>u ispisu - papirnatom obliku</a:t>
            </a:r>
          </a:p>
          <a:p>
            <a:pPr lvl="2"/>
            <a:r>
              <a:rPr lang="hr-HR" sz="2200" kern="0" dirty="0" smtClean="0"/>
              <a:t>Potpisanu i ovjerenu pečatom (osim Životopisa voditelja/voditeljice programa/projekta koji treba biti samo potpisan)</a:t>
            </a:r>
          </a:p>
          <a:p>
            <a:pPr lvl="2"/>
            <a:r>
              <a:rPr lang="hr-HR" sz="2200" kern="0" dirty="0" smtClean="0"/>
              <a:t>S naznačenim datumom i mjestom popunjavanja </a:t>
            </a:r>
          </a:p>
          <a:p>
            <a:pPr lvl="1">
              <a:buFont typeface="Gill Sans MT" panose="020B0502020104020203" pitchFamily="34" charset="-18"/>
              <a:buChar char="–"/>
            </a:pPr>
            <a:r>
              <a:rPr lang="hr-HR" sz="2200" kern="0" dirty="0" smtClean="0"/>
              <a:t>obavezno istovjetan sadržaj </a:t>
            </a:r>
            <a:r>
              <a:rPr lang="hr-HR" sz="2200" u="sng" kern="0" dirty="0" smtClean="0"/>
              <a:t>u elektronskom obliku</a:t>
            </a:r>
            <a:r>
              <a:rPr lang="hr-HR" sz="2200" kern="0" dirty="0" smtClean="0"/>
              <a:t> na mediju za pohranu podataka (CD-u, USB-u i sl.) u PDF formatu, izuzev Proračuna koji se dostavlja u Excel formatu </a:t>
            </a:r>
            <a:endParaRPr lang="en-US" sz="2200" kern="0" dirty="0"/>
          </a:p>
        </p:txBody>
      </p:sp>
    </p:spTree>
    <p:extLst>
      <p:ext uri="{BB962C8B-B14F-4D97-AF65-F5344CB8AC3E}">
        <p14:creationId xmlns:p14="http://schemas.microsoft.com/office/powerpoint/2010/main" val="286798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sz="2800" dirty="0" smtClean="0">
                <a:solidFill>
                  <a:srgbClr val="0E5837"/>
                </a:solidFill>
              </a:rPr>
              <a:t>  Adresa</a:t>
            </a:r>
            <a:r>
              <a:rPr lang="hr-HR" sz="2800" dirty="0">
                <a:solidFill>
                  <a:srgbClr val="0E5837"/>
                </a:solidFill>
              </a:rPr>
              <a:t>:</a:t>
            </a:r>
            <a:r>
              <a:rPr lang="hr-HR" sz="2800" dirty="0"/>
              <a:t/>
            </a:r>
            <a:br>
              <a:rPr lang="hr-HR" sz="2800" dirty="0"/>
            </a:br>
            <a:r>
              <a:rPr lang="hr-HR" sz="2800" dirty="0" smtClean="0"/>
              <a:t>  Krapinsko-zagorska </a:t>
            </a:r>
            <a:r>
              <a:rPr lang="hr-HR" sz="2800" dirty="0"/>
              <a:t>županija</a:t>
            </a:r>
            <a:br>
              <a:rPr lang="hr-HR" sz="2800" dirty="0"/>
            </a:br>
            <a:r>
              <a:rPr lang="hr-HR" sz="2800" dirty="0" smtClean="0"/>
              <a:t>  Upravni </a:t>
            </a:r>
            <a:r>
              <a:rPr lang="hr-HR" sz="2800" dirty="0"/>
              <a:t>odjel za zdravstvo, socijalnu skrb, udruge i mlade</a:t>
            </a:r>
            <a:br>
              <a:rPr lang="hr-HR" sz="2800" dirty="0"/>
            </a:br>
            <a:r>
              <a:rPr lang="hr-HR" sz="2800" dirty="0" smtClean="0"/>
              <a:t>  Magistratska </a:t>
            </a:r>
            <a:r>
              <a:rPr lang="hr-HR" sz="2800" dirty="0"/>
              <a:t>1</a:t>
            </a:r>
            <a:br>
              <a:rPr lang="hr-HR" sz="2800" dirty="0"/>
            </a:br>
            <a:r>
              <a:rPr lang="hr-HR" sz="2800" dirty="0" smtClean="0"/>
              <a:t>  49000 Krapina</a:t>
            </a:r>
          </a:p>
          <a:p>
            <a:pPr marL="0" indent="0">
              <a:buNone/>
            </a:pPr>
            <a:r>
              <a:rPr lang="hr-HR" sz="2800" dirty="0" smtClean="0">
                <a:solidFill>
                  <a:srgbClr val="0E5837"/>
                </a:solidFill>
              </a:rPr>
              <a:t>  Na </a:t>
            </a:r>
            <a:r>
              <a:rPr lang="hr-HR" sz="2800" dirty="0">
                <a:solidFill>
                  <a:srgbClr val="0E5837"/>
                </a:solidFill>
              </a:rPr>
              <a:t>omotnici naznačiti:</a:t>
            </a:r>
          </a:p>
          <a:p>
            <a:pPr marL="0" indent="0">
              <a:buNone/>
            </a:pPr>
            <a:r>
              <a:rPr lang="hr-HR" sz="2800" dirty="0" smtClean="0"/>
              <a:t> „</a:t>
            </a:r>
            <a:r>
              <a:rPr lang="hr-HR" sz="2800" dirty="0"/>
              <a:t>Prijava na Javni poziv udrugama za prijavu programa i projekata usmjerenih očuvanju digniteta i promicanju istine o Domovinskom ratu, psihološko i socijalno osnaživanje te podizanje kvalitete življenja hrvatskih branitelja na području Krapinsko-zagorske županije– NE </a:t>
            </a:r>
            <a:r>
              <a:rPr lang="hr-HR" sz="2800" dirty="0" smtClean="0"/>
              <a:t>OTVARATI”</a:t>
            </a:r>
            <a:endParaRPr lang="hr-HR" sz="2800" dirty="0"/>
          </a:p>
        </p:txBody>
      </p:sp>
    </p:spTree>
    <p:extLst>
      <p:ext uri="{BB962C8B-B14F-4D97-AF65-F5344CB8AC3E}">
        <p14:creationId xmlns:p14="http://schemas.microsoft.com/office/powerpoint/2010/main" val="25289307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02673"/>
            <a:ext cx="9768115" cy="6755905"/>
          </a:xfrm>
        </p:spPr>
        <p:txBody>
          <a:bodyPr/>
          <a:lstStyle/>
          <a:p>
            <a:pPr marL="0" indent="0">
              <a:buNone/>
            </a:pPr>
            <a:r>
              <a:rPr lang="hr-HR" dirty="0">
                <a:solidFill>
                  <a:schemeClr val="bg1">
                    <a:lumMod val="20000"/>
                    <a:lumOff val="80000"/>
                  </a:schemeClr>
                </a:solidFill>
              </a:rPr>
              <a:t>POSTUPAK DODJELE FINANCIJSKIH </a:t>
            </a:r>
            <a:r>
              <a:rPr lang="hr-HR" dirty="0" smtClean="0">
                <a:solidFill>
                  <a:schemeClr val="bg1">
                    <a:lumMod val="20000"/>
                    <a:lumOff val="80000"/>
                  </a:schemeClr>
                </a:solidFill>
              </a:rPr>
              <a:t>POTPORA</a:t>
            </a:r>
          </a:p>
          <a:p>
            <a:pPr marL="0" indent="0">
              <a:buNone/>
            </a:pPr>
            <a:endParaRPr lang="hr-HR" sz="2400" dirty="0" smtClean="0"/>
          </a:p>
          <a:p>
            <a:pPr marL="457200" indent="-457200">
              <a:buFont typeface="+mj-lt"/>
              <a:buAutoNum type="arabicPeriod"/>
            </a:pPr>
            <a:r>
              <a:rPr lang="hr-HR" sz="2400" dirty="0"/>
              <a:t>Administrativna provjera – Povjerenstvo za provjeru ispunjavanja propisanih uvjeta </a:t>
            </a:r>
            <a:r>
              <a:rPr lang="hr-HR" sz="2400" dirty="0" smtClean="0"/>
              <a:t>Javnog poziva</a:t>
            </a:r>
          </a:p>
          <a:p>
            <a:pPr marL="457200" indent="-457200">
              <a:buFont typeface="+mj-lt"/>
              <a:buAutoNum type="arabicPeriod"/>
            </a:pPr>
            <a:r>
              <a:rPr lang="hr-HR" sz="2400" dirty="0" smtClean="0"/>
              <a:t>Procjena </a:t>
            </a:r>
            <a:r>
              <a:rPr lang="hr-HR" sz="2400" dirty="0"/>
              <a:t>prijava – Povjerenstvo za ocjenjivanje prijava na </a:t>
            </a:r>
            <a:r>
              <a:rPr lang="hr-HR" sz="2400" dirty="0" smtClean="0"/>
              <a:t>Javni poziv</a:t>
            </a:r>
            <a:endParaRPr lang="hr-HR" sz="2400" dirty="0"/>
          </a:p>
          <a:p>
            <a:pPr marL="457200" indent="-457200">
              <a:buFont typeface="+mj-lt"/>
              <a:buAutoNum type="arabicPeriod"/>
            </a:pPr>
            <a:r>
              <a:rPr lang="hr-HR" sz="2400" dirty="0"/>
              <a:t>Dostava dodatne </a:t>
            </a:r>
            <a:r>
              <a:rPr lang="hr-HR" sz="2400" dirty="0" smtClean="0"/>
              <a:t>dokumentacije (Obrazac A9, potvrde o nekažnjavanju i potvrde Porezne uprave)</a:t>
            </a:r>
            <a:endParaRPr lang="hr-HR" sz="2400" dirty="0"/>
          </a:p>
          <a:p>
            <a:pPr marL="457200" indent="-457200">
              <a:buFont typeface="+mj-lt"/>
              <a:buAutoNum type="arabicPeriod"/>
            </a:pPr>
            <a:r>
              <a:rPr lang="hr-HR" sz="2400" dirty="0"/>
              <a:t>Obavijest o donesenoj odluci o dodjeli bespovratnih sredstava</a:t>
            </a:r>
          </a:p>
          <a:p>
            <a:pPr marL="457200" indent="-457200">
              <a:buFont typeface="+mj-lt"/>
              <a:buAutoNum type="arabicPeriod"/>
            </a:pPr>
            <a:r>
              <a:rPr lang="hr-HR" sz="2400" dirty="0"/>
              <a:t>Ugovaranje</a:t>
            </a:r>
          </a:p>
          <a:p>
            <a:pPr marL="457200" indent="-457200">
              <a:buFont typeface="+mj-lt"/>
              <a:buAutoNum type="arabicPeriod"/>
            </a:pPr>
            <a:r>
              <a:rPr lang="hr-HR" sz="2400" dirty="0"/>
              <a:t>Podnošenje prigovora – Povjerenstvo za rješavanje o prigovorima u postupcima dodjele sredstava </a:t>
            </a:r>
            <a:r>
              <a:rPr lang="hr-HR" sz="2400" dirty="0" smtClean="0"/>
              <a:t>udrugama</a:t>
            </a:r>
            <a:endParaRPr lang="hr-HR" sz="2400" dirty="0"/>
          </a:p>
          <a:p>
            <a:pPr marL="0" indent="0">
              <a:buNone/>
            </a:pPr>
            <a:r>
              <a:rPr lang="hr-HR" sz="2400" dirty="0"/>
              <a:t>OCJENJIVANJE PRISTIGLIH PRIJAVA, DONOŠENJE ODLUKE O FINANCIRANJU TE POTPISIVANJE UGOVORA – U ROKU OD </a:t>
            </a:r>
            <a:r>
              <a:rPr lang="hr-HR" sz="2400" dirty="0">
                <a:solidFill>
                  <a:srgbClr val="0E5837"/>
                </a:solidFill>
              </a:rPr>
              <a:t>120 DANA</a:t>
            </a:r>
            <a:r>
              <a:rPr lang="hr-HR" sz="2400" dirty="0">
                <a:solidFill>
                  <a:schemeClr val="accent1">
                    <a:lumMod val="75000"/>
                  </a:schemeClr>
                </a:solidFill>
              </a:rPr>
              <a:t> </a:t>
            </a:r>
            <a:r>
              <a:rPr lang="hr-HR" sz="2400" dirty="0"/>
              <a:t>OD ROKA ZA PREDAJU </a:t>
            </a:r>
            <a:endParaRPr lang="en-US" sz="2400" dirty="0"/>
          </a:p>
          <a:p>
            <a:endParaRPr lang="hr-HR" dirty="0"/>
          </a:p>
        </p:txBody>
      </p:sp>
    </p:spTree>
    <p:extLst>
      <p:ext uri="{BB962C8B-B14F-4D97-AF65-F5344CB8AC3E}">
        <p14:creationId xmlns:p14="http://schemas.microsoft.com/office/powerpoint/2010/main" val="2987756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endParaRPr lang="hr-HR" dirty="0" smtClean="0"/>
          </a:p>
          <a:p>
            <a:pPr marL="0" indent="0">
              <a:buNone/>
            </a:pPr>
            <a:endParaRPr lang="hr-HR" dirty="0"/>
          </a:p>
          <a:p>
            <a:pPr marL="0" indent="0">
              <a:buNone/>
            </a:pPr>
            <a:endParaRPr lang="hr-HR" dirty="0" smtClean="0"/>
          </a:p>
          <a:p>
            <a:pPr marL="0" indent="0">
              <a:buNone/>
            </a:pPr>
            <a:endParaRPr lang="hr-HR" dirty="0"/>
          </a:p>
          <a:p>
            <a:pPr marL="0" indent="0">
              <a:buNone/>
            </a:pPr>
            <a:r>
              <a:rPr lang="hr-HR" dirty="0" smtClean="0"/>
              <a:t>PREGLED </a:t>
            </a:r>
            <a:r>
              <a:rPr lang="hr-HR" dirty="0"/>
              <a:t>OBRAZACA…</a:t>
            </a:r>
          </a:p>
        </p:txBody>
      </p:sp>
    </p:spTree>
    <p:extLst>
      <p:ext uri="{BB962C8B-B14F-4D97-AF65-F5344CB8AC3E}">
        <p14:creationId xmlns:p14="http://schemas.microsoft.com/office/powerpoint/2010/main" val="3633776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561109"/>
            <a:ext cx="9768115" cy="6870206"/>
          </a:xfrm>
        </p:spPr>
        <p:txBody>
          <a:bodyPr/>
          <a:lstStyle/>
          <a:p>
            <a:pPr marL="0" indent="0">
              <a:buNone/>
            </a:pPr>
            <a:r>
              <a:rPr lang="hr-HR" dirty="0">
                <a:solidFill>
                  <a:schemeClr val="bg1">
                    <a:lumMod val="20000"/>
                    <a:lumOff val="80000"/>
                  </a:schemeClr>
                </a:solidFill>
              </a:rPr>
              <a:t>CILJEVI</a:t>
            </a:r>
          </a:p>
        </p:txBody>
      </p:sp>
      <p:sp>
        <p:nvSpPr>
          <p:cNvPr id="3" name="Pravokutnik 2"/>
          <p:cNvSpPr/>
          <p:nvPr/>
        </p:nvSpPr>
        <p:spPr>
          <a:xfrm>
            <a:off x="174171" y="1413166"/>
            <a:ext cx="4564084" cy="4154984"/>
          </a:xfrm>
          <a:prstGeom prst="rect">
            <a:avLst/>
          </a:prstGeom>
        </p:spPr>
        <p:txBody>
          <a:bodyPr wrap="square">
            <a:spAutoFit/>
          </a:bodyPr>
          <a:lstStyle/>
          <a:p>
            <a:r>
              <a:rPr lang="hr-HR" b="1" dirty="0">
                <a:solidFill>
                  <a:srgbClr val="0E5837"/>
                </a:solidFill>
              </a:rPr>
              <a:t>OPĆI CILJ</a:t>
            </a:r>
          </a:p>
          <a:p>
            <a:r>
              <a:rPr lang="hr-HR" dirty="0"/>
              <a:t>Osnaživanje organizacija civilnog društva u provedbi programa i projekata usmjerenih očuvanju digniteta i promicanju istine o Domovinskom ratu, psihološko i socijalno osnaživanje te podizanje kvalitete življenja hrvatskih branitelja na području Krapinsko-zagorske </a:t>
            </a:r>
            <a:r>
              <a:rPr lang="hr-HR" dirty="0" smtClean="0"/>
              <a:t>županije</a:t>
            </a:r>
            <a:endParaRPr lang="hr-HR" dirty="0"/>
          </a:p>
        </p:txBody>
      </p:sp>
      <p:sp>
        <p:nvSpPr>
          <p:cNvPr id="4" name="Rezervirano mjesto sadržaja 3"/>
          <p:cNvSpPr txBox="1">
            <a:spLocks/>
          </p:cNvSpPr>
          <p:nvPr/>
        </p:nvSpPr>
        <p:spPr>
          <a:xfrm>
            <a:off x="4603173" y="1413166"/>
            <a:ext cx="5195453" cy="5847556"/>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hr-HR" sz="3600" b="1" i="0" u="none" strike="noStrike" kern="1200" cap="none" spc="0" normalizeH="0" baseline="0" noProof="0" dirty="0" smtClean="0">
                <a:ln>
                  <a:noFill/>
                </a:ln>
                <a:solidFill>
                  <a:srgbClr val="0E5837"/>
                </a:solidFill>
                <a:effectLst/>
                <a:uLnTx/>
                <a:uFillTx/>
                <a:latin typeface="Calibri" panose="020F0502020204030204" pitchFamily="34" charset="0"/>
                <a:ea typeface="+mn-ea"/>
                <a:cs typeface="+mn-cs"/>
              </a:rPr>
              <a:t>SPECIFIČNI CILJEVI </a:t>
            </a:r>
          </a:p>
          <a:p>
            <a:pPr fontAlgn="auto">
              <a:spcAft>
                <a:spcPts val="0"/>
              </a:spcAft>
              <a:defRPr/>
            </a:pPr>
            <a:r>
              <a:rPr lang="hr-HR" sz="3600" dirty="0">
                <a:solidFill>
                  <a:sysClr val="windowText" lastClr="000000"/>
                </a:solidFill>
              </a:rPr>
              <a:t>Pozitivno utjecati na percepciju članova udruga na potrebu zaštite dostojanstva i vrednovanja njihovog doprinosa u obrani suvereniteta RH, kao i na percepciju zajednice o njima</a:t>
            </a:r>
          </a:p>
          <a:p>
            <a:pPr marL="0" lvl="0" indent="0" fontAlgn="auto">
              <a:spcAft>
                <a:spcPts val="0"/>
              </a:spcAft>
              <a:buNone/>
              <a:defRPr/>
            </a:pPr>
            <a:endParaRPr lang="hr-HR" sz="3600" dirty="0">
              <a:solidFill>
                <a:sysClr val="windowText" lastClr="000000"/>
              </a:solidFill>
            </a:endParaRPr>
          </a:p>
          <a:p>
            <a:pPr fontAlgn="auto">
              <a:spcAft>
                <a:spcPts val="0"/>
              </a:spcAft>
              <a:defRPr/>
            </a:pPr>
            <a:r>
              <a:rPr lang="hr-HR" sz="3600" dirty="0">
                <a:solidFill>
                  <a:sysClr val="windowText" lastClr="000000"/>
                </a:solidFill>
              </a:rPr>
              <a:t>Podići kvalitetu življenja hrv. branitelja, stradalnika i članova njihovih obitelji kroz radne aktivnosti i terapije, sportsko-natjecateljske, kulturno-umjetničke i druge rekreativne aktivnosti koje će pridonijeti njihovoj psihosocijalnoj rehabilitaciji i </a:t>
            </a:r>
            <a:r>
              <a:rPr lang="hr-HR" sz="3600" dirty="0" smtClean="0">
                <a:solidFill>
                  <a:sysClr val="windowText" lastClr="000000"/>
                </a:solidFill>
              </a:rPr>
              <a:t>resocijalizaciji</a:t>
            </a:r>
            <a:endParaRPr lang="hr-HR" sz="3600" dirty="0">
              <a:solidFill>
                <a:sysClr val="windowText" lastClr="000000"/>
              </a:solidFill>
            </a:endParaRPr>
          </a:p>
        </p:txBody>
      </p:sp>
    </p:spTree>
    <p:extLst>
      <p:ext uri="{BB962C8B-B14F-4D97-AF65-F5344CB8AC3E}">
        <p14:creationId xmlns:p14="http://schemas.microsoft.com/office/powerpoint/2010/main" val="2862356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1330037"/>
            <a:ext cx="9768115" cy="6101278"/>
          </a:xfrm>
        </p:spPr>
        <p:txBody>
          <a:bodyPr/>
          <a:lstStyle/>
          <a:p>
            <a:pPr marL="0" indent="0">
              <a:buNone/>
            </a:pPr>
            <a:r>
              <a:rPr lang="hr-HR" dirty="0"/>
              <a:t> </a:t>
            </a:r>
            <a:r>
              <a:rPr lang="hr-HR" dirty="0" smtClean="0"/>
              <a:t> </a:t>
            </a:r>
            <a:r>
              <a:rPr lang="hr-HR" dirty="0" smtClean="0">
                <a:solidFill>
                  <a:srgbClr val="0E5837"/>
                </a:solidFill>
              </a:rPr>
              <a:t>Izmjene </a:t>
            </a:r>
            <a:r>
              <a:rPr lang="hr-HR" dirty="0">
                <a:solidFill>
                  <a:srgbClr val="0E5837"/>
                </a:solidFill>
              </a:rPr>
              <a:t>u odnosu na prošlu </a:t>
            </a:r>
            <a:r>
              <a:rPr lang="hr-HR" dirty="0" smtClean="0">
                <a:solidFill>
                  <a:srgbClr val="0E5837"/>
                </a:solidFill>
              </a:rPr>
              <a:t>godinu</a:t>
            </a:r>
          </a:p>
          <a:p>
            <a:endParaRPr lang="hr-HR" sz="2800" kern="1200" dirty="0" smtClean="0">
              <a:solidFill>
                <a:prstClr val="black"/>
              </a:solidFill>
            </a:endParaRPr>
          </a:p>
          <a:p>
            <a:r>
              <a:rPr lang="hr-HR" sz="2800" kern="1200" dirty="0" smtClean="0">
                <a:solidFill>
                  <a:prstClr val="black"/>
                </a:solidFill>
              </a:rPr>
              <a:t>U ostalim uvjetima dodan dio koji se odnosi na zaštitu osobnih podataka i privolu za njihovu obradu </a:t>
            </a:r>
          </a:p>
          <a:p>
            <a:r>
              <a:rPr lang="hr-HR" sz="2800" kern="1200" dirty="0" smtClean="0">
                <a:solidFill>
                  <a:prstClr val="black"/>
                </a:solidFill>
              </a:rPr>
              <a:t>Dodan element koji se ne može naknadno ispraviti- nedostaje neki od obveznih pozivnih dokumenata u izvorniku i u elektronskoj verziji</a:t>
            </a:r>
          </a:p>
          <a:p>
            <a:r>
              <a:rPr lang="hr-HR" sz="2800" kern="1200" dirty="0" smtClean="0">
                <a:solidFill>
                  <a:prstClr val="black"/>
                </a:solidFill>
              </a:rPr>
              <a:t>Obrazac C1-Opisni izvještaj nadopunjen podatkom o broju volontera</a:t>
            </a:r>
          </a:p>
          <a:p>
            <a:r>
              <a:rPr lang="hr-HR" sz="2800" kern="1200" dirty="0" smtClean="0">
                <a:solidFill>
                  <a:prstClr val="black"/>
                </a:solidFill>
              </a:rPr>
              <a:t>Obrazac C2-Financijsko izvješće-dodatno se traži razlika/odstupanje između ukupno ugovorenih i ostvarenih troškova iz svih izvora financiranja</a:t>
            </a:r>
          </a:p>
          <a:p>
            <a:pPr marL="0" indent="0">
              <a:buNone/>
            </a:pPr>
            <a:endParaRPr lang="hr-HR" sz="3600" dirty="0"/>
          </a:p>
        </p:txBody>
      </p:sp>
    </p:spTree>
    <p:extLst>
      <p:ext uri="{BB962C8B-B14F-4D97-AF65-F5344CB8AC3E}">
        <p14:creationId xmlns:p14="http://schemas.microsoft.com/office/powerpoint/2010/main" val="1701720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558635" y="2467967"/>
            <a:ext cx="9768115" cy="5908919"/>
          </a:xfrm>
        </p:spPr>
        <p:txBody>
          <a:bodyPr/>
          <a:lstStyle/>
          <a:p>
            <a:r>
              <a:rPr lang="fi-FI" dirty="0">
                <a:solidFill>
                  <a:srgbClr val="0E5837"/>
                </a:solidFill>
              </a:rPr>
              <a:t>Pitanja vezana uz prijavu </a:t>
            </a:r>
            <a:r>
              <a:rPr lang="fi-FI" dirty="0" smtClean="0">
                <a:solidFill>
                  <a:srgbClr val="0E5837"/>
                </a:solidFill>
              </a:rPr>
              <a:t>programa/projekta</a:t>
            </a:r>
            <a:r>
              <a:rPr lang="fi-FI" dirty="0"/>
              <a:t/>
            </a:r>
            <a:br>
              <a:rPr lang="fi-FI" dirty="0"/>
            </a:br>
            <a:r>
              <a:rPr lang="fi-FI" dirty="0"/>
              <a:t/>
            </a:r>
            <a:br>
              <a:rPr lang="fi-FI" dirty="0"/>
            </a:br>
            <a:r>
              <a:rPr lang="fi-FI" dirty="0" smtClean="0"/>
              <a:t>http</a:t>
            </a:r>
            <a:r>
              <a:rPr lang="fi-FI" dirty="0"/>
              <a:t>://</a:t>
            </a:r>
            <a:r>
              <a:rPr lang="fi-FI" dirty="0" smtClean="0"/>
              <a:t>www.kzz.hr/poziv-programi-branitelji-20</a:t>
            </a:r>
            <a:r>
              <a:rPr lang="hr-HR" dirty="0" smtClean="0"/>
              <a:t>20</a:t>
            </a:r>
          </a:p>
          <a:p>
            <a:endParaRPr lang="hr-HR" dirty="0" smtClean="0"/>
          </a:p>
          <a:p>
            <a:pPr marL="0" indent="0">
              <a:buNone/>
            </a:pPr>
            <a:r>
              <a:rPr lang="hr-HR" dirty="0" smtClean="0"/>
              <a:t>    Najkasnije </a:t>
            </a:r>
            <a:r>
              <a:rPr lang="hr-HR" dirty="0"/>
              <a:t>do </a:t>
            </a:r>
            <a:r>
              <a:rPr lang="hr-HR" dirty="0" smtClean="0"/>
              <a:t>24. ožujka 2020. </a:t>
            </a:r>
            <a:r>
              <a:rPr lang="hr-HR" dirty="0"/>
              <a:t>godine!</a:t>
            </a:r>
            <a:r>
              <a:rPr lang="en-US" dirty="0"/>
              <a:t/>
            </a:r>
            <a:br>
              <a:rPr lang="en-US" dirty="0"/>
            </a:br>
            <a:endParaRPr lang="hr-HR" dirty="0" smtClean="0"/>
          </a:p>
          <a:p>
            <a:endParaRPr lang="fi-FI" dirty="0"/>
          </a:p>
          <a:p>
            <a:endParaRPr lang="fi-FI" dirty="0"/>
          </a:p>
          <a:p>
            <a:pPr marL="0" indent="0">
              <a:buNone/>
            </a:pPr>
            <a:endParaRPr lang="hr-HR" dirty="0"/>
          </a:p>
        </p:txBody>
      </p:sp>
    </p:spTree>
    <p:extLst>
      <p:ext uri="{BB962C8B-B14F-4D97-AF65-F5344CB8AC3E}">
        <p14:creationId xmlns:p14="http://schemas.microsoft.com/office/powerpoint/2010/main" val="3836318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130137" y="4031671"/>
            <a:ext cx="4998028" cy="924792"/>
          </a:xfrm>
        </p:spPr>
        <p:txBody>
          <a:bodyPr/>
          <a:lstStyle/>
          <a:p>
            <a:pPr algn="ctr"/>
            <a:r>
              <a:rPr lang="hr-HR" sz="4000" dirty="0" smtClean="0">
                <a:solidFill>
                  <a:srgbClr val="0E5837"/>
                </a:solidFill>
              </a:rPr>
              <a:t>HVALA NA PAŽNJI!</a:t>
            </a:r>
            <a:endParaRPr lang="hr-HR" sz="4000" dirty="0">
              <a:solidFill>
                <a:srgbClr val="0E5837"/>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74171" y="665018"/>
            <a:ext cx="9768115" cy="6506523"/>
          </a:xfrm>
        </p:spPr>
        <p:txBody>
          <a:bodyPr/>
          <a:lstStyle/>
          <a:p>
            <a:pPr marL="0" indent="0">
              <a:buNone/>
            </a:pPr>
            <a:r>
              <a:rPr lang="hr-HR" dirty="0" smtClean="0">
                <a:solidFill>
                  <a:schemeClr val="bg1">
                    <a:lumMod val="20000"/>
                    <a:lumOff val="80000"/>
                  </a:schemeClr>
                </a:solidFill>
              </a:rPr>
              <a:t>FINANCIJSKA POTPORA</a:t>
            </a:r>
          </a:p>
          <a:p>
            <a:pPr marL="0" indent="0">
              <a:buNone/>
            </a:pPr>
            <a:endParaRPr lang="hr-HR" dirty="0" smtClean="0">
              <a:solidFill>
                <a:schemeClr val="bg1">
                  <a:lumMod val="20000"/>
                  <a:lumOff val="80000"/>
                </a:schemeClr>
              </a:solidFill>
            </a:endParaRPr>
          </a:p>
          <a:p>
            <a:r>
              <a:rPr lang="hr-HR" dirty="0" smtClean="0">
                <a:solidFill>
                  <a:schemeClr val="accent1">
                    <a:lumMod val="50000"/>
                  </a:schemeClr>
                </a:solidFill>
              </a:rPr>
              <a:t>ukupno osigurano 250.000,00 kn u okviru </a:t>
            </a:r>
            <a:r>
              <a:rPr lang="hr-HR" dirty="0" smtClean="0">
                <a:solidFill>
                  <a:schemeClr val="accent1">
                    <a:lumMod val="50000"/>
                  </a:schemeClr>
                </a:solidFill>
              </a:rPr>
              <a:t>Javnog </a:t>
            </a:r>
            <a:r>
              <a:rPr lang="hr-HR" dirty="0" smtClean="0">
                <a:solidFill>
                  <a:schemeClr val="accent1">
                    <a:lumMod val="50000"/>
                  </a:schemeClr>
                </a:solidFill>
              </a:rPr>
              <a:t>poziva</a:t>
            </a:r>
          </a:p>
          <a:p>
            <a:r>
              <a:rPr lang="hr-HR" sz="2800" dirty="0" smtClean="0"/>
              <a:t>maksimalni </a:t>
            </a:r>
            <a:r>
              <a:rPr lang="hr-HR" sz="2800" dirty="0"/>
              <a:t>iznos traženih sredstava po projektu – 30.000,00 kn</a:t>
            </a:r>
          </a:p>
          <a:p>
            <a:r>
              <a:rPr lang="hr-HR" sz="2800" dirty="0"/>
              <a:t>do 100% iznosa za financiranje</a:t>
            </a:r>
          </a:p>
          <a:p>
            <a:r>
              <a:rPr lang="hr-HR" sz="2800" dirty="0"/>
              <a:t>prednost – sufinanciranje iz vlastitih i drugih izvora</a:t>
            </a:r>
          </a:p>
          <a:p>
            <a:r>
              <a:rPr lang="hr-HR" sz="2800" dirty="0"/>
              <a:t>provedba najviše 12 mjeseci</a:t>
            </a:r>
          </a:p>
          <a:p>
            <a:r>
              <a:rPr lang="hr-HR" sz="2800" dirty="0" smtClean="0">
                <a:solidFill>
                  <a:srgbClr val="FF0000"/>
                </a:solidFill>
              </a:rPr>
              <a:t>samo programi/projekti </a:t>
            </a:r>
            <a:r>
              <a:rPr lang="hr-HR" sz="2800" dirty="0">
                <a:solidFill>
                  <a:srgbClr val="FF0000"/>
                </a:solidFill>
              </a:rPr>
              <a:t>regionalnog </a:t>
            </a:r>
            <a:r>
              <a:rPr lang="hr-HR" sz="2800" dirty="0" smtClean="0">
                <a:solidFill>
                  <a:srgbClr val="FF0000"/>
                </a:solidFill>
              </a:rPr>
              <a:t>značaja</a:t>
            </a:r>
          </a:p>
          <a:p>
            <a:endParaRPr lang="hr-HR" dirty="0"/>
          </a:p>
        </p:txBody>
      </p:sp>
    </p:spTree>
    <p:extLst>
      <p:ext uri="{BB962C8B-B14F-4D97-AF65-F5344CB8AC3E}">
        <p14:creationId xmlns:p14="http://schemas.microsoft.com/office/powerpoint/2010/main" val="446732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65017"/>
            <a:ext cx="9942286" cy="6766297"/>
          </a:xfrm>
        </p:spPr>
        <p:txBody>
          <a:bodyPr/>
          <a:lstStyle/>
          <a:p>
            <a:pPr marL="0" indent="0">
              <a:buNone/>
            </a:pPr>
            <a:r>
              <a:rPr lang="hr-HR" dirty="0" smtClean="0">
                <a:solidFill>
                  <a:schemeClr val="bg1">
                    <a:lumMod val="20000"/>
                    <a:lumOff val="80000"/>
                  </a:schemeClr>
                </a:solidFill>
              </a:rPr>
              <a:t>TKO </a:t>
            </a:r>
            <a:r>
              <a:rPr lang="hr-HR" dirty="0">
                <a:solidFill>
                  <a:schemeClr val="bg1">
                    <a:lumMod val="20000"/>
                    <a:lumOff val="80000"/>
                  </a:schemeClr>
                </a:solidFill>
              </a:rPr>
              <a:t>SE MOŽE PRIJAVITI</a:t>
            </a:r>
            <a:r>
              <a:rPr lang="hr-HR" dirty="0" smtClean="0">
                <a:solidFill>
                  <a:schemeClr val="bg1">
                    <a:lumMod val="20000"/>
                    <a:lumOff val="80000"/>
                  </a:schemeClr>
                </a:solidFill>
              </a:rPr>
              <a:t>?</a:t>
            </a:r>
          </a:p>
          <a:p>
            <a:pPr marL="0" indent="0">
              <a:buNone/>
            </a:pPr>
            <a:endParaRPr lang="hr-HR" sz="1800" dirty="0" smtClean="0">
              <a:solidFill>
                <a:schemeClr val="bg1">
                  <a:lumMod val="20000"/>
                  <a:lumOff val="80000"/>
                </a:schemeClr>
              </a:solidFill>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udruga i djeluje najmanje 6 mjeseci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području u kojem prijavljuje program/projekt, zaključno s danom objave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Javnog poziva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registrirano sjedište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na području Krapinsko-zagorske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županije</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iznimno,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može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se javiti i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koje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nema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registrirano sjedište na području Krapinsko-zagorske županije, ali koja putem svojeg ustrojstvenog oblika bez svojstva pravne osobe (podružnice, ogranka, kluba i slično) sukladno statutu udruge,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na području KZŽ kontinuirano, u periodu od najmanje 5 godina prije datuma raspisivanja ovog Javnog poziva provodi programe/projekte u području u području u kojem se objavljuje ovaj Javni poziv i koja ima članove s prebivalištem na području KZŽ</a:t>
            </a:r>
          </a:p>
          <a:p>
            <a:endParaRPr lang="hr-HR" sz="2400" dirty="0"/>
          </a:p>
          <a:p>
            <a:pPr marL="0" indent="0">
              <a:buNone/>
            </a:pPr>
            <a:endParaRPr lang="hr-HR" sz="2400" dirty="0"/>
          </a:p>
          <a:p>
            <a:pPr marL="0" indent="0">
              <a:buNone/>
            </a:pPr>
            <a:endParaRPr lang="hr-HR" dirty="0"/>
          </a:p>
        </p:txBody>
      </p:sp>
    </p:spTree>
    <p:extLst>
      <p:ext uri="{BB962C8B-B14F-4D97-AF65-F5344CB8AC3E}">
        <p14:creationId xmlns:p14="http://schemas.microsoft.com/office/powerpoint/2010/main" val="514082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1" y="665017"/>
            <a:ext cx="9942286" cy="6766297"/>
          </a:xfrm>
        </p:spPr>
        <p:txBody>
          <a:bodyPr/>
          <a:lstStyle/>
          <a:p>
            <a:pPr marL="0" indent="0">
              <a:buNone/>
            </a:pPr>
            <a:r>
              <a:rPr lang="hr-HR" dirty="0" smtClean="0">
                <a:solidFill>
                  <a:schemeClr val="bg1">
                    <a:lumMod val="20000"/>
                    <a:lumOff val="80000"/>
                  </a:schemeClr>
                </a:solidFill>
              </a:rPr>
              <a:t>TKO </a:t>
            </a:r>
            <a:r>
              <a:rPr lang="hr-HR" dirty="0">
                <a:solidFill>
                  <a:schemeClr val="bg1">
                    <a:lumMod val="20000"/>
                    <a:lumOff val="80000"/>
                  </a:schemeClr>
                </a:solidFill>
              </a:rPr>
              <a:t>SE MOŽE PRIJAVITI</a:t>
            </a:r>
            <a:r>
              <a:rPr lang="hr-HR" dirty="0" smtClean="0">
                <a:solidFill>
                  <a:schemeClr val="bg1">
                    <a:lumMod val="20000"/>
                    <a:lumOff val="80000"/>
                  </a:schemeClr>
                </a:solidFill>
              </a:rPr>
              <a:t>?</a:t>
            </a:r>
          </a:p>
          <a:p>
            <a:pPr marL="0" indent="0" algn="just">
              <a:lnSpc>
                <a:spcPct val="107000"/>
              </a:lnSpc>
              <a:buNone/>
            </a:pPr>
            <a:endParaRPr lang="hr-HR" sz="12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je upisana 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Registar neprofitnih organizacija i transparentno vodi financijsko poslovanje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 skladu s propisima o računovodstvu neprofitnih </a:t>
            </a:r>
            <a:r>
              <a:rPr lang="hr-HR" sz="24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organizacija</a:t>
            </a:r>
            <a:endParaRPr lang="en-US" sz="2400" dirty="0">
              <a:ea typeface="Times New Roman" panose="02020603050405020304" pitchFamily="18" charset="0"/>
              <a:cs typeface="Times New Roman" panose="02020603050405020304" pitchFamily="18" charset="0"/>
            </a:endParaRPr>
          </a:p>
          <a:p>
            <a:pPr algn="just">
              <a:lnSpc>
                <a:spcPct val="107000"/>
              </a:lnSpc>
            </a:pP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uskladila svoj statut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s odredbama Zakona o udrugama ili je podnijela zahtjev za usklađivanjem statuta nadležnom uredu (što dokazuje potvrdom nadležnog ureda), a sukladno uvidu u Registar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udruga da je osoba ovlaštena za zastupanje udruge </a:t>
            </a:r>
            <a:r>
              <a:rPr lang="hr-HR" sz="24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potpis ugovora o financiranju) </a:t>
            </a:r>
            <a:r>
              <a:rPr lang="hr-HR" sz="24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u </a:t>
            </a:r>
            <a:r>
              <a:rPr lang="hr-HR" sz="24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mandatu</a:t>
            </a:r>
          </a:p>
          <a:p>
            <a:pPr algn="just">
              <a:lnSpc>
                <a:spcPct val="107000"/>
              </a:lnSpc>
            </a:pPr>
            <a:r>
              <a:rPr lang="en-US" sz="2400" dirty="0" err="1">
                <a:ea typeface="Times New Roman" panose="02020603050405020304" pitchFamily="18" charset="0"/>
                <a:cs typeface="Times New Roman" panose="02020603050405020304" pitchFamily="18" charset="0"/>
              </a:rPr>
              <a:t>udruga</a:t>
            </a:r>
            <a:r>
              <a:rPr lang="en-US" sz="2400" dirty="0">
                <a:ea typeface="Times New Roman" panose="02020603050405020304" pitchFamily="18" charset="0"/>
                <a:cs typeface="Times New Roman" panose="02020603050405020304" pitchFamily="18" charset="0"/>
              </a:rPr>
              <a:t> je </a:t>
            </a:r>
            <a:r>
              <a:rPr lang="en-US" sz="2400" dirty="0" err="1">
                <a:solidFill>
                  <a:srgbClr val="0E5837"/>
                </a:solidFill>
                <a:ea typeface="Times New Roman" panose="02020603050405020304" pitchFamily="18" charset="0"/>
                <a:cs typeface="Times New Roman" panose="02020603050405020304" pitchFamily="18" charset="0"/>
              </a:rPr>
              <a:t>ispunila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ugovorene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obveze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preuzete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temeljem</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prijašnjih</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ugovora</a:t>
            </a:r>
            <a:r>
              <a:rPr lang="en-US" sz="2400" dirty="0">
                <a:solidFill>
                  <a:srgbClr val="0E5837"/>
                </a:solidFill>
                <a:ea typeface="Times New Roman" panose="02020603050405020304" pitchFamily="18" charset="0"/>
                <a:cs typeface="Times New Roman" panose="02020603050405020304" pitchFamily="18" charset="0"/>
              </a:rPr>
              <a:t> o </a:t>
            </a:r>
            <a:r>
              <a:rPr lang="en-US" sz="2400" dirty="0" err="1">
                <a:solidFill>
                  <a:srgbClr val="0E5837"/>
                </a:solidFill>
                <a:ea typeface="Times New Roman" panose="02020603050405020304" pitchFamily="18" charset="0"/>
                <a:cs typeface="Times New Roman" panose="02020603050405020304" pitchFamily="18" charset="0"/>
              </a:rPr>
              <a:t>dodjeli</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sredstava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prema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Krapinsko-zagorskoj</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županiji</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te</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svim</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drugim</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davateljima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financijskih</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sredstava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iz</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javnih</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solidFill>
                  <a:srgbClr val="0E5837"/>
                </a:solidFill>
                <a:ea typeface="Times New Roman" panose="02020603050405020304" pitchFamily="18" charset="0"/>
                <a:cs typeface="Times New Roman" panose="02020603050405020304" pitchFamily="18" charset="0"/>
              </a:rPr>
              <a:t>izvora</a:t>
            </a:r>
            <a:r>
              <a:rPr lang="en-US" sz="2400" dirty="0">
                <a:solidFill>
                  <a:srgbClr val="0E5837"/>
                </a:solidFill>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što</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potvrđuje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izjavom</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koju</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potpisuje</a:t>
            </a:r>
            <a:r>
              <a:rPr lang="en-US" sz="2400" dirty="0">
                <a:ea typeface="Times New Roman" panose="02020603050405020304" pitchFamily="18" charset="0"/>
                <a:cs typeface="Times New Roman" panose="02020603050405020304" pitchFamily="18" charset="0"/>
              </a:rPr>
              <a:t> osoba </a:t>
            </a:r>
            <a:r>
              <a:rPr lang="en-US" sz="2400" dirty="0" err="1">
                <a:ea typeface="Times New Roman" panose="02020603050405020304" pitchFamily="18" charset="0"/>
                <a:cs typeface="Times New Roman" panose="02020603050405020304" pitchFamily="18" charset="0"/>
              </a:rPr>
              <a:t>ovlaštena</a:t>
            </a:r>
            <a:r>
              <a:rPr lang="en-US" sz="2400" dirty="0">
                <a:ea typeface="Times New Roman" panose="02020603050405020304" pitchFamily="18" charset="0"/>
                <a:cs typeface="Times New Roman" panose="02020603050405020304" pitchFamily="18" charset="0"/>
              </a:rPr>
              <a:t> za </a:t>
            </a:r>
            <a:r>
              <a:rPr lang="en-US" sz="2400" dirty="0" err="1">
                <a:ea typeface="Times New Roman" panose="02020603050405020304" pitchFamily="18" charset="0"/>
                <a:cs typeface="Times New Roman" panose="02020603050405020304" pitchFamily="18" charset="0"/>
              </a:rPr>
              <a:t>zastupanje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udruge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Izjava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prijavitelja</a:t>
            </a:r>
            <a:r>
              <a:rPr lang="en-US" sz="2400" dirty="0">
                <a:ea typeface="Times New Roman" panose="02020603050405020304" pitchFamily="18" charset="0"/>
                <a:cs typeface="Times New Roman" panose="02020603050405020304" pitchFamily="18" charset="0"/>
              </a:rPr>
              <a:t> - </a:t>
            </a:r>
            <a:r>
              <a:rPr lang="en-US" sz="2400" dirty="0" err="1">
                <a:ea typeface="Times New Roman" panose="02020603050405020304" pitchFamily="18" charset="0"/>
                <a:cs typeface="Times New Roman" panose="02020603050405020304" pitchFamily="18" charset="0"/>
              </a:rPr>
              <a:t>obrazac</a:t>
            </a:r>
            <a:r>
              <a:rPr lang="en-US" sz="2400" dirty="0">
                <a:ea typeface="Times New Roman" panose="02020603050405020304" pitchFamily="18" charset="0"/>
                <a:cs typeface="Times New Roman" panose="02020603050405020304" pitchFamily="18" charset="0"/>
              </a:rPr>
              <a:t> A4 i </a:t>
            </a:r>
            <a:r>
              <a:rPr lang="en-US" sz="2400" dirty="0" err="1">
                <a:ea typeface="Times New Roman" panose="02020603050405020304" pitchFamily="18" charset="0"/>
                <a:cs typeface="Times New Roman" panose="02020603050405020304" pitchFamily="18" charset="0"/>
              </a:rPr>
              <a:t>potvrdom</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izdanom</a:t>
            </a:r>
            <a:r>
              <a:rPr lang="en-US" sz="2400" dirty="0">
                <a:ea typeface="Times New Roman" panose="02020603050405020304" pitchFamily="18" charset="0"/>
                <a:cs typeface="Times New Roman" panose="02020603050405020304" pitchFamily="18" charset="0"/>
              </a:rPr>
              <a:t> od </a:t>
            </a:r>
            <a:r>
              <a:rPr lang="en-US" sz="2400" dirty="0" err="1">
                <a:ea typeface="Times New Roman" panose="02020603050405020304" pitchFamily="18" charset="0"/>
                <a:cs typeface="Times New Roman" panose="02020603050405020304" pitchFamily="18" charset="0"/>
              </a:rPr>
              <a:t>strane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Ministarstva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financija</a:t>
            </a:r>
            <a:r>
              <a:rPr lang="en-US" sz="2400" dirty="0">
                <a:ea typeface="Times New Roman" panose="02020603050405020304" pitchFamily="18" charset="0"/>
                <a:cs typeface="Times New Roman" panose="02020603050405020304" pitchFamily="18" charset="0"/>
              </a:rPr>
              <a:t> - </a:t>
            </a:r>
            <a:r>
              <a:rPr lang="en-US" sz="2400" dirty="0" err="1">
                <a:ea typeface="Times New Roman" panose="02020603050405020304" pitchFamily="18" charset="0"/>
                <a:cs typeface="Times New Roman" panose="02020603050405020304" pitchFamily="18" charset="0"/>
              </a:rPr>
              <a:t>Porezne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uprave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koja</a:t>
            </a:r>
            <a:r>
              <a:rPr lang="en-US" sz="2400" dirty="0">
                <a:ea typeface="Times New Roman" panose="02020603050405020304" pitchFamily="18" charset="0"/>
                <a:cs typeface="Times New Roman" panose="02020603050405020304" pitchFamily="18" charset="0"/>
              </a:rPr>
              <a:t> se </a:t>
            </a:r>
            <a:r>
              <a:rPr lang="en-US" sz="2400" dirty="0" err="1">
                <a:ea typeface="Times New Roman" panose="02020603050405020304" pitchFamily="18" charset="0"/>
                <a:cs typeface="Times New Roman" panose="02020603050405020304" pitchFamily="18" charset="0"/>
              </a:rPr>
              <a:t>dostavlja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prije</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potpisivanja</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ugovora</a:t>
            </a:r>
            <a:r>
              <a:rPr lang="en-US" sz="2400" dirty="0">
                <a:ea typeface="Times New Roman" panose="02020603050405020304" pitchFamily="18" charset="0"/>
                <a:cs typeface="Times New Roman" panose="02020603050405020304" pitchFamily="18" charset="0"/>
              </a:rPr>
              <a:t> o </a:t>
            </a:r>
            <a:r>
              <a:rPr lang="en-US" sz="2400" dirty="0" err="1">
                <a:ea typeface="Times New Roman" panose="02020603050405020304" pitchFamily="18" charset="0"/>
                <a:cs typeface="Times New Roman" panose="02020603050405020304" pitchFamily="18" charset="0"/>
              </a:rPr>
              <a:t>dodjeli</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financijskih</a:t>
            </a:r>
            <a:r>
              <a:rPr lang="en-US" sz="2400" dirty="0">
                <a:ea typeface="Times New Roman" panose="02020603050405020304" pitchFamily="18" charset="0"/>
                <a:cs typeface="Times New Roman" panose="02020603050405020304" pitchFamily="18" charset="0"/>
              </a:rPr>
              <a:t> </a:t>
            </a:r>
            <a:r>
              <a:rPr lang="en-US" sz="2400" dirty="0" err="1">
                <a:ea typeface="Times New Roman" panose="02020603050405020304" pitchFamily="18" charset="0"/>
                <a:cs typeface="Times New Roman" panose="02020603050405020304" pitchFamily="18" charset="0"/>
              </a:rPr>
              <a:t>sredstava</a:t>
            </a:r>
            <a:r>
              <a:rPr lang="en-US" sz="2400" dirty="0">
                <a:ea typeface="Times New Roman" panose="02020603050405020304" pitchFamily="18" charset="0"/>
                <a:cs typeface="Times New Roman" panose="02020603050405020304" pitchFamily="18" charset="0"/>
              </a:rPr>
              <a:t>)</a:t>
            </a:r>
          </a:p>
          <a:p>
            <a:pPr algn="just">
              <a:lnSpc>
                <a:spcPct val="107000"/>
              </a:lnSpc>
            </a:pPr>
            <a:endParaRPr lang="en-US" sz="2400" dirty="0">
              <a:ea typeface="Times New Roman" panose="02020603050405020304" pitchFamily="18" charset="0"/>
              <a:cs typeface="Times New Roman" panose="02020603050405020304" pitchFamily="18" charset="0"/>
            </a:endParaRPr>
          </a:p>
          <a:p>
            <a:endParaRPr lang="hr-HR" sz="2400" dirty="0"/>
          </a:p>
          <a:p>
            <a:pPr marL="0" indent="0">
              <a:buNone/>
            </a:pPr>
            <a:endParaRPr lang="hr-HR" sz="2400" dirty="0"/>
          </a:p>
          <a:p>
            <a:pPr marL="0" indent="0">
              <a:buNone/>
            </a:pPr>
            <a:endParaRPr lang="hr-HR" dirty="0"/>
          </a:p>
        </p:txBody>
      </p:sp>
    </p:spTree>
    <p:extLst>
      <p:ext uri="{BB962C8B-B14F-4D97-AF65-F5344CB8AC3E}">
        <p14:creationId xmlns:p14="http://schemas.microsoft.com/office/powerpoint/2010/main" val="3373041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665018"/>
            <a:ext cx="9768115" cy="6735123"/>
          </a:xfrm>
        </p:spPr>
        <p:txBody>
          <a:bodyPr/>
          <a:lstStyle/>
          <a:p>
            <a:pPr marL="0" indent="0" algn="just">
              <a:lnSpc>
                <a:spcPct val="107000"/>
              </a:lnSpc>
              <a:buNone/>
            </a:pPr>
            <a:r>
              <a:rPr lang="hr-HR" dirty="0">
                <a:solidFill>
                  <a:schemeClr val="bg1">
                    <a:lumMod val="20000"/>
                    <a:lumOff val="80000"/>
                  </a:schemeClr>
                </a:solidFill>
              </a:rPr>
              <a:t>TKO SE MOŽE PRIJAVITI</a:t>
            </a:r>
            <a:r>
              <a:rPr lang="hr-HR" dirty="0" smtClean="0">
                <a:solidFill>
                  <a:schemeClr val="bg1">
                    <a:lumMod val="20000"/>
                    <a:lumOff val="80000"/>
                  </a:schemeClr>
                </a:solidFill>
              </a:rPr>
              <a:t>?</a:t>
            </a:r>
            <a:endParaRPr lang="hr-HR" dirty="0" smtClean="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ispunjava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obveze plaćanja doprinosa za mirovinsko i zdravstveno osiguranje i plaćanja poreza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drugih davanja prema državnom proračunu i proračunima jedinica lokalne samouprave, a protiv osobe ovlaštene za zastupanje udruge i voditelja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ne vodi se kazneni postupak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nisu pravomoćno osuđeni za prekršaj određen člankom 48. stavkom 2. alinejom c), odnosno pravomoćno osuđeni za počinjenje kaznenog djela određenog člankom 48. stavkom 2. alinejom d) Uredbe što potvrđuju izjavom koju potpisuje osoba ovlaštena za zastupanje udruge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dodatna dokumentacija koja se dostavlja prije potpisivanja ugovora o dodjeli financijskih sredstava</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p>
          <a:p>
            <a:pPr lvl="0"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ima općim aktom uspostavljen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model dobrog financijskog upravljanja i kontrole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te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sprječavanja sukoba interesa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pri raspolaganju javnim sredstvima, prikladan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javnog objavljivanja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programskog i financijskog izvještaja o radu za proteklu godinu (na mrežnim stranicama udruge ili drugi odgovarajući način),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odgovarajuće organizacijske kapacitete</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i ljudske resurse za provedbu programa ili projekta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solidFill>
                <a:srgbClr val="000000"/>
              </a:solidFill>
              <a:ea typeface="Times New Roman" panose="02020603050405020304" pitchFamily="18" charset="0"/>
              <a:cs typeface="Times New Roman" panose="02020603050405020304" pitchFamily="18" charset="0"/>
            </a:endParaRPr>
          </a:p>
          <a:p>
            <a:pPr algn="just">
              <a:lnSpc>
                <a:spcPct val="107000"/>
              </a:lnSpc>
            </a:pPr>
            <a:endParaRPr lang="en-US" sz="20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710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0" y="552659"/>
            <a:ext cx="10150475" cy="6629275"/>
          </a:xfrm>
        </p:spPr>
        <p:txBody>
          <a:bodyPr/>
          <a:lstStyle/>
          <a:p>
            <a:pPr marL="0" indent="0" algn="just">
              <a:lnSpc>
                <a:spcPct val="107000"/>
              </a:lnSpc>
              <a:buNone/>
            </a:pPr>
            <a:r>
              <a:rPr lang="hr-HR" dirty="0">
                <a:solidFill>
                  <a:schemeClr val="bg1">
                    <a:lumMod val="20000"/>
                    <a:lumOff val="80000"/>
                  </a:schemeClr>
                </a:solidFill>
              </a:rPr>
              <a:t>TKO SE MOŽE PRIJAVITI</a:t>
            </a:r>
            <a:r>
              <a:rPr lang="hr-HR" dirty="0" smtClean="0">
                <a:solidFill>
                  <a:schemeClr val="bg1">
                    <a:lumMod val="20000"/>
                    <a:lumOff val="80000"/>
                  </a:schemeClr>
                </a:solidFill>
              </a:rPr>
              <a:t>?</a:t>
            </a:r>
          </a:p>
          <a:p>
            <a:pPr marL="0" indent="0" algn="just">
              <a:lnSpc>
                <a:spcPct val="107000"/>
              </a:lnSpc>
              <a:buNone/>
            </a:pPr>
            <a:endParaRPr lang="hr-HR" dirty="0">
              <a:solidFill>
                <a:schemeClr val="bg1">
                  <a:lumMod val="20000"/>
                  <a:lumOff val="80000"/>
                </a:schemeClr>
              </a:solidFill>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pP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ima usvojen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Financijski plan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i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Program rada udruge za </a:t>
            </a:r>
            <a:r>
              <a:rPr lang="hr-HR" sz="20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2020. godinu</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je osigurala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organizacijske, ljudske, prostorne i djelomično financijske resurse </a:t>
            </a: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za obavljanje djelatnosti sukladno Financijskom planu i Programu rada udruge</a:t>
            </a:r>
            <a:r>
              <a:rPr lang="hr-HR" sz="2000" dirty="0">
                <a:ea typeface="Times New Roman" panose="02020603050405020304" pitchFamily="18" charset="0"/>
                <a:cs typeface="Times New Roman" panose="02020603050405020304" pitchFamily="18" charset="0"/>
              </a:rPr>
              <a:t>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t>
            </a:r>
            <a:r>
              <a:rPr lang="hr-HR" sz="2000" dirty="0" smtClean="0">
                <a:solidFill>
                  <a:srgbClr val="0E5837"/>
                </a:solidFill>
                <a:latin typeface="Arial" panose="020B0604020202020204" pitchFamily="34" charset="0"/>
                <a:ea typeface="Times New Roman" panose="02020603050405020304" pitchFamily="18" charset="0"/>
                <a:cs typeface="Times New Roman" panose="02020603050405020304" pitchFamily="18" charset="0"/>
              </a:rPr>
              <a:t>A4</a:t>
            </a:r>
            <a:r>
              <a:rPr lang="hr-HR" sz="2000" dirty="0" smtClean="0">
                <a:solidFill>
                  <a:srgbClr val="000000"/>
                </a:solidFill>
                <a:latin typeface="Arial" panose="020B0604020202020204" pitchFamily="34" charset="0"/>
                <a:ea typeface="Times New Roman" panose="02020603050405020304" pitchFamily="18" charset="0"/>
                <a:cs typeface="Times New Roman" panose="02020603050405020304" pitchFamily="18" charset="0"/>
              </a:rPr>
              <a:t>)</a:t>
            </a:r>
            <a:endParaRPr lang="en-US" sz="2000" dirty="0">
              <a:ea typeface="Times New Roman" panose="02020603050405020304" pitchFamily="18" charset="0"/>
              <a:cs typeface="Times New Roman" panose="02020603050405020304" pitchFamily="18" charset="0"/>
            </a:endParaRPr>
          </a:p>
          <a:p>
            <a:pPr algn="just">
              <a:lnSpc>
                <a:spcPct val="107000"/>
              </a:lnSpc>
            </a:pPr>
            <a:r>
              <a:rPr lang="hr-HR" sz="20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udruga </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nije u stečajnom postupku, postupku gašenja, postupku prisilne naplate ili u postupku likvidacije</a:t>
            </a:r>
            <a:r>
              <a:rPr lang="hr-HR" sz="2000" dirty="0">
                <a:solidFill>
                  <a:srgbClr val="0E5837"/>
                </a:solidFill>
                <a:ea typeface="Times New Roman" panose="02020603050405020304" pitchFamily="18" charset="0"/>
                <a:cs typeface="Times New Roman" panose="02020603050405020304" pitchFamily="18" charset="0"/>
              </a:rPr>
              <a:t> </a:t>
            </a:r>
            <a:r>
              <a:rPr lang="hr-HR" sz="2000" dirty="0">
                <a:ea typeface="Times New Roman" panose="02020603050405020304" pitchFamily="18" charset="0"/>
                <a:cs typeface="Times New Roman" panose="02020603050405020304" pitchFamily="18" charset="0"/>
              </a:rPr>
              <a:t>(</a:t>
            </a:r>
            <a:r>
              <a:rPr lang="hr-HR" sz="2000" dirty="0">
                <a:solidFill>
                  <a:srgbClr val="0E5837"/>
                </a:solidFill>
                <a:latin typeface="Arial" panose="020B0604020202020204" pitchFamily="34" charset="0"/>
                <a:ea typeface="Times New Roman" panose="02020603050405020304" pitchFamily="18" charset="0"/>
                <a:cs typeface="Times New Roman" panose="02020603050405020304" pitchFamily="18" charset="0"/>
              </a:rPr>
              <a:t>Izjava prijavitelja - obrazac A4 </a:t>
            </a:r>
            <a:r>
              <a:rPr lang="hr-HR" sz="2000" dirty="0" smtClean="0"/>
              <a:t>udruga </a:t>
            </a:r>
            <a:r>
              <a:rPr lang="hr-HR" sz="2000" dirty="0"/>
              <a:t>ima općim aktom uspostavljen model dobrog financijskog upravljanja i kontrole te način sprječavanja sukoba interesa pri raspolaganju javnim sredstvima, prikladan način javnog objavljivanja programskog i financijskog izvještaja o radu za proteklu godinu (na mrežnim stranicama udruge ili drugi odgovarajući način), odgovarajuće organizacijske kapacitete i ljudske resurse za provedbu programa ili projekta (</a:t>
            </a:r>
            <a:r>
              <a:rPr lang="hr-HR" sz="2000" dirty="0">
                <a:solidFill>
                  <a:srgbClr val="0E5837"/>
                </a:solidFill>
              </a:rPr>
              <a:t>Izjava prijavitelja - obrazac A4</a:t>
            </a:r>
            <a:r>
              <a:rPr lang="hr-HR" sz="2000" dirty="0" smtClean="0"/>
              <a:t>)</a:t>
            </a:r>
            <a:endParaRPr lang="hr-HR" sz="2000" dirty="0"/>
          </a:p>
        </p:txBody>
      </p:sp>
    </p:spTree>
    <p:extLst>
      <p:ext uri="{BB962C8B-B14F-4D97-AF65-F5344CB8AC3E}">
        <p14:creationId xmlns:p14="http://schemas.microsoft.com/office/powerpoint/2010/main" val="6352722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91044" y="613064"/>
            <a:ext cx="9530938" cy="6506091"/>
          </a:xfrm>
        </p:spPr>
        <p:txBody>
          <a:bodyPr/>
          <a:lstStyle/>
          <a:p>
            <a:pPr marL="0" indent="0">
              <a:buNone/>
            </a:pPr>
            <a:r>
              <a:rPr lang="hr-HR" dirty="0">
                <a:solidFill>
                  <a:schemeClr val="bg1">
                    <a:lumMod val="20000"/>
                    <a:lumOff val="80000"/>
                  </a:schemeClr>
                </a:solidFill>
              </a:rPr>
              <a:t>PREDNOST PRI </a:t>
            </a:r>
            <a:r>
              <a:rPr lang="hr-HR" dirty="0" smtClean="0">
                <a:solidFill>
                  <a:schemeClr val="bg1">
                    <a:lumMod val="20000"/>
                    <a:lumOff val="80000"/>
                  </a:schemeClr>
                </a:solidFill>
              </a:rPr>
              <a:t>FINANCIRANJU</a:t>
            </a:r>
          </a:p>
          <a:p>
            <a:pPr marL="0" indent="0">
              <a:buNone/>
            </a:pPr>
            <a:endParaRPr lang="hr-HR" dirty="0"/>
          </a:p>
        </p:txBody>
      </p:sp>
      <p:sp>
        <p:nvSpPr>
          <p:cNvPr id="3" name="Rezervirano mjesto sadržaja 2"/>
          <p:cNvSpPr txBox="1">
            <a:spLocks/>
          </p:cNvSpPr>
          <p:nvPr/>
        </p:nvSpPr>
        <p:spPr bwMode="auto">
          <a:xfrm>
            <a:off x="332510" y="1943100"/>
            <a:ext cx="2612892" cy="2104304"/>
          </a:xfrm>
          <a:prstGeom prst="rect">
            <a:avLst/>
          </a:prstGeom>
          <a:solidFill>
            <a:srgbClr val="DBFC92"/>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fontScale="92500" lnSpcReduction="20000"/>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sz="2000" kern="0" dirty="0" smtClean="0">
                <a:solidFill>
                  <a:srgbClr val="000000"/>
                </a:solidFill>
              </a:rPr>
              <a:t>Zapošljavanje najmanje 1 nezaposlene osobe/zadržavanje već zaposlenih osoba (Izjava o zapošljavanju – obrazac A7)</a:t>
            </a:r>
            <a:endParaRPr lang="en-US" sz="2000" kern="0" dirty="0">
              <a:solidFill>
                <a:srgbClr val="000000"/>
              </a:solidFill>
            </a:endParaRPr>
          </a:p>
        </p:txBody>
      </p:sp>
      <p:pic>
        <p:nvPicPr>
          <p:cNvPr id="4" name="Slika 3"/>
          <p:cNvPicPr>
            <a:picLocks noChangeAspect="1"/>
          </p:cNvPicPr>
          <p:nvPr/>
        </p:nvPicPr>
        <p:blipFill>
          <a:blip r:embed="rId2"/>
          <a:stretch>
            <a:fillRect/>
          </a:stretch>
        </p:blipFill>
        <p:spPr>
          <a:xfrm>
            <a:off x="6743700" y="1943100"/>
            <a:ext cx="2639291" cy="2104304"/>
          </a:xfrm>
          <a:prstGeom prst="rect">
            <a:avLst/>
          </a:prstGeom>
        </p:spPr>
      </p:pic>
      <p:sp>
        <p:nvSpPr>
          <p:cNvPr id="5" name="Rezervirano mjesto sadržaja 2"/>
          <p:cNvSpPr txBox="1">
            <a:spLocks/>
          </p:cNvSpPr>
          <p:nvPr/>
        </p:nvSpPr>
        <p:spPr>
          <a:xfrm>
            <a:off x="332509" y="4427321"/>
            <a:ext cx="2612892" cy="2025433"/>
          </a:xfrm>
          <a:prstGeom prst="rect">
            <a:avLst/>
          </a:prstGeom>
          <a:solidFill>
            <a:schemeClr val="accent3">
              <a:lumMod val="60000"/>
              <a:lumOff val="40000"/>
            </a:schemeClr>
          </a:solidFill>
          <a:ln>
            <a:solidFill>
              <a:schemeClr val="accent4">
                <a:lumMod val="75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hr-HR" sz="2000" dirty="0">
                <a:solidFill>
                  <a:srgbClr val="000000"/>
                </a:solidFill>
                <a:latin typeface="Arial"/>
              </a:rPr>
              <a:t>U</a:t>
            </a:r>
            <a:r>
              <a:rPr lang="hr-HR" sz="2000" dirty="0" smtClean="0">
                <a:solidFill>
                  <a:srgbClr val="000000"/>
                </a:solidFill>
                <a:latin typeface="Arial"/>
              </a:rPr>
              <a:t>ključivanje </a:t>
            </a:r>
            <a:r>
              <a:rPr lang="hr-HR" sz="2000" dirty="0">
                <a:solidFill>
                  <a:srgbClr val="000000"/>
                </a:solidFill>
                <a:latin typeface="Arial"/>
              </a:rPr>
              <a:t>volontera (Izvješće o obavljenim uslugama ili aktivnostima organizatora volontiranja u </a:t>
            </a:r>
            <a:r>
              <a:rPr lang="hr-HR" sz="2000" dirty="0" smtClean="0">
                <a:solidFill>
                  <a:srgbClr val="000000"/>
                </a:solidFill>
                <a:latin typeface="Arial"/>
              </a:rPr>
              <a:t>2019.)</a:t>
            </a:r>
            <a:endParaRPr lang="en-US" sz="2000" dirty="0">
              <a:solidFill>
                <a:srgbClr val="000000"/>
              </a:solidFill>
              <a:latin typeface="Arial"/>
            </a:endParaRPr>
          </a:p>
        </p:txBody>
      </p:sp>
      <p:sp>
        <p:nvSpPr>
          <p:cNvPr id="6" name="Rezervirano mjesto sadržaja 2"/>
          <p:cNvSpPr txBox="1">
            <a:spLocks/>
          </p:cNvSpPr>
          <p:nvPr/>
        </p:nvSpPr>
        <p:spPr bwMode="auto">
          <a:xfrm>
            <a:off x="6822053" y="4513380"/>
            <a:ext cx="2594173" cy="1939374"/>
          </a:xfrm>
          <a:prstGeom prst="rect">
            <a:avLst/>
          </a:prstGeom>
          <a:solidFill>
            <a:schemeClr val="accent4">
              <a:lumMod val="40000"/>
              <a:lumOff val="60000"/>
            </a:schemeClr>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sz="2000" kern="0" dirty="0" smtClean="0">
                <a:solidFill>
                  <a:srgbClr val="000000"/>
                </a:solidFill>
              </a:rPr>
              <a:t>Sufinanciranje iz vlastitih i drugih izvora</a:t>
            </a:r>
            <a:endParaRPr lang="en-US" sz="2000" kern="0" dirty="0">
              <a:solidFill>
                <a:srgbClr val="000000"/>
              </a:solidFill>
            </a:endParaRPr>
          </a:p>
        </p:txBody>
      </p:sp>
      <p:sp>
        <p:nvSpPr>
          <p:cNvPr id="8" name="Rezervirano mjesto sadržaja 2"/>
          <p:cNvSpPr txBox="1">
            <a:spLocks/>
          </p:cNvSpPr>
          <p:nvPr/>
        </p:nvSpPr>
        <p:spPr bwMode="auto">
          <a:xfrm>
            <a:off x="3337542" y="3316680"/>
            <a:ext cx="3200402" cy="1461448"/>
          </a:xfrm>
          <a:prstGeom prst="rect">
            <a:avLst/>
          </a:prstGeom>
          <a:solidFill>
            <a:srgbClr val="B7A77B"/>
          </a:solidFill>
          <a:ln w="9525">
            <a:solidFill>
              <a:schemeClr val="accent4">
                <a:lumMod val="75000"/>
              </a:schemeClr>
            </a:solidFill>
            <a:miter lim="800000"/>
            <a:headEnd/>
            <a:tailEnd/>
          </a:ln>
        </p:spPr>
        <p:txBody>
          <a:bodyPr vert="horz" wrap="square" lIns="101526" tIns="50763" rIns="101526" bIns="50763" numCol="1" anchor="t" anchorCtr="0" compatLnSpc="1">
            <a:prstTxWarp prst="textNoShape">
              <a:avLst/>
            </a:prstTxWarp>
            <a:normAutofit/>
          </a:bodyPr>
          <a:lstStyle>
            <a:lvl1pPr marL="381000" indent="-381000" algn="l" defTabSz="1016000" rtl="0" fontAlgn="base">
              <a:spcBef>
                <a:spcPct val="20000"/>
              </a:spcBef>
              <a:spcAft>
                <a:spcPct val="0"/>
              </a:spcAft>
              <a:buChar char="•"/>
              <a:defRPr sz="3200">
                <a:solidFill>
                  <a:schemeClr val="tx1"/>
                </a:solidFill>
                <a:latin typeface="+mn-lt"/>
                <a:ea typeface="+mn-ea"/>
                <a:cs typeface="+mn-cs"/>
              </a:defRPr>
            </a:lvl1pPr>
            <a:lvl2pPr marL="825500" indent="-317500" algn="l" defTabSz="1016000" rtl="0" fontAlgn="base">
              <a:spcBef>
                <a:spcPct val="20000"/>
              </a:spcBef>
              <a:spcAft>
                <a:spcPct val="0"/>
              </a:spcAft>
              <a:buChar char="–"/>
              <a:defRPr sz="2300">
                <a:solidFill>
                  <a:schemeClr val="tx1"/>
                </a:solidFill>
                <a:latin typeface="+mn-lt"/>
              </a:defRPr>
            </a:lvl2pPr>
            <a:lvl3pPr marL="1268413" indent="-252413" algn="l" defTabSz="1016000" rtl="0" fontAlgn="base">
              <a:spcBef>
                <a:spcPct val="20000"/>
              </a:spcBef>
              <a:spcAft>
                <a:spcPct val="0"/>
              </a:spcAft>
              <a:buChar char="•"/>
              <a:defRPr sz="2100">
                <a:solidFill>
                  <a:schemeClr val="tx1"/>
                </a:solidFill>
                <a:latin typeface="+mn-lt"/>
              </a:defRPr>
            </a:lvl3pPr>
            <a:lvl4pPr marL="1776413" indent="-254000" algn="l" defTabSz="1016000" rtl="0" fontAlgn="base">
              <a:spcBef>
                <a:spcPct val="20000"/>
              </a:spcBef>
              <a:spcAft>
                <a:spcPct val="0"/>
              </a:spcAft>
              <a:buChar char="–"/>
              <a:defRPr sz="2000">
                <a:solidFill>
                  <a:schemeClr val="tx1"/>
                </a:solidFill>
                <a:latin typeface="+mn-lt"/>
              </a:defRPr>
            </a:lvl4pPr>
            <a:lvl5pPr marL="2284413" indent="-254000" algn="l" defTabSz="1016000" rtl="0" fontAlgn="base">
              <a:spcBef>
                <a:spcPct val="20000"/>
              </a:spcBef>
              <a:spcAft>
                <a:spcPct val="0"/>
              </a:spcAft>
              <a:buChar char="»"/>
              <a:defRPr sz="2000">
                <a:solidFill>
                  <a:schemeClr val="tx1"/>
                </a:solidFill>
                <a:latin typeface="+mn-lt"/>
              </a:defRPr>
            </a:lvl5pPr>
            <a:lvl6pPr marL="2741613" indent="-254000" algn="l" defTabSz="1016000" rtl="0" eaLnBrk="1" fontAlgn="base" hangingPunct="1">
              <a:spcBef>
                <a:spcPct val="20000"/>
              </a:spcBef>
              <a:spcAft>
                <a:spcPct val="0"/>
              </a:spcAft>
              <a:buChar char="»"/>
              <a:defRPr>
                <a:solidFill>
                  <a:schemeClr val="tx1"/>
                </a:solidFill>
                <a:latin typeface="+mn-lt"/>
              </a:defRPr>
            </a:lvl6pPr>
            <a:lvl7pPr marL="3198813" indent="-254000" algn="l" defTabSz="1016000" rtl="0" eaLnBrk="1" fontAlgn="base" hangingPunct="1">
              <a:spcBef>
                <a:spcPct val="20000"/>
              </a:spcBef>
              <a:spcAft>
                <a:spcPct val="0"/>
              </a:spcAft>
              <a:buChar char="»"/>
              <a:defRPr>
                <a:solidFill>
                  <a:schemeClr val="tx1"/>
                </a:solidFill>
                <a:latin typeface="+mn-lt"/>
              </a:defRPr>
            </a:lvl7pPr>
            <a:lvl8pPr marL="3656013" indent="-254000" algn="l" defTabSz="1016000" rtl="0" eaLnBrk="1" fontAlgn="base" hangingPunct="1">
              <a:spcBef>
                <a:spcPct val="20000"/>
              </a:spcBef>
              <a:spcAft>
                <a:spcPct val="0"/>
              </a:spcAft>
              <a:buChar char="»"/>
              <a:defRPr>
                <a:solidFill>
                  <a:schemeClr val="tx1"/>
                </a:solidFill>
                <a:latin typeface="+mn-lt"/>
              </a:defRPr>
            </a:lvl8pPr>
            <a:lvl9pPr marL="4113213" indent="-254000" algn="l" defTabSz="1016000" rtl="0" eaLnBrk="1" fontAlgn="base" hangingPunct="1">
              <a:spcBef>
                <a:spcPct val="20000"/>
              </a:spcBef>
              <a:spcAft>
                <a:spcPct val="0"/>
              </a:spcAft>
              <a:buChar char="»"/>
              <a:defRPr>
                <a:solidFill>
                  <a:schemeClr val="tx1"/>
                </a:solidFill>
                <a:latin typeface="+mn-lt"/>
              </a:defRPr>
            </a:lvl9pPr>
          </a:lstStyle>
          <a:p>
            <a:pPr marL="0" indent="0">
              <a:buFontTx/>
              <a:buNone/>
            </a:pPr>
            <a:r>
              <a:rPr lang="hr-HR" sz="2000" kern="0" dirty="0" smtClean="0">
                <a:solidFill>
                  <a:srgbClr val="000000"/>
                </a:solidFill>
              </a:rPr>
              <a:t>Jasno definirane jednake mogućnosti i uključivanje nezaposlenih osoba i/ili osoba s invaliditetom</a:t>
            </a:r>
            <a:endParaRPr lang="en-US" sz="2000" kern="0" dirty="0">
              <a:solidFill>
                <a:srgbClr val="000000"/>
              </a:solidFill>
            </a:endParaRPr>
          </a:p>
        </p:txBody>
      </p:sp>
    </p:spTree>
    <p:extLst>
      <p:ext uri="{BB962C8B-B14F-4D97-AF65-F5344CB8AC3E}">
        <p14:creationId xmlns:p14="http://schemas.microsoft.com/office/powerpoint/2010/main" val="12848437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pPr marL="0" indent="0">
              <a:buNone/>
            </a:pPr>
            <a:r>
              <a:rPr lang="hr-HR" dirty="0" smtClean="0">
                <a:solidFill>
                  <a:srgbClr val="0E5837"/>
                </a:solidFill>
              </a:rPr>
              <a:t>PARTNERSTVO</a:t>
            </a:r>
            <a:endParaRPr lang="hr-HR" sz="2400" dirty="0" smtClean="0"/>
          </a:p>
          <a:p>
            <a:pPr marL="0" indent="0">
              <a:buNone/>
            </a:pPr>
            <a:r>
              <a:rPr lang="hr-HR" sz="2400" dirty="0" smtClean="0"/>
              <a:t>Nije obavezno, ali je poželjno</a:t>
            </a:r>
          </a:p>
          <a:p>
            <a:pPr marL="0" indent="0">
              <a:buNone/>
            </a:pPr>
            <a:r>
              <a:rPr lang="hr-HR" sz="2400" dirty="0" smtClean="0"/>
              <a:t>Prednost pri financiranju</a:t>
            </a:r>
          </a:p>
          <a:p>
            <a:pPr marL="0" indent="0">
              <a:buNone/>
            </a:pPr>
            <a:endParaRPr lang="hr-HR" sz="2400" dirty="0"/>
          </a:p>
          <a:p>
            <a:pPr>
              <a:buFont typeface="Arial" panose="020B0604020202020204" pitchFamily="34" charset="0"/>
              <a:buChar char="•"/>
            </a:pPr>
            <a:r>
              <a:rPr lang="hr-HR" sz="2400" dirty="0" smtClean="0">
                <a:solidFill>
                  <a:srgbClr val="0E5837"/>
                </a:solidFill>
              </a:rPr>
              <a:t>POTENCIJALNI PARTNERI</a:t>
            </a:r>
            <a:r>
              <a:rPr lang="hr-HR" sz="2400" dirty="0">
                <a:solidFill>
                  <a:srgbClr val="0E5837"/>
                </a:solidFill>
              </a:rPr>
              <a:t>:</a:t>
            </a:r>
          </a:p>
          <a:p>
            <a:pPr marL="0" indent="0">
              <a:buNone/>
            </a:pPr>
            <a:r>
              <a:rPr lang="hr-HR" sz="2400" dirty="0"/>
              <a:t>druge organizacije civilnog društva (moraju udovoljavati formalnim uvjetima kao i prijavitelji) </a:t>
            </a:r>
          </a:p>
          <a:p>
            <a:pPr marL="0" indent="0">
              <a:buNone/>
            </a:pPr>
            <a:r>
              <a:rPr lang="hr-HR" sz="2400" dirty="0" smtClean="0"/>
              <a:t>Izjava </a:t>
            </a:r>
            <a:r>
              <a:rPr lang="hr-HR" sz="2400" dirty="0"/>
              <a:t>o partnerstvu (obrazac A6</a:t>
            </a:r>
            <a:r>
              <a:rPr lang="hr-HR" sz="2400" dirty="0" smtClean="0"/>
              <a:t>)</a:t>
            </a:r>
          </a:p>
          <a:p>
            <a:pPr marL="0" indent="0">
              <a:buNone/>
            </a:pPr>
            <a:endParaRPr lang="hr-HR" sz="2400" dirty="0"/>
          </a:p>
          <a:p>
            <a:r>
              <a:rPr lang="hr-HR" sz="2400" dirty="0" smtClean="0">
                <a:solidFill>
                  <a:srgbClr val="0E5837"/>
                </a:solidFill>
              </a:rPr>
              <a:t>SURADNICI</a:t>
            </a:r>
            <a:r>
              <a:rPr lang="hr-HR" sz="2400" dirty="0">
                <a:solidFill>
                  <a:srgbClr val="0E5837"/>
                </a:solidFill>
              </a:rPr>
              <a:t>:</a:t>
            </a:r>
          </a:p>
          <a:p>
            <a:pPr marL="0" indent="0">
              <a:buNone/>
            </a:pPr>
            <a:r>
              <a:rPr lang="hr-HR" sz="2400" dirty="0"/>
              <a:t>aktivna uloga u </a:t>
            </a:r>
            <a:r>
              <a:rPr lang="hr-HR" sz="2400" dirty="0" smtClean="0"/>
              <a:t>projektu/programu, ne mogu primiti sredstva iz proračuna projekta, ne moraju zadovoljavati formalne uvjete za prijavitelje i partnere)</a:t>
            </a:r>
            <a:endParaRPr lang="hr-HR" sz="2400" dirty="0"/>
          </a:p>
        </p:txBody>
      </p:sp>
    </p:spTree>
    <p:extLst>
      <p:ext uri="{BB962C8B-B14F-4D97-AF65-F5344CB8AC3E}">
        <p14:creationId xmlns:p14="http://schemas.microsoft.com/office/powerpoint/2010/main" val="13975874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ZZ Powerpoint predložak">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KZZ Powerpoint predložak">
  <a:themeElements>
    <a:clrScheme name="">
      <a:dk1>
        <a:srgbClr val="000000"/>
      </a:dk1>
      <a:lt1>
        <a:srgbClr val="C0C0C0"/>
      </a:lt1>
      <a:dk2>
        <a:srgbClr val="000000"/>
      </a:dk2>
      <a:lt2>
        <a:srgbClr val="808080"/>
      </a:lt2>
      <a:accent1>
        <a:srgbClr val="00CC99"/>
      </a:accent1>
      <a:accent2>
        <a:srgbClr val="3333CC"/>
      </a:accent2>
      <a:accent3>
        <a:srgbClr val="DCDCDC"/>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KZZ Powerpoint predložak</Template>
  <TotalTime>2244</TotalTime>
  <Words>2137</Words>
  <Application>Microsoft Office PowerPoint</Application>
  <PresentationFormat>Prilagođeno</PresentationFormat>
  <Paragraphs>184</Paragraphs>
  <Slides>22</Slides>
  <Notes>6</Notes>
  <HiddenSlides>0</HiddenSlides>
  <MMClips>0</MMClips>
  <ScaleCrop>false</ScaleCrop>
  <HeadingPairs>
    <vt:vector size="6" baseType="variant">
      <vt:variant>
        <vt:lpstr>Korišteni fontovi</vt:lpstr>
      </vt:variant>
      <vt:variant>
        <vt:i4>4</vt:i4>
      </vt:variant>
      <vt:variant>
        <vt:lpstr>Tema</vt:lpstr>
      </vt:variant>
      <vt:variant>
        <vt:i4>2</vt:i4>
      </vt:variant>
      <vt:variant>
        <vt:lpstr>Naslovi slajdova</vt:lpstr>
      </vt:variant>
      <vt:variant>
        <vt:i4>22</vt:i4>
      </vt:variant>
    </vt:vector>
  </HeadingPairs>
  <TitlesOfParts>
    <vt:vector size="28" baseType="lpstr">
      <vt:lpstr>Arial</vt:lpstr>
      <vt:lpstr>Calibri</vt:lpstr>
      <vt:lpstr>Gill Sans MT</vt:lpstr>
      <vt:lpstr>Times New Roman</vt:lpstr>
      <vt:lpstr>KZZ Powerpoint predložak</vt:lpstr>
      <vt:lpstr>1_KZZ Powerpoint predložak</vt:lpstr>
      <vt:lpstr>Javni poziv udrugama za prijavu programa i  projekata usmjerenih očuvanju digniteta i  promicanju istine o Domovinskom ratu,  psihološko i socijalno osnaživanje te  podizanje kvalitete življenja hrvatskih branitelja na području Krapinsko-zagorske županije                         RADIONICA ZA POTENCIJALNE PRIJAVITELJE                                                Krapina 20/03/2020  </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HVALA NA PAŽNJI!</vt:lpstr>
    </vt:vector>
  </TitlesOfParts>
  <Company>KZZ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Zvonko Tušek</dc:creator>
  <cp:lastModifiedBy>Miljenka Mužar Sertić</cp:lastModifiedBy>
  <cp:revision>235</cp:revision>
  <cp:lastPrinted>2019-02-13T14:06:29Z</cp:lastPrinted>
  <dcterms:created xsi:type="dcterms:W3CDTF">2012-01-12T06:54:41Z</dcterms:created>
  <dcterms:modified xsi:type="dcterms:W3CDTF">2020-03-20T13:25:47Z</dcterms:modified>
</cp:coreProperties>
</file>