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3" r:id="rId3"/>
    <p:sldId id="342" r:id="rId4"/>
    <p:sldId id="339" r:id="rId5"/>
    <p:sldId id="340" r:id="rId6"/>
    <p:sldId id="343" r:id="rId7"/>
    <p:sldId id="353" r:id="rId8"/>
    <p:sldId id="347" r:id="rId9"/>
    <p:sldId id="358" r:id="rId10"/>
    <p:sldId id="346" r:id="rId11"/>
    <p:sldId id="345" r:id="rId12"/>
    <p:sldId id="350" r:id="rId13"/>
    <p:sldId id="348" r:id="rId14"/>
    <p:sldId id="357" r:id="rId15"/>
    <p:sldId id="355" r:id="rId16"/>
    <p:sldId id="349" r:id="rId17"/>
    <p:sldId id="275" r:id="rId18"/>
  </p:sldIdLst>
  <p:sldSz cx="10150475" cy="7616825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99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675" autoAdjust="0"/>
    <p:restoredTop sz="82278" autoAdjust="0"/>
  </p:normalViewPr>
  <p:slideViewPr>
    <p:cSldViewPr snapToGrid="0">
      <p:cViewPr varScale="1">
        <p:scale>
          <a:sx n="47" d="100"/>
          <a:sy n="47" d="100"/>
        </p:scale>
        <p:origin x="-780" y="-96"/>
      </p:cViewPr>
      <p:guideLst>
        <p:guide orient="horz" pos="2399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0C516C7-AC29-44FD-85EB-1FA1432682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F0029B-BB16-45CA-B7B3-FF6B92084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4E25C72-DE4A-4B53-8494-F7AB306106DE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61CB11-95C4-486F-994B-FDBADDBE3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45BA97-A093-45C1-85DD-172CB312C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ADD0F5-421E-4BD1-8438-F0E010CB969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14922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7B29-0BB2-40C1-86DB-D664A6B36C4A}" type="datetimeFigureOut">
              <a:rPr lang="hr-HR" smtClean="0"/>
              <a:pPr/>
              <a:t>18.1.2019.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62B5E-655A-43A1-9B7A-4F7C525739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3216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2B5E-655A-43A1-9B7A-4F7C5257398D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20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nicks computer\new global series again!!!\global09\global09_title.jpg">
            <a:extLst>
              <a:ext uri="{FF2B5EF4-FFF2-40B4-BE49-F238E27FC236}">
                <a16:creationId xmlns:a16="http://schemas.microsoft.com/office/drawing/2014/main" xmlns="" id="{88E220D3-E43D-424A-A754-49C82798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50475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1" y="3919989"/>
            <a:ext cx="9753600" cy="2350182"/>
          </a:xfrm>
          <a:prstGeom prst="rect">
            <a:avLst/>
          </a:prstGeom>
        </p:spPr>
        <p:txBody>
          <a:bodyPr anchor="t"/>
          <a:lstStyle>
            <a:lvl1pPr algn="l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EE5FD3-B290-417A-BAAE-6EF72E949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7213600"/>
            <a:ext cx="1295400" cy="4032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F2B084-1883-499E-BC05-82E754E71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7199313"/>
            <a:ext cx="7178675" cy="417512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3616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522395"/>
            <a:ext cx="9768115" cy="59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055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66153"/>
            <a:ext cx="8627904" cy="16326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16201"/>
            <a:ext cx="7105333" cy="1946522"/>
          </a:xfrm>
        </p:spPr>
        <p:txBody>
          <a:bodyPr/>
          <a:lstStyle>
            <a:lvl1pPr marL="0" indent="0" algn="ctr">
              <a:buNone/>
              <a:defRPr/>
            </a:lvl1pPr>
            <a:lvl2pPr marL="507538" indent="0" algn="ctr">
              <a:buNone/>
              <a:defRPr/>
            </a:lvl2pPr>
            <a:lvl3pPr marL="1015075" indent="0" algn="ctr">
              <a:buNone/>
              <a:defRPr/>
            </a:lvl3pPr>
            <a:lvl4pPr marL="1522613" indent="0" algn="ctr">
              <a:buNone/>
              <a:defRPr/>
            </a:lvl4pPr>
            <a:lvl5pPr marL="2030151" indent="0" algn="ctr">
              <a:buNone/>
              <a:defRPr/>
            </a:lvl5pPr>
            <a:lvl6pPr marL="2537689" indent="0" algn="ctr">
              <a:buNone/>
              <a:defRPr/>
            </a:lvl6pPr>
            <a:lvl7pPr marL="3045226" indent="0" algn="ctr">
              <a:buNone/>
              <a:defRPr/>
            </a:lvl7pPr>
            <a:lvl8pPr marL="3552764" indent="0" algn="ctr">
              <a:buNone/>
              <a:defRPr/>
            </a:lvl8pPr>
            <a:lvl9pPr marL="4060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D237B-287C-47D3-A401-1F2274FF9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B20E20-44AF-4229-8997-3E10B42C7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D9C37-CF21-476B-B938-4CA5374A2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3E97DE-17D0-49C0-BA0C-6DD9E6D8806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1578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5026"/>
            <a:ext cx="9135428" cy="12694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6AD682-3354-4B52-926F-774DFE4F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20F3EB-4C52-447E-9349-2C936EE80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74B34-5E6C-4841-8233-25762B1EB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506C2B-93B4-46A9-AB7F-F72DC17BB87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9093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xmlns="" id="{63B2BF82-A3F9-4A90-932E-E33D4AA0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0150475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A30F02B-F749-413D-A25A-4F5DD2E0E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752600"/>
            <a:ext cx="96520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E5DC29C-480E-4D99-A41E-5FD5AC5F5002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8432800" cy="508000"/>
          </a:xfrm>
          <a:prstGeom prst="rect">
            <a:avLst/>
          </a:prstGeom>
        </p:spPr>
        <p:txBody>
          <a:bodyPr tIns="18000" bIns="18000"/>
          <a:lstStyle>
            <a:lvl1pPr algn="l">
              <a:defRPr sz="2800" b="1" baseline="0">
                <a:ln w="3175" cap="sq" cmpd="sng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pPr defTabSz="1016000">
              <a:defRPr/>
            </a:pPr>
            <a:endParaRPr lang="hr-HR" kern="0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268413" indent="-252413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76413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4413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3D67F482-D916-4994-9300-DB1306F0439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3102" y="3085525"/>
            <a:ext cx="9753600" cy="23510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r-HR" altLang="sr-Latn-RS" b="1" dirty="0" smtClean="0"/>
              <a:t/>
            </a:r>
            <a:br>
              <a:rPr lang="hr-HR" altLang="sr-Latn-RS" b="1" dirty="0" smtClean="0"/>
            </a:br>
            <a:r>
              <a:rPr lang="hr-HR" altLang="sr-Latn-RS" sz="3600" b="1" dirty="0" smtClean="0"/>
              <a:t>Gospodarstvo, poljoprivreda, promet i komunalna infrastruktura</a:t>
            </a:r>
            <a:br>
              <a:rPr lang="hr-HR" altLang="sr-Latn-RS" sz="3600" b="1" dirty="0" smtClean="0"/>
            </a:br>
            <a:r>
              <a:rPr lang="hr-HR" altLang="sr-Latn-RS" sz="3600" b="1" dirty="0" smtClean="0"/>
              <a:t> - realizirano u 2018. godini -</a:t>
            </a:r>
            <a:r>
              <a:rPr lang="hr-HR" altLang="sr-Latn-RS" sz="3600" dirty="0" smtClean="0"/>
              <a:t/>
            </a:r>
            <a:br>
              <a:rPr lang="hr-HR" altLang="sr-Latn-RS" sz="3600" dirty="0" smtClean="0"/>
            </a:br>
            <a:r>
              <a:rPr lang="hr-HR" altLang="sr-Latn-RS" dirty="0" smtClean="0"/>
              <a:t/>
            </a:r>
            <a:br>
              <a:rPr lang="hr-HR" altLang="sr-Latn-RS" dirty="0" smtClean="0"/>
            </a:br>
            <a:r>
              <a:rPr lang="hr-HR" altLang="sr-Latn-RS" dirty="0" smtClean="0"/>
              <a:t> </a:t>
            </a:r>
            <a:r>
              <a:rPr lang="hr-HR" altLang="sr-Latn-RS" sz="3200" dirty="0" smtClean="0"/>
              <a:t>18. siječnja 2019.</a:t>
            </a:r>
            <a:endParaRPr lang="hr-HR" altLang="sr-Latn-R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170131"/>
            <a:ext cx="9136063" cy="4571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altLang="sr-Latn-RS" sz="2400" dirty="0" smtClean="0">
                <a:latin typeface="+mn-lt"/>
              </a:rPr>
              <a:t/>
            </a:r>
            <a:br>
              <a:rPr lang="hr-HR" altLang="sr-Latn-RS" sz="2400" dirty="0" smtClean="0">
                <a:latin typeface="+mn-lt"/>
              </a:rPr>
            </a:br>
            <a:r>
              <a:rPr lang="hr-HR" altLang="sr-Latn-RS" sz="3552" dirty="0" smtClean="0">
                <a:latin typeface="+mn-lt"/>
              </a:rPr>
              <a:t>             </a:t>
            </a:r>
            <a:endParaRPr lang="hr-HR" altLang="sr-Latn-RS" sz="3552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9431513"/>
              </p:ext>
            </p:extLst>
          </p:nvPr>
        </p:nvGraphicFramePr>
        <p:xfrm>
          <a:off x="1306286" y="1281723"/>
          <a:ext cx="6481187" cy="6136528"/>
        </p:xfrm>
        <a:graphic>
          <a:graphicData uri="http://schemas.openxmlformats.org/drawingml/2006/table">
            <a:tbl>
              <a:tblPr firstRow="1" firstCol="1" bandRow="1"/>
              <a:tblGrid>
                <a:gridCol w="3684474"/>
                <a:gridCol w="969639"/>
                <a:gridCol w="1827074"/>
              </a:tblGrid>
              <a:tr h="41644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Mjere razvoja poljoprivredne proizvodnje u 2018. godini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Mjera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 korisnika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Odobrena sredstava (kn)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povećanje poljoprivredne proizvodnje na području Krapinsko-zagorske županije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601.804,19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povećanje uzgoja zagorskog purana na području Krapinsko-zagorske županije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666.358,52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poboljšanje uvjeta uzgoja zagorskog purana na području Krapinsko-zagorske županije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140.407,15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zaštitu višegodišnjih nasada od padalina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184.832,09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povećanje stočarske proizvodnje na području KZŽ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236.093,75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laboratorijsku analizu zlatne žutice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50.000,00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ulaganje u modernizaciju i povećanje konkurentnosti poljoprivrednika u preradi i stavljanje na tržište poljoprivrednih i prehrambenih proizvoda na području Krapinsko-zagorske županije 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129.169,52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razvoj poljoprivredne proizvodnje i promociju poljoprivrednih proizvoda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123.534,82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pripremu projektne dokumentacije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317.262,50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poljoprivrednim udrugama koje se bave primarnom proizvodnjom poljoprivrednih proizvoda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78.902,59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poljoprivrednim udrugama koje se bave preradom te stavljanjem na tržište poljoprivrednih proizvoda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116.777,32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2.645.142,45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1325" y="1169988"/>
            <a:ext cx="91916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8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DDE00024-AAD6-4595-94B8-116F46F1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514" y="1328031"/>
            <a:ext cx="8844922" cy="817473"/>
          </a:xfrm>
        </p:spPr>
        <p:txBody>
          <a:bodyPr/>
          <a:lstStyle/>
          <a:p>
            <a:pPr algn="ctr">
              <a:defRPr/>
            </a:pPr>
            <a:r>
              <a:rPr lang="hr-HR" altLang="sr-Latn-RS" sz="2800" dirty="0" smtClean="0">
                <a:solidFill>
                  <a:srgbClr val="C00000"/>
                </a:solidFill>
                <a:latin typeface="+mn-lt"/>
              </a:rPr>
              <a:t>Sajmovi i manifestacije</a:t>
            </a:r>
            <a:endParaRPr lang="hr-HR" altLang="sr-Latn-R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E5BB7ED4-480B-4D1E-A8CA-E7DAA102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3152" y="2784475"/>
            <a:ext cx="5215094" cy="4013200"/>
          </a:xfrm>
        </p:spPr>
        <p:txBody>
          <a:bodyPr/>
          <a:lstStyle/>
          <a:p>
            <a:pPr marL="0" lvl="0" indent="0" defTabSz="914400">
              <a:spcBef>
                <a:spcPct val="0"/>
              </a:spcBef>
              <a:buNone/>
            </a:pPr>
            <a:r>
              <a:rPr lang="hr-HR" sz="20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Uložena sredstva 1.100.000,00 kn</a:t>
            </a:r>
          </a:p>
          <a:p>
            <a:pPr marL="0" lvl="0" indent="0" defTabSz="914400">
              <a:spcBef>
                <a:spcPct val="0"/>
              </a:spcBef>
              <a:buNone/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914400">
              <a:spcBef>
                <a:spcPct val="0"/>
              </a:spcBef>
            </a:pPr>
            <a:r>
              <a:rPr lang="hr-HR" sz="20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21 </a:t>
            </a:r>
            <a:r>
              <a:rPr lang="hr-HR" sz="20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održanih manifestacija i </a:t>
            </a:r>
            <a:r>
              <a:rPr lang="hr-HR" sz="20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sajmova</a:t>
            </a:r>
          </a:p>
          <a:p>
            <a:pPr defTabSz="914400">
              <a:spcBef>
                <a:spcPct val="0"/>
              </a:spcBef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914400">
              <a:spcBef>
                <a:spcPct val="0"/>
              </a:spcBef>
            </a:pPr>
            <a:r>
              <a:rPr lang="hr-HR" sz="20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Sudjelovalo </a:t>
            </a:r>
            <a:r>
              <a:rPr lang="hr-HR" sz="20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1.149 </a:t>
            </a:r>
            <a:r>
              <a:rPr lang="hr-HR" sz="20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izlagača</a:t>
            </a:r>
          </a:p>
          <a:p>
            <a:pPr marL="285750" lvl="0" indent="-285750" algn="ctr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5750" lvl="0" indent="-285750" algn="ctr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5750" lvl="0" indent="-285750" algn="ctr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2" descr="Slikovni rezultat za 100% ZAGOR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3059">
            <a:off x="209485" y="2576168"/>
            <a:ext cx="2784081" cy="523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likovni rezultat za babičini kolač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1414">
            <a:off x="746334" y="3627780"/>
            <a:ext cx="1710384" cy="114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likovni rezultat za izložba meda kz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7582">
            <a:off x="7924030" y="3858252"/>
            <a:ext cx="1844675" cy="1006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Slikovni rezultat za logo Å¡truklijada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5285" y="5612926"/>
            <a:ext cx="2733152" cy="101168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0026" y="5544642"/>
            <a:ext cx="1860866" cy="114825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0390" y="2216501"/>
            <a:ext cx="1618154" cy="109669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7233" y="5618428"/>
            <a:ext cx="2048585" cy="10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4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040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Dodijeljena sredstva i potpore u prometu, komunalnoj infrastrukturi i vodoopskrbi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300316"/>
            <a:ext cx="8393057" cy="2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1604591"/>
              </p:ext>
            </p:extLst>
          </p:nvPr>
        </p:nvGraphicFramePr>
        <p:xfrm>
          <a:off x="635620" y="2542481"/>
          <a:ext cx="8370268" cy="4738607"/>
        </p:xfrm>
        <a:graphic>
          <a:graphicData uri="http://schemas.openxmlformats.org/drawingml/2006/table">
            <a:tbl>
              <a:tblPr/>
              <a:tblGrid>
                <a:gridCol w="5222939"/>
                <a:gridCol w="3147329"/>
              </a:tblGrid>
              <a:tr h="3705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Dodijeljena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sredstava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Ukupan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iznos </a:t>
                      </a: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 kn)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Sufinanciranje programa JLS iz područja prometne i komunalne infrastrukture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882.625,00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1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Sufinanciranje</a:t>
                      </a:r>
                      <a:r>
                        <a:rPr lang="hr-HR" sz="22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programa v</a:t>
                      </a:r>
                      <a:r>
                        <a:rPr lang="hr-HR" sz="22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odoopskrbe i odvodnje</a:t>
                      </a:r>
                    </a:p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558.047,34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04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Sufinanciranje širokopojasnu infrastrukturu (Internet) </a:t>
                      </a:r>
                      <a:endParaRPr lang="hr-HR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415.000,00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7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Odbor za sigurnost u prometu</a:t>
                      </a: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 Program prometne kulture za učenike 2 razreda, Program promet nije šala- edukacija djece u vrtićima)</a:t>
                      </a:r>
                      <a:endParaRPr kumimoji="0" lang="hr-H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87.320,69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7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UKUPNO: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1.942.993,03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320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" y="733530"/>
            <a:ext cx="8541097" cy="713433"/>
          </a:xfrm>
          <a:prstGeom prst="rect">
            <a:avLst/>
          </a:prstGeo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hr-HR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Dodijeljena sredstva JLS za prometnu i komunalnu </a:t>
            </a:r>
            <a:r>
              <a:rPr lang="hr-HR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infrastrukturu,vodoopskrbu</a:t>
            </a:r>
            <a:r>
              <a:rPr lang="hr-HR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sz="2400" dirty="0" smtClean="0">
                <a:latin typeface="+mn-lt"/>
              </a:rPr>
              <a:t/>
            </a:r>
            <a:br>
              <a:rPr lang="hr-HR" altLang="sr-Latn-RS" sz="2400" dirty="0" smtClean="0">
                <a:latin typeface="+mn-lt"/>
              </a:rPr>
            </a:br>
            <a:r>
              <a:rPr lang="hr-HR" altLang="sr-Latn-RS" sz="3552" dirty="0" smtClean="0">
                <a:latin typeface="+mn-lt"/>
              </a:rPr>
              <a:t>             </a:t>
            </a:r>
            <a:endParaRPr lang="hr-HR" altLang="sr-Latn-RS" sz="3552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3937E2D8-0DDC-4DDB-932D-FB5E29141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" y="1678076"/>
            <a:ext cx="10150474" cy="5858188"/>
          </a:xfrm>
        </p:spPr>
        <p:txBody>
          <a:bodyPr/>
          <a:lstStyle/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627523"/>
              </p:ext>
            </p:extLst>
          </p:nvPr>
        </p:nvGraphicFramePr>
        <p:xfrm>
          <a:off x="813916" y="1487636"/>
          <a:ext cx="7666893" cy="5826964"/>
        </p:xfrm>
        <a:graphic>
          <a:graphicData uri="http://schemas.openxmlformats.org/drawingml/2006/table">
            <a:tbl>
              <a:tblPr firstRow="1" firstCol="1" bandRow="1"/>
              <a:tblGrid>
                <a:gridCol w="2633016"/>
                <a:gridCol w="3115874"/>
                <a:gridCol w="1918003"/>
              </a:tblGrid>
              <a:tr h="396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JLS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Iznos u kunama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50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Sanacija šteta od elementarnih nepogoda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*sufinanciranje izrade projektno-tehničke dokumentacije za sanaciju klizišta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Lobor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Zagorska Sela, Kumrovec, Veliko </a:t>
                      </a: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Trgovišće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Pregrada, Marija Bistrica, Mače, </a:t>
                      </a: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Budinšćina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Radoboj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Zlatar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276.625,00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*sufinanaciranje sanacije klizišta koja ugrožavaju stambene objekte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Desinić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Đurmanec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50.000,00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*sufinanciranje nabave kamenog materijala za sanaciju nerazvrstanih cesta oštećenih uslijed elementarnih nepogoda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Sveti Križ Začretje, Zagorska Sela, Pregrada, Kumrovec, Mihovljan, Budinšćina, Hrašćina, Mače, Desinić, Veliko Trgovišće, Kraljevec na Sutli, Radoboj i Zlatar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195.000,00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Sufinanciranje </a:t>
                      </a:r>
                      <a:r>
                        <a:rPr lang="hr-HR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     vodoopskrbe 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odvodnje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Radoboj, Pregrada, Jesenje, Zagorska Sela, Zlatar, Tuhelj, Lobor, Sveti Križ Začretje, Desinić, Hrašćina i Mače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558.047,34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Sufinanciranje uređenja prometne i komunalne infrastrukture, "male komunalne akcije" (modernizacija nerazvrstanih cesta, uređenje javne rasvjete, nabava autobusnih kućica i slično) 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Marija Bistrica, Stubičke Toplice, Kraljevec na Sutli, Donja Stubica, Gornja Stubica, Kumrovec, Radoboj, Bedekovčina, Zlatar Bistrica, Novi Golubovec, Zlatar, Zagorska Sela i Sveti Križ Začretje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346.000,00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Sufinanciranje uređenja i asfaltiranja nerazvrstanih cesta prema sakralnom i posebnom programu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Zagorska Sela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15.000,00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Sufinanciranje širokopojasne infrastrukture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Nositelji grupa: Donja Stubica, Bedekovčina, Pregrada, Zlatar 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415.000,00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V E U K U P N O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1.855.672,34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7122" y="1487158"/>
            <a:ext cx="118701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568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647826"/>
            <a:ext cx="9136063" cy="54271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altLang="sr-Latn-RS" sz="2400" dirty="0" smtClean="0">
                <a:solidFill>
                  <a:srgbClr val="C00000"/>
                </a:solidFill>
                <a:latin typeface="+mn-lt"/>
              </a:rPr>
              <a:t>Projekti u prometu</a:t>
            </a:r>
            <a:br>
              <a:rPr lang="hr-HR" altLang="sr-Latn-RS" sz="2400" dirty="0" smtClean="0">
                <a:solidFill>
                  <a:srgbClr val="C00000"/>
                </a:solidFill>
                <a:latin typeface="+mn-lt"/>
              </a:rPr>
            </a:br>
            <a:r>
              <a:rPr lang="hr-HR" altLang="sr-Latn-RS" sz="3552" dirty="0" smtClean="0">
                <a:solidFill>
                  <a:srgbClr val="C00000"/>
                </a:solidFill>
                <a:latin typeface="+mn-lt"/>
              </a:rPr>
              <a:t>             </a:t>
            </a:r>
            <a:endParaRPr lang="hr-HR" altLang="sr-Latn-RS" sz="3552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3937E2D8-0DDC-4DDB-932D-FB5E29141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2190542"/>
            <a:ext cx="9191625" cy="4799221"/>
          </a:xfrm>
        </p:spPr>
        <p:txBody>
          <a:bodyPr/>
          <a:lstStyle/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Izrada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Master plana prometnog sustava Grada Zagreba, Zagrebačke i Krapinsko-zagorske </a:t>
            </a:r>
            <a:r>
              <a:rPr lang="hr-H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županije- 21.789.743,00 kn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Priprema dokumentacije za projekt povezivanja željeznicom unutar funkcionalne regije Središnja Hrvatska – Lepoglavska </a:t>
            </a: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spojnica</a:t>
            </a:r>
            <a:r>
              <a:rPr lang="hr-HR" sz="2000" b="1" dirty="0" smtClean="0">
                <a:solidFill>
                  <a:srgbClr val="000000"/>
                </a:solidFill>
                <a:latin typeface="Cambria" pitchFamily="18" charset="0"/>
              </a:rPr>
              <a:t>- </a:t>
            </a: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14.012.617,00 kn</a:t>
            </a:r>
            <a:endParaRPr lang="hr-HR" altLang="sr-Latn-RS" sz="2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Inicijativa </a:t>
            </a: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za izgradnjom punog profila autoceste A2 Zagreb – Macelj na dionici od tunela „Sveta Tri Kralja“ do čvora „</a:t>
            </a:r>
            <a:r>
              <a:rPr lang="hr-HR" sz="2200" dirty="0" err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Đurmanec</a:t>
            </a: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 (3,7 km</a:t>
            </a: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  <a:p>
            <a:pPr marL="558800" lvl="0" indent="0" defTabSz="914400">
              <a:buNone/>
              <a:defRPr/>
            </a:pP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Inicijativa za Revitalizaciju Kumrovečke pruge“ 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3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271240"/>
            <a:ext cx="7973405" cy="4906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Županijska uprava za ceste KZŽ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300316"/>
            <a:ext cx="8393057" cy="2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1523911"/>
              </p:ext>
            </p:extLst>
          </p:nvPr>
        </p:nvGraphicFramePr>
        <p:xfrm>
          <a:off x="677520" y="1761895"/>
          <a:ext cx="8654196" cy="5566253"/>
        </p:xfrm>
        <a:graphic>
          <a:graphicData uri="http://schemas.openxmlformats.org/drawingml/2006/table">
            <a:tbl>
              <a:tblPr/>
              <a:tblGrid>
                <a:gridCol w="5723280"/>
                <a:gridCol w="2930916"/>
              </a:tblGrid>
              <a:tr h="4183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1.Radovi redovitog održavanja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Ukupan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iznos </a:t>
                      </a: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 kn)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Redovito održavanje</a:t>
                      </a:r>
                      <a:r>
                        <a:rPr lang="hr-HR" sz="2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županijskih i lokalnih cesta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altLang="sr-Latn-R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17.562.716,93</a:t>
                      </a:r>
                      <a:endParaRPr lang="hr-HR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8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Natrijev klorid</a:t>
                      </a:r>
                      <a:r>
                        <a:rPr lang="hr-HR" sz="2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 zimsku službu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1.202.494,90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Uređenje</a:t>
                      </a:r>
                      <a:r>
                        <a:rPr lang="hr-HR" sz="2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oborinske odvodnje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236.308,19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Radovi na sanaciji propusta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1.531.601,06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Sanacija </a:t>
                      </a:r>
                      <a:r>
                        <a:rPr kumimoji="0" lang="hr-HR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habajućih</a:t>
                      </a: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asfaltnih slojeva (7.690 m)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4.360.375,19 </a:t>
                      </a:r>
                      <a:endParaRPr lang="hr-HR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77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Radovi</a:t>
                      </a:r>
                      <a:r>
                        <a:rPr lang="hr-HR" sz="2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 sanaciji klizišta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445.206,58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Usluge tehnološkog nadzora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37.200,00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1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Radovi na kapitalnim projektima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altLang="sr-Latn-R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500.541,55</a:t>
                      </a:r>
                      <a:endParaRPr lang="hr-HR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757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Radovi izvanrednog održavanja-izrada projektne dokumentacije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503.000,00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26.378.444,44</a:t>
                      </a:r>
                      <a:endParaRPr kumimoji="0" lang="hr-H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036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1306" y="1591641"/>
            <a:ext cx="121585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0000"/>
                </a:solidFill>
              </a:rPr>
              <a:t>Planirano u 2019.:</a:t>
            </a:r>
          </a:p>
          <a:p>
            <a:endParaRPr lang="hr-HR" sz="2800" dirty="0" smtClean="0">
              <a:solidFill>
                <a:srgbClr val="000000"/>
              </a:solidFill>
            </a:endParaRPr>
          </a:p>
          <a:p>
            <a:endParaRPr lang="hr-HR" sz="2800" dirty="0">
              <a:solidFill>
                <a:srgbClr val="0000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solidFill>
                  <a:srgbClr val="000000"/>
                </a:solidFill>
              </a:rPr>
              <a:t>Gospodarstvo                              	58.029.750,00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solidFill>
                  <a:srgbClr val="000000"/>
                </a:solidFill>
              </a:rPr>
              <a:t>Poljoprivreda     				  3.106.000,00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solidFill>
                  <a:srgbClr val="000000"/>
                </a:solidFill>
              </a:rPr>
              <a:t>Promet i komunalna infrastruktura        </a:t>
            </a:r>
            <a:r>
              <a:rPr lang="hr-HR" sz="2800" u="sng" dirty="0" smtClean="0">
                <a:solidFill>
                  <a:srgbClr val="000000"/>
                </a:solidFill>
              </a:rPr>
              <a:t>3.163.000,00 kn</a:t>
            </a:r>
          </a:p>
          <a:p>
            <a:r>
              <a:rPr lang="hr-HR" sz="2800" b="1" dirty="0" smtClean="0">
                <a:solidFill>
                  <a:srgbClr val="000000"/>
                </a:solidFill>
              </a:rPr>
              <a:t>							64.298.750,00 kn</a:t>
            </a:r>
          </a:p>
          <a:p>
            <a:pPr marL="457200" indent="-457200">
              <a:buFont typeface="Arial" charset="0"/>
              <a:buChar char="•"/>
            </a:pPr>
            <a:endParaRPr lang="hr-HR" dirty="0" smtClean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1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FDF9E6C-BC6E-4DE4-9002-2DDE775C07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436" y="-160773"/>
            <a:ext cx="9552040" cy="1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78CCB93E-5F8A-4089-B70A-7BE0DDEEDF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 smtClean="0"/>
              <a:t>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/>
              <a:t>	</a:t>
            </a:r>
            <a:r>
              <a:rPr lang="hr-HR" altLang="sr-Latn-RS" sz="4000" b="1" dirty="0" smtClean="0"/>
              <a:t>			Hvala na pažnji!</a:t>
            </a:r>
            <a:endParaRPr lang="hr-HR" altLang="sr-Latn-R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2096" y="1591641"/>
            <a:ext cx="121585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cs typeface="Arial" panose="020B0604020202020204" pitchFamily="34" charset="0"/>
              </a:rPr>
              <a:t>Izdvajanja po područjima:</a:t>
            </a:r>
          </a:p>
          <a:p>
            <a:endParaRPr lang="hr-HR" sz="2800" dirty="0" smtClean="0">
              <a:cs typeface="Arial" panose="020B0604020202020204" pitchFamily="34" charset="0"/>
            </a:endParaRPr>
          </a:p>
          <a:p>
            <a:endParaRPr lang="hr-HR" sz="2800" dirty="0"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cs typeface="Arial" panose="020B0604020202020204" pitchFamily="34" charset="0"/>
              </a:rPr>
              <a:t>Gospodarstvo                              	31.301.430,00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cs typeface="Arial" panose="020B0604020202020204" pitchFamily="34" charset="0"/>
              </a:rPr>
              <a:t>Poljoprivreda     				  4.751.000,00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cs typeface="Arial" panose="020B0604020202020204" pitchFamily="34" charset="0"/>
              </a:rPr>
              <a:t>Promet i komunalna	  infrastruktura       </a:t>
            </a:r>
            <a:r>
              <a:rPr lang="hr-HR" sz="2800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3.123.000,00 </a:t>
            </a:r>
            <a:r>
              <a:rPr lang="hr-HR" sz="2800" u="sng" dirty="0">
                <a:solidFill>
                  <a:srgbClr val="000000"/>
                </a:solidFill>
                <a:cs typeface="Arial" panose="020B0604020202020204" pitchFamily="34" charset="0"/>
              </a:rPr>
              <a:t>kn</a:t>
            </a:r>
            <a:r>
              <a:rPr lang="hr-HR" sz="2800" dirty="0" smtClean="0">
                <a:cs typeface="Arial" panose="020B0604020202020204" pitchFamily="34" charset="0"/>
              </a:rPr>
              <a:t>        </a:t>
            </a:r>
          </a:p>
          <a:p>
            <a:pPr lvl="0"/>
            <a:r>
              <a:rPr lang="hr-HR" sz="2800" dirty="0">
                <a:cs typeface="Arial" panose="020B0604020202020204" pitchFamily="34" charset="0"/>
              </a:rPr>
              <a:t> </a:t>
            </a:r>
            <a:r>
              <a:rPr lang="hr-HR" sz="2800" dirty="0" smtClean="0">
                <a:cs typeface="Arial" panose="020B0604020202020204" pitchFamily="34" charset="0"/>
              </a:rPr>
              <a:t>   		  		</a:t>
            </a:r>
            <a:r>
              <a:rPr lang="hr-HR" sz="2800" b="1" dirty="0" smtClean="0">
                <a:cs typeface="Arial" panose="020B0604020202020204" pitchFamily="34" charset="0"/>
              </a:rPr>
              <a:t>		</a:t>
            </a:r>
            <a:r>
              <a:rPr lang="hr-HR" sz="2800" b="1" dirty="0">
                <a:cs typeface="Arial" panose="020B0604020202020204" pitchFamily="34" charset="0"/>
              </a:rPr>
              <a:t> </a:t>
            </a:r>
            <a:r>
              <a:rPr lang="hr-HR" sz="2800" b="1" dirty="0" smtClean="0">
                <a:cs typeface="Arial" panose="020B0604020202020204" pitchFamily="34" charset="0"/>
              </a:rPr>
              <a:t>         </a:t>
            </a:r>
            <a:r>
              <a:rPr lang="hr-HR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39.175.430,00 </a:t>
            </a:r>
            <a:r>
              <a:rPr lang="hr-HR" sz="2800" b="1" dirty="0">
                <a:solidFill>
                  <a:srgbClr val="000000"/>
                </a:solidFill>
                <a:cs typeface="Arial" panose="020B0604020202020204" pitchFamily="34" charset="0"/>
              </a:rPr>
              <a:t>kn</a:t>
            </a:r>
          </a:p>
          <a:p>
            <a:r>
              <a:rPr lang="hr-HR" sz="2800" b="1" dirty="0" smtClean="0">
                <a:cs typeface="Arial" panose="020B0604020202020204" pitchFamily="34" charset="0"/>
              </a:rPr>
              <a:t>			</a:t>
            </a:r>
            <a:endParaRPr lang="hr-HR" sz="2800" dirty="0" smtClean="0"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9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040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Dodijeljena sredstva i potpore u gospodarstvu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300316"/>
            <a:ext cx="8393057" cy="2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9416499"/>
              </p:ext>
            </p:extLst>
          </p:nvPr>
        </p:nvGraphicFramePr>
        <p:xfrm>
          <a:off x="1169988" y="2642717"/>
          <a:ext cx="7835900" cy="3426487"/>
        </p:xfrm>
        <a:graphic>
          <a:graphicData uri="http://schemas.openxmlformats.org/drawingml/2006/table">
            <a:tbl>
              <a:tblPr/>
              <a:tblGrid>
                <a:gridCol w="4889500"/>
                <a:gridCol w="2946400"/>
              </a:tblGrid>
              <a:tr h="4032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Dodijeljena sredstava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Ukupan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iznos </a:t>
                      </a: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 kn)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Sufinanciranje kamata poduzetnicima KZŽ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1.352.153,00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Potpore </a:t>
                      </a: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tradicijskim </a:t>
                      </a: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obrtima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Zagorski gospodarski zbor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HGK </a:t>
                      </a: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ŽK </a:t>
                      </a: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Krapina- nastup na sajmovima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 KZŽ- nastup</a:t>
                      </a:r>
                      <a:r>
                        <a:rPr lang="hr-HR" sz="2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 sajmovima, uređenje prostora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2.095.153,00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854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85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1998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Subvencioniranje kamata poduzetničkih kredita </a:t>
            </a:r>
            <a:br>
              <a:rPr lang="hr-HR" sz="1998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1998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 „ Kreditom do uspjeha –Mjera 1”</a:t>
            </a:r>
            <a:br>
              <a:rPr lang="hr-HR" sz="1998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2400" dirty="0">
                <a:solidFill>
                  <a:srgbClr val="FF0000"/>
                </a:solidFill>
                <a:ea typeface="Calibri" panose="020F0502020204030204" pitchFamily="34" charset="0"/>
              </a:rPr>
              <a:t/>
            </a:r>
            <a:br>
              <a:rPr lang="hr-HR" sz="2400" dirty="0">
                <a:solidFill>
                  <a:srgbClr val="FF0000"/>
                </a:solidFill>
                <a:ea typeface="Calibri" panose="020F0502020204030204" pitchFamily="34" charset="0"/>
              </a:rPr>
            </a:br>
            <a:r>
              <a:rPr lang="hr-H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hr-H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 2018. godini osigurana dodatna sredstva u iznosu 32,6 milijuna kn</a:t>
            </a:r>
            <a:br>
              <a:rPr lang="hr-HR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998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420897"/>
            <a:ext cx="8393057" cy="9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anose="05000000000000000000" pitchFamily="2" charset="2"/>
              <a:buChar char="q"/>
            </a:pPr>
            <a:endParaRPr lang="hr-HR" sz="1998" kern="0" dirty="0"/>
          </a:p>
        </p:txBody>
      </p:sp>
      <p:sp>
        <p:nvSpPr>
          <p:cNvPr id="6" name="Rezervirano mjesto sadržaja 1"/>
          <p:cNvSpPr txBox="1">
            <a:spLocks/>
          </p:cNvSpPr>
          <p:nvPr/>
        </p:nvSpPr>
        <p:spPr bwMode="auto">
          <a:xfrm>
            <a:off x="998609" y="5307173"/>
            <a:ext cx="7074148" cy="36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endParaRPr lang="hr-HR" sz="1332" kern="0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2995245"/>
              </p:ext>
            </p:extLst>
          </p:nvPr>
        </p:nvGraphicFramePr>
        <p:xfrm>
          <a:off x="622998" y="3677697"/>
          <a:ext cx="8468916" cy="1256044"/>
        </p:xfrm>
        <a:graphic>
          <a:graphicData uri="http://schemas.openxmlformats.org/drawingml/2006/table">
            <a:tbl>
              <a:tblPr firstRow="1" firstCol="1" bandRow="1"/>
              <a:tblGrid>
                <a:gridCol w="1502027"/>
                <a:gridCol w="949771"/>
                <a:gridCol w="1511716"/>
                <a:gridCol w="1070710"/>
                <a:gridCol w="1396721"/>
                <a:gridCol w="1256044"/>
                <a:gridCol w="781927"/>
              </a:tblGrid>
              <a:tr h="858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Planirana vrijednost  investicije kn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zahtjeva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Odobreni iznos kn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Zaposleni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Novozaposleni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397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60.762.125,00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31.779.000,00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297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040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Kretanja na području zaposlenosti i nezaposlenosti u KZŽ (2012. - </a:t>
            </a: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2018. </a:t>
            </a:r>
            <a:r>
              <a:rPr lang="hr-HR" sz="2400" dirty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godina – godišnji prosjek</a:t>
            </a:r>
            <a:r>
              <a:rPr lang="hr-HR" sz="2331" dirty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998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5786776"/>
            <a:ext cx="8393057" cy="72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r>
              <a:rPr lang="hr-HR" sz="1998" kern="0" dirty="0">
                <a:solidFill>
                  <a:srgbClr val="000000"/>
                </a:solidFill>
              </a:rPr>
              <a:t>Od 2014. raste broj osiguranika (zaposlenih), pada broj nezaposlenih, pada stopa nezaposlenosti</a:t>
            </a:r>
          </a:p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38907" y="2429552"/>
          <a:ext cx="8872661" cy="2817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0835"/>
                <a:gridCol w="1065021"/>
                <a:gridCol w="1067388"/>
                <a:gridCol w="1134099"/>
                <a:gridCol w="933964"/>
                <a:gridCol w="1000677"/>
                <a:gridCol w="1000677"/>
              </a:tblGrid>
              <a:tr h="503702">
                <a:tc>
                  <a:txBody>
                    <a:bodyPr/>
                    <a:lstStyle/>
                    <a:p>
                      <a:pPr algn="ctr" fontAlgn="b"/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b="1" u="none" strike="noStrike" dirty="0">
                          <a:effectLst/>
                        </a:rPr>
                        <a:t>2013.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b="1" u="none" strike="noStrike" dirty="0">
                          <a:effectLst/>
                        </a:rPr>
                        <a:t>2014.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700" b="1" u="none" strike="noStrike" dirty="0" smtClean="0">
                          <a:effectLst/>
                        </a:rPr>
                        <a:t>2015.</a:t>
                      </a:r>
                      <a:endParaRPr lang="hr-HR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b="1" u="none" strike="noStrike" dirty="0" smtClean="0">
                          <a:effectLst/>
                        </a:rPr>
                        <a:t>2016.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2017.</a:t>
                      </a:r>
                      <a:endParaRPr lang="hr-HR" sz="17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2018.</a:t>
                      </a:r>
                      <a:endParaRPr lang="hr-HR" sz="17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ctr"/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Osiguranici </a:t>
                      </a:r>
                      <a:r>
                        <a:rPr lang="hr-HR" sz="1700" u="none" strike="noStrike" dirty="0" smtClean="0">
                          <a:effectLst/>
                        </a:rPr>
                        <a:t>HZMO*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33.114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33.494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34.822</a:t>
                      </a: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35.767</a:t>
                      </a: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36.507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37.222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Razlika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-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380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1.328</a:t>
                      </a:r>
                      <a:endParaRPr lang="hr-HR" sz="1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740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715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Verižni indeks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101,1%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104,0%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102,7%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102,1%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Nezaposleni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8.548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7.893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6.648</a:t>
                      </a:r>
                      <a:endParaRPr lang="hr-HR" sz="1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5.168</a:t>
                      </a: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3.689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2.789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Razlika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-655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-1.245</a:t>
                      </a:r>
                      <a:endParaRPr lang="hr-HR" sz="1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-1.480</a:t>
                      </a: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-1.479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-900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>
                          <a:effectLst/>
                        </a:rPr>
                        <a:t>Verižni indeks</a:t>
                      </a:r>
                      <a:endParaRPr lang="hr-H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0" u="none" strike="noStrike" dirty="0" smtClean="0">
                          <a:effectLst/>
                        </a:rPr>
                        <a:t>92,3%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84,2%</a:t>
                      </a:r>
                      <a:endParaRPr lang="hr-HR" sz="1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77,7%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71,4%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75,6%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Stopa nezaposlenosti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20,5%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19,1%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16,0%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12,6%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9,2%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6,2%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Stopa</a:t>
                      </a:r>
                      <a:r>
                        <a:rPr lang="hr-HR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nezaposlenosti</a:t>
                      </a:r>
                      <a:r>
                        <a:rPr lang="hr-HR" sz="1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RH</a:t>
                      </a:r>
                      <a:endParaRPr lang="hr-HR" sz="1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19,3%</a:t>
                      </a:r>
                      <a:endParaRPr lang="hr-HR" sz="1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18,8%</a:t>
                      </a:r>
                      <a:endParaRPr lang="hr-HR" sz="1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16,7%</a:t>
                      </a:r>
                      <a:endParaRPr lang="hr-HR" sz="1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14,3%</a:t>
                      </a:r>
                      <a:endParaRPr lang="hr-HR" sz="17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ctr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11,6%</a:t>
                      </a:r>
                      <a:endParaRPr lang="hr-HR" sz="17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  <a:endParaRPr lang="hr-HR" sz="17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</a:tr>
            </a:tbl>
          </a:graphicData>
        </a:graphic>
      </p:graphicFrame>
      <p:sp>
        <p:nvSpPr>
          <p:cNvPr id="6" name="Rezervirano mjesto sadržaja 1"/>
          <p:cNvSpPr txBox="1">
            <a:spLocks/>
          </p:cNvSpPr>
          <p:nvPr/>
        </p:nvSpPr>
        <p:spPr bwMode="auto">
          <a:xfrm>
            <a:off x="998609" y="5307173"/>
            <a:ext cx="7074148" cy="36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hr-HR" sz="1332" kern="0" dirty="0">
                <a:solidFill>
                  <a:srgbClr val="000000"/>
                </a:solidFill>
              </a:rPr>
              <a:t>* Ne obuhvaća osiguranike po osnovi produženo osiguranje</a:t>
            </a:r>
          </a:p>
        </p:txBody>
      </p:sp>
    </p:spTree>
    <p:extLst>
      <p:ext uri="{BB962C8B-B14F-4D97-AF65-F5344CB8AC3E}">
        <p14:creationId xmlns:p14="http://schemas.microsoft.com/office/powerpoint/2010/main" xmlns="" val="35768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DDE00024-AAD6-4595-94B8-116F46F1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02419"/>
            <a:ext cx="9605963" cy="874206"/>
          </a:xfrm>
        </p:spPr>
        <p:txBody>
          <a:bodyPr/>
          <a:lstStyle/>
          <a:p>
            <a:pPr algn="ctr">
              <a:defRPr/>
            </a:pPr>
            <a:r>
              <a:rPr lang="hr-HR" altLang="sr-Latn-RS" sz="2800" dirty="0" smtClean="0">
                <a:solidFill>
                  <a:srgbClr val="C00000"/>
                </a:solidFill>
                <a:latin typeface="+mn-lt"/>
              </a:rPr>
              <a:t>Poslovno-tehnološki inkubator KZŽ </a:t>
            </a:r>
            <a:br>
              <a:rPr lang="hr-HR" altLang="sr-Latn-RS" sz="2800" dirty="0" smtClean="0">
                <a:solidFill>
                  <a:srgbClr val="C00000"/>
                </a:solidFill>
                <a:latin typeface="+mn-lt"/>
              </a:rPr>
            </a:br>
            <a:r>
              <a:rPr lang="hr-HR" altLang="sr-Latn-RS" sz="2800" dirty="0" smtClean="0">
                <a:solidFill>
                  <a:srgbClr val="C00000"/>
                </a:solidFill>
                <a:latin typeface="+mn-lt"/>
              </a:rPr>
              <a:t>- projekt u provedbi</a:t>
            </a:r>
            <a:endParaRPr lang="hr-HR" altLang="sr-Latn-R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E5BB7ED4-480B-4D1E-A8CA-E7DAA102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39" y="1376625"/>
            <a:ext cx="9927772" cy="6240199"/>
          </a:xfrm>
        </p:spPr>
        <p:txBody>
          <a:bodyPr/>
          <a:lstStyle/>
          <a:p>
            <a:pPr marL="0" indent="0">
              <a:buNone/>
            </a:pPr>
            <a:endParaRPr lang="hr-HR" sz="1600" b="1" dirty="0" smtClean="0"/>
          </a:p>
          <a:p>
            <a:pPr marL="0" indent="0">
              <a:buNone/>
            </a:pPr>
            <a:r>
              <a:rPr lang="hr-HR" sz="1800" b="1" dirty="0" smtClean="0"/>
              <a:t>UKUPNA </a:t>
            </a:r>
            <a:r>
              <a:rPr lang="hr-HR" sz="1800" b="1" dirty="0"/>
              <a:t>VRIJEDNOST PROJEKTA: </a:t>
            </a:r>
            <a:r>
              <a:rPr lang="hr-HR" sz="1800" dirty="0"/>
              <a:t>29.623.436,17 </a:t>
            </a:r>
            <a:r>
              <a:rPr lang="hr-HR" sz="1800" dirty="0" smtClean="0"/>
              <a:t>kuna + cca 4.000.000,00 kn (opremanje)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>BESPOVRATNA SREDSTVA: </a:t>
            </a:r>
            <a:r>
              <a:rPr lang="hr-HR" sz="1800" dirty="0"/>
              <a:t>20.000.000,00 kuna = maksimalan iznos potpore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>SREDSTVA PRIJAVITELJA:  </a:t>
            </a:r>
            <a:r>
              <a:rPr lang="hr-HR" sz="1800" dirty="0"/>
              <a:t>9.623.436,17 </a:t>
            </a:r>
            <a:r>
              <a:rPr lang="hr-HR" sz="1800" dirty="0" smtClean="0"/>
              <a:t>kuna</a:t>
            </a:r>
          </a:p>
          <a:p>
            <a:pPr marL="0" indent="0">
              <a:buNone/>
            </a:pPr>
            <a:r>
              <a:rPr lang="hr-HR" sz="1800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Temeljem Ugovora o dodjeli sredstava fonda za sufinanciranje provedbe EU projekata na regionalnoj i lokalnoj razini, </a:t>
            </a:r>
            <a:r>
              <a:rPr lang="hr-HR" sz="1800" b="1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Ministarstvo regionalnog razvoja i fondova </a:t>
            </a:r>
            <a:r>
              <a:rPr lang="hr-HR" sz="1800" b="1" kern="50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EU </a:t>
            </a:r>
            <a:r>
              <a:rPr lang="hr-HR" sz="1800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dodijelilo je </a:t>
            </a:r>
            <a:r>
              <a:rPr lang="hr-HR" sz="1800" kern="50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KZŽ </a:t>
            </a:r>
            <a:r>
              <a:rPr lang="hr-HR" sz="1800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bespovratna sredstva u iznosu od </a:t>
            </a:r>
            <a:r>
              <a:rPr lang="hr-HR" sz="1800" b="1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1.474.984,40 kn 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>RAZDOBLJE PROVEDBE: </a:t>
            </a:r>
            <a:r>
              <a:rPr lang="hr-HR" sz="1800" dirty="0"/>
              <a:t>30 mjeseci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>AKTIVNOSTI:</a:t>
            </a:r>
            <a:endParaRPr lang="hr-HR" sz="1800" dirty="0"/>
          </a:p>
          <a:p>
            <a:r>
              <a:rPr lang="hr-HR" sz="1800" dirty="0"/>
              <a:t>Izgradnja poduzetničko-tehnološkog </a:t>
            </a:r>
            <a:r>
              <a:rPr lang="hr-HR" sz="1800" dirty="0" smtClean="0"/>
              <a:t>inkubatora         </a:t>
            </a:r>
            <a:endParaRPr lang="hr-HR" sz="1800" dirty="0"/>
          </a:p>
          <a:p>
            <a:r>
              <a:rPr lang="hr-HR" sz="1800" dirty="0"/>
              <a:t>Opremanje poduzetničko-tehnološkog inkubatora</a:t>
            </a:r>
          </a:p>
          <a:p>
            <a:r>
              <a:rPr lang="hr-HR" sz="1800" dirty="0"/>
              <a:t>Uspostava virtualnog inkubatora</a:t>
            </a:r>
          </a:p>
          <a:p>
            <a:r>
              <a:rPr lang="hr-HR" sz="1800" dirty="0"/>
              <a:t>Promidžba i vidljivost</a:t>
            </a:r>
          </a:p>
          <a:p>
            <a:r>
              <a:rPr lang="hr-HR" sz="1800" dirty="0"/>
              <a:t>Upravljanje projektom i administracija</a:t>
            </a:r>
          </a:p>
          <a:p>
            <a:r>
              <a:rPr lang="hr-HR" sz="1800" dirty="0"/>
              <a:t>Projekt se provodi u sklopu Operativnog programa „Konkurentnost i kohezija 2014 – 2020“,Prioritetnom osi 3. Poslovna konkurentnost, Investicijskim prioritetom 3a „Promicanje poduzetništva, posebno olakšavajući ekonomsko iskorištavanje novih ideja i poticanje stvaranja novih poduzeća uključujući putem poslovnih inkubatora“ Specifičnim ciljem 3a2 „Omogućavanje povoljnog okruženja za osnivanje i razvoj poduzeća“.</a:t>
            </a:r>
          </a:p>
          <a:p>
            <a:pPr marL="285750" lvl="0" indent="-285750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Slika 3" descr="C:\Users\karolina\AppData\Local\Temp\Rar$DRa0.411\PTIKZZ logo\ptikzz-LOGO-p-rgb-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8625"/>
            <a:ext cx="2451735" cy="123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56" y="3626520"/>
            <a:ext cx="2883633" cy="15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5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647826"/>
            <a:ext cx="9136063" cy="54271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altLang="sr-Latn-RS" sz="2400" dirty="0" smtClean="0">
                <a:solidFill>
                  <a:srgbClr val="C00000"/>
                </a:solidFill>
                <a:latin typeface="+mn-lt"/>
              </a:rPr>
              <a:t>Građevinske dozvole, legalizacija u KZŽ</a:t>
            </a:r>
            <a:br>
              <a:rPr lang="hr-HR" altLang="sr-Latn-RS" sz="2400" dirty="0" smtClean="0">
                <a:solidFill>
                  <a:srgbClr val="C00000"/>
                </a:solidFill>
                <a:latin typeface="+mn-lt"/>
              </a:rPr>
            </a:br>
            <a:r>
              <a:rPr lang="hr-HR" altLang="sr-Latn-RS" sz="3552" dirty="0" smtClean="0">
                <a:solidFill>
                  <a:srgbClr val="C00000"/>
                </a:solidFill>
                <a:latin typeface="+mn-lt"/>
              </a:rPr>
              <a:t>             </a:t>
            </a:r>
            <a:endParaRPr lang="hr-HR" altLang="sr-Latn-RS" sz="3552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3937E2D8-0DDC-4DDB-932D-FB5E29141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2190542"/>
            <a:ext cx="9191625" cy="4799221"/>
          </a:xfrm>
        </p:spPr>
        <p:txBody>
          <a:bodyPr/>
          <a:lstStyle/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Tijekom 2018. g. izdano </a:t>
            </a:r>
            <a:r>
              <a:rPr lang="hr-HR" altLang="sr-Latn-RS" sz="2000" b="1" u="sng" dirty="0" smtClean="0">
                <a:solidFill>
                  <a:srgbClr val="000000"/>
                </a:solidFill>
                <a:latin typeface="Cambria" pitchFamily="18" charset="0"/>
              </a:rPr>
              <a:t>13 građevinskih dozvola 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za gospodarsko-razvojne projekte</a:t>
            </a: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558800" lvl="0" indent="0" defTabSz="914400">
              <a:buNone/>
              <a:defRPr/>
            </a:pPr>
            <a:r>
              <a:rPr lang="hr-HR" altLang="sr-Latn-RS" sz="2000" b="1" u="sng" dirty="0" smtClean="0">
                <a:solidFill>
                  <a:srgbClr val="000000"/>
                </a:solidFill>
                <a:latin typeface="Cambria" pitchFamily="18" charset="0"/>
              </a:rPr>
              <a:t>Legalizacija od 2013.-31.12.2018.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 – riješenost predmeta zaprimljeni do 30.6.2013.</a:t>
            </a: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Ukupno zaprimljeno 27.092 predmeta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Agencija za ozakonjenje (AZONIZ) preuzela 4.400 predmeta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do kraja 2018 g. riješeno 21.787 predmeta (96%)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558800" lvl="0" indent="0" defTabSz="914400">
              <a:buNone/>
              <a:defRPr/>
            </a:pPr>
            <a:r>
              <a:rPr lang="hr-HR" altLang="sr-Latn-RS" sz="2000" b="1" u="sng" dirty="0">
                <a:solidFill>
                  <a:srgbClr val="000000"/>
                </a:solidFill>
                <a:latin typeface="Cambria" pitchFamily="18" charset="0"/>
              </a:rPr>
              <a:t>Legalizacija </a:t>
            </a:r>
            <a:r>
              <a:rPr lang="hr-HR" altLang="sr-Latn-RS" sz="2000" b="1" u="sng" dirty="0" smtClean="0">
                <a:solidFill>
                  <a:srgbClr val="000000"/>
                </a:solidFill>
                <a:latin typeface="Cambria" pitchFamily="18" charset="0"/>
              </a:rPr>
              <a:t>-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riješenost predmeta zaprimljeni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do 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30.06.2018.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Zaprimljeno 1.670 predmeta do 30.6.2018. 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Do kraja 2018. g. riješeno 637 predmeta (38%)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558800" lvl="0" indent="0" defTabSz="914400">
              <a:buNone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Sveukupna riješenost predmeta legalizacije do 31.12.2018. iznosi 92%</a:t>
            </a: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558800" lvl="0" indent="0" defTabSz="914400">
              <a:buNone/>
              <a:defRPr/>
            </a:pPr>
            <a:endParaRPr lang="hr-HR" altLang="sr-Latn-R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040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Dodijeljena sredstva i potpore u poljoprivredi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300316"/>
            <a:ext cx="8393057" cy="2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200540"/>
              </p:ext>
            </p:extLst>
          </p:nvPr>
        </p:nvGraphicFramePr>
        <p:xfrm>
          <a:off x="1169988" y="2642717"/>
          <a:ext cx="7835900" cy="3799586"/>
        </p:xfrm>
        <a:graphic>
          <a:graphicData uri="http://schemas.openxmlformats.org/drawingml/2006/table">
            <a:tbl>
              <a:tblPr/>
              <a:tblGrid>
                <a:gridCol w="4889500"/>
                <a:gridCol w="2946400"/>
              </a:tblGrid>
              <a:tr h="4032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Dodijeljena sredstava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Ukupan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iznos </a:t>
                      </a: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 kn)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altLang="sr-Latn-RS" sz="2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Mjere razvoja poljoprivredne proizvodnje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altLang="sr-Latn-R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2.645.142,45</a:t>
                      </a:r>
                      <a:endParaRPr lang="hr-HR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Sajmovi i manifestacije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1.100.000,00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Natjecateljski plug za oranje s opremom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Poticanje rada lovačkih udruga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152.572,00</a:t>
                      </a:r>
                      <a:r>
                        <a:rPr lang="hr-HR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Zaštita, revitalizacija i promocija autohtonih</a:t>
                      </a:r>
                      <a:r>
                        <a:rPr lang="hr-HR" sz="2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sorti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155.500,00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Državni hidrometeorološki zavod-</a:t>
                      </a:r>
                    </a:p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obrana od tuče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4.368.214,45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647826"/>
            <a:ext cx="9136063" cy="54271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altLang="sr-Latn-RS" sz="2400" dirty="0" smtClean="0">
                <a:solidFill>
                  <a:srgbClr val="C00000"/>
                </a:solidFill>
                <a:latin typeface="+mn-lt"/>
              </a:rPr>
              <a:t>Mjere razvoja poljoprivredne proizvodnje 2018.</a:t>
            </a:r>
            <a:br>
              <a:rPr lang="hr-HR" altLang="sr-Latn-RS" sz="2400" dirty="0" smtClean="0">
                <a:solidFill>
                  <a:srgbClr val="C00000"/>
                </a:solidFill>
                <a:latin typeface="+mn-lt"/>
              </a:rPr>
            </a:br>
            <a:r>
              <a:rPr lang="hr-HR" altLang="sr-Latn-RS" sz="3552" dirty="0" smtClean="0">
                <a:solidFill>
                  <a:srgbClr val="C00000"/>
                </a:solidFill>
                <a:latin typeface="+mn-lt"/>
              </a:rPr>
              <a:t>             </a:t>
            </a:r>
            <a:endParaRPr lang="hr-HR" altLang="sr-Latn-RS" sz="3552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3937E2D8-0DDC-4DDB-932D-FB5E29141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2190542"/>
            <a:ext cx="9191625" cy="4799221"/>
          </a:xfrm>
        </p:spPr>
        <p:txBody>
          <a:bodyPr/>
          <a:lstStyle/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Osigurana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sredstva u iznosu od 2.700.000,00 kuna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u="sng" dirty="0" smtClean="0">
                <a:solidFill>
                  <a:srgbClr val="000000"/>
                </a:solidFill>
                <a:latin typeface="Cambria" pitchFamily="18" charset="0"/>
              </a:rPr>
              <a:t>263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zahtjeva za dodjelom potpore 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u="sng" dirty="0">
                <a:solidFill>
                  <a:srgbClr val="000000"/>
                </a:solidFill>
                <a:latin typeface="Cambria" pitchFamily="18" charset="0"/>
              </a:rPr>
              <a:t>193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odobrenih korisnika potpore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Isplaćena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sredstva u iznosu 2.645.142,45 kuna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Iskorištenost mjera u 2018. godini iznosi </a:t>
            </a:r>
            <a:r>
              <a:rPr lang="hr-HR" altLang="sr-Latn-RS" sz="2000" b="1" u="sng" dirty="0">
                <a:solidFill>
                  <a:srgbClr val="000000"/>
                </a:solidFill>
                <a:latin typeface="Cambria" pitchFamily="18" charset="0"/>
              </a:rPr>
              <a:t>98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%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4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ZZ Powerpoint predložak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2877</TotalTime>
  <Words>1049</Words>
  <Application>Microsoft Office PowerPoint</Application>
  <PresentationFormat>Custom</PresentationFormat>
  <Paragraphs>290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KZZ Powerpoint predložak</vt:lpstr>
      <vt:lpstr> Gospodarstvo, poljoprivreda, promet i komunalna infrastruktura  - realizirano u 2018. godini -   18. siječnja 2019.</vt:lpstr>
      <vt:lpstr>Slide 2</vt:lpstr>
      <vt:lpstr>Dodijeljena sredstva i potpore u gospodarstvu</vt:lpstr>
      <vt:lpstr>Subvencioniranje kamata poduzetničkih kredita  Program „ Kreditom do uspjeha –Mjera 1”   U 2018. godini osigurana dodatna sredstva u iznosu 32,6 milijuna kn </vt:lpstr>
      <vt:lpstr>Kretanja na području zaposlenosti i nezaposlenosti u KZŽ (2012. - 2018. godina – godišnji prosjek)</vt:lpstr>
      <vt:lpstr>Poslovno-tehnološki inkubator KZŽ  - projekt u provedbi</vt:lpstr>
      <vt:lpstr>Građevinske dozvole, legalizacija u KZŽ              </vt:lpstr>
      <vt:lpstr>Dodijeljena sredstva i potpore u poljoprivredi</vt:lpstr>
      <vt:lpstr>Mjere razvoja poljoprivredne proizvodnje 2018.              </vt:lpstr>
      <vt:lpstr>              </vt:lpstr>
      <vt:lpstr>Sajmovi i manifestacije</vt:lpstr>
      <vt:lpstr>Dodijeljena sredstva i potpore u prometu, komunalnoj infrastrukturi i vodoopskrbi</vt:lpstr>
      <vt:lpstr>Dodijeljena sredstva JLS za prometnu i komunalnu infrastrukturu,vodoopskrbu                </vt:lpstr>
      <vt:lpstr>Projekti u prometu              </vt:lpstr>
      <vt:lpstr>Županijska uprava za ceste KZŽ</vt:lpstr>
      <vt:lpstr>Slide 16</vt:lpstr>
      <vt:lpstr>Slide 17</vt:lpstr>
    </vt:vector>
  </TitlesOfParts>
  <Company>KZZ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Zvonko Tušek</dc:creator>
  <cp:lastModifiedBy>josip</cp:lastModifiedBy>
  <cp:revision>183</cp:revision>
  <cp:lastPrinted>2019-01-17T13:38:25Z</cp:lastPrinted>
  <dcterms:created xsi:type="dcterms:W3CDTF">2012-01-12T06:54:41Z</dcterms:created>
  <dcterms:modified xsi:type="dcterms:W3CDTF">2019-01-18T23:41:36Z</dcterms:modified>
</cp:coreProperties>
</file>