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3" r:id="rId3"/>
    <p:sldId id="310" r:id="rId4"/>
    <p:sldId id="361" r:id="rId5"/>
    <p:sldId id="362" r:id="rId6"/>
    <p:sldId id="363" r:id="rId7"/>
    <p:sldId id="364" r:id="rId8"/>
    <p:sldId id="378" r:id="rId9"/>
    <p:sldId id="365" r:id="rId10"/>
    <p:sldId id="367" r:id="rId11"/>
    <p:sldId id="322" r:id="rId12"/>
    <p:sldId id="373" r:id="rId13"/>
    <p:sldId id="374" r:id="rId14"/>
    <p:sldId id="360" r:id="rId15"/>
    <p:sldId id="375" r:id="rId16"/>
    <p:sldId id="379" r:id="rId17"/>
    <p:sldId id="359" r:id="rId18"/>
    <p:sldId id="371" r:id="rId19"/>
    <p:sldId id="377" r:id="rId20"/>
    <p:sldId id="326" r:id="rId21"/>
    <p:sldId id="366" r:id="rId22"/>
    <p:sldId id="357" r:id="rId23"/>
    <p:sldId id="380" r:id="rId24"/>
    <p:sldId id="381" r:id="rId25"/>
    <p:sldId id="382" r:id="rId26"/>
    <p:sldId id="383" r:id="rId27"/>
    <p:sldId id="369" r:id="rId28"/>
    <p:sldId id="376" r:id="rId29"/>
    <p:sldId id="327" r:id="rId30"/>
    <p:sldId id="384" r:id="rId31"/>
    <p:sldId id="330" r:id="rId32"/>
    <p:sldId id="333" r:id="rId33"/>
    <p:sldId id="275" r:id="rId34"/>
  </p:sldIdLst>
  <p:sldSz cx="10150475" cy="7616825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9">
          <p15:clr>
            <a:srgbClr val="A4A3A4"/>
          </p15:clr>
        </p15:guide>
        <p15:guide id="2" pos="31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75" autoAdjust="0"/>
    <p:restoredTop sz="90996" autoAdjust="0"/>
  </p:normalViewPr>
  <p:slideViewPr>
    <p:cSldViewPr snapToGrid="0">
      <p:cViewPr varScale="1">
        <p:scale>
          <a:sx n="95" d="100"/>
          <a:sy n="95" d="100"/>
        </p:scale>
        <p:origin x="1362" y="102"/>
      </p:cViewPr>
      <p:guideLst>
        <p:guide orient="horz" pos="2399"/>
        <p:guide pos="31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0C516C7-AC29-44FD-85EB-1FA1432682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7F0029B-BB16-45CA-B7B3-FF6B92084E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84E25C72-DE4A-4B53-8494-F7AB306106DE}" type="datetimeFigureOut">
              <a:rPr lang="sr-Latn-CS"/>
              <a:pPr>
                <a:defRPr/>
              </a:pPr>
              <a:t>24.1.2020.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061CB11-95C4-486F-994B-FDBADDBE36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45BA97-A093-45C1-85DD-172CB312CD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9ADD0F5-421E-4BD1-8438-F0E010CB969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49220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AA329-73C0-432D-953B-E7331D1DADCC}" type="datetimeFigureOut">
              <a:rPr lang="hr-HR" smtClean="0"/>
              <a:t>24.1.2020.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61AF2-59BC-4769-89DC-A8D2C2F3A45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631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zervirano mjesto slike slajd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zervirano mjesto bilježaka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33796" name="Rezervirano mjesto broja slajd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1AA650-68E7-4F85-828B-2E2B0F654C48}" type="slidenum">
              <a:rPr lang="hr-HR" altLang="sr-Latn-RS" sz="1200"/>
              <a:pPr/>
              <a:t>28</a:t>
            </a:fld>
            <a:endParaRPr lang="hr-HR" altLang="sr-Latn-RS" sz="1200"/>
          </a:p>
        </p:txBody>
      </p:sp>
    </p:spTree>
    <p:extLst>
      <p:ext uri="{BB962C8B-B14F-4D97-AF65-F5344CB8AC3E}">
        <p14:creationId xmlns:p14="http://schemas.microsoft.com/office/powerpoint/2010/main" val="64172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D:\nicks computer\new global series again!!!\global09\global09_title.jpg">
            <a:extLst>
              <a:ext uri="{FF2B5EF4-FFF2-40B4-BE49-F238E27FC236}">
                <a16:creationId xmlns:a16="http://schemas.microsoft.com/office/drawing/2014/main" xmlns="" id="{88E220D3-E43D-424A-A754-49C827989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0150475" cy="760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1" y="3919989"/>
            <a:ext cx="9753600" cy="2350182"/>
          </a:xfrm>
          <a:prstGeom prst="rect">
            <a:avLst/>
          </a:prstGeom>
        </p:spPr>
        <p:txBody>
          <a:bodyPr anchor="t"/>
          <a:lstStyle>
            <a:lvl1pPr algn="l"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EE5FD3-B290-417A-BAAE-6EF72E949B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7213600"/>
            <a:ext cx="1295400" cy="403225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240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F2B084-1883-499E-BC05-82E754E71A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7199313"/>
            <a:ext cx="7178675" cy="417512"/>
          </a:xfrm>
          <a:prstGeom prst="rect">
            <a:avLst/>
          </a:prstGeom>
        </p:spPr>
        <p:txBody>
          <a:bodyPr/>
          <a:lstStyle>
            <a:lvl1pPr algn="r" eaLnBrk="1" hangingPunct="1">
              <a:spcBef>
                <a:spcPct val="0"/>
              </a:spcBef>
              <a:buFontTx/>
              <a:buNone/>
              <a:defRPr sz="240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36167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1522395"/>
            <a:ext cx="9768115" cy="5908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553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286" y="2366153"/>
            <a:ext cx="8627904" cy="16326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571" y="4316201"/>
            <a:ext cx="7105333" cy="1946522"/>
          </a:xfrm>
        </p:spPr>
        <p:txBody>
          <a:bodyPr/>
          <a:lstStyle>
            <a:lvl1pPr marL="0" indent="0" algn="ctr">
              <a:buNone/>
              <a:defRPr/>
            </a:lvl1pPr>
            <a:lvl2pPr marL="507538" indent="0" algn="ctr">
              <a:buNone/>
              <a:defRPr/>
            </a:lvl2pPr>
            <a:lvl3pPr marL="1015075" indent="0" algn="ctr">
              <a:buNone/>
              <a:defRPr/>
            </a:lvl3pPr>
            <a:lvl4pPr marL="1522613" indent="0" algn="ctr">
              <a:buNone/>
              <a:defRPr/>
            </a:lvl4pPr>
            <a:lvl5pPr marL="2030151" indent="0" algn="ctr">
              <a:buNone/>
              <a:defRPr/>
            </a:lvl5pPr>
            <a:lvl6pPr marL="2537689" indent="0" algn="ctr">
              <a:buNone/>
              <a:defRPr/>
            </a:lvl6pPr>
            <a:lvl7pPr marL="3045226" indent="0" algn="ctr">
              <a:buNone/>
              <a:defRPr/>
            </a:lvl7pPr>
            <a:lvl8pPr marL="3552764" indent="0" algn="ctr">
              <a:buNone/>
              <a:defRPr/>
            </a:lvl8pPr>
            <a:lvl9pPr marL="4060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7D237B-287C-47D3-A401-1F2274FF9A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08000" y="6935788"/>
            <a:ext cx="2368550" cy="528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B20E20-44AF-4229-8997-3E10B42C7F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935788"/>
            <a:ext cx="3213100" cy="528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9D9C37-CF21-476B-B938-4CA5374A27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73925" y="6935788"/>
            <a:ext cx="2368550" cy="528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93E97DE-17D0-49C0-BA0C-6DD9E6D8806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5789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305026"/>
            <a:ext cx="9135428" cy="126947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6AD682-3354-4B52-926F-774DFE4FF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08000" y="6935788"/>
            <a:ext cx="2368550" cy="528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20F3EB-4C52-447E-9349-2C936EE808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935788"/>
            <a:ext cx="3213100" cy="528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674B34-5E6C-4841-8233-25762B1EB5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73925" y="6935788"/>
            <a:ext cx="2368550" cy="528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7506C2B-93B4-46A9-AB7F-F72DC17BB87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093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D:\nicks computer\new global series again!!!\global09\global09_txt.jpg">
            <a:extLst>
              <a:ext uri="{FF2B5EF4-FFF2-40B4-BE49-F238E27FC236}">
                <a16:creationId xmlns:a16="http://schemas.microsoft.com/office/drawing/2014/main" xmlns="" id="{63B2BF82-A3F9-4A90-932E-E33D4AA07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10150475" cy="755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5A30F02B-F749-413D-A25A-4F5DD2E0E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1938" y="1752600"/>
            <a:ext cx="9652000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26" tIns="50763" rIns="101526" bIns="50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E5DC29C-480E-4D99-A41E-5FD5AC5F5002}"/>
              </a:ext>
            </a:extLst>
          </p:cNvPr>
          <p:cNvSpPr txBox="1">
            <a:spLocks/>
          </p:cNvSpPr>
          <p:nvPr/>
        </p:nvSpPr>
        <p:spPr>
          <a:xfrm>
            <a:off x="0" y="609600"/>
            <a:ext cx="8432800" cy="508000"/>
          </a:xfrm>
          <a:prstGeom prst="rect">
            <a:avLst/>
          </a:prstGeom>
        </p:spPr>
        <p:txBody>
          <a:bodyPr tIns="18000" bIns="18000"/>
          <a:lstStyle>
            <a:lvl1pPr algn="l">
              <a:defRPr sz="2800" b="1" baseline="0">
                <a:ln w="3175" cap="sq" cmpd="sng"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7000"/>
                    </a:srgbClr>
                  </a:outerShdw>
                </a:effectLst>
              </a:defRPr>
            </a:lvl1pPr>
          </a:lstStyle>
          <a:p>
            <a:pPr defTabSz="1016000">
              <a:defRPr/>
            </a:pPr>
            <a:endParaRPr lang="hr-HR" kern="0" dirty="0"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</p:sldLayoutIdLst>
  <p:txStyles>
    <p:titleStyle>
      <a:lvl1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2pPr>
      <a:lvl3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3pPr>
      <a:lvl4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4pPr>
      <a:lvl5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5pPr>
      <a:lvl6pPr marL="4572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6pPr>
      <a:lvl7pPr marL="9144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7pPr>
      <a:lvl8pPr marL="13716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8pPr>
      <a:lvl9pPr marL="18288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9pPr>
    </p:titleStyle>
    <p:bodyStyle>
      <a:lvl1pPr marL="381000" indent="-381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2pPr>
      <a:lvl3pPr marL="1268413" indent="-252413" algn="l" defTabSz="1016000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776413" indent="-2540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84413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7416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1988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6560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1132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xmlns="" id="{3D67F482-D916-4994-9300-DB1306F0439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83102" y="3085525"/>
            <a:ext cx="9753600" cy="2351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 b="1" dirty="0" smtClean="0"/>
              <a:t/>
            </a:r>
            <a:br>
              <a:rPr lang="hr-HR" altLang="sr-Latn-RS" b="1" dirty="0" smtClean="0"/>
            </a:br>
            <a:r>
              <a:rPr lang="hr-HR" altLang="sr-Latn-RS" sz="3400" b="1" dirty="0" smtClean="0"/>
              <a:t>Obrazovanje, kultura, šport, tehnička kultura</a:t>
            </a:r>
            <a:r>
              <a:rPr lang="hr-HR" altLang="sr-Latn-RS" sz="3200" b="1" dirty="0" smtClean="0"/>
              <a:t/>
            </a:r>
            <a:br>
              <a:rPr lang="hr-HR" altLang="sr-Latn-RS" sz="3200" b="1" dirty="0" smtClean="0"/>
            </a:br>
            <a:r>
              <a:rPr lang="hr-HR" altLang="sr-Latn-RS" sz="3600" b="1" dirty="0" smtClean="0"/>
              <a:t/>
            </a:r>
            <a:br>
              <a:rPr lang="hr-HR" altLang="sr-Latn-RS" sz="3600" b="1" dirty="0" smtClean="0"/>
            </a:br>
            <a:r>
              <a:rPr lang="hr-HR" altLang="sr-Latn-RS" sz="3600" b="1" dirty="0"/>
              <a:t> </a:t>
            </a:r>
            <a:r>
              <a:rPr lang="hr-HR" altLang="sr-Latn-RS" sz="3600" b="1" dirty="0" smtClean="0"/>
              <a:t>               </a:t>
            </a:r>
            <a:r>
              <a:rPr lang="hr-HR" altLang="sr-Latn-RS" sz="3400" b="1" dirty="0" smtClean="0"/>
              <a:t>- realizirano u 2019. godini -</a:t>
            </a:r>
            <a:r>
              <a:rPr lang="hr-HR" altLang="sr-Latn-RS" sz="3600" dirty="0" smtClean="0"/>
              <a:t/>
            </a:r>
            <a:br>
              <a:rPr lang="hr-HR" altLang="sr-Latn-RS" sz="3600" dirty="0" smtClean="0"/>
            </a:br>
            <a:r>
              <a:rPr lang="hr-HR" altLang="sr-Latn-RS" dirty="0" smtClean="0"/>
              <a:t/>
            </a:r>
            <a:br>
              <a:rPr lang="hr-HR" altLang="sr-Latn-RS" dirty="0" smtClean="0"/>
            </a:br>
            <a:r>
              <a:rPr lang="hr-HR" altLang="sr-Latn-RS" dirty="0" smtClean="0"/>
              <a:t>                  </a:t>
            </a:r>
            <a:r>
              <a:rPr lang="hr-HR" altLang="sr-Latn-RS" sz="2600" dirty="0" smtClean="0"/>
              <a:t> 24. siječnja 2020.</a:t>
            </a:r>
            <a:endParaRPr lang="hr-HR" altLang="sr-Latn-R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1938" y="1169276"/>
            <a:ext cx="9135428" cy="1269471"/>
          </a:xfrm>
        </p:spPr>
        <p:txBody>
          <a:bodyPr/>
          <a:lstStyle/>
          <a:p>
            <a:r>
              <a:rPr lang="hr-HR" sz="3600" b="1" dirty="0">
                <a:solidFill>
                  <a:srgbClr val="FF0000"/>
                </a:solidFill>
                <a:latin typeface="+mn-lt"/>
              </a:rPr>
              <a:t>Investicijska ulaganja u škole 2019.</a:t>
            </a:r>
            <a:br>
              <a:rPr lang="hr-HR" sz="3600" b="1" dirty="0">
                <a:solidFill>
                  <a:srgbClr val="FF0000"/>
                </a:solidFill>
                <a:latin typeface="+mn-lt"/>
              </a:rPr>
            </a:br>
            <a:r>
              <a:rPr lang="hr-HR" sz="3600" b="1" dirty="0">
                <a:solidFill>
                  <a:srgbClr val="FF0000"/>
                </a:solidFill>
                <a:latin typeface="+mn-lt"/>
              </a:rPr>
              <a:t>- ukupna sredstva: 3 mil. kn</a:t>
            </a:r>
            <a:endParaRPr lang="hr-HR" sz="3600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1938" y="2569780"/>
            <a:ext cx="9652000" cy="5668306"/>
          </a:xfrm>
        </p:spPr>
        <p:txBody>
          <a:bodyPr/>
          <a:lstStyle/>
          <a:p>
            <a:pPr marL="0" lvl="0" indent="0">
              <a:buNone/>
            </a:pPr>
            <a:endParaRPr lang="hr-HR" b="1" dirty="0" smtClean="0"/>
          </a:p>
          <a:p>
            <a:pPr marL="0" lvl="0" indent="0">
              <a:buNone/>
            </a:pPr>
            <a:r>
              <a:rPr lang="hr-HR" sz="2800" b="1" dirty="0" smtClean="0"/>
              <a:t>PROJEKTNO-TEHNIČKA </a:t>
            </a:r>
            <a:r>
              <a:rPr lang="hr-HR" sz="2800" b="1" dirty="0"/>
              <a:t>DOKUMENTACIJA ZA </a:t>
            </a:r>
            <a:r>
              <a:rPr lang="hr-HR" sz="2800" b="1" dirty="0" smtClean="0"/>
              <a:t>DVORANE ( u suradnji s JLS)</a:t>
            </a:r>
          </a:p>
          <a:p>
            <a:pPr marL="0" lvl="0" indent="0">
              <a:buNone/>
            </a:pPr>
            <a:endParaRPr lang="hr-HR" sz="2800" b="1" dirty="0"/>
          </a:p>
          <a:p>
            <a:pPr lvl="0"/>
            <a:r>
              <a:rPr lang="hr-HR" sz="2800" dirty="0"/>
              <a:t>OŠ Krapinske </a:t>
            </a:r>
            <a:r>
              <a:rPr lang="hr-HR" sz="2800" dirty="0" smtClean="0"/>
              <a:t>Toplice			118.750 kn	</a:t>
            </a:r>
          </a:p>
          <a:p>
            <a:pPr lvl="0"/>
            <a:r>
              <a:rPr lang="hr-HR" sz="2800" dirty="0" smtClean="0"/>
              <a:t>OŠ Gornja Stubica			124.062 kn</a:t>
            </a:r>
          </a:p>
          <a:p>
            <a:pPr lvl="0"/>
            <a:r>
              <a:rPr lang="hr-HR" sz="2800" dirty="0" smtClean="0"/>
              <a:t>OŠ Oroslavje				109.375 kn		</a:t>
            </a:r>
          </a:p>
          <a:p>
            <a:pPr lvl="0"/>
            <a:r>
              <a:rPr lang="hr-HR" sz="2800" dirty="0" smtClean="0"/>
              <a:t>OŠ Sv. Križ </a:t>
            </a:r>
            <a:r>
              <a:rPr lang="hr-HR" sz="2800" dirty="0" err="1" smtClean="0"/>
              <a:t>Začretje</a:t>
            </a:r>
            <a:r>
              <a:rPr lang="hr-HR" sz="2800" dirty="0" smtClean="0"/>
              <a:t>			110.000 kn 							(provedba u tijeku)</a:t>
            </a:r>
          </a:p>
          <a:p>
            <a:pPr marL="0" lvl="0" indent="0">
              <a:buNone/>
            </a:pPr>
            <a:endParaRPr lang="hr-HR" sz="2800" dirty="0"/>
          </a:p>
          <a:p>
            <a:pPr lvl="0"/>
            <a:endParaRPr lang="hr-HR" dirty="0" smtClean="0"/>
          </a:p>
          <a:p>
            <a:pPr marL="0" lvl="0" indent="0">
              <a:buNone/>
            </a:pPr>
            <a:endParaRPr lang="hr-HR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820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1937" y="982944"/>
            <a:ext cx="9135428" cy="1915660"/>
          </a:xfrm>
        </p:spPr>
        <p:txBody>
          <a:bodyPr/>
          <a:lstStyle/>
          <a:p>
            <a:r>
              <a:rPr lang="hr-HR" sz="3600" b="1" dirty="0">
                <a:solidFill>
                  <a:srgbClr val="FF0000"/>
                </a:solidFill>
                <a:latin typeface="+mn-lt"/>
              </a:rPr>
              <a:t>Kapitalna ulaganja u škole 2019</a:t>
            </a:r>
            <a:r>
              <a:rPr lang="hr-HR" sz="3600" b="1" dirty="0" smtClean="0">
                <a:solidFill>
                  <a:srgbClr val="FF0000"/>
                </a:solidFill>
                <a:latin typeface="+mn-lt"/>
              </a:rPr>
              <a:t>.</a:t>
            </a:r>
            <a:br>
              <a:rPr lang="hr-HR" sz="3600" b="1" dirty="0" smtClean="0">
                <a:solidFill>
                  <a:srgbClr val="FF0000"/>
                </a:solidFill>
                <a:latin typeface="+mn-lt"/>
              </a:rPr>
            </a:br>
            <a:r>
              <a:rPr lang="hr-HR" sz="3600" b="1" dirty="0" smtClean="0">
                <a:solidFill>
                  <a:srgbClr val="FF0000"/>
                </a:solidFill>
                <a:latin typeface="+mn-lt"/>
              </a:rPr>
              <a:t>		višegodišnji projekti,</a:t>
            </a:r>
            <a:br>
              <a:rPr lang="hr-HR" sz="3600" b="1" dirty="0" smtClean="0">
                <a:solidFill>
                  <a:srgbClr val="FF0000"/>
                </a:solidFill>
                <a:latin typeface="+mn-lt"/>
              </a:rPr>
            </a:br>
            <a:r>
              <a:rPr lang="hr-HR" sz="3600" b="1" dirty="0" smtClean="0">
                <a:solidFill>
                  <a:srgbClr val="FF0000"/>
                </a:solidFill>
                <a:latin typeface="+mn-lt"/>
              </a:rPr>
              <a:t>	ukupna vrijednost -  110.346.029 kn</a:t>
            </a:r>
            <a:r>
              <a:rPr lang="hr-HR" dirty="0">
                <a:solidFill>
                  <a:srgbClr val="FF0000"/>
                </a:solidFill>
              </a:rPr>
              <a:t/>
            </a:r>
            <a:br>
              <a:rPr lang="hr-HR" dirty="0">
                <a:solidFill>
                  <a:srgbClr val="FF0000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1938" y="2622620"/>
            <a:ext cx="9652000" cy="4779893"/>
          </a:xfrm>
        </p:spPr>
        <p:txBody>
          <a:bodyPr/>
          <a:lstStyle/>
          <a:p>
            <a:endParaRPr lang="hr-HR" sz="2400" dirty="0" smtClean="0"/>
          </a:p>
          <a:p>
            <a:endParaRPr lang="hr-HR" sz="24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261937" y="2481943"/>
            <a:ext cx="925395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 smtClean="0">
              <a:solidFill>
                <a:srgbClr val="FF0000"/>
              </a:solidFill>
            </a:endParaRPr>
          </a:p>
          <a:p>
            <a:endParaRPr lang="hr-HR" dirty="0">
              <a:solidFill>
                <a:srgbClr val="FF0000"/>
              </a:solidFill>
            </a:endParaRPr>
          </a:p>
          <a:p>
            <a:r>
              <a:rPr lang="hr-HR" sz="2800" b="1" dirty="0" smtClean="0"/>
              <a:t>ZAVRŠENI PROJEKTI</a:t>
            </a:r>
          </a:p>
          <a:p>
            <a:endParaRPr lang="hr-HR" dirty="0" smtClean="0"/>
          </a:p>
          <a:p>
            <a:r>
              <a:rPr lang="hr-HR" sz="2800" dirty="0" err="1" smtClean="0"/>
              <a:t>Energ</a:t>
            </a:r>
            <a:r>
              <a:rPr lang="hr-HR" sz="2800" dirty="0" smtClean="0"/>
              <a:t>. </a:t>
            </a:r>
            <a:r>
              <a:rPr lang="hr-HR" sz="2800" dirty="0"/>
              <a:t>obnova OŠ Zabok            </a:t>
            </a:r>
            <a:r>
              <a:rPr lang="hr-HR" sz="2800" dirty="0" smtClean="0"/>
              <a:t>           9.710.920 kn</a:t>
            </a:r>
            <a:endParaRPr lang="hr-HR" sz="2800" dirty="0"/>
          </a:p>
          <a:p>
            <a:r>
              <a:rPr lang="hr-HR" sz="2800" dirty="0" err="1" smtClean="0"/>
              <a:t>Energ</a:t>
            </a:r>
            <a:r>
              <a:rPr lang="hr-HR" sz="2800" dirty="0" smtClean="0"/>
              <a:t>. obnova </a:t>
            </a:r>
            <a:r>
              <a:rPr lang="hr-HR" sz="2800" dirty="0"/>
              <a:t>OŠ Pregrada       </a:t>
            </a:r>
            <a:r>
              <a:rPr lang="hr-HR" sz="2800" dirty="0" smtClean="0"/>
              <a:t>           7.523.816 kn</a:t>
            </a:r>
            <a:endParaRPr lang="hr-HR" sz="2800" dirty="0"/>
          </a:p>
          <a:p>
            <a:r>
              <a:rPr lang="hr-HR" sz="2800" dirty="0" err="1" smtClean="0"/>
              <a:t>Energ</a:t>
            </a:r>
            <a:r>
              <a:rPr lang="hr-HR" sz="2800" dirty="0" smtClean="0"/>
              <a:t>. obnova </a:t>
            </a:r>
            <a:r>
              <a:rPr lang="hr-HR" sz="2800" dirty="0"/>
              <a:t>OŠ Hum na Sutli </a:t>
            </a:r>
            <a:r>
              <a:rPr lang="hr-HR" sz="2800" dirty="0" smtClean="0"/>
              <a:t>           5.490.493 kn</a:t>
            </a:r>
            <a:endParaRPr lang="hr-HR" sz="2800" dirty="0"/>
          </a:p>
          <a:p>
            <a:r>
              <a:rPr lang="hr-HR" sz="2800" dirty="0" smtClean="0"/>
              <a:t>Sp. dvorana </a:t>
            </a:r>
            <a:r>
              <a:rPr lang="hr-HR" sz="2800" dirty="0"/>
              <a:t>OŠ Đurmanec           </a:t>
            </a:r>
            <a:r>
              <a:rPr lang="hr-HR" sz="2800" dirty="0" smtClean="0"/>
              <a:t>        </a:t>
            </a:r>
            <a:r>
              <a:rPr lang="hr-HR" sz="2800" u="sng" dirty="0" smtClean="0"/>
              <a:t>11.073.260 kn</a:t>
            </a:r>
          </a:p>
          <a:p>
            <a:r>
              <a:rPr lang="hr-HR" sz="2800" b="1" dirty="0" smtClean="0"/>
              <a:t>                                                              33.798.489 kn</a:t>
            </a:r>
            <a:endParaRPr lang="hr-HR" sz="2800" b="1" dirty="0"/>
          </a:p>
          <a:p>
            <a:endParaRPr lang="hr-HR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038" y="1203661"/>
            <a:ext cx="9135428" cy="1269471"/>
          </a:xfrm>
        </p:spPr>
        <p:txBody>
          <a:bodyPr/>
          <a:lstStyle/>
          <a:p>
            <a:r>
              <a:rPr lang="hr-HR" sz="3600" b="1" dirty="0" smtClean="0">
                <a:solidFill>
                  <a:srgbClr val="FF0000"/>
                </a:solidFill>
                <a:latin typeface="+mn-lt"/>
              </a:rPr>
              <a:t>Energetske obnove škola</a:t>
            </a:r>
            <a:br>
              <a:rPr lang="hr-HR" sz="3600" b="1" dirty="0" smtClean="0">
                <a:solidFill>
                  <a:srgbClr val="FF0000"/>
                </a:solidFill>
                <a:latin typeface="+mn-lt"/>
              </a:rPr>
            </a:br>
            <a:r>
              <a:rPr lang="hr-HR" sz="3600" b="1" dirty="0" smtClean="0">
                <a:solidFill>
                  <a:srgbClr val="FF0000"/>
                </a:solidFill>
                <a:latin typeface="+mn-lt"/>
              </a:rPr>
              <a:t>(OŠ Zabok, OŠ Pregrada)</a:t>
            </a:r>
            <a:endParaRPr lang="hr-H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Slika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35" y="3182580"/>
            <a:ext cx="4537661" cy="322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3204926"/>
            <a:ext cx="4609733" cy="328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29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9106" y="1377081"/>
            <a:ext cx="9135428" cy="1269471"/>
          </a:xfrm>
        </p:spPr>
        <p:txBody>
          <a:bodyPr/>
          <a:lstStyle/>
          <a:p>
            <a:r>
              <a:rPr lang="hr-HR" sz="3600" b="1" dirty="0" smtClean="0">
                <a:solidFill>
                  <a:srgbClr val="FF0000"/>
                </a:solidFill>
                <a:latin typeface="+mn-lt"/>
              </a:rPr>
              <a:t>Energetska obnova OŠ Hum na Sutli</a:t>
            </a:r>
            <a:r>
              <a:rPr lang="hr-HR" sz="36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hr-HR" sz="3600" b="1" dirty="0">
                <a:solidFill>
                  <a:srgbClr val="FF0000"/>
                </a:solidFill>
                <a:latin typeface="+mn-lt"/>
              </a:rPr>
            </a:br>
            <a:endParaRPr lang="hr-HR" sz="3600" dirty="0">
              <a:latin typeface="+mn-lt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7"/>
          <a:stretch>
            <a:fillRect/>
          </a:stretch>
        </p:blipFill>
        <p:spPr bwMode="auto">
          <a:xfrm>
            <a:off x="2112227" y="2882092"/>
            <a:ext cx="5628641" cy="371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931" y="998709"/>
            <a:ext cx="9135428" cy="845857"/>
          </a:xfrm>
        </p:spPr>
        <p:txBody>
          <a:bodyPr/>
          <a:lstStyle/>
          <a:p>
            <a:r>
              <a:rPr lang="hr-HR" sz="3600" b="1" dirty="0">
                <a:solidFill>
                  <a:srgbClr val="FF0000"/>
                </a:solidFill>
                <a:latin typeface="+mn-lt"/>
              </a:rPr>
              <a:t>Kapitalna ulaganja u škole 2019.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7931" y="2049518"/>
            <a:ext cx="9793358" cy="5427141"/>
          </a:xfrm>
        </p:spPr>
        <p:txBody>
          <a:bodyPr/>
          <a:lstStyle/>
          <a:p>
            <a:pPr marL="0" indent="0">
              <a:buNone/>
            </a:pPr>
            <a:r>
              <a:rPr lang="hr-HR" sz="2800" b="1" dirty="0" smtClean="0"/>
              <a:t>PROJEKTI U PROVEDBI</a:t>
            </a:r>
          </a:p>
          <a:p>
            <a:pPr marL="0" indent="0">
              <a:buNone/>
            </a:pPr>
            <a:endParaRPr lang="hr-HR" sz="2800" b="1" dirty="0"/>
          </a:p>
          <a:p>
            <a:r>
              <a:rPr lang="hr-HR" sz="2800" dirty="0" smtClean="0"/>
              <a:t>Energ. obnova OŠ Gornja Stubica	         6.796.573 kn</a:t>
            </a:r>
          </a:p>
          <a:p>
            <a:r>
              <a:rPr lang="hr-HR" sz="2800" dirty="0" err="1" smtClean="0"/>
              <a:t>Energ</a:t>
            </a:r>
            <a:r>
              <a:rPr lang="hr-HR" sz="2800" dirty="0" smtClean="0"/>
              <a:t>. obnova OŠ Kumrovec		         5.450.720 kn</a:t>
            </a:r>
          </a:p>
          <a:p>
            <a:r>
              <a:rPr lang="hr-HR" sz="2800" dirty="0" err="1" smtClean="0"/>
              <a:t>Energ</a:t>
            </a:r>
            <a:r>
              <a:rPr lang="hr-HR" sz="2800" dirty="0" smtClean="0"/>
              <a:t>. obnova OŠ Đurmanec  	         6.760.980 kn</a:t>
            </a:r>
          </a:p>
          <a:p>
            <a:r>
              <a:rPr lang="hr-HR" sz="2800" dirty="0" err="1" smtClean="0"/>
              <a:t>Energ</a:t>
            </a:r>
            <a:r>
              <a:rPr lang="hr-HR" sz="2800" dirty="0" smtClean="0"/>
              <a:t>. </a:t>
            </a:r>
            <a:r>
              <a:rPr lang="hr-HR" sz="2800" dirty="0"/>
              <a:t>o</a:t>
            </a:r>
            <a:r>
              <a:rPr lang="hr-HR" sz="2800" dirty="0" smtClean="0"/>
              <a:t>bnova OŠ Konjščina		         5.484.761 kn</a:t>
            </a:r>
          </a:p>
          <a:p>
            <a:r>
              <a:rPr lang="hr-HR" sz="2800" dirty="0" err="1" smtClean="0"/>
              <a:t>Energ</a:t>
            </a:r>
            <a:r>
              <a:rPr lang="hr-HR" sz="2800" dirty="0" smtClean="0"/>
              <a:t>. obnova  SŠ Konjščina	                   6.911.895 kn</a:t>
            </a:r>
          </a:p>
          <a:p>
            <a:r>
              <a:rPr lang="hr-HR" sz="2800" dirty="0" err="1" smtClean="0"/>
              <a:t>Energ</a:t>
            </a:r>
            <a:r>
              <a:rPr lang="hr-HR" sz="2800" dirty="0" smtClean="0"/>
              <a:t>. obnova  SŠ Bedekovčina	         8.393.811 kn</a:t>
            </a:r>
          </a:p>
          <a:p>
            <a:r>
              <a:rPr lang="hr-HR" sz="2800" dirty="0" smtClean="0"/>
              <a:t>Obnova topl.ovoj. OŠ Mače I.i II.faza      </a:t>
            </a:r>
            <a:r>
              <a:rPr lang="hr-HR" sz="2800" u="sng" dirty="0" smtClean="0"/>
              <a:t>  1.282.685 kn</a:t>
            </a:r>
            <a:r>
              <a:rPr lang="hr-HR" sz="2800" b="1" dirty="0" smtClean="0"/>
              <a:t>			                                                41.081.425 kn</a:t>
            </a:r>
          </a:p>
          <a:p>
            <a:pPr marL="0" indent="0">
              <a:buNone/>
            </a:pPr>
            <a:endParaRPr lang="hr-HR" sz="2800" u="sng" dirty="0" smtClean="0"/>
          </a:p>
          <a:p>
            <a:pPr marL="0" indent="0">
              <a:buNone/>
            </a:pPr>
            <a:r>
              <a:rPr lang="hr-HR" b="1" dirty="0" smtClean="0"/>
              <a:t>						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8696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6509" y="1211968"/>
            <a:ext cx="9135428" cy="1269471"/>
          </a:xfrm>
        </p:spPr>
        <p:txBody>
          <a:bodyPr/>
          <a:lstStyle/>
          <a:p>
            <a:r>
              <a:rPr lang="hr-HR" sz="3600" b="1" dirty="0">
                <a:solidFill>
                  <a:srgbClr val="FF0000"/>
                </a:solidFill>
                <a:latin typeface="+mn-lt"/>
              </a:rPr>
              <a:t>Energetske obnove škola</a:t>
            </a:r>
            <a:br>
              <a:rPr lang="hr-HR" sz="3600" b="1" dirty="0">
                <a:solidFill>
                  <a:srgbClr val="FF0000"/>
                </a:solidFill>
                <a:latin typeface="+mn-lt"/>
              </a:rPr>
            </a:br>
            <a:r>
              <a:rPr lang="hr-HR" sz="3600" b="1" dirty="0">
                <a:solidFill>
                  <a:srgbClr val="FF0000"/>
                </a:solidFill>
                <a:latin typeface="+mn-lt"/>
              </a:rPr>
              <a:t>(OŠ </a:t>
            </a:r>
            <a:r>
              <a:rPr lang="hr-HR" sz="3600" b="1" dirty="0" smtClean="0">
                <a:solidFill>
                  <a:srgbClr val="FF0000"/>
                </a:solidFill>
                <a:latin typeface="+mn-lt"/>
              </a:rPr>
              <a:t>Đurmanec, </a:t>
            </a:r>
            <a:r>
              <a:rPr lang="hr-HR" sz="3600" b="1" dirty="0">
                <a:solidFill>
                  <a:srgbClr val="FF0000"/>
                </a:solidFill>
                <a:latin typeface="+mn-lt"/>
              </a:rPr>
              <a:t>OŠ </a:t>
            </a:r>
            <a:r>
              <a:rPr lang="hr-HR" sz="3600" b="1" dirty="0" smtClean="0">
                <a:solidFill>
                  <a:srgbClr val="FF0000"/>
                </a:solidFill>
                <a:latin typeface="+mn-lt"/>
              </a:rPr>
              <a:t>Gornja Stubica)</a:t>
            </a:r>
            <a:endParaRPr lang="hr-HR" sz="3600" dirty="0"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555" y="3434480"/>
            <a:ext cx="4574818" cy="311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37" y="3396582"/>
            <a:ext cx="4379786" cy="315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8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510" y="1203661"/>
            <a:ext cx="9135428" cy="1269471"/>
          </a:xfrm>
        </p:spPr>
        <p:txBody>
          <a:bodyPr/>
          <a:lstStyle/>
          <a:p>
            <a:r>
              <a:rPr lang="hr-HR" sz="3600" b="1" dirty="0" smtClean="0">
                <a:solidFill>
                  <a:srgbClr val="FF0000"/>
                </a:solidFill>
                <a:latin typeface="+mn-lt"/>
              </a:rPr>
              <a:t>Energetska obnova OŠ Kumrovec</a:t>
            </a:r>
            <a:br>
              <a:rPr lang="hr-HR" sz="3600" b="1" dirty="0" smtClean="0">
                <a:solidFill>
                  <a:srgbClr val="FF0000"/>
                </a:solidFill>
                <a:latin typeface="+mn-lt"/>
              </a:rPr>
            </a:br>
            <a:r>
              <a:rPr lang="hr-HR" sz="3600" b="1" dirty="0" smtClean="0">
                <a:solidFill>
                  <a:srgbClr val="FF0000"/>
                </a:solidFill>
                <a:latin typeface="+mn-lt"/>
              </a:rPr>
              <a:t>Toplinska </a:t>
            </a:r>
            <a:r>
              <a:rPr lang="hr-HR" sz="3600" b="1" dirty="0">
                <a:solidFill>
                  <a:srgbClr val="FF0000"/>
                </a:solidFill>
                <a:latin typeface="+mn-lt"/>
              </a:rPr>
              <a:t>ovojnica OŠ Mače</a:t>
            </a:r>
            <a:endParaRPr lang="hr-HR" sz="3600" dirty="0">
              <a:latin typeface="+mn-lt"/>
            </a:endParaRPr>
          </a:p>
        </p:txBody>
      </p:sp>
      <p:pic>
        <p:nvPicPr>
          <p:cNvPr id="4" name="Slika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83" y="2819487"/>
            <a:ext cx="4155125" cy="311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01" y="2819487"/>
            <a:ext cx="4491001" cy="311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8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6449" y="1203661"/>
            <a:ext cx="9135428" cy="688202"/>
          </a:xfrm>
        </p:spPr>
        <p:txBody>
          <a:bodyPr/>
          <a:lstStyle/>
          <a:p>
            <a:r>
              <a:rPr lang="hr-HR" sz="3600" b="1" dirty="0">
                <a:solidFill>
                  <a:srgbClr val="FF0000"/>
                </a:solidFill>
                <a:latin typeface="+mn-lt"/>
              </a:rPr>
              <a:t>Kapitalna ulaganja u škole 2019.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6449" y="2222938"/>
            <a:ext cx="9655785" cy="5948623"/>
          </a:xfrm>
        </p:spPr>
        <p:txBody>
          <a:bodyPr/>
          <a:lstStyle/>
          <a:p>
            <a:pPr marL="0" indent="0">
              <a:buNone/>
            </a:pPr>
            <a:r>
              <a:rPr lang="hr-HR" sz="2800" b="1" dirty="0" smtClean="0"/>
              <a:t>PROJEKTI U PROVEDBI</a:t>
            </a:r>
          </a:p>
          <a:p>
            <a:pPr marL="0" indent="0">
              <a:buNone/>
            </a:pPr>
            <a:endParaRPr lang="hr-HR" sz="2800" b="1" dirty="0" smtClean="0"/>
          </a:p>
          <a:p>
            <a:r>
              <a:rPr lang="hr-HR" sz="2800" dirty="0" smtClean="0"/>
              <a:t>Izgradnja </a:t>
            </a:r>
            <a:r>
              <a:rPr lang="hr-HR" sz="2800" dirty="0"/>
              <a:t>šk. sportske </a:t>
            </a:r>
            <a:r>
              <a:rPr lang="hr-HR" sz="2800" dirty="0" smtClean="0"/>
              <a:t>dvorane</a:t>
            </a:r>
          </a:p>
          <a:p>
            <a:pPr marL="0" indent="0">
              <a:buNone/>
            </a:pPr>
            <a:r>
              <a:rPr lang="hr-HR" sz="2800" dirty="0"/>
              <a:t> </a:t>
            </a:r>
            <a:r>
              <a:rPr lang="hr-HR" sz="2800" dirty="0" smtClean="0"/>
              <a:t>    OŠ </a:t>
            </a:r>
            <a:r>
              <a:rPr lang="hr-HR" sz="2800" dirty="0"/>
              <a:t>Zlatar Bistrica </a:t>
            </a:r>
            <a:r>
              <a:rPr lang="hr-HR" sz="2800" dirty="0" smtClean="0"/>
              <a:t>		                22.764.354 kn</a:t>
            </a:r>
          </a:p>
          <a:p>
            <a:pPr marL="0" indent="0">
              <a:buNone/>
            </a:pPr>
            <a:endParaRPr lang="hr-HR" sz="1600" dirty="0" smtClean="0"/>
          </a:p>
          <a:p>
            <a:r>
              <a:rPr lang="hr-HR" sz="2800" dirty="0" smtClean="0"/>
              <a:t>Izgradnja šk</a:t>
            </a:r>
            <a:r>
              <a:rPr lang="hr-HR" sz="2800" dirty="0"/>
              <a:t>. sportske dvorane</a:t>
            </a:r>
          </a:p>
          <a:p>
            <a:pPr marL="0" indent="0">
              <a:buNone/>
            </a:pPr>
            <a:r>
              <a:rPr lang="hr-HR" sz="2800" dirty="0"/>
              <a:t>    </a:t>
            </a:r>
            <a:r>
              <a:rPr lang="hr-HR" sz="2800" dirty="0" smtClean="0"/>
              <a:t> OŠ </a:t>
            </a:r>
            <a:r>
              <a:rPr lang="hr-HR" sz="2800" dirty="0"/>
              <a:t>Budinščina-PŠ Hrašćina </a:t>
            </a:r>
            <a:r>
              <a:rPr lang="hr-HR" sz="2800" dirty="0" smtClean="0"/>
              <a:t>                12.108.083 </a:t>
            </a:r>
            <a:r>
              <a:rPr lang="hr-HR" sz="2800" dirty="0"/>
              <a:t>kn </a:t>
            </a:r>
          </a:p>
          <a:p>
            <a:pPr marL="0" indent="0">
              <a:buNone/>
            </a:pPr>
            <a:endParaRPr lang="hr-HR" sz="1400" dirty="0"/>
          </a:p>
          <a:p>
            <a:r>
              <a:rPr lang="hr-HR" sz="2800" dirty="0"/>
              <a:t>Opremanje šk. sportske dvorane</a:t>
            </a:r>
          </a:p>
          <a:p>
            <a:pPr marL="0" indent="0">
              <a:buNone/>
            </a:pPr>
            <a:r>
              <a:rPr lang="hr-HR" sz="2800" dirty="0"/>
              <a:t>    OŠ Budinščina-PŠ Hrašćina</a:t>
            </a:r>
            <a:r>
              <a:rPr lang="hr-HR" sz="2800" dirty="0" smtClean="0"/>
              <a:t>                 </a:t>
            </a:r>
            <a:r>
              <a:rPr lang="hr-HR" sz="2800" u="sng" dirty="0" smtClean="0"/>
              <a:t>      593.678 kn</a:t>
            </a:r>
          </a:p>
          <a:p>
            <a:pPr marL="0" indent="0">
              <a:buNone/>
            </a:pPr>
            <a:r>
              <a:rPr lang="hr-HR" sz="2800" b="1" dirty="0" smtClean="0"/>
              <a:t>	   					     35.466.115</a:t>
            </a:r>
            <a:r>
              <a:rPr lang="hr-HR" sz="2800" dirty="0" smtClean="0"/>
              <a:t> </a:t>
            </a:r>
            <a:r>
              <a:rPr lang="hr-HR" sz="2800" b="1" dirty="0" smtClean="0"/>
              <a:t>kn</a:t>
            </a:r>
            <a:endParaRPr lang="hr-HR" sz="2800" b="1" dirty="0"/>
          </a:p>
          <a:p>
            <a:endParaRPr lang="hr-HR" sz="2800" dirty="0" smtClean="0"/>
          </a:p>
          <a:p>
            <a:pPr marL="0" indent="0">
              <a:buNone/>
            </a:pPr>
            <a:endParaRPr lang="hr-HR" dirty="0"/>
          </a:p>
          <a:p>
            <a:endParaRPr lang="hr-HR" dirty="0">
              <a:solidFill>
                <a:srgbClr val="FFC00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6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lika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520950"/>
            <a:ext cx="9777413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0" y="1152525"/>
            <a:ext cx="10150475" cy="798513"/>
          </a:xfrm>
          <a:ln cap="flat" algn="ctr">
            <a:solidFill>
              <a:schemeClr val="accent3"/>
            </a:solidFill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/>
          <a:lstStyle>
            <a:lvl1pPr algn="l" defTabSz="1016000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algn="l" defTabSz="1016000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algn="l" defTabSz="1016000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algn="l" defTabSz="1016000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algn="l" defTabSz="1016000" rtl="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457200"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914400"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1371600"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1828800" algn="l" defTabSz="1016000" rtl="0" eaLnBrk="1" fontAlgn="base" hangingPunct="1">
              <a:spcBef>
                <a:spcPct val="0"/>
              </a:spcBef>
              <a:spcAft>
                <a:spcPct val="0"/>
              </a:spcAft>
              <a:defRPr sz="41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hr-HR" sz="3500" kern="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REGIONALNI CENTAR KOMPETENTNOSTI U UGOSTITELJSTVU I TURIZMU ZABOK</a:t>
            </a:r>
          </a:p>
        </p:txBody>
      </p:sp>
    </p:spTree>
    <p:extLst>
      <p:ext uri="{BB962C8B-B14F-4D97-AF65-F5344CB8AC3E}">
        <p14:creationId xmlns:p14="http://schemas.microsoft.com/office/powerpoint/2010/main" val="427727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8957" y="1262775"/>
            <a:ext cx="10121518" cy="6541156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2400" b="1" dirty="0">
                <a:solidFill>
                  <a:srgbClr val="008000"/>
                </a:solidFill>
              </a:rPr>
              <a:t>Cilj</a:t>
            </a:r>
            <a:r>
              <a:rPr lang="hr-HR" sz="2400" dirty="0">
                <a:solidFill>
                  <a:srgbClr val="008000"/>
                </a:solidFill>
              </a:rPr>
              <a:t>:</a:t>
            </a:r>
            <a:r>
              <a:rPr lang="hr-HR" sz="24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400" dirty="0"/>
              <a:t>poboljšanje kvalitete pružanja turističko-ugostiteljskih usluga, unapređenje vještina polaznika edukativno obrazovnih programa iz područja turizma i ugostiteljstva, unapređenje vještina ljudskih resursa kroz cjeloživotno učenje </a:t>
            </a:r>
          </a:p>
          <a:p>
            <a:pPr marL="0" indent="0">
              <a:buFontTx/>
              <a:buNone/>
              <a:defRPr/>
            </a:pPr>
            <a:r>
              <a:rPr lang="hr-HR" sz="2400" b="1" dirty="0">
                <a:solidFill>
                  <a:srgbClr val="008000"/>
                </a:solidFill>
              </a:rPr>
              <a:t>Aktivnosti</a:t>
            </a:r>
            <a:r>
              <a:rPr lang="hr-HR" sz="2400" dirty="0">
                <a:solidFill>
                  <a:srgbClr val="008000"/>
                </a:solidFill>
              </a:rPr>
              <a:t>: </a:t>
            </a:r>
          </a:p>
          <a:p>
            <a:pPr lvl="1">
              <a:defRPr/>
            </a:pPr>
            <a:r>
              <a:rPr lang="hr-HR" sz="2400" dirty="0"/>
              <a:t>Priprema i izrada projektno - tehničke dokumentacije</a:t>
            </a:r>
          </a:p>
          <a:p>
            <a:pPr lvl="1">
              <a:defRPr/>
            </a:pPr>
            <a:r>
              <a:rPr lang="hr-HR" sz="2400" dirty="0"/>
              <a:t>Kreiranje sustava praćenja potreba i zahtjeva tržišta rada </a:t>
            </a:r>
          </a:p>
          <a:p>
            <a:pPr lvl="1">
              <a:defRPr/>
            </a:pPr>
            <a:r>
              <a:rPr lang="hr-HR" sz="2400" dirty="0"/>
              <a:t>Izrada novih nastavnih programa/kurikuluma u skladu s novinama i zahtjevima realnog sektora </a:t>
            </a:r>
          </a:p>
          <a:p>
            <a:pPr lvl="1">
              <a:defRPr/>
            </a:pPr>
            <a:r>
              <a:rPr lang="hr-HR" sz="2400" dirty="0"/>
              <a:t>Nabava opreme sukladno tehnološkim inovacijama i trendovima </a:t>
            </a:r>
          </a:p>
          <a:p>
            <a:pPr lvl="1">
              <a:defRPr/>
            </a:pPr>
            <a:r>
              <a:rPr lang="hr-HR" sz="2400" dirty="0"/>
              <a:t>Izrada kurikuluma za usavršavanje osobnih, komunikacijskih, prodajnih i upravljačkih vještina za niži, srednji i viši menadžment te zaposlene u javnom sektoru povezanom s turizmom </a:t>
            </a:r>
          </a:p>
          <a:p>
            <a:pPr lvl="1">
              <a:defRPr/>
            </a:pPr>
            <a:r>
              <a:rPr lang="hr-HR" sz="2400" dirty="0"/>
              <a:t>Izgradnja i opremanje Centra </a:t>
            </a:r>
            <a:endParaRPr lang="hr-HR" sz="2400" dirty="0">
              <a:solidFill>
                <a:srgbClr val="008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hr-HR" sz="2400" b="1" dirty="0">
                <a:solidFill>
                  <a:srgbClr val="008000"/>
                </a:solidFill>
              </a:rPr>
              <a:t>Procijenjena vrijednost: </a:t>
            </a:r>
            <a:r>
              <a:rPr lang="hr-HR" sz="2400" dirty="0" smtClean="0"/>
              <a:t>35.477.995,24 </a:t>
            </a:r>
            <a:r>
              <a:rPr lang="hr-HR" sz="2400" dirty="0"/>
              <a:t>kuna, </a:t>
            </a:r>
            <a:r>
              <a:rPr lang="hr-HR" sz="2400" dirty="0" smtClean="0"/>
              <a:t>68.357.440,04 kuna</a:t>
            </a:r>
            <a:endParaRPr lang="hr-HR" sz="24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620164" y="323736"/>
            <a:ext cx="852914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800" b="1" i="1" kern="0" dirty="0">
                <a:solidFill>
                  <a:srgbClr val="FBFBFB"/>
                </a:solidFill>
              </a:rPr>
              <a:t>REGIONALNI CENTAR KOMPETENTNOSTI U UGOSTITELJSTVU I TURIZMU ZABOK</a:t>
            </a:r>
          </a:p>
          <a:p>
            <a:pPr>
              <a:defRPr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1791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39776" y="1484053"/>
            <a:ext cx="981862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OBRAZOVANJE: ukupno 98.1 mil.kn 								  </a:t>
            </a:r>
            <a:r>
              <a:rPr lang="hr-HR" dirty="0" smtClean="0">
                <a:solidFill>
                  <a:srgbClr val="FF0000"/>
                </a:solidFill>
              </a:rPr>
              <a:t>(46.6%proračuna KZŽ)</a:t>
            </a:r>
            <a:endParaRPr lang="hr-HR" b="1" dirty="0"/>
          </a:p>
          <a:p>
            <a:r>
              <a:rPr lang="hr-HR" sz="2800" b="1" dirty="0" smtClean="0"/>
              <a:t>Izdvajanja po područjima:</a:t>
            </a:r>
          </a:p>
          <a:p>
            <a:pPr marL="457200" indent="-457200">
              <a:buFont typeface="Arial" charset="0"/>
              <a:buChar char="•"/>
            </a:pPr>
            <a:endParaRPr lang="hr-HR" sz="1600" dirty="0" smtClean="0"/>
          </a:p>
          <a:p>
            <a:r>
              <a:rPr lang="hr-HR" sz="1200" dirty="0"/>
              <a:t>	</a:t>
            </a:r>
            <a:r>
              <a:rPr lang="hr-HR" sz="3000" dirty="0" smtClean="0"/>
              <a:t>40.9 </a:t>
            </a:r>
            <a:r>
              <a:rPr lang="hr-HR" sz="3000" dirty="0" err="1" smtClean="0"/>
              <a:t>mil</a:t>
            </a:r>
            <a:r>
              <a:rPr lang="hr-HR" sz="3000" dirty="0" smtClean="0"/>
              <a:t>. </a:t>
            </a:r>
            <a:r>
              <a:rPr lang="hr-HR" sz="3000" dirty="0"/>
              <a:t>k</a:t>
            </a:r>
            <a:r>
              <a:rPr lang="hr-HR" sz="3000" dirty="0" smtClean="0"/>
              <a:t>n (</a:t>
            </a:r>
            <a:r>
              <a:rPr lang="hr-HR" sz="3000" dirty="0" err="1" smtClean="0"/>
              <a:t>dec</a:t>
            </a:r>
            <a:r>
              <a:rPr lang="hr-HR" sz="3000" dirty="0" smtClean="0"/>
              <a:t>. sredstva) </a:t>
            </a:r>
          </a:p>
          <a:p>
            <a:r>
              <a:rPr lang="hr-HR" sz="3000" dirty="0" smtClean="0"/>
              <a:t>	13.3 </a:t>
            </a:r>
            <a:r>
              <a:rPr lang="hr-HR" sz="3000" dirty="0" err="1" smtClean="0"/>
              <a:t>mil</a:t>
            </a:r>
            <a:r>
              <a:rPr lang="hr-HR" sz="3000" dirty="0" smtClean="0"/>
              <a:t>. </a:t>
            </a:r>
            <a:r>
              <a:rPr lang="hr-HR" sz="3000" dirty="0"/>
              <a:t>k</a:t>
            </a:r>
            <a:r>
              <a:rPr lang="hr-HR" sz="3000" dirty="0" smtClean="0"/>
              <a:t>n (vlastita sredstva)</a:t>
            </a:r>
            <a:endParaRPr lang="hr-HR" sz="3000" dirty="0"/>
          </a:p>
          <a:p>
            <a:r>
              <a:rPr lang="hr-HR" sz="3000" dirty="0" smtClean="0"/>
              <a:t>	43.9 </a:t>
            </a:r>
            <a:r>
              <a:rPr lang="hr-HR" sz="3000" dirty="0" err="1" smtClean="0"/>
              <a:t>mil</a:t>
            </a:r>
            <a:r>
              <a:rPr lang="hr-HR" sz="3000" dirty="0" smtClean="0"/>
              <a:t>. </a:t>
            </a:r>
            <a:r>
              <a:rPr lang="hr-HR" sz="3000" dirty="0"/>
              <a:t>k</a:t>
            </a:r>
            <a:r>
              <a:rPr lang="hr-HR" sz="3000" dirty="0" smtClean="0"/>
              <a:t>n (ostali izvori-EU, Fond EU, ESF, 		</a:t>
            </a:r>
            <a:r>
              <a:rPr lang="hr-HR" sz="3000" u="sng" dirty="0" smtClean="0"/>
              <a:t>	</a:t>
            </a:r>
            <a:r>
              <a:rPr lang="hr-HR" sz="3000" u="sng" dirty="0"/>
              <a:t>	</a:t>
            </a:r>
            <a:r>
              <a:rPr lang="hr-HR" sz="3000" u="sng" dirty="0" smtClean="0"/>
              <a:t>	</a:t>
            </a:r>
            <a:r>
              <a:rPr lang="hr-HR" sz="3000" dirty="0" smtClean="0"/>
              <a:t>         </a:t>
            </a:r>
            <a:r>
              <a:rPr lang="hr-HR" sz="3000" dirty="0" err="1" smtClean="0"/>
              <a:t>MZiO,kreditna</a:t>
            </a:r>
            <a:r>
              <a:rPr lang="hr-HR" sz="3000" dirty="0" smtClean="0"/>
              <a:t> sredstva)</a:t>
            </a:r>
          </a:p>
          <a:p>
            <a:r>
              <a:rPr lang="hr-HR" sz="3000" dirty="0" smtClean="0"/>
              <a:t>        </a:t>
            </a:r>
            <a:r>
              <a:rPr lang="hr-HR" sz="3000" b="1" dirty="0" smtClean="0"/>
              <a:t>98.1 </a:t>
            </a:r>
            <a:r>
              <a:rPr lang="hr-HR" sz="3000" b="1" dirty="0" err="1" smtClean="0"/>
              <a:t>mil</a:t>
            </a:r>
            <a:r>
              <a:rPr lang="hr-HR" sz="3000" b="1" dirty="0" smtClean="0"/>
              <a:t>. kn </a:t>
            </a:r>
          </a:p>
          <a:p>
            <a:r>
              <a:rPr lang="hr-HR" sz="2400" dirty="0"/>
              <a:t>	</a:t>
            </a:r>
            <a:r>
              <a:rPr lang="hr-HR" sz="3000" dirty="0" smtClean="0"/>
              <a:t>		                    </a:t>
            </a:r>
          </a:p>
          <a:p>
            <a:r>
              <a:rPr lang="hr-HR" b="1" dirty="0" smtClean="0">
                <a:solidFill>
                  <a:srgbClr val="FF0000"/>
                </a:solidFill>
              </a:rPr>
              <a:t>KULTURA, ŠPORT, TEH. KULTURA</a:t>
            </a:r>
            <a:r>
              <a:rPr lang="hr-HR" b="1" dirty="0">
                <a:solidFill>
                  <a:srgbClr val="FF0000"/>
                </a:solidFill>
              </a:rPr>
              <a:t>:</a:t>
            </a:r>
            <a:r>
              <a:rPr lang="hr-HR" sz="3000" b="1" dirty="0" smtClean="0">
                <a:solidFill>
                  <a:srgbClr val="FF0000"/>
                </a:solidFill>
              </a:rPr>
              <a:t>	</a:t>
            </a:r>
            <a:r>
              <a:rPr lang="hr-HR" sz="3000" dirty="0" smtClean="0"/>
              <a:t>	</a:t>
            </a:r>
            <a:r>
              <a:rPr lang="hr-HR" sz="3000" dirty="0"/>
              <a:t>	</a:t>
            </a:r>
            <a:r>
              <a:rPr lang="hr-HR" sz="3000" dirty="0" smtClean="0"/>
              <a:t>						</a:t>
            </a:r>
            <a:r>
              <a:rPr lang="hr-HR" b="1" dirty="0" smtClean="0">
                <a:solidFill>
                  <a:srgbClr val="FF0000"/>
                </a:solidFill>
              </a:rPr>
              <a:t>ukupno 4.3 </a:t>
            </a:r>
            <a:r>
              <a:rPr lang="hr-HR" b="1" dirty="0" err="1" smtClean="0">
                <a:solidFill>
                  <a:srgbClr val="FF0000"/>
                </a:solidFill>
              </a:rPr>
              <a:t>mil</a:t>
            </a:r>
            <a:r>
              <a:rPr lang="hr-HR" b="1" dirty="0" smtClean="0">
                <a:solidFill>
                  <a:srgbClr val="FF0000"/>
                </a:solidFill>
              </a:rPr>
              <a:t>. kn   </a:t>
            </a:r>
          </a:p>
          <a:p>
            <a:pPr marL="457200" indent="-457200">
              <a:buFont typeface="Arial" charset="0"/>
              <a:buChar char="•"/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9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xmlns="" id="{FBB165FB-EAAE-423D-9AE5-1EDEC0E0E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973" y="524817"/>
            <a:ext cx="9136063" cy="1277938"/>
          </a:xfrm>
        </p:spPr>
        <p:txBody>
          <a:bodyPr/>
          <a:lstStyle/>
          <a:p>
            <a:pPr>
              <a:defRPr/>
            </a:pPr>
            <a:r>
              <a:rPr lang="hr-HR" altLang="sr-Latn-RS" sz="3600" b="1" dirty="0">
                <a:solidFill>
                  <a:srgbClr val="FF0000"/>
                </a:solidFill>
                <a:latin typeface="+mn-lt"/>
              </a:rPr>
              <a:t>Dopunski standard za obrazovanje</a:t>
            </a:r>
            <a:r>
              <a:rPr lang="hr-HR" altLang="sr-Latn-RS" sz="3600" dirty="0">
                <a:solidFill>
                  <a:srgbClr val="FF0000"/>
                </a:solidFill>
                <a:latin typeface="+mn-lt"/>
              </a:rPr>
              <a:t/>
            </a:r>
            <a:br>
              <a:rPr lang="hr-HR" altLang="sr-Latn-RS" sz="3600" dirty="0">
                <a:solidFill>
                  <a:srgbClr val="FF0000"/>
                </a:solidFill>
                <a:latin typeface="+mn-lt"/>
              </a:rPr>
            </a:br>
            <a:r>
              <a:rPr lang="hr-HR" altLang="sr-Latn-RS" sz="3600" dirty="0">
                <a:latin typeface="+mn-lt"/>
              </a:rPr>
              <a:t> </a:t>
            </a:r>
            <a:r>
              <a:rPr lang="hr-HR" altLang="sr-Latn-RS" sz="3600" dirty="0" smtClean="0">
                <a:latin typeface="+mn-lt"/>
              </a:rPr>
              <a:t>           -</a:t>
            </a:r>
            <a:r>
              <a:rPr lang="hr-HR" altLang="sr-Latn-RS" sz="3600" b="1" dirty="0" smtClean="0">
                <a:solidFill>
                  <a:srgbClr val="FF0000"/>
                </a:solidFill>
                <a:latin typeface="+mn-lt"/>
              </a:rPr>
              <a:t> vlastita sredstva</a:t>
            </a:r>
            <a:endParaRPr lang="hr-HR" altLang="sr-Latn-RS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xmlns="" id="{F7156C6E-1246-44E6-83D3-5E2E0C454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3973" y="2227333"/>
            <a:ext cx="9916502" cy="5087867"/>
          </a:xfrm>
        </p:spPr>
        <p:txBody>
          <a:bodyPr/>
          <a:lstStyle/>
          <a:p>
            <a:pPr>
              <a:defRPr/>
            </a:pPr>
            <a:r>
              <a:rPr lang="hr-HR" altLang="sr-Latn-RS" sz="2800" dirty="0"/>
              <a:t>Učenička natjecanja		                  </a:t>
            </a:r>
            <a:r>
              <a:rPr lang="hr-HR" altLang="sr-Latn-RS" sz="2800" dirty="0" smtClean="0"/>
              <a:t>         535.000 kn</a:t>
            </a:r>
          </a:p>
          <a:p>
            <a:pPr>
              <a:buFontTx/>
              <a:buNone/>
              <a:defRPr/>
            </a:pPr>
            <a:r>
              <a:rPr lang="hr-HR" altLang="sr-Latn-RS" sz="2800" dirty="0" smtClean="0">
                <a:solidFill>
                  <a:srgbClr val="00B050"/>
                </a:solidFill>
              </a:rPr>
              <a:t> (nagrađeno 104 </a:t>
            </a:r>
            <a:r>
              <a:rPr lang="hr-HR" altLang="sr-Latn-RS" sz="2800" dirty="0" err="1" smtClean="0">
                <a:solidFill>
                  <a:srgbClr val="00B050"/>
                </a:solidFill>
              </a:rPr>
              <a:t>uč</a:t>
            </a:r>
            <a:r>
              <a:rPr lang="hr-HR" altLang="sr-Latn-RS" sz="2800" dirty="0" smtClean="0">
                <a:solidFill>
                  <a:srgbClr val="00B050"/>
                </a:solidFill>
              </a:rPr>
              <a:t>. i 46 mentora OŠ i SŠ)</a:t>
            </a:r>
            <a:endParaRPr lang="hr-HR" altLang="sr-Latn-RS" sz="28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hr-HR" altLang="sr-Latn-RS" sz="2800" dirty="0"/>
              <a:t>Učeničke i studentske stipendije 	      </a:t>
            </a:r>
            <a:r>
              <a:rPr lang="hr-HR" altLang="sr-Latn-RS" sz="2800" dirty="0" smtClean="0"/>
              <a:t>        1.310.000 kn</a:t>
            </a:r>
          </a:p>
          <a:p>
            <a:pPr>
              <a:buFontTx/>
              <a:buNone/>
              <a:defRPr/>
            </a:pPr>
            <a:r>
              <a:rPr lang="hr-HR" altLang="sr-Latn-RS" sz="2800" dirty="0">
                <a:solidFill>
                  <a:schemeClr val="accent1"/>
                </a:solidFill>
              </a:rPr>
              <a:t> </a:t>
            </a:r>
            <a:r>
              <a:rPr lang="hr-HR" altLang="sr-Latn-RS" sz="2800" dirty="0" smtClean="0">
                <a:solidFill>
                  <a:srgbClr val="00B050"/>
                </a:solidFill>
              </a:rPr>
              <a:t>(dodijeljeno 129 </a:t>
            </a:r>
            <a:r>
              <a:rPr lang="hr-HR" altLang="sr-Latn-RS" sz="2800" dirty="0" err="1" smtClean="0">
                <a:solidFill>
                  <a:srgbClr val="00B050"/>
                </a:solidFill>
              </a:rPr>
              <a:t>uč</a:t>
            </a:r>
            <a:r>
              <a:rPr lang="hr-HR" altLang="sr-Latn-RS" sz="2800" dirty="0">
                <a:solidFill>
                  <a:srgbClr val="00B050"/>
                </a:solidFill>
              </a:rPr>
              <a:t>.</a:t>
            </a:r>
            <a:r>
              <a:rPr lang="hr-HR" altLang="sr-Latn-RS" sz="2800" dirty="0" smtClean="0">
                <a:solidFill>
                  <a:srgbClr val="00B050"/>
                </a:solidFill>
              </a:rPr>
              <a:t> i 89 </a:t>
            </a:r>
            <a:r>
              <a:rPr lang="hr-HR" altLang="sr-Latn-RS" sz="2800" dirty="0" err="1" smtClean="0">
                <a:solidFill>
                  <a:srgbClr val="00B050"/>
                </a:solidFill>
              </a:rPr>
              <a:t>stud</a:t>
            </a:r>
            <a:r>
              <a:rPr lang="hr-HR" altLang="sr-Latn-RS" sz="2800" dirty="0" smtClean="0">
                <a:solidFill>
                  <a:srgbClr val="00B050"/>
                </a:solidFill>
              </a:rPr>
              <a:t>. </a:t>
            </a:r>
            <a:r>
              <a:rPr lang="hr-HR" altLang="sr-Latn-RS" sz="2800" dirty="0">
                <a:solidFill>
                  <a:srgbClr val="00B050"/>
                </a:solidFill>
              </a:rPr>
              <a:t>s</a:t>
            </a:r>
            <a:r>
              <a:rPr lang="hr-HR" altLang="sr-Latn-RS" sz="2800" dirty="0" smtClean="0">
                <a:solidFill>
                  <a:srgbClr val="00B050"/>
                </a:solidFill>
              </a:rPr>
              <a:t>tipendija)</a:t>
            </a:r>
            <a:endParaRPr lang="hr-HR" altLang="sr-Latn-RS" sz="2800" dirty="0">
              <a:solidFill>
                <a:srgbClr val="00B050"/>
              </a:solidFill>
            </a:endParaRPr>
          </a:p>
          <a:p>
            <a:pPr>
              <a:buFontTx/>
              <a:buNone/>
              <a:defRPr/>
            </a:pPr>
            <a:endParaRPr lang="hr-HR" altLang="sr-Latn-RS" sz="600" dirty="0" smtClean="0"/>
          </a:p>
          <a:p>
            <a:pPr>
              <a:defRPr/>
            </a:pPr>
            <a:r>
              <a:rPr lang="hr-HR" altLang="sr-Latn-RS" sz="2800" dirty="0" smtClean="0"/>
              <a:t>Sufinanciranje </a:t>
            </a:r>
            <a:r>
              <a:rPr lang="hr-HR" altLang="sr-Latn-RS" sz="2800" dirty="0"/>
              <a:t>prijevoza </a:t>
            </a:r>
            <a:r>
              <a:rPr lang="hr-HR" altLang="sr-Latn-RS" sz="2800" dirty="0" smtClean="0"/>
              <a:t>učenika SŠ              3.600.000 kn</a:t>
            </a:r>
          </a:p>
          <a:p>
            <a:pPr>
              <a:defRPr/>
            </a:pPr>
            <a:endParaRPr lang="hr-HR" altLang="sr-Latn-RS" sz="100" dirty="0"/>
          </a:p>
          <a:p>
            <a:pPr>
              <a:defRPr/>
            </a:pPr>
            <a:r>
              <a:rPr lang="hr-HR" altLang="sr-Latn-RS" sz="2800" dirty="0"/>
              <a:t>Investicijsko ulaganje u </a:t>
            </a:r>
            <a:r>
              <a:rPr lang="hr-HR" altLang="sr-Latn-RS" sz="2800" dirty="0" smtClean="0"/>
              <a:t>OŠ  </a:t>
            </a:r>
            <a:r>
              <a:rPr lang="hr-HR" altLang="sr-Latn-RS" sz="2800" dirty="0"/>
              <a:t>i </a:t>
            </a:r>
            <a:r>
              <a:rPr lang="hr-HR" altLang="sr-Latn-RS" sz="2800" dirty="0" smtClean="0"/>
              <a:t>SŠ</a:t>
            </a:r>
            <a:r>
              <a:rPr lang="hr-HR" altLang="sr-Latn-RS" sz="2800" dirty="0"/>
              <a:t>	  </a:t>
            </a:r>
            <a:r>
              <a:rPr lang="hr-HR" altLang="sr-Latn-RS" sz="2800" dirty="0" smtClean="0"/>
              <a:t>            3.000.000 kn</a:t>
            </a:r>
          </a:p>
          <a:p>
            <a:pPr>
              <a:defRPr/>
            </a:pPr>
            <a:r>
              <a:rPr lang="hr-HR" altLang="sr-Latn-RS" sz="2800" dirty="0" smtClean="0"/>
              <a:t>Sufinanciranje radnih bilježnica		    1.800.000 kn</a:t>
            </a:r>
          </a:p>
          <a:p>
            <a:pPr>
              <a:defRPr/>
            </a:pPr>
            <a:endParaRPr lang="hr-HR" altLang="sr-Latn-RS" sz="100" dirty="0" smtClean="0"/>
          </a:p>
          <a:p>
            <a:pPr>
              <a:defRPr/>
            </a:pPr>
            <a:r>
              <a:rPr lang="hr-HR" altLang="sr-Latn-RS" sz="2800" dirty="0" smtClean="0"/>
              <a:t>Hitne </a:t>
            </a:r>
            <a:r>
              <a:rPr lang="hr-HR" altLang="sr-Latn-RS" sz="2800" dirty="0"/>
              <a:t>intervencije u </a:t>
            </a:r>
            <a:r>
              <a:rPr lang="hr-HR" altLang="sr-Latn-RS" sz="2800" dirty="0" smtClean="0"/>
              <a:t>OŠ </a:t>
            </a:r>
            <a:r>
              <a:rPr lang="hr-HR" altLang="sr-Latn-RS" sz="2800" dirty="0"/>
              <a:t>i </a:t>
            </a:r>
            <a:r>
              <a:rPr lang="hr-HR" altLang="sr-Latn-RS" sz="2800" dirty="0" smtClean="0"/>
              <a:t>SŠ                              800.000 kn</a:t>
            </a:r>
          </a:p>
          <a:p>
            <a:pPr>
              <a:defRPr/>
            </a:pPr>
            <a:endParaRPr lang="hr-HR" altLang="sr-Latn-RS" sz="100" dirty="0"/>
          </a:p>
          <a:p>
            <a:pPr>
              <a:defRPr/>
            </a:pPr>
            <a:r>
              <a:rPr lang="hr-HR" altLang="sr-Latn-RS" sz="2800" dirty="0"/>
              <a:t>Pomoć </a:t>
            </a:r>
            <a:r>
              <a:rPr lang="hr-HR" altLang="sr-Latn-RS" sz="2800" dirty="0" smtClean="0"/>
              <a:t>institucijama visokog obraz. </a:t>
            </a:r>
            <a:r>
              <a:rPr lang="hr-HR" altLang="sr-Latn-RS" sz="2800" dirty="0"/>
              <a:t>u KZŽ	</a:t>
            </a:r>
            <a:r>
              <a:rPr lang="hr-HR" altLang="sr-Latn-RS" sz="2800" dirty="0" smtClean="0"/>
              <a:t>      780.000 kn</a:t>
            </a:r>
            <a:endParaRPr lang="hr-HR" altLang="sr-Latn-RS" sz="2800" dirty="0"/>
          </a:p>
        </p:txBody>
      </p:sp>
    </p:spTree>
    <p:extLst>
      <p:ext uri="{BB962C8B-B14F-4D97-AF65-F5344CB8AC3E}">
        <p14:creationId xmlns:p14="http://schemas.microsoft.com/office/powerpoint/2010/main" val="32188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1938" y="967178"/>
            <a:ext cx="9135428" cy="1269471"/>
          </a:xfrm>
        </p:spPr>
        <p:txBody>
          <a:bodyPr/>
          <a:lstStyle/>
          <a:p>
            <a:r>
              <a:rPr lang="hr-HR" altLang="sr-Latn-RS" sz="3600" b="1" dirty="0">
                <a:solidFill>
                  <a:srgbClr val="FF0000"/>
                </a:solidFill>
                <a:latin typeface="+mn-lt"/>
              </a:rPr>
              <a:t>Dopunski standard za obrazovanje</a:t>
            </a:r>
            <a:r>
              <a:rPr lang="hr-HR" altLang="sr-Latn-RS" sz="3600" dirty="0">
                <a:solidFill>
                  <a:srgbClr val="FF0000"/>
                </a:solidFill>
                <a:latin typeface="+mn-lt"/>
              </a:rPr>
              <a:t/>
            </a:r>
            <a:br>
              <a:rPr lang="hr-HR" altLang="sr-Latn-RS" sz="3600" dirty="0">
                <a:solidFill>
                  <a:srgbClr val="FF0000"/>
                </a:solidFill>
                <a:latin typeface="+mn-lt"/>
              </a:rPr>
            </a:br>
            <a:r>
              <a:rPr lang="hr-HR" altLang="sr-Latn-RS" sz="3600" dirty="0">
                <a:latin typeface="+mn-lt"/>
              </a:rPr>
              <a:t>            -</a:t>
            </a:r>
            <a:r>
              <a:rPr lang="hr-HR" altLang="sr-Latn-RS" sz="3600" b="1" dirty="0">
                <a:solidFill>
                  <a:srgbClr val="FF0000"/>
                </a:solidFill>
                <a:latin typeface="+mn-lt"/>
              </a:rPr>
              <a:t> vlastita sredstva</a:t>
            </a:r>
            <a:endParaRPr lang="hr-HR" sz="3600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1938" y="1752600"/>
            <a:ext cx="9685930" cy="5649913"/>
          </a:xfrm>
        </p:spPr>
        <p:txBody>
          <a:bodyPr/>
          <a:lstStyle/>
          <a:p>
            <a:endParaRPr lang="hr-HR" altLang="sr-Latn-RS" dirty="0" smtClean="0"/>
          </a:p>
          <a:p>
            <a:r>
              <a:rPr lang="hr-HR" altLang="sr-Latn-RS" sz="2800" dirty="0"/>
              <a:t>Pomoć za djecu s TUR 	</a:t>
            </a:r>
            <a:r>
              <a:rPr lang="hr-HR" altLang="sr-Latn-RS" sz="2800" dirty="0" smtClean="0"/>
              <a:t>                        400.000 kn</a:t>
            </a:r>
          </a:p>
          <a:p>
            <a:endParaRPr lang="hr-HR" altLang="sr-Latn-RS" sz="500" dirty="0" smtClean="0"/>
          </a:p>
          <a:p>
            <a:r>
              <a:rPr lang="hr-HR" altLang="sr-Latn-RS" sz="2800" dirty="0" smtClean="0"/>
              <a:t>Program za nadarene 			              200.000 kn</a:t>
            </a:r>
          </a:p>
          <a:p>
            <a:endParaRPr lang="hr-HR" altLang="sr-Latn-RS" sz="1100" dirty="0"/>
          </a:p>
          <a:p>
            <a:r>
              <a:rPr lang="hr-HR" altLang="sr-Latn-RS" sz="2800" dirty="0" smtClean="0"/>
              <a:t>Program predškolskog odg. i obraz.	              215.000 kn</a:t>
            </a:r>
          </a:p>
          <a:p>
            <a:endParaRPr lang="hr-HR" altLang="sr-Latn-RS" sz="700" dirty="0" smtClean="0"/>
          </a:p>
          <a:p>
            <a:r>
              <a:rPr lang="hr-HR" altLang="sr-Latn-RS" sz="2800" dirty="0" smtClean="0"/>
              <a:t>Održavanje </a:t>
            </a:r>
            <a:r>
              <a:rPr lang="hr-HR" altLang="sr-Latn-RS" sz="2800" dirty="0" err="1" smtClean="0"/>
              <a:t>inform</a:t>
            </a:r>
            <a:r>
              <a:rPr lang="hr-HR" altLang="sr-Latn-RS" sz="2800" dirty="0" smtClean="0"/>
              <a:t>. </a:t>
            </a:r>
            <a:r>
              <a:rPr lang="hr-HR" altLang="sr-Latn-RS" sz="2800" dirty="0" err="1"/>
              <a:t>o</a:t>
            </a:r>
            <a:r>
              <a:rPr lang="hr-HR" altLang="sr-Latn-RS" sz="2800" dirty="0" err="1" smtClean="0"/>
              <a:t>pr</a:t>
            </a:r>
            <a:r>
              <a:rPr lang="hr-HR" altLang="sr-Latn-RS" sz="2800" dirty="0" smtClean="0"/>
              <a:t>. u </a:t>
            </a:r>
            <a:r>
              <a:rPr lang="hr-HR" altLang="sr-Latn-RS" sz="2800" dirty="0"/>
              <a:t>školama		</a:t>
            </a:r>
            <a:r>
              <a:rPr lang="hr-HR" altLang="sr-Latn-RS" sz="2800" dirty="0" smtClean="0"/>
              <a:t>    300.000 </a:t>
            </a:r>
            <a:r>
              <a:rPr lang="hr-HR" altLang="sr-Latn-RS" sz="2800" dirty="0"/>
              <a:t>kn</a:t>
            </a:r>
          </a:p>
          <a:p>
            <a:pPr marL="0" indent="0">
              <a:buNone/>
            </a:pPr>
            <a:r>
              <a:rPr lang="hr-HR" altLang="sr-Latn-RS" sz="2800" dirty="0"/>
              <a:t> </a:t>
            </a:r>
            <a:r>
              <a:rPr lang="hr-HR" altLang="sr-Latn-RS" sz="2800" dirty="0" smtClean="0"/>
              <a:t>          (E-tehničari)			              </a:t>
            </a:r>
          </a:p>
          <a:p>
            <a:r>
              <a:rPr lang="hr-HR" altLang="sr-Latn-RS" sz="2800" dirty="0" smtClean="0"/>
              <a:t>Građanski odgoj i obrazovanje		    100.000 kn</a:t>
            </a:r>
          </a:p>
          <a:p>
            <a:endParaRPr lang="hr-HR" altLang="sr-Latn-RS" sz="500" dirty="0"/>
          </a:p>
          <a:p>
            <a:r>
              <a:rPr lang="hr-HR" altLang="sr-Latn-RS" sz="2800" dirty="0" smtClean="0"/>
              <a:t>Str. </a:t>
            </a:r>
            <a:r>
              <a:rPr lang="hr-HR" altLang="sr-Latn-RS" sz="2800" dirty="0"/>
              <a:t>usavršavanja učitelja 	</a:t>
            </a:r>
            <a:r>
              <a:rPr lang="hr-HR" altLang="sr-Latn-RS" sz="2800" dirty="0" smtClean="0"/>
              <a:t>		      </a:t>
            </a:r>
            <a:r>
              <a:rPr lang="hr-HR" altLang="sr-Latn-RS" sz="2800" dirty="0"/>
              <a:t>60.000 </a:t>
            </a:r>
            <a:r>
              <a:rPr lang="hr-HR" altLang="sr-Latn-RS" sz="2800" dirty="0" smtClean="0"/>
              <a:t>kn</a:t>
            </a:r>
          </a:p>
          <a:p>
            <a:endParaRPr lang="hr-HR" altLang="sr-Latn-RS" sz="600" dirty="0" smtClean="0"/>
          </a:p>
          <a:p>
            <a:r>
              <a:rPr lang="hr-HR" altLang="sr-Latn-RS" sz="2800" dirty="0" smtClean="0"/>
              <a:t>Znanstveni piknik				      80.000 kn</a:t>
            </a:r>
            <a:endParaRPr lang="hr-HR" altLang="sr-Latn-RS" sz="2800" dirty="0"/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2383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9238" y="1235192"/>
            <a:ext cx="9135428" cy="1269471"/>
          </a:xfrm>
        </p:spPr>
        <p:txBody>
          <a:bodyPr/>
          <a:lstStyle/>
          <a:p>
            <a:r>
              <a:rPr lang="hr-HR" sz="3600" b="1" dirty="0" smtClean="0">
                <a:solidFill>
                  <a:srgbClr val="FF0000"/>
                </a:solidFill>
                <a:latin typeface="+mn-lt"/>
              </a:rPr>
              <a:t>Provedeni projekti</a:t>
            </a:r>
            <a:endParaRPr lang="hr-H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49238" y="2178269"/>
            <a:ext cx="9652000" cy="56499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2800" b="1" dirty="0" smtClean="0"/>
              <a:t>LUMEN - </a:t>
            </a:r>
            <a:r>
              <a:rPr lang="hr-HR" sz="2800" dirty="0" smtClean="0"/>
              <a:t>„Poticanje </a:t>
            </a:r>
            <a:r>
              <a:rPr lang="hr-HR" sz="2800" dirty="0"/>
              <a:t>rada s darovitom djecom i učenicima na predtercijarnoj razini“ </a:t>
            </a:r>
            <a:endParaRPr lang="hr-HR" sz="2800" dirty="0" smtClean="0"/>
          </a:p>
          <a:p>
            <a:pPr marL="0" indent="0">
              <a:buFontTx/>
              <a:buNone/>
              <a:defRPr/>
            </a:pPr>
            <a:r>
              <a:rPr lang="hr-HR" sz="2800" b="1" dirty="0"/>
              <a:t>	</a:t>
            </a:r>
            <a:r>
              <a:rPr lang="hr-HR" sz="2800" b="1" dirty="0" smtClean="0"/>
              <a:t>			</a:t>
            </a:r>
            <a:r>
              <a:rPr lang="hr-HR" sz="2800" b="1" u="sng" dirty="0" smtClean="0"/>
              <a:t>vrijednost projekta - 1 mil. kn</a:t>
            </a:r>
          </a:p>
          <a:p>
            <a:pPr marL="0" indent="0">
              <a:buFontTx/>
              <a:buNone/>
              <a:defRPr/>
            </a:pPr>
            <a:endParaRPr lang="hr-HR" b="1" dirty="0"/>
          </a:p>
          <a:p>
            <a:pPr>
              <a:defRPr/>
            </a:pPr>
            <a:r>
              <a:rPr lang="hr-HR" sz="2800" dirty="0" smtClean="0"/>
              <a:t>jačanje </a:t>
            </a:r>
            <a:r>
              <a:rPr lang="hr-HR" sz="2800" dirty="0"/>
              <a:t>kompetencija učitelja, nastavnika i stručnih suradnika osnovnih i srednjih škola za rad s darovitom djecom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23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8" y="1127641"/>
            <a:ext cx="9135428" cy="624960"/>
          </a:xfrm>
        </p:spPr>
        <p:txBody>
          <a:bodyPr/>
          <a:lstStyle/>
          <a:p>
            <a:r>
              <a:rPr lang="hr-HR" sz="3600" b="1" dirty="0" smtClean="0">
                <a:solidFill>
                  <a:srgbClr val="FF0000"/>
                </a:solidFill>
                <a:latin typeface="+mn-lt"/>
              </a:rPr>
              <a:t>Projekti u provedbi</a:t>
            </a:r>
            <a:endParaRPr lang="hr-H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938" y="1529255"/>
            <a:ext cx="9652000" cy="6087569"/>
          </a:xfrm>
        </p:spPr>
        <p:txBody>
          <a:bodyPr/>
          <a:lstStyle/>
          <a:p>
            <a:pPr marL="0" indent="0">
              <a:buNone/>
            </a:pPr>
            <a:endParaRPr lang="hr-HR" sz="1050" b="1" dirty="0" smtClean="0"/>
          </a:p>
          <a:p>
            <a:r>
              <a:rPr lang="hr-HR" sz="2800" b="1" dirty="0" smtClean="0"/>
              <a:t>Baltazar</a:t>
            </a:r>
            <a:r>
              <a:rPr lang="hr-HR" sz="2800" dirty="0" smtClean="0"/>
              <a:t> 					         10.000.000 kn</a:t>
            </a:r>
          </a:p>
          <a:p>
            <a:pPr marL="0" indent="0">
              <a:buNone/>
            </a:pPr>
            <a:r>
              <a:rPr lang="hr-HR" sz="2800" dirty="0" smtClean="0"/>
              <a:t> (92% finan</a:t>
            </a:r>
            <a:r>
              <a:rPr lang="hr-HR" sz="2800" dirty="0"/>
              <a:t>. </a:t>
            </a:r>
            <a:r>
              <a:rPr lang="hr-HR" sz="2800" dirty="0" smtClean="0"/>
              <a:t>EU, 8% KZŽ)</a:t>
            </a:r>
            <a:r>
              <a:rPr lang="hr-HR" sz="2800" b="1" dirty="0" smtClean="0"/>
              <a:t> </a:t>
            </a:r>
            <a:endParaRPr lang="hr-HR" sz="2800" dirty="0"/>
          </a:p>
          <a:p>
            <a:endParaRPr lang="hr-HR" sz="100" dirty="0"/>
          </a:p>
          <a:p>
            <a:r>
              <a:rPr lang="hr-HR" sz="2800" b="1" dirty="0"/>
              <a:t>Zalogajček  </a:t>
            </a:r>
            <a:r>
              <a:rPr lang="hr-HR" sz="2800" b="1" dirty="0" smtClean="0"/>
              <a:t>       			           </a:t>
            </a:r>
            <a:r>
              <a:rPr lang="hr-HR" sz="2800" dirty="0" smtClean="0"/>
              <a:t>1.499.604 kn </a:t>
            </a:r>
          </a:p>
          <a:p>
            <a:pPr marL="0" indent="0">
              <a:buNone/>
            </a:pPr>
            <a:r>
              <a:rPr lang="hr-HR" sz="2800" dirty="0" smtClean="0"/>
              <a:t>   (</a:t>
            </a:r>
            <a:r>
              <a:rPr lang="hr-HR" sz="2800" dirty="0"/>
              <a:t>100% </a:t>
            </a:r>
            <a:r>
              <a:rPr lang="hr-HR" sz="2800" dirty="0" smtClean="0"/>
              <a:t>finan. </a:t>
            </a:r>
            <a:r>
              <a:rPr lang="hr-HR" sz="2800" dirty="0"/>
              <a:t>EU)</a:t>
            </a:r>
            <a:r>
              <a:rPr lang="hr-HR" sz="2800" b="1" dirty="0"/>
              <a:t> </a:t>
            </a:r>
            <a:endParaRPr lang="hr-HR" sz="2800" b="1" dirty="0" smtClean="0"/>
          </a:p>
          <a:p>
            <a:pPr marL="0" indent="0">
              <a:buNone/>
            </a:pPr>
            <a:endParaRPr lang="hr-HR" sz="200" b="1" dirty="0"/>
          </a:p>
          <a:p>
            <a:r>
              <a:rPr lang="hr-HR" sz="2800" b="1" dirty="0"/>
              <a:t>Shema školskog voća i povrća  </a:t>
            </a:r>
            <a:r>
              <a:rPr lang="hr-HR" sz="2800" b="1" dirty="0" smtClean="0"/>
              <a:t>                 </a:t>
            </a:r>
            <a:r>
              <a:rPr lang="hr-HR" sz="2800" dirty="0" smtClean="0"/>
              <a:t>481.270 </a:t>
            </a:r>
            <a:r>
              <a:rPr lang="hr-HR" sz="2800" dirty="0"/>
              <a:t>kn </a:t>
            </a: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   (</a:t>
            </a:r>
            <a:r>
              <a:rPr lang="hr-HR" sz="2800" dirty="0"/>
              <a:t>100% </a:t>
            </a:r>
            <a:r>
              <a:rPr lang="hr-HR" sz="2800" dirty="0" smtClean="0"/>
              <a:t>finan. </a:t>
            </a:r>
            <a:r>
              <a:rPr lang="hr-HR" sz="2800" dirty="0"/>
              <a:t>EU)</a:t>
            </a:r>
          </a:p>
          <a:p>
            <a:endParaRPr lang="hr-HR" sz="200" dirty="0"/>
          </a:p>
          <a:p>
            <a:r>
              <a:rPr lang="hr-HR" sz="2800" b="1" dirty="0"/>
              <a:t>Školski medni </a:t>
            </a:r>
            <a:r>
              <a:rPr lang="hr-HR" sz="2800" b="1" dirty="0" smtClean="0"/>
              <a:t>dan</a:t>
            </a:r>
            <a:r>
              <a:rPr lang="hr-HR" sz="2800" dirty="0" smtClean="0"/>
              <a:t> 				     28.005 kn</a:t>
            </a:r>
          </a:p>
          <a:p>
            <a:pPr marL="0" indent="0">
              <a:buNone/>
            </a:pPr>
            <a:r>
              <a:rPr lang="hr-HR" sz="2800" dirty="0"/>
              <a:t> </a:t>
            </a:r>
            <a:r>
              <a:rPr lang="hr-HR" sz="2800" dirty="0" smtClean="0"/>
              <a:t>   (</a:t>
            </a:r>
            <a:r>
              <a:rPr lang="hr-HR" sz="2800" dirty="0"/>
              <a:t>100%financiranje MP)</a:t>
            </a:r>
          </a:p>
          <a:p>
            <a:endParaRPr lang="hr-HR" dirty="0"/>
          </a:p>
        </p:txBody>
      </p:sp>
      <p:pic>
        <p:nvPicPr>
          <p:cNvPr id="4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5" y="5976076"/>
            <a:ext cx="1555614" cy="1602391"/>
          </a:xfrm>
          <a:prstGeom prst="rect">
            <a:avLst/>
          </a:prstGeom>
        </p:spPr>
      </p:pic>
      <p:pic>
        <p:nvPicPr>
          <p:cNvPr id="5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31" y="5964757"/>
            <a:ext cx="2130118" cy="1597588"/>
          </a:xfrm>
          <a:prstGeom prst="rect">
            <a:avLst/>
          </a:prstGeom>
        </p:spPr>
      </p:pic>
      <p:pic>
        <p:nvPicPr>
          <p:cNvPr id="6" name="Picture 2" descr="Slikovni rezultat za shema školskog voć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349" y="5990215"/>
            <a:ext cx="1821803" cy="162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likovni rezultat za školski medni d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149" y="5985411"/>
            <a:ext cx="2151606" cy="15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49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8" y="1185043"/>
            <a:ext cx="9135428" cy="675289"/>
          </a:xfrm>
        </p:spPr>
        <p:txBody>
          <a:bodyPr/>
          <a:lstStyle/>
          <a:p>
            <a:r>
              <a:rPr lang="hr-HR" sz="3600" b="1" dirty="0" smtClean="0">
                <a:solidFill>
                  <a:srgbClr val="FF0000"/>
                </a:solidFill>
                <a:latin typeface="+mn-lt"/>
              </a:rPr>
              <a:t>Projekti u provedbi</a:t>
            </a:r>
            <a:endParaRPr lang="hr-HR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938" y="2081047"/>
            <a:ext cx="9652000" cy="5344511"/>
          </a:xfrm>
        </p:spPr>
        <p:txBody>
          <a:bodyPr/>
          <a:lstStyle/>
          <a:p>
            <a:pPr marL="0" indent="0">
              <a:buNone/>
            </a:pPr>
            <a:r>
              <a:rPr lang="hr-HR" sz="2800" b="1" dirty="0" smtClean="0"/>
              <a:t>BALTAZAR - vrijednost   2.500.000 kn</a:t>
            </a:r>
          </a:p>
          <a:p>
            <a:pPr marL="0" indent="0">
              <a:buNone/>
            </a:pPr>
            <a:endParaRPr lang="hr-HR" sz="2800" b="1" dirty="0" smtClean="0"/>
          </a:p>
          <a:p>
            <a:r>
              <a:rPr lang="hr-HR" sz="2800" dirty="0"/>
              <a:t>u šk. god. 19./20</a:t>
            </a:r>
            <a:r>
              <a:rPr lang="hr-HR" sz="2800" dirty="0" smtClean="0"/>
              <a:t>. - </a:t>
            </a:r>
            <a:r>
              <a:rPr lang="hr-HR" sz="2800" b="1" dirty="0" smtClean="0"/>
              <a:t>58</a:t>
            </a:r>
            <a:r>
              <a:rPr lang="hr-HR" dirty="0" smtClean="0"/>
              <a:t> </a:t>
            </a:r>
            <a:r>
              <a:rPr lang="hr-HR" sz="2800" dirty="0"/>
              <a:t>pomoćnika u </a:t>
            </a:r>
            <a:r>
              <a:rPr lang="hr-HR" sz="2800" dirty="0" smtClean="0"/>
              <a:t>nastavi / </a:t>
            </a:r>
            <a:r>
              <a:rPr lang="hr-HR" sz="2800" b="1" dirty="0"/>
              <a:t>65 </a:t>
            </a:r>
            <a:r>
              <a:rPr lang="hr-HR" sz="2800" dirty="0" smtClean="0"/>
              <a:t>učenika</a:t>
            </a:r>
          </a:p>
          <a:p>
            <a:pPr>
              <a:defRPr/>
            </a:pPr>
            <a:r>
              <a:rPr lang="hr-HR" sz="2800" dirty="0"/>
              <a:t>d</a:t>
            </a:r>
            <a:r>
              <a:rPr lang="hr-HR" sz="2800" dirty="0" smtClean="0"/>
              <a:t>odatno siguravanje </a:t>
            </a:r>
            <a:r>
              <a:rPr lang="hr-HR" sz="2800" dirty="0"/>
              <a:t>PUN izvan </a:t>
            </a:r>
            <a:r>
              <a:rPr lang="hr-HR" sz="2800" dirty="0" smtClean="0"/>
              <a:t>projekta Baltazar, </a:t>
            </a:r>
            <a:r>
              <a:rPr lang="hr-HR" sz="2800" dirty="0"/>
              <a:t>sredstva za povećanje satnice </a:t>
            </a:r>
            <a:endParaRPr lang="hr-HR" sz="2800" dirty="0" smtClean="0"/>
          </a:p>
          <a:p>
            <a:pPr>
              <a:defRPr/>
            </a:pPr>
            <a:r>
              <a:rPr lang="hr-HR" sz="2800" dirty="0"/>
              <a:t>p</a:t>
            </a:r>
            <a:r>
              <a:rPr lang="hr-HR" sz="2800" dirty="0" smtClean="0"/>
              <a:t>omoćnici koje </a:t>
            </a:r>
            <a:r>
              <a:rPr lang="hr-HR" sz="2800" dirty="0"/>
              <a:t>osiguravaju udruge </a:t>
            </a:r>
            <a:r>
              <a:rPr lang="hr-HR" sz="2800" dirty="0" smtClean="0"/>
              <a:t>– </a:t>
            </a:r>
            <a:r>
              <a:rPr lang="hr-HR" sz="2800" b="1" dirty="0" smtClean="0"/>
              <a:t>44</a:t>
            </a:r>
          </a:p>
          <a:p>
            <a:pPr>
              <a:defRPr/>
            </a:pPr>
            <a:endParaRPr lang="hr-HR" sz="2800" b="1" dirty="0"/>
          </a:p>
          <a:p>
            <a:pPr marL="0" indent="0">
              <a:buNone/>
              <a:defRPr/>
            </a:pPr>
            <a:r>
              <a:rPr lang="hr-HR" sz="2800" b="1" i="1" dirty="0" smtClean="0"/>
              <a:t>osigurano – 102 PUN / 119 </a:t>
            </a:r>
            <a:r>
              <a:rPr lang="hr-HR" sz="2800" b="1" i="1" dirty="0"/>
              <a:t>učenika</a:t>
            </a:r>
            <a:endParaRPr lang="hr-HR" sz="1600" b="1" i="1" dirty="0"/>
          </a:p>
          <a:p>
            <a:pPr>
              <a:defRPr/>
            </a:pPr>
            <a:endParaRPr lang="hr-HR" sz="2800" b="1" dirty="0"/>
          </a:p>
          <a:p>
            <a:pPr>
              <a:defRPr/>
            </a:pPr>
            <a:endParaRPr lang="hr-HR" sz="2800" dirty="0"/>
          </a:p>
          <a:p>
            <a:endParaRPr lang="hr-HR" sz="2800" dirty="0"/>
          </a:p>
          <a:p>
            <a:endParaRPr lang="hr-HR" sz="2800" dirty="0" smtClean="0"/>
          </a:p>
        </p:txBody>
      </p:sp>
      <p:pic>
        <p:nvPicPr>
          <p:cNvPr id="4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970" y="4568177"/>
            <a:ext cx="2773968" cy="285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6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8" y="1095929"/>
            <a:ext cx="9135428" cy="656671"/>
          </a:xfrm>
        </p:spPr>
        <p:txBody>
          <a:bodyPr/>
          <a:lstStyle/>
          <a:p>
            <a:r>
              <a:rPr lang="hr-HR" sz="3600" b="1" dirty="0">
                <a:solidFill>
                  <a:srgbClr val="FF0000"/>
                </a:solidFill>
                <a:latin typeface="+mn-lt"/>
              </a:rPr>
              <a:t>Projekti u provedbi</a:t>
            </a:r>
            <a:endParaRPr lang="hr-HR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800" b="1" dirty="0" smtClean="0"/>
              <a:t>ZALOGAJČEK 4 –  vrijednost    996.405 kn</a:t>
            </a:r>
          </a:p>
          <a:p>
            <a:pPr marL="0" indent="0">
              <a:buNone/>
            </a:pPr>
            <a:endParaRPr lang="hr-HR" sz="2800" b="1" dirty="0"/>
          </a:p>
          <a:p>
            <a:r>
              <a:rPr lang="hr-HR" sz="2800" dirty="0" smtClean="0"/>
              <a:t>sredstva </a:t>
            </a:r>
            <a:r>
              <a:rPr lang="hr-HR" sz="2800" dirty="0"/>
              <a:t>za školsku prehranu </a:t>
            </a:r>
            <a:r>
              <a:rPr lang="hr-HR" sz="2800" dirty="0" smtClean="0"/>
              <a:t>učenika u riziku od siromaštva</a:t>
            </a:r>
          </a:p>
          <a:p>
            <a:r>
              <a:rPr lang="hr-HR" sz="2800" dirty="0"/>
              <a:t>u šk. god. 19./20</a:t>
            </a:r>
            <a:r>
              <a:rPr lang="hr-HR" sz="2800" dirty="0" smtClean="0"/>
              <a:t>. - </a:t>
            </a:r>
            <a:r>
              <a:rPr lang="hr-HR" sz="2800" dirty="0"/>
              <a:t>985 </a:t>
            </a:r>
            <a:r>
              <a:rPr lang="hr-HR" sz="2800" dirty="0" smtClean="0"/>
              <a:t>učenika / 30 </a:t>
            </a:r>
            <a:r>
              <a:rPr lang="hr-HR" sz="2800" dirty="0"/>
              <a:t>osnovnih škola </a:t>
            </a:r>
          </a:p>
          <a:p>
            <a:endParaRPr lang="hr-HR" sz="2800" dirty="0" smtClean="0"/>
          </a:p>
          <a:p>
            <a:endParaRPr lang="hr-HR" sz="2800" dirty="0"/>
          </a:p>
          <a:p>
            <a:endParaRPr lang="hr-HR" sz="2800" dirty="0" smtClean="0"/>
          </a:p>
          <a:p>
            <a:endParaRPr lang="hr-HR" sz="2800" dirty="0"/>
          </a:p>
          <a:p>
            <a:pPr marL="0" indent="0">
              <a:buNone/>
            </a:pPr>
            <a:endParaRPr lang="hr-HR" sz="2800" b="1" dirty="0"/>
          </a:p>
        </p:txBody>
      </p:sp>
      <p:pic>
        <p:nvPicPr>
          <p:cNvPr id="4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970" y="4548063"/>
            <a:ext cx="3783006" cy="285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6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8" y="1117864"/>
            <a:ext cx="9135428" cy="1269471"/>
          </a:xfrm>
        </p:spPr>
        <p:txBody>
          <a:bodyPr/>
          <a:lstStyle/>
          <a:p>
            <a:r>
              <a:rPr lang="hr-HR" sz="3600" b="1" dirty="0">
                <a:solidFill>
                  <a:srgbClr val="FF0000"/>
                </a:solidFill>
                <a:latin typeface="+mn-lt"/>
              </a:rPr>
              <a:t>Projekti u provedbi</a:t>
            </a:r>
            <a:endParaRPr lang="hr-HR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SHEMA ŠKOLSKOG VOĆA I </a:t>
            </a:r>
            <a:r>
              <a:rPr lang="hr-HR" b="1" dirty="0" smtClean="0"/>
              <a:t>POVRĆA TE MLIJEKA I MLIJEČNIH PROIZVODA</a:t>
            </a:r>
            <a:endParaRPr lang="hr-HR" b="1" dirty="0" smtClean="0"/>
          </a:p>
          <a:p>
            <a:pPr marL="0" indent="0">
              <a:buNone/>
            </a:pPr>
            <a:r>
              <a:rPr lang="hr-HR" dirty="0" smtClean="0"/>
              <a:t>(100</a:t>
            </a:r>
            <a:r>
              <a:rPr lang="hr-HR" dirty="0"/>
              <a:t>% finan. EU</a:t>
            </a:r>
            <a:r>
              <a:rPr lang="hr-HR" dirty="0" smtClean="0"/>
              <a:t>)                        </a:t>
            </a:r>
            <a:r>
              <a:rPr lang="hr-HR" b="1" dirty="0" smtClean="0"/>
              <a:t>	           </a:t>
            </a:r>
            <a:r>
              <a:rPr lang="hr-HR" dirty="0" smtClean="0"/>
              <a:t>481.270 </a:t>
            </a:r>
            <a:r>
              <a:rPr lang="hr-HR" dirty="0"/>
              <a:t>kn 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200" dirty="0"/>
              <a:t>   </a:t>
            </a:r>
            <a:endParaRPr lang="hr-HR" sz="100" dirty="0"/>
          </a:p>
          <a:p>
            <a:r>
              <a:rPr lang="hr-HR" b="1" dirty="0" smtClean="0"/>
              <a:t>ŠKOLSKI MEDNI DAN</a:t>
            </a:r>
            <a:r>
              <a:rPr lang="hr-HR" dirty="0"/>
              <a:t>			</a:t>
            </a:r>
            <a:r>
              <a:rPr lang="hr-HR" dirty="0" smtClean="0"/>
              <a:t>   </a:t>
            </a:r>
            <a:r>
              <a:rPr lang="hr-HR" dirty="0" smtClean="0"/>
              <a:t> 28.005 </a:t>
            </a:r>
            <a:r>
              <a:rPr lang="hr-HR" dirty="0" smtClean="0"/>
              <a:t>kn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 </a:t>
            </a:r>
            <a:r>
              <a:rPr lang="hr-HR" dirty="0"/>
              <a:t>(</a:t>
            </a:r>
            <a:r>
              <a:rPr lang="hr-HR" dirty="0" smtClean="0"/>
              <a:t>100%finan. </a:t>
            </a:r>
            <a:r>
              <a:rPr lang="hr-HR" dirty="0"/>
              <a:t>MP</a:t>
            </a:r>
            <a:r>
              <a:rPr lang="hr-HR" dirty="0" smtClean="0"/>
              <a:t>)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u</a:t>
            </a:r>
            <a:r>
              <a:rPr lang="hr-HR" dirty="0" smtClean="0"/>
              <a:t> šk. </a:t>
            </a:r>
            <a:r>
              <a:rPr lang="hr-HR" dirty="0"/>
              <a:t>g</a:t>
            </a:r>
            <a:r>
              <a:rPr lang="hr-HR" dirty="0" smtClean="0"/>
              <a:t>od. 19./20. – </a:t>
            </a:r>
            <a:r>
              <a:rPr lang="hr-HR" b="1" dirty="0" smtClean="0"/>
              <a:t>1004</a:t>
            </a:r>
            <a:r>
              <a:rPr lang="hr-HR" dirty="0" smtClean="0"/>
              <a:t> učenika 1. razreda </a:t>
            </a:r>
            <a:endParaRPr lang="hr-HR" dirty="0"/>
          </a:p>
        </p:txBody>
      </p:sp>
      <p:pic>
        <p:nvPicPr>
          <p:cNvPr id="4" name="Picture 2" descr="Slikovni rezultat za shema školskog voć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961" y="2815537"/>
            <a:ext cx="1649329" cy="147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likovni rezultat za školski medni d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742" y="4772967"/>
            <a:ext cx="2075145" cy="153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3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89013" y="1165609"/>
            <a:ext cx="9861461" cy="4732773"/>
          </a:xfrm>
        </p:spPr>
        <p:txBody>
          <a:bodyPr/>
          <a:lstStyle/>
          <a:p>
            <a:pPr algn="l"/>
            <a:r>
              <a:rPr lang="hr-HR" b="1" i="1" dirty="0"/>
              <a:t>ZEZ ( </a:t>
            </a:r>
            <a:r>
              <a:rPr lang="hr-HR" b="1" i="1" dirty="0" smtClean="0"/>
              <a:t>Znanstveno- </a:t>
            </a:r>
            <a:r>
              <a:rPr lang="hr-HR" b="1" i="1" dirty="0"/>
              <a:t>edukativno-zabavni centar)</a:t>
            </a:r>
            <a:r>
              <a:rPr lang="hr-HR" dirty="0"/>
              <a:t>	</a:t>
            </a:r>
          </a:p>
          <a:p>
            <a:pPr algn="l"/>
            <a:endParaRPr lang="hr-HR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800" dirty="0" smtClean="0"/>
              <a:t>Projektno </a:t>
            </a:r>
            <a:r>
              <a:rPr lang="hr-HR" sz="2800" dirty="0"/>
              <a:t>tehnička </a:t>
            </a:r>
            <a:r>
              <a:rPr lang="hr-HR" sz="2800" dirty="0" smtClean="0"/>
              <a:t>dokumentacija          200.000 </a:t>
            </a:r>
            <a:r>
              <a:rPr lang="hr-HR" sz="2800" dirty="0"/>
              <a:t>kn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800" dirty="0"/>
              <a:t>Krajobrazna studija			      </a:t>
            </a:r>
            <a:r>
              <a:rPr lang="hr-HR" sz="2800" dirty="0" smtClean="0"/>
              <a:t> 200.000 </a:t>
            </a:r>
            <a:r>
              <a:rPr lang="hr-HR" sz="2800" dirty="0"/>
              <a:t>kn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80" y="3691739"/>
            <a:ext cx="6551525" cy="368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6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1157288"/>
            <a:ext cx="9769475" cy="676751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2100" b="1" dirty="0">
                <a:solidFill>
                  <a:srgbClr val="008000"/>
                </a:solidFill>
              </a:rPr>
              <a:t>Cilj</a:t>
            </a:r>
            <a:r>
              <a:rPr lang="hr-HR" sz="2100" dirty="0">
                <a:solidFill>
                  <a:srgbClr val="008000"/>
                </a:solidFill>
              </a:rPr>
              <a:t>:</a:t>
            </a:r>
            <a:r>
              <a:rPr lang="hr-HR" sz="21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000" dirty="0"/>
              <a:t>predstavlja osnovu za popularizaciju znanosti i edukaciju, kao i za razvoj društvene potpore i ulaganja u znanost i tehnologiju, jačanje suradnje znanstvenih institucija i gospodarstva, potporu poduzetništvu, poticanje većeg ulaganja privatnog sektora u razvoj i istraživanje, povećanje broja mladih ljudi koji odabiru studij ili rad u znanosti i tehnologiji, kao i shvaćanje da znanost i tehnologija čine vitalni dio kulturnog nasljeđa Republike Hrvatske te doprinose ekonomskom razvoju države i njezinih stanovnika</a:t>
            </a:r>
            <a:endParaRPr lang="hr-HR" sz="20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hr-HR" sz="2100" b="1" dirty="0">
                <a:solidFill>
                  <a:srgbClr val="008000"/>
                </a:solidFill>
              </a:rPr>
              <a:t>Aktivnosti</a:t>
            </a:r>
            <a:r>
              <a:rPr lang="hr-HR" sz="2100" dirty="0">
                <a:solidFill>
                  <a:srgbClr val="008000"/>
                </a:solidFill>
              </a:rPr>
              <a:t>:  </a:t>
            </a:r>
          </a:p>
          <a:p>
            <a:pPr lvl="1">
              <a:defRPr/>
            </a:pPr>
            <a:r>
              <a:rPr lang="hr-HR" sz="2000" dirty="0"/>
              <a:t>Priprema i izrada projektno-tehničke dokumentacije</a:t>
            </a:r>
          </a:p>
          <a:p>
            <a:pPr lvl="1">
              <a:defRPr/>
            </a:pPr>
            <a:r>
              <a:rPr lang="hr-HR" sz="2000" dirty="0"/>
              <a:t>Rekonstrukcija dvorca Stubički </a:t>
            </a:r>
            <a:r>
              <a:rPr lang="hr-HR" sz="2000" dirty="0" err="1"/>
              <a:t>Golubovec</a:t>
            </a:r>
            <a:r>
              <a:rPr lang="hr-HR" sz="2000" dirty="0"/>
              <a:t> na kč.br. 16 i 18 K.O. Stubičko Podgorje ukupne površine 18.000 m²</a:t>
            </a:r>
          </a:p>
          <a:p>
            <a:pPr lvl="1">
              <a:defRPr/>
            </a:pPr>
            <a:r>
              <a:rPr lang="hr-HR" sz="2000" dirty="0"/>
              <a:t>Izgradnja nove zgrade – ulazni hall i recepcija, suvenirnica, ugostiteljski sadržaji</a:t>
            </a:r>
          </a:p>
          <a:p>
            <a:pPr lvl="1">
              <a:defRPr/>
            </a:pPr>
            <a:r>
              <a:rPr lang="hr-HR" sz="2000" dirty="0"/>
              <a:t>Izrada eksponata i nabava opreme, obnova perivoja </a:t>
            </a:r>
            <a:endParaRPr lang="hr-HR" sz="2000" dirty="0">
              <a:solidFill>
                <a:srgbClr val="008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hr-HR" sz="2100" b="1" dirty="0">
                <a:solidFill>
                  <a:srgbClr val="008000"/>
                </a:solidFill>
              </a:rPr>
              <a:t>Procijenjena vrijednost: </a:t>
            </a:r>
            <a:r>
              <a:rPr lang="hr-HR" sz="2000" dirty="0" smtClean="0"/>
              <a:t>Projektiranje</a:t>
            </a:r>
            <a:r>
              <a:rPr lang="hr-HR" sz="2000" b="1" dirty="0" smtClean="0"/>
              <a:t>:</a:t>
            </a:r>
            <a:r>
              <a:rPr lang="hr-HR" sz="2000" dirty="0" smtClean="0"/>
              <a:t>1.788.687,50</a:t>
            </a:r>
            <a:r>
              <a:rPr lang="hr-HR" sz="2000" b="1" dirty="0" smtClean="0"/>
              <a:t> </a:t>
            </a:r>
            <a:r>
              <a:rPr lang="hr-HR" sz="2000" dirty="0" smtClean="0"/>
              <a:t>kuna; Izgradnja i opremanje: 123.430.000,00 kuna </a:t>
            </a:r>
            <a:endParaRPr lang="hr-HR" sz="2000" dirty="0"/>
          </a:p>
          <a:p>
            <a:pPr marL="0" indent="0">
              <a:buFontTx/>
              <a:buNone/>
              <a:defRPr/>
            </a:pPr>
            <a:r>
              <a:rPr lang="hr-HR" sz="2100" b="1" dirty="0">
                <a:solidFill>
                  <a:srgbClr val="008000"/>
                </a:solidFill>
              </a:rPr>
              <a:t>Trenutni status</a:t>
            </a:r>
            <a:r>
              <a:rPr lang="hr-HR" sz="2100" dirty="0">
                <a:solidFill>
                  <a:srgbClr val="008000"/>
                </a:solidFill>
              </a:rPr>
              <a:t>:</a:t>
            </a:r>
            <a:r>
              <a:rPr lang="hr-HR" sz="2100" dirty="0"/>
              <a:t> </a:t>
            </a:r>
            <a:r>
              <a:rPr lang="hr-HR" sz="2000" dirty="0"/>
              <a:t>u pripremi</a:t>
            </a:r>
          </a:p>
          <a:p>
            <a:pPr marL="508000" lvl="1" indent="0">
              <a:buFontTx/>
              <a:buNone/>
              <a:defRPr/>
            </a:pPr>
            <a:endParaRPr lang="hr-HR" dirty="0"/>
          </a:p>
        </p:txBody>
      </p:sp>
      <p:sp>
        <p:nvSpPr>
          <p:cNvPr id="7171" name="TekstniOkvir 3"/>
          <p:cNvSpPr txBox="1">
            <a:spLocks noChangeArrowheads="1"/>
          </p:cNvSpPr>
          <p:nvPr/>
        </p:nvSpPr>
        <p:spPr bwMode="auto">
          <a:xfrm>
            <a:off x="0" y="401638"/>
            <a:ext cx="83661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sr-Latn-RS" b="1" i="1">
                <a:solidFill>
                  <a:srgbClr val="FBFBFB"/>
                </a:solidFill>
              </a:rPr>
              <a:t>Znanstveno-edukativno-zabavni centar „Zagorje“, ZEZ Centar Zagorje</a:t>
            </a:r>
          </a:p>
          <a:p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6059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8239" y="567498"/>
            <a:ext cx="9759339" cy="1355895"/>
          </a:xfrm>
        </p:spPr>
        <p:txBody>
          <a:bodyPr/>
          <a:lstStyle/>
          <a:p>
            <a:r>
              <a:rPr lang="hr-HR" sz="3600" b="1" dirty="0" smtClean="0">
                <a:solidFill>
                  <a:srgbClr val="FF0000"/>
                </a:solidFill>
                <a:latin typeface="+mn-lt"/>
              </a:rPr>
              <a:t>Kultura, šport i tehnička kultura</a:t>
            </a:r>
            <a:br>
              <a:rPr lang="hr-HR" sz="3600" b="1" dirty="0" smtClean="0">
                <a:solidFill>
                  <a:srgbClr val="FF0000"/>
                </a:solidFill>
                <a:latin typeface="+mn-lt"/>
              </a:rPr>
            </a:br>
            <a:r>
              <a:rPr lang="hr-HR" sz="3600" b="1" dirty="0" smtClean="0">
                <a:solidFill>
                  <a:srgbClr val="FF0000"/>
                </a:solidFill>
                <a:latin typeface="+mn-lt"/>
              </a:rPr>
              <a:t>					     4.336.500 </a:t>
            </a:r>
            <a:r>
              <a:rPr lang="hr-HR" sz="3600" b="1" dirty="0">
                <a:solidFill>
                  <a:srgbClr val="FF0000"/>
                </a:solidFill>
                <a:latin typeface="+mn-lt"/>
              </a:rPr>
              <a:t>kn</a:t>
            </a:r>
            <a:r>
              <a:rPr lang="hr-HR" sz="4000" dirty="0" smtClean="0">
                <a:solidFill>
                  <a:srgbClr val="FF0000"/>
                </a:solidFill>
              </a:rPr>
              <a:t/>
            </a:r>
            <a:br>
              <a:rPr lang="hr-HR" sz="4000" dirty="0" smtClean="0">
                <a:solidFill>
                  <a:srgbClr val="FF0000"/>
                </a:solidFill>
              </a:rPr>
            </a:br>
            <a:r>
              <a:rPr lang="hr-HR" sz="3200" u="sng" dirty="0">
                <a:solidFill>
                  <a:schemeClr val="tx1"/>
                </a:solidFill>
              </a:rPr>
              <a:t/>
            </a:r>
            <a:br>
              <a:rPr lang="hr-HR" sz="3200" u="sng" dirty="0">
                <a:solidFill>
                  <a:schemeClr val="tx1"/>
                </a:solidFill>
              </a:rPr>
            </a:br>
            <a:r>
              <a:rPr lang="hr-HR" sz="2800" b="1" dirty="0" smtClean="0">
                <a:solidFill>
                  <a:schemeClr val="tx1"/>
                </a:solidFill>
                <a:latin typeface="+mn-lt"/>
              </a:rPr>
              <a:t>KULTURA</a:t>
            </a:r>
            <a:r>
              <a:rPr lang="hr-HR" sz="3200" u="sng" dirty="0" smtClean="0">
                <a:solidFill>
                  <a:schemeClr val="tx1"/>
                </a:solidFill>
              </a:rPr>
              <a:t/>
            </a:r>
            <a:br>
              <a:rPr lang="hr-HR" sz="3200" u="sng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Program </a:t>
            </a:r>
            <a:r>
              <a:rPr lang="hr-HR" sz="3200" dirty="0">
                <a:solidFill>
                  <a:schemeClr val="tx1"/>
                </a:solidFill>
              </a:rPr>
              <a:t>J</a:t>
            </a:r>
            <a:r>
              <a:rPr lang="hr-HR" sz="3200" dirty="0" smtClean="0">
                <a:solidFill>
                  <a:schemeClr val="tx1"/>
                </a:solidFill>
              </a:rPr>
              <a:t>avnih potreba u kulturi 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	- Javni poziv     (</a:t>
            </a:r>
            <a:r>
              <a:rPr lang="hr-HR" sz="3200" b="1" i="1" dirty="0" smtClean="0">
                <a:solidFill>
                  <a:schemeClr val="tx1"/>
                </a:solidFill>
              </a:rPr>
              <a:t>ukupna sredstva 885.000 kn</a:t>
            </a:r>
            <a:r>
              <a:rPr lang="hr-HR" sz="3200" dirty="0" smtClean="0">
                <a:solidFill>
                  <a:schemeClr val="tx1"/>
                </a:solidFill>
              </a:rPr>
              <a:t>)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/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smtClean="0">
                <a:solidFill>
                  <a:schemeClr val="tx1"/>
                </a:solidFill>
              </a:rPr>
              <a:t>  </a:t>
            </a:r>
            <a:r>
              <a:rPr lang="hr-HR" sz="3200" dirty="0">
                <a:solidFill>
                  <a:schemeClr val="tx1"/>
                </a:solidFill>
              </a:rPr>
              <a:t>M</a:t>
            </a:r>
            <a:r>
              <a:rPr lang="hr-HR" sz="3200" dirty="0" smtClean="0">
                <a:solidFill>
                  <a:schemeClr val="tx1"/>
                </a:solidFill>
              </a:rPr>
              <a:t>anifestacije:          	     450.000 kn -  	63 projekta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smtClean="0">
                <a:solidFill>
                  <a:schemeClr val="tx1"/>
                </a:solidFill>
              </a:rPr>
              <a:t>  </a:t>
            </a:r>
            <a:r>
              <a:rPr lang="hr-HR" sz="3200" dirty="0">
                <a:solidFill>
                  <a:schemeClr val="tx1"/>
                </a:solidFill>
              </a:rPr>
              <a:t>I</a:t>
            </a:r>
            <a:r>
              <a:rPr lang="hr-HR" sz="3200" dirty="0" smtClean="0">
                <a:solidFill>
                  <a:schemeClr val="tx1"/>
                </a:solidFill>
              </a:rPr>
              <a:t>zdavaštvo:                    135.000 kn – 24 projekta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>
                <a:solidFill>
                  <a:schemeClr val="tx1"/>
                </a:solidFill>
              </a:rPr>
              <a:t> </a:t>
            </a:r>
            <a:r>
              <a:rPr lang="hr-HR" sz="3200" dirty="0" smtClean="0">
                <a:solidFill>
                  <a:schemeClr val="tx1"/>
                </a:solidFill>
              </a:rPr>
              <a:t>  Spomenička baština:     300.000 kn – 24 projekta</a:t>
            </a:r>
            <a:r>
              <a:rPr lang="hr-HR" sz="4000" dirty="0" smtClean="0">
                <a:solidFill>
                  <a:schemeClr val="tx1"/>
                </a:solidFill>
              </a:rPr>
              <a:t/>
            </a:r>
            <a:br>
              <a:rPr lang="hr-HR" sz="40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rgbClr val="FF0000"/>
                </a:solidFill>
              </a:rPr>
              <a:t>                                      </a:t>
            </a:r>
            <a:br>
              <a:rPr lang="hr-HR" sz="3200" dirty="0" smtClean="0">
                <a:solidFill>
                  <a:srgbClr val="FF0000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ZAKUD – kulturni amaterizam            	  150.000 kn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Kajkaviana – čuvanje kajk. građe      </a:t>
            </a:r>
            <a:r>
              <a:rPr lang="hr-HR" sz="1800" dirty="0" smtClean="0">
                <a:solidFill>
                  <a:schemeClr val="tx1"/>
                </a:solidFill>
              </a:rPr>
              <a:t>     	       </a:t>
            </a:r>
            <a:r>
              <a:rPr lang="hr-HR" sz="3200" dirty="0" smtClean="0">
                <a:solidFill>
                  <a:schemeClr val="tx1"/>
                </a:solidFill>
              </a:rPr>
              <a:t>70.000 kn</a:t>
            </a:r>
            <a:br>
              <a:rPr lang="hr-HR" sz="3200" dirty="0" smtClean="0">
                <a:solidFill>
                  <a:schemeClr val="tx1"/>
                </a:solidFill>
              </a:rPr>
            </a:br>
            <a:r>
              <a:rPr lang="hr-HR" sz="3200" dirty="0" smtClean="0">
                <a:solidFill>
                  <a:schemeClr val="tx1"/>
                </a:solidFill>
              </a:rPr>
              <a:t>Povijesna postrojba KZŽ                          130.000 kn</a:t>
            </a:r>
            <a:br>
              <a:rPr lang="hr-HR" sz="3200" dirty="0" smtClean="0">
                <a:solidFill>
                  <a:schemeClr val="tx1"/>
                </a:solidFill>
              </a:rPr>
            </a:br>
            <a:endParaRPr lang="hr-H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xmlns="" id="{DDE00024-AAD6-4595-94B8-116F46F11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43930"/>
            <a:ext cx="9136063" cy="1277937"/>
          </a:xfrm>
        </p:spPr>
        <p:txBody>
          <a:bodyPr/>
          <a:lstStyle/>
          <a:p>
            <a:pPr>
              <a:defRPr/>
            </a:pPr>
            <a:r>
              <a:rPr lang="hr-HR" altLang="sr-Latn-RS" sz="3552" dirty="0"/>
              <a:t> </a:t>
            </a:r>
            <a:r>
              <a:rPr lang="hr-HR" altLang="sr-Latn-RS" sz="3600" b="1" dirty="0">
                <a:solidFill>
                  <a:srgbClr val="FF0000"/>
                </a:solidFill>
                <a:latin typeface="+mn-lt"/>
              </a:rPr>
              <a:t>Zakonski standard u </a:t>
            </a:r>
            <a:r>
              <a:rPr lang="hr-HR" altLang="sr-Latn-RS" sz="3600" b="1" dirty="0" smtClean="0">
                <a:solidFill>
                  <a:srgbClr val="FF0000"/>
                </a:solidFill>
                <a:latin typeface="+mn-lt"/>
              </a:rPr>
              <a:t>obrazovanju 2019.</a:t>
            </a:r>
            <a:endParaRPr lang="hr-HR" altLang="sr-Latn-RS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xmlns="" id="{E5BB7ED4-480B-4D1E-A8CA-E7DAA1026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2275" y="2560638"/>
            <a:ext cx="9320815" cy="4237037"/>
          </a:xfrm>
        </p:spPr>
        <p:txBody>
          <a:bodyPr/>
          <a:lstStyle/>
          <a:p>
            <a:pPr>
              <a:defRPr/>
            </a:pPr>
            <a:r>
              <a:rPr lang="hr-HR" altLang="sr-Latn-RS" sz="2800" dirty="0"/>
              <a:t>Materijalni </a:t>
            </a:r>
            <a:r>
              <a:rPr lang="hr-HR" altLang="sr-Latn-RS" sz="2800" dirty="0" smtClean="0"/>
              <a:t>troškovi/invest OŠ  	</a:t>
            </a:r>
            <a:r>
              <a:rPr lang="hr-HR" altLang="sr-Latn-RS" sz="3108" b="1" dirty="0" smtClean="0"/>
              <a:t>25.443.064</a:t>
            </a:r>
            <a:r>
              <a:rPr lang="hr-HR" altLang="sr-Latn-RS" sz="3108" dirty="0" smtClean="0"/>
              <a:t> </a:t>
            </a:r>
            <a:r>
              <a:rPr lang="hr-HR" altLang="sr-Latn-RS" sz="3108" b="1" dirty="0" smtClean="0"/>
              <a:t>kn</a:t>
            </a:r>
          </a:p>
          <a:p>
            <a:pPr marL="0" indent="0">
              <a:buNone/>
              <a:defRPr/>
            </a:pPr>
            <a:r>
              <a:rPr lang="hr-HR" altLang="sr-Latn-RS" sz="3108" dirty="0" smtClean="0"/>
              <a:t>                               </a:t>
            </a:r>
            <a:r>
              <a:rPr lang="hr-HR" altLang="sr-Latn-RS" sz="2800" dirty="0" smtClean="0"/>
              <a:t>( Prijevoz učenika 11.628.450 kn )</a:t>
            </a:r>
          </a:p>
          <a:p>
            <a:pPr>
              <a:defRPr/>
            </a:pPr>
            <a:r>
              <a:rPr lang="hr-HR" altLang="sr-Latn-RS" sz="2800" dirty="0"/>
              <a:t>Materijalni </a:t>
            </a:r>
            <a:r>
              <a:rPr lang="hr-HR" altLang="sr-Latn-RS" sz="2800" dirty="0" smtClean="0"/>
              <a:t>troškovi/invest SŠ  	</a:t>
            </a:r>
            <a:r>
              <a:rPr lang="hr-HR" altLang="sr-Latn-RS" sz="3108" b="1" dirty="0" smtClean="0"/>
              <a:t>10.142.678 kn</a:t>
            </a:r>
            <a:endParaRPr lang="hr-HR" altLang="sr-Latn-RS" sz="3108" b="1" dirty="0"/>
          </a:p>
          <a:p>
            <a:pPr>
              <a:defRPr/>
            </a:pPr>
            <a:r>
              <a:rPr lang="hr-HR" altLang="sr-Latn-RS" sz="2800" dirty="0" smtClean="0"/>
              <a:t>Učenički domovi                        	   </a:t>
            </a:r>
            <a:r>
              <a:rPr lang="hr-HR" altLang="sr-Latn-RS" sz="3108" b="1" dirty="0" smtClean="0"/>
              <a:t>1.357 000 kn             </a:t>
            </a:r>
            <a:endParaRPr lang="hr-HR" altLang="sr-Latn-RS" sz="3108" b="1" dirty="0"/>
          </a:p>
          <a:p>
            <a:pPr>
              <a:defRPr/>
            </a:pPr>
            <a:r>
              <a:rPr lang="hr-HR" altLang="sr-Latn-RS" sz="2800" dirty="0"/>
              <a:t>Kapitalna ulaganja</a:t>
            </a:r>
            <a:r>
              <a:rPr lang="hr-HR" altLang="sr-Latn-RS" sz="3108" dirty="0"/>
              <a:t>		  </a:t>
            </a:r>
            <a:r>
              <a:rPr lang="hr-HR" altLang="sr-Latn-RS" sz="3108" dirty="0" smtClean="0"/>
              <a:t>     	</a:t>
            </a:r>
            <a:r>
              <a:rPr lang="hr-HR" altLang="sr-Latn-RS" sz="3108" u="sng" dirty="0" smtClean="0"/>
              <a:t>   </a:t>
            </a:r>
            <a:r>
              <a:rPr lang="hr-HR" altLang="sr-Latn-RS" sz="3108" b="1" u="sng" dirty="0" smtClean="0"/>
              <a:t>3.923.621 kn</a:t>
            </a:r>
          </a:p>
          <a:p>
            <a:pPr marL="0" indent="0">
              <a:buNone/>
              <a:defRPr/>
            </a:pPr>
            <a:r>
              <a:rPr lang="hr-HR" altLang="sr-Latn-RS" sz="3108" b="1" dirty="0" smtClean="0"/>
              <a:t>                                                         40.866.363 kn</a:t>
            </a:r>
            <a:endParaRPr lang="hr-HR" altLang="sr-Latn-RS" sz="3108" b="1" dirty="0"/>
          </a:p>
          <a:p>
            <a:pPr>
              <a:buNone/>
              <a:defRPr/>
            </a:pPr>
            <a:endParaRPr lang="hr-HR" altLang="sr-Latn-RS" sz="1776" b="1" dirty="0">
              <a:solidFill>
                <a:srgbClr val="000066"/>
              </a:solidFill>
            </a:endParaRPr>
          </a:p>
          <a:p>
            <a:pPr>
              <a:buFontTx/>
              <a:buNone/>
              <a:defRPr/>
            </a:pPr>
            <a:endParaRPr lang="hr-HR" altLang="sr-Latn-RS" sz="1776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258" y="1199505"/>
            <a:ext cx="8627904" cy="1632681"/>
          </a:xfrm>
        </p:spPr>
        <p:txBody>
          <a:bodyPr/>
          <a:lstStyle/>
          <a:p>
            <a:r>
              <a:rPr lang="hr-HR" sz="3600" b="1" dirty="0">
                <a:solidFill>
                  <a:srgbClr val="FF0000"/>
                </a:solidFill>
                <a:latin typeface="+mn-lt"/>
              </a:rPr>
              <a:t>Kultura, šport i tehnička kultura</a:t>
            </a:r>
            <a:br>
              <a:rPr lang="hr-HR" sz="3600" b="1" dirty="0">
                <a:solidFill>
                  <a:srgbClr val="FF0000"/>
                </a:solidFill>
                <a:latin typeface="+mn-lt"/>
              </a:rPr>
            </a:br>
            <a:r>
              <a:rPr lang="hr-HR" sz="3600" b="1" dirty="0">
                <a:solidFill>
                  <a:srgbClr val="FF0000"/>
                </a:solidFill>
                <a:latin typeface="+mn-lt"/>
              </a:rPr>
              <a:t>				</a:t>
            </a:r>
            <a:r>
              <a:rPr lang="hr-HR" sz="3600" b="1" dirty="0" smtClean="0">
                <a:solidFill>
                  <a:srgbClr val="FF0000"/>
                </a:solidFill>
                <a:latin typeface="+mn-lt"/>
              </a:rPr>
              <a:t>4.336.500 </a:t>
            </a:r>
            <a:r>
              <a:rPr lang="hr-HR" sz="3600" b="1" dirty="0">
                <a:solidFill>
                  <a:srgbClr val="FF0000"/>
                </a:solidFill>
                <a:latin typeface="+mn-lt"/>
              </a:rPr>
              <a:t>kn</a:t>
            </a:r>
            <a:endParaRPr lang="hr-HR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259" y="2349062"/>
            <a:ext cx="9925216" cy="5060731"/>
          </a:xfrm>
        </p:spPr>
        <p:txBody>
          <a:bodyPr/>
          <a:lstStyle/>
          <a:p>
            <a:pPr algn="l"/>
            <a:r>
              <a:rPr lang="hr-HR" sz="2800" b="1" dirty="0" smtClean="0"/>
              <a:t>KULTURA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800" dirty="0" smtClean="0"/>
              <a:t>izgradnja </a:t>
            </a:r>
            <a:r>
              <a:rPr lang="hr-HR" sz="2800" dirty="0"/>
              <a:t>sakralnih objekata </a:t>
            </a:r>
            <a:br>
              <a:rPr lang="hr-HR" sz="2800" dirty="0"/>
            </a:br>
            <a:r>
              <a:rPr lang="hr-HR" sz="2800" dirty="0"/>
              <a:t>( Marija Bistrica, Poznanovec,St.Toplice)    </a:t>
            </a:r>
            <a:r>
              <a:rPr lang="hr-HR" sz="2800" dirty="0" smtClean="0"/>
              <a:t>   500.000 kn</a:t>
            </a:r>
            <a:r>
              <a:rPr lang="hr-HR" sz="2800" b="1" dirty="0">
                <a:solidFill>
                  <a:srgbClr val="FF0000"/>
                </a:solidFill>
              </a:rPr>
              <a:t/>
            </a:r>
            <a:br>
              <a:rPr lang="hr-HR" sz="2800" b="1" dirty="0">
                <a:solidFill>
                  <a:srgbClr val="FF0000"/>
                </a:solidFill>
              </a:rPr>
            </a:br>
            <a:endParaRPr lang="hr-HR" sz="1800" b="1" dirty="0" smtClean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800" dirty="0" smtClean="0"/>
              <a:t>izgradnja </a:t>
            </a:r>
            <a:r>
              <a:rPr lang="hr-HR" sz="2800" dirty="0"/>
              <a:t>Spomen kuće R</a:t>
            </a:r>
            <a:r>
              <a:rPr lang="hr-HR" sz="2800" dirty="0" smtClean="0"/>
              <a:t>. Perišina                150.000 kn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hr-HR" sz="11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hr-HR" sz="1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800" dirty="0" smtClean="0"/>
              <a:t>Hiža </a:t>
            </a:r>
            <a:r>
              <a:rPr lang="hr-HR" sz="2800" dirty="0"/>
              <a:t>Zagorskih štrukli                   </a:t>
            </a:r>
            <a:r>
              <a:rPr lang="hr-HR" sz="2800" dirty="0" smtClean="0"/>
              <a:t>                   250.000 </a:t>
            </a:r>
            <a:r>
              <a:rPr lang="hr-HR" sz="2800" dirty="0"/>
              <a:t>kn</a:t>
            </a:r>
          </a:p>
          <a:p>
            <a:pPr algn="l"/>
            <a:endParaRPr lang="hr-HR" sz="1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800" dirty="0"/>
              <a:t>otkup kuće Janka Leskovara        </a:t>
            </a:r>
            <a:r>
              <a:rPr lang="hr-HR" sz="2800" dirty="0" smtClean="0"/>
              <a:t>                   </a:t>
            </a:r>
            <a:r>
              <a:rPr lang="hr-HR" sz="2800" dirty="0"/>
              <a:t>200.000 </a:t>
            </a:r>
            <a:r>
              <a:rPr lang="hr-HR" sz="2800" dirty="0" smtClean="0"/>
              <a:t>kn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hr-HR" sz="14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800" dirty="0"/>
              <a:t>manifestacija Susreti za Rudija                         75.000 kn</a:t>
            </a:r>
            <a:br>
              <a:rPr lang="hr-HR" sz="2800" dirty="0"/>
            </a:br>
            <a:endParaRPr lang="hr-HR" sz="2000" b="1" dirty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hr-HR" sz="2800" dirty="0"/>
          </a:p>
          <a:p>
            <a:pPr algn="l"/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543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3420" y="1217696"/>
            <a:ext cx="9568109" cy="1147132"/>
          </a:xfrm>
        </p:spPr>
        <p:txBody>
          <a:bodyPr/>
          <a:lstStyle/>
          <a:p>
            <a:r>
              <a:rPr lang="nn-NO" sz="3600" b="1" dirty="0">
                <a:solidFill>
                  <a:srgbClr val="FF0000"/>
                </a:solidFill>
                <a:latin typeface="+mn-lt"/>
              </a:rPr>
              <a:t>Kultura, </a:t>
            </a:r>
            <a:r>
              <a:rPr lang="hr-HR" sz="3600" b="1" dirty="0" smtClean="0">
                <a:solidFill>
                  <a:srgbClr val="FF0000"/>
                </a:solidFill>
                <a:latin typeface="+mn-lt"/>
              </a:rPr>
              <a:t>š</a:t>
            </a:r>
            <a:r>
              <a:rPr lang="nn-NO" sz="3600" b="1" dirty="0" smtClean="0">
                <a:solidFill>
                  <a:srgbClr val="FF0000"/>
                </a:solidFill>
                <a:latin typeface="+mn-lt"/>
              </a:rPr>
              <a:t>port </a:t>
            </a:r>
            <a:r>
              <a:rPr lang="nn-NO" sz="3600" b="1" dirty="0">
                <a:solidFill>
                  <a:srgbClr val="FF0000"/>
                </a:solidFill>
                <a:latin typeface="+mn-lt"/>
              </a:rPr>
              <a:t>i tehnička </a:t>
            </a:r>
            <a:r>
              <a:rPr lang="nn-NO" sz="3600" b="1" dirty="0" smtClean="0">
                <a:solidFill>
                  <a:srgbClr val="FF0000"/>
                </a:solidFill>
                <a:latin typeface="+mn-lt"/>
              </a:rPr>
              <a:t>kultura</a:t>
            </a:r>
            <a:r>
              <a:rPr lang="hr-HR" sz="36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hr-HR" sz="3600" b="1" dirty="0" smtClean="0">
                <a:solidFill>
                  <a:srgbClr val="FF0000"/>
                </a:solidFill>
                <a:latin typeface="+mn-lt"/>
              </a:rPr>
            </a:br>
            <a:r>
              <a:rPr lang="hr-HR" sz="3600" b="1" dirty="0" smtClean="0">
                <a:solidFill>
                  <a:srgbClr val="FF0000"/>
                </a:solidFill>
                <a:latin typeface="+mn-lt"/>
              </a:rPr>
              <a:t>				 4.336.500 </a:t>
            </a:r>
            <a:r>
              <a:rPr lang="hr-HR" sz="3600" b="1" dirty="0">
                <a:solidFill>
                  <a:srgbClr val="FF0000"/>
                </a:solidFill>
                <a:latin typeface="+mn-lt"/>
              </a:rPr>
              <a:t>kn</a:t>
            </a:r>
            <a:r>
              <a:rPr lang="hr-HR" dirty="0" smtClean="0">
                <a:solidFill>
                  <a:srgbClr val="FF0000"/>
                </a:solidFill>
              </a:rPr>
              <a:t/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>
                <a:solidFill>
                  <a:srgbClr val="FF0000"/>
                </a:solidFill>
              </a:rPr>
              <a:t/>
            </a:r>
            <a:br>
              <a:rPr lang="hr-HR" dirty="0">
                <a:solidFill>
                  <a:srgbClr val="FF0000"/>
                </a:solidFill>
              </a:rPr>
            </a:br>
            <a:r>
              <a:rPr lang="hr-HR" sz="2800" b="1" dirty="0" smtClean="0">
                <a:solidFill>
                  <a:schemeClr val="tx1"/>
                </a:solidFill>
                <a:latin typeface="+mn-lt"/>
              </a:rPr>
              <a:t>SPORT</a:t>
            </a:r>
            <a:r>
              <a:rPr lang="hr-HR" sz="3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hr-HR" sz="3200" b="1" dirty="0" smtClean="0">
                <a:solidFill>
                  <a:schemeClr val="tx1"/>
                </a:solidFill>
                <a:latin typeface="+mn-lt"/>
              </a:rPr>
            </a:br>
            <a:r>
              <a:rPr lang="hr-HR" sz="1600" dirty="0">
                <a:solidFill>
                  <a:schemeClr val="tx1"/>
                </a:solidFill>
              </a:rPr>
              <a:t/>
            </a:r>
            <a:br>
              <a:rPr lang="hr-HR" sz="1600" dirty="0">
                <a:solidFill>
                  <a:schemeClr val="tx1"/>
                </a:solidFill>
              </a:rPr>
            </a:br>
            <a:r>
              <a:rPr lang="hr-HR" sz="2800" dirty="0" smtClean="0">
                <a:solidFill>
                  <a:schemeClr val="tx1"/>
                </a:solidFill>
                <a:latin typeface="+mn-lt"/>
              </a:rPr>
              <a:t>Sportska zajednica KZŽ                              940.000 kn</a:t>
            </a:r>
            <a:br>
              <a:rPr lang="hr-HR" sz="2800" dirty="0" smtClean="0">
                <a:solidFill>
                  <a:schemeClr val="tx1"/>
                </a:solidFill>
                <a:latin typeface="+mn-lt"/>
              </a:rPr>
            </a:br>
            <a:r>
              <a:rPr lang="hr-HR" sz="2800" dirty="0" smtClean="0">
                <a:solidFill>
                  <a:schemeClr val="tx1"/>
                </a:solidFill>
                <a:latin typeface="+mn-lt"/>
              </a:rPr>
              <a:t>Žup.školski sportski savez                          </a:t>
            </a:r>
            <a:r>
              <a:rPr lang="hr-HR" sz="2800" u="sng" dirty="0" smtClean="0">
                <a:solidFill>
                  <a:schemeClr val="tx1"/>
                </a:solidFill>
                <a:latin typeface="+mn-lt"/>
              </a:rPr>
              <a:t>220.000 kn</a:t>
            </a:r>
            <a:br>
              <a:rPr lang="hr-HR" sz="2800" u="sng" dirty="0" smtClean="0">
                <a:solidFill>
                  <a:schemeClr val="tx1"/>
                </a:solidFill>
                <a:latin typeface="+mn-lt"/>
              </a:rPr>
            </a:br>
            <a:r>
              <a:rPr lang="hr-HR" sz="2800" dirty="0" smtClean="0">
                <a:solidFill>
                  <a:schemeClr val="tx1"/>
                </a:solidFill>
                <a:latin typeface="+mn-lt"/>
              </a:rPr>
              <a:t>                                                                 </a:t>
            </a:r>
            <a:r>
              <a:rPr lang="hr-HR" sz="2800" b="1" dirty="0" smtClean="0">
                <a:solidFill>
                  <a:schemeClr val="tx1"/>
                </a:solidFill>
                <a:latin typeface="+mn-lt"/>
              </a:rPr>
              <a:t>1.160.000 kn</a:t>
            </a:r>
            <a:r>
              <a:rPr lang="hr-HR" sz="2800" b="1" dirty="0">
                <a:solidFill>
                  <a:schemeClr val="tx1"/>
                </a:solidFill>
                <a:latin typeface="+mn-lt"/>
              </a:rPr>
              <a:t/>
            </a:r>
            <a:br>
              <a:rPr lang="hr-HR" sz="2800" b="1" dirty="0">
                <a:solidFill>
                  <a:schemeClr val="tx1"/>
                </a:solidFill>
                <a:latin typeface="+mn-lt"/>
              </a:rPr>
            </a:br>
            <a:r>
              <a:rPr lang="hr-HR" sz="2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hr-HR" sz="2800" dirty="0" smtClean="0">
                <a:solidFill>
                  <a:schemeClr val="tx1"/>
                </a:solidFill>
                <a:latin typeface="+mn-lt"/>
              </a:rPr>
            </a:br>
            <a:r>
              <a:rPr lang="hr-HR" sz="3200" b="1" dirty="0">
                <a:solidFill>
                  <a:schemeClr val="tx1"/>
                </a:solidFill>
                <a:latin typeface="+mn-lt"/>
              </a:rPr>
              <a:t/>
            </a:r>
            <a:br>
              <a:rPr lang="hr-HR" sz="3200" b="1" dirty="0">
                <a:solidFill>
                  <a:schemeClr val="tx1"/>
                </a:solidFill>
                <a:latin typeface="+mn-lt"/>
              </a:rPr>
            </a:br>
            <a:r>
              <a:rPr lang="hr-HR" sz="2800" b="1" dirty="0" smtClean="0">
                <a:solidFill>
                  <a:schemeClr val="tx1"/>
                </a:solidFill>
                <a:latin typeface="+mn-lt"/>
              </a:rPr>
              <a:t>TEHNIČKA KULTURA</a:t>
            </a:r>
            <a:r>
              <a:rPr lang="hr-HR" sz="3600" dirty="0" smtClean="0">
                <a:solidFill>
                  <a:schemeClr val="tx1"/>
                </a:solidFill>
              </a:rPr>
              <a:t>		      	       </a:t>
            </a:r>
            <a:r>
              <a:rPr lang="hr-HR" sz="2800" dirty="0" smtClean="0">
                <a:solidFill>
                  <a:schemeClr val="tx1"/>
                </a:solidFill>
                <a:latin typeface="+mn-lt"/>
              </a:rPr>
              <a:t>70.000 kn</a:t>
            </a:r>
            <a:r>
              <a:rPr lang="hr-HR" sz="3600" dirty="0" smtClean="0">
                <a:solidFill>
                  <a:schemeClr val="tx1"/>
                </a:solidFill>
              </a:rPr>
              <a:t/>
            </a:r>
            <a:br>
              <a:rPr lang="hr-HR" sz="3600" dirty="0" smtClean="0">
                <a:solidFill>
                  <a:schemeClr val="tx1"/>
                </a:solidFill>
              </a:rPr>
            </a:br>
            <a:r>
              <a:rPr lang="hr-HR" sz="3600" dirty="0">
                <a:solidFill>
                  <a:schemeClr val="tx1"/>
                </a:solidFill>
              </a:rPr>
              <a:t> </a:t>
            </a:r>
            <a:r>
              <a:rPr lang="hr-HR" sz="3600" dirty="0" smtClean="0">
                <a:solidFill>
                  <a:schemeClr val="tx1"/>
                </a:solidFill>
              </a:rPr>
              <a:t>            </a:t>
            </a:r>
            <a:endParaRPr lang="hr-H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16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3728" y="1231035"/>
            <a:ext cx="8627904" cy="850013"/>
          </a:xfrm>
        </p:spPr>
        <p:txBody>
          <a:bodyPr/>
          <a:lstStyle/>
          <a:p>
            <a:r>
              <a:rPr lang="hr-HR" sz="3600" b="1" dirty="0" smtClean="0">
                <a:solidFill>
                  <a:srgbClr val="FF0000"/>
                </a:solidFill>
                <a:latin typeface="+mn-lt"/>
              </a:rPr>
              <a:t>Planirano u 2020.</a:t>
            </a:r>
            <a:endParaRPr lang="hr-H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145" y="2396359"/>
            <a:ext cx="94567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800" b="1" dirty="0" smtClean="0">
              <a:latin typeface="+mn-lt"/>
            </a:endParaRPr>
          </a:p>
          <a:p>
            <a:endParaRPr lang="hr-HR" i="1" dirty="0" smtClean="0">
              <a:solidFill>
                <a:srgbClr val="FF0000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193728" y="1940372"/>
            <a:ext cx="980221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OBRAZOVANJE: ukupno </a:t>
            </a:r>
            <a:r>
              <a:rPr lang="hr-HR" b="1" dirty="0" smtClean="0">
                <a:solidFill>
                  <a:srgbClr val="FF0000"/>
                </a:solidFill>
              </a:rPr>
              <a:t>114.1 </a:t>
            </a:r>
            <a:r>
              <a:rPr lang="hr-HR" b="1" dirty="0">
                <a:solidFill>
                  <a:srgbClr val="FF0000"/>
                </a:solidFill>
              </a:rPr>
              <a:t>mil.kn 								  </a:t>
            </a:r>
            <a:r>
              <a:rPr lang="hr-HR" dirty="0" smtClean="0">
                <a:solidFill>
                  <a:srgbClr val="FF0000"/>
                </a:solidFill>
              </a:rPr>
              <a:t>(46,2%proračuna </a:t>
            </a:r>
            <a:r>
              <a:rPr lang="hr-HR" dirty="0">
                <a:solidFill>
                  <a:srgbClr val="FF0000"/>
                </a:solidFill>
              </a:rPr>
              <a:t>KZŽ)</a:t>
            </a:r>
            <a:endParaRPr lang="hr-HR" b="1" dirty="0"/>
          </a:p>
          <a:p>
            <a:r>
              <a:rPr lang="hr-HR" b="1" dirty="0"/>
              <a:t>Izdvajanja po područjima:</a:t>
            </a:r>
          </a:p>
          <a:p>
            <a:pPr marL="457200" indent="-457200">
              <a:buFont typeface="Arial" charset="0"/>
              <a:buChar char="•"/>
            </a:pPr>
            <a:endParaRPr lang="hr-HR" sz="1800" dirty="0"/>
          </a:p>
          <a:p>
            <a:r>
              <a:rPr lang="hr-HR" sz="1400" dirty="0"/>
              <a:t>	</a:t>
            </a:r>
            <a:r>
              <a:rPr lang="hr-HR" sz="2800" dirty="0" smtClean="0"/>
              <a:t>42.1 </a:t>
            </a:r>
            <a:r>
              <a:rPr lang="hr-HR" sz="2800" dirty="0" err="1"/>
              <a:t>mil</a:t>
            </a:r>
            <a:r>
              <a:rPr lang="hr-HR" sz="2800" dirty="0"/>
              <a:t>. kn (</a:t>
            </a:r>
            <a:r>
              <a:rPr lang="hr-HR" sz="2800" dirty="0" err="1"/>
              <a:t>dec</a:t>
            </a:r>
            <a:r>
              <a:rPr lang="hr-HR" sz="2800" dirty="0"/>
              <a:t>. sredstva) </a:t>
            </a:r>
          </a:p>
          <a:p>
            <a:r>
              <a:rPr lang="hr-HR" sz="2800" dirty="0"/>
              <a:t>	</a:t>
            </a:r>
            <a:r>
              <a:rPr lang="hr-HR" sz="2800" dirty="0" smtClean="0"/>
              <a:t>14.7 </a:t>
            </a:r>
            <a:r>
              <a:rPr lang="hr-HR" sz="2800" dirty="0" err="1"/>
              <a:t>mil</a:t>
            </a:r>
            <a:r>
              <a:rPr lang="hr-HR" sz="2800" dirty="0"/>
              <a:t>. kn (vlastita sredstva)</a:t>
            </a:r>
          </a:p>
          <a:p>
            <a:r>
              <a:rPr lang="hr-HR" sz="2800" dirty="0"/>
              <a:t>	</a:t>
            </a:r>
            <a:r>
              <a:rPr lang="hr-HR" sz="2800" dirty="0" smtClean="0"/>
              <a:t>57.3 </a:t>
            </a:r>
            <a:r>
              <a:rPr lang="hr-HR" sz="2800" dirty="0" err="1" smtClean="0"/>
              <a:t>mil</a:t>
            </a:r>
            <a:r>
              <a:rPr lang="hr-HR" sz="2800" dirty="0"/>
              <a:t>. kn (ostali izvori-EU, Fond EU, ESF, 	</a:t>
            </a:r>
            <a:r>
              <a:rPr lang="hr-HR" sz="2800" dirty="0" smtClean="0"/>
              <a:t>           </a:t>
            </a:r>
            <a:r>
              <a:rPr lang="hr-HR" sz="2800" dirty="0"/>
              <a:t>	</a:t>
            </a:r>
            <a:r>
              <a:rPr lang="hr-HR" sz="2800" u="sng" dirty="0" smtClean="0"/>
              <a:t>  </a:t>
            </a:r>
            <a:r>
              <a:rPr lang="hr-HR" sz="2800" u="sng" dirty="0"/>
              <a:t>		</a:t>
            </a:r>
            <a:r>
              <a:rPr lang="hr-HR" sz="2800" dirty="0"/>
              <a:t>	    </a:t>
            </a:r>
            <a:r>
              <a:rPr lang="hr-HR" sz="2800" dirty="0" err="1" smtClean="0"/>
              <a:t>MZiO,kreditna</a:t>
            </a:r>
            <a:r>
              <a:rPr lang="hr-HR" sz="2800" dirty="0" smtClean="0"/>
              <a:t> </a:t>
            </a:r>
            <a:r>
              <a:rPr lang="hr-HR" sz="2800" dirty="0"/>
              <a:t>sredstva)</a:t>
            </a:r>
          </a:p>
          <a:p>
            <a:r>
              <a:rPr lang="hr-HR" sz="2800" dirty="0"/>
              <a:t>        </a:t>
            </a:r>
            <a:r>
              <a:rPr lang="hr-HR" sz="2800" b="1" dirty="0" smtClean="0"/>
              <a:t>114.1 </a:t>
            </a:r>
            <a:r>
              <a:rPr lang="hr-HR" sz="2800" b="1" dirty="0" err="1"/>
              <a:t>mil</a:t>
            </a:r>
            <a:r>
              <a:rPr lang="hr-HR" sz="2800" b="1" dirty="0"/>
              <a:t>. kn </a:t>
            </a:r>
          </a:p>
          <a:p>
            <a:r>
              <a:rPr lang="hr-HR" sz="2800" dirty="0"/>
              <a:t>	</a:t>
            </a:r>
            <a:r>
              <a:rPr lang="hr-HR" dirty="0"/>
              <a:t>		                    </a:t>
            </a:r>
          </a:p>
          <a:p>
            <a:r>
              <a:rPr lang="hr-HR" b="1" dirty="0">
                <a:solidFill>
                  <a:srgbClr val="FF0000"/>
                </a:solidFill>
              </a:rPr>
              <a:t>KULTURA, ŠPORT, TEH. KULTURA:	</a:t>
            </a:r>
            <a:r>
              <a:rPr lang="hr-HR" dirty="0"/>
              <a:t>								</a:t>
            </a:r>
            <a:r>
              <a:rPr lang="hr-HR" b="1" dirty="0">
                <a:solidFill>
                  <a:srgbClr val="FF0000"/>
                </a:solidFill>
              </a:rPr>
              <a:t>ukupno </a:t>
            </a:r>
            <a:r>
              <a:rPr lang="hr-HR" b="1" dirty="0" smtClean="0">
                <a:solidFill>
                  <a:srgbClr val="FF0000"/>
                </a:solidFill>
              </a:rPr>
              <a:t>5.3 </a:t>
            </a:r>
            <a:r>
              <a:rPr lang="hr-HR" b="1" dirty="0" err="1">
                <a:solidFill>
                  <a:srgbClr val="FF0000"/>
                </a:solidFill>
              </a:rPr>
              <a:t>mil</a:t>
            </a:r>
            <a:r>
              <a:rPr lang="hr-HR" b="1" dirty="0">
                <a:solidFill>
                  <a:srgbClr val="FF0000"/>
                </a:solidFill>
              </a:rPr>
              <a:t>. kn   </a:t>
            </a:r>
          </a:p>
          <a:p>
            <a:pPr marL="457200" indent="-457200">
              <a:buFont typeface="Arial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50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7FDF9E6C-BC6E-4DE4-9002-2DDE775C078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8000" y="304800"/>
            <a:ext cx="9134475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78CCB93E-5F8A-4089-B70A-7BE0DDEEDF3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hr-HR" altLang="sr-Latn-RS" sz="4000" b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hr-HR" altLang="sr-Latn-RS" sz="4000" b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hr-HR" altLang="sr-Latn-RS" sz="4000" b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sr-Latn-RS" sz="4000" b="1" dirty="0" smtClean="0"/>
              <a:t>      Hvala na pažnji i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sr-Latn-RS" sz="4000" b="1" dirty="0" smtClean="0"/>
              <a:t>                   ugodan dan!</a:t>
            </a:r>
            <a:endParaRPr lang="hr-HR" altLang="sr-Latn-R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1938" y="1050687"/>
            <a:ext cx="9135428" cy="1269471"/>
          </a:xfrm>
        </p:spPr>
        <p:txBody>
          <a:bodyPr/>
          <a:lstStyle/>
          <a:p>
            <a:r>
              <a:rPr lang="hr-HR" sz="3600" b="1" dirty="0">
                <a:solidFill>
                  <a:srgbClr val="FF0000"/>
                </a:solidFill>
                <a:latin typeface="+mn-lt"/>
              </a:rPr>
              <a:t>Investicijska ulaganja u škole 2019</a:t>
            </a:r>
            <a:r>
              <a:rPr lang="hr-HR" sz="3600" b="1" dirty="0" smtClean="0">
                <a:solidFill>
                  <a:srgbClr val="FF0000"/>
                </a:solidFill>
                <a:latin typeface="+mn-lt"/>
              </a:rPr>
              <a:t>.</a:t>
            </a:r>
            <a:br>
              <a:rPr lang="hr-HR" sz="3600" b="1" dirty="0" smtClean="0">
                <a:solidFill>
                  <a:srgbClr val="FF0000"/>
                </a:solidFill>
                <a:latin typeface="+mn-lt"/>
              </a:rPr>
            </a:br>
            <a:r>
              <a:rPr lang="hr-HR" sz="3600" b="1" dirty="0" smtClean="0">
                <a:solidFill>
                  <a:srgbClr val="FF0000"/>
                </a:solidFill>
                <a:latin typeface="+mn-lt"/>
              </a:rPr>
              <a:t>- ukupna sredstva: 3 mil. kn</a:t>
            </a:r>
            <a:endParaRPr lang="hr-HR" sz="3600" b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1938" y="2320158"/>
            <a:ext cx="9652000" cy="5649913"/>
          </a:xfrm>
        </p:spPr>
        <p:txBody>
          <a:bodyPr/>
          <a:lstStyle/>
          <a:p>
            <a:pPr marL="0" indent="0">
              <a:buNone/>
            </a:pPr>
            <a:r>
              <a:rPr lang="hr-HR" sz="2800" b="1" dirty="0"/>
              <a:t>SANACIJA KROVIŠTA – ukupno: </a:t>
            </a:r>
            <a:r>
              <a:rPr lang="hr-HR" sz="2800" b="1" dirty="0" smtClean="0"/>
              <a:t>	</a:t>
            </a:r>
            <a:r>
              <a:rPr lang="hr-HR" sz="2800" b="1" u="sng" dirty="0" smtClean="0"/>
              <a:t>920.902,01  kn</a:t>
            </a:r>
            <a:r>
              <a:rPr lang="hr-HR" sz="2800" dirty="0" smtClean="0"/>
              <a:t> </a:t>
            </a:r>
            <a:r>
              <a:rPr lang="hr-HR" sz="2800" b="1" dirty="0"/>
              <a:t> </a:t>
            </a:r>
            <a:endParaRPr lang="hr-HR" sz="2800" b="1" dirty="0" smtClean="0"/>
          </a:p>
          <a:p>
            <a:pPr marL="0" indent="0">
              <a:buNone/>
            </a:pPr>
            <a:endParaRPr lang="hr-HR" sz="2800" dirty="0"/>
          </a:p>
          <a:p>
            <a:pPr lvl="0"/>
            <a:r>
              <a:rPr lang="hr-HR" sz="2800" dirty="0"/>
              <a:t>OŠ </a:t>
            </a:r>
            <a:r>
              <a:rPr lang="hr-HR" sz="2800" dirty="0" smtClean="0"/>
              <a:t>Belec	 			      	236.402,44 kn</a:t>
            </a:r>
            <a:endParaRPr lang="hr-HR" sz="2800" dirty="0"/>
          </a:p>
          <a:p>
            <a:pPr lvl="0"/>
            <a:r>
              <a:rPr lang="hr-HR" sz="2800" dirty="0"/>
              <a:t>OŠ Zlatar </a:t>
            </a:r>
            <a:r>
              <a:rPr lang="hr-HR" sz="2800" dirty="0" smtClean="0"/>
              <a:t>Bistrica 		      	238.794,71 kn</a:t>
            </a:r>
            <a:endParaRPr lang="hr-HR" sz="2800" dirty="0"/>
          </a:p>
          <a:p>
            <a:pPr lvl="0"/>
            <a:r>
              <a:rPr lang="hr-HR" sz="2800" dirty="0"/>
              <a:t>OŠ Gornje </a:t>
            </a:r>
            <a:r>
              <a:rPr lang="hr-HR" sz="2800" dirty="0" smtClean="0"/>
              <a:t>Jesenje		      	208.799,91 kn</a:t>
            </a:r>
            <a:endParaRPr lang="hr-HR" sz="2800" dirty="0"/>
          </a:p>
          <a:p>
            <a:pPr lvl="0"/>
            <a:r>
              <a:rPr lang="hr-HR" sz="2800" dirty="0"/>
              <a:t>OŠ </a:t>
            </a:r>
            <a:r>
              <a:rPr lang="hr-HR" sz="2800" dirty="0" smtClean="0"/>
              <a:t>Radoboj 			        	  17.728,75 kn</a:t>
            </a:r>
            <a:endParaRPr lang="hr-HR" sz="2800" dirty="0"/>
          </a:p>
          <a:p>
            <a:pPr lvl="0"/>
            <a:r>
              <a:rPr lang="hr-HR" sz="2800" dirty="0"/>
              <a:t>OŠ Marija </a:t>
            </a:r>
            <a:r>
              <a:rPr lang="hr-HR" sz="2800" dirty="0" smtClean="0"/>
              <a:t>Bistrica 			    9.150,00 kn</a:t>
            </a:r>
            <a:endParaRPr lang="hr-HR" sz="2800" dirty="0"/>
          </a:p>
          <a:p>
            <a:pPr lvl="0"/>
            <a:r>
              <a:rPr lang="hr-HR" sz="2800" dirty="0" smtClean="0"/>
              <a:t>ŠUDIGO 					    5.752,50 kn</a:t>
            </a:r>
            <a:endParaRPr lang="hr-HR" sz="2800" dirty="0"/>
          </a:p>
          <a:p>
            <a:pPr lvl="0"/>
            <a:r>
              <a:rPr lang="hr-HR" sz="2800" dirty="0"/>
              <a:t>OŠ </a:t>
            </a:r>
            <a:r>
              <a:rPr lang="hr-HR" sz="2800" dirty="0" smtClean="0"/>
              <a:t>Desinić (PŠ Vinagora) 	             20.000,00 kn</a:t>
            </a:r>
            <a:endParaRPr lang="hr-HR" sz="2800" dirty="0"/>
          </a:p>
          <a:p>
            <a:pPr lvl="0"/>
            <a:r>
              <a:rPr lang="hr-HR" sz="2800" dirty="0"/>
              <a:t>OŠ Donja </a:t>
            </a:r>
            <a:r>
              <a:rPr lang="hr-HR" sz="2800" dirty="0" smtClean="0"/>
              <a:t>Stubica (PŠ Lepa Ves) 	 184.273,70 kn</a:t>
            </a:r>
            <a:endParaRPr lang="hr-HR" sz="2800" dirty="0"/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9172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1938" y="483129"/>
            <a:ext cx="9135428" cy="1269471"/>
          </a:xfrm>
        </p:spPr>
        <p:txBody>
          <a:bodyPr/>
          <a:lstStyle/>
          <a:p>
            <a:r>
              <a:rPr lang="hr-HR" sz="3600" b="1" dirty="0">
                <a:solidFill>
                  <a:srgbClr val="FF0000"/>
                </a:solidFill>
                <a:latin typeface="+mn-lt"/>
              </a:rPr>
              <a:t>Investicijska ulaganja u škole 2019.</a:t>
            </a:r>
            <a:r>
              <a:rPr lang="hr-HR" sz="4400" b="1" dirty="0">
                <a:solidFill>
                  <a:srgbClr val="FF0000"/>
                </a:solidFill>
              </a:rPr>
              <a:t/>
            </a:r>
            <a:br>
              <a:rPr lang="hr-HR" sz="4400" b="1" dirty="0">
                <a:solidFill>
                  <a:srgbClr val="FF0000"/>
                </a:solidFill>
              </a:rPr>
            </a:br>
            <a:r>
              <a:rPr lang="hr-HR" sz="4400" b="1" dirty="0">
                <a:solidFill>
                  <a:srgbClr val="FF0000"/>
                </a:solidFill>
              </a:rPr>
              <a:t>- </a:t>
            </a:r>
            <a:r>
              <a:rPr lang="hr-HR" sz="3600" b="1" dirty="0">
                <a:solidFill>
                  <a:srgbClr val="FF0000"/>
                </a:solidFill>
                <a:latin typeface="+mn-lt"/>
              </a:rPr>
              <a:t>ukupna sredstva: 3 mil. kn</a:t>
            </a:r>
            <a:endParaRPr lang="hr-HR" sz="3600" b="1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800" b="1" dirty="0"/>
              <a:t>SANACIJA </a:t>
            </a:r>
            <a:r>
              <a:rPr lang="hr-HR" sz="2800" b="1" dirty="0" smtClean="0"/>
              <a:t>SANITARIJA– </a:t>
            </a:r>
            <a:r>
              <a:rPr lang="hr-HR" sz="2800" b="1" dirty="0"/>
              <a:t>ukupno: </a:t>
            </a:r>
            <a:r>
              <a:rPr lang="hr-HR" sz="2800" b="1" dirty="0" smtClean="0"/>
              <a:t>	</a:t>
            </a:r>
            <a:r>
              <a:rPr lang="hr-HR" sz="2800" b="1" u="sng" dirty="0" smtClean="0"/>
              <a:t>334.666,98 </a:t>
            </a:r>
            <a:r>
              <a:rPr lang="hr-HR" sz="2800" b="1" u="sng" dirty="0"/>
              <a:t>kn</a:t>
            </a:r>
            <a:r>
              <a:rPr lang="hr-HR" sz="2800" b="1" dirty="0"/>
              <a:t> </a:t>
            </a:r>
            <a:endParaRPr lang="hr-HR" sz="2800" dirty="0"/>
          </a:p>
          <a:p>
            <a:pPr lvl="0"/>
            <a:endParaRPr lang="hr-HR" sz="2800" dirty="0" smtClean="0"/>
          </a:p>
          <a:p>
            <a:pPr lvl="0"/>
            <a:r>
              <a:rPr lang="hr-HR" sz="2800" dirty="0" smtClean="0"/>
              <a:t>OŠ Radoboj</a:t>
            </a:r>
            <a:r>
              <a:rPr lang="hr-HR" sz="2800" dirty="0"/>
              <a:t>	</a:t>
            </a:r>
            <a:r>
              <a:rPr lang="hr-HR" sz="2800" dirty="0" smtClean="0"/>
              <a:t>			</a:t>
            </a:r>
            <a:r>
              <a:rPr lang="hr-HR" sz="2800" dirty="0"/>
              <a:t>	</a:t>
            </a:r>
            <a:r>
              <a:rPr lang="hr-HR" sz="2800" dirty="0" smtClean="0"/>
              <a:t>22.791,93 kn</a:t>
            </a:r>
            <a:endParaRPr lang="hr-HR" sz="2800" dirty="0"/>
          </a:p>
          <a:p>
            <a:pPr lvl="0"/>
            <a:r>
              <a:rPr lang="hr-HR" sz="2800" dirty="0"/>
              <a:t>OŠ Hum na </a:t>
            </a:r>
            <a:r>
              <a:rPr lang="hr-HR" sz="2800" dirty="0" smtClean="0"/>
              <a:t>Sutli (PŠ Lupinjak</a:t>
            </a:r>
            <a:r>
              <a:rPr lang="hr-HR" sz="2800" dirty="0"/>
              <a:t>)</a:t>
            </a:r>
            <a:r>
              <a:rPr lang="hr-HR" sz="2800" dirty="0" smtClean="0"/>
              <a:t> 		12.254,49 kn</a:t>
            </a:r>
            <a:endParaRPr lang="hr-HR" sz="2800" dirty="0"/>
          </a:p>
          <a:p>
            <a:pPr lvl="0"/>
            <a:r>
              <a:rPr lang="hr-HR" sz="2800" dirty="0"/>
              <a:t>OŠ Gornja </a:t>
            </a:r>
            <a:r>
              <a:rPr lang="hr-HR" sz="2800" dirty="0" smtClean="0"/>
              <a:t>Stubica				10.000,00 kn</a:t>
            </a:r>
            <a:endParaRPr lang="hr-HR" sz="2800" dirty="0"/>
          </a:p>
          <a:p>
            <a:pPr lvl="0"/>
            <a:r>
              <a:rPr lang="hr-HR" sz="2800" dirty="0"/>
              <a:t>OŠ </a:t>
            </a:r>
            <a:r>
              <a:rPr lang="hr-HR" sz="2800" dirty="0" smtClean="0"/>
              <a:t>Kumrovec		</a:t>
            </a:r>
            <a:r>
              <a:rPr lang="hr-HR" sz="2800" dirty="0"/>
              <a:t>	</a:t>
            </a:r>
            <a:r>
              <a:rPr lang="hr-HR" sz="2800" dirty="0" smtClean="0"/>
              <a:t>		19.000,00 kn</a:t>
            </a:r>
            <a:endParaRPr lang="hr-HR" sz="2800" dirty="0"/>
          </a:p>
          <a:p>
            <a:pPr lvl="0"/>
            <a:r>
              <a:rPr lang="hr-HR" sz="2800" dirty="0"/>
              <a:t>COO Krapinske </a:t>
            </a:r>
            <a:r>
              <a:rPr lang="hr-HR" sz="2800" dirty="0" smtClean="0"/>
              <a:t>Toplice	</a:t>
            </a:r>
            <a:r>
              <a:rPr lang="hr-HR" sz="2800" dirty="0"/>
              <a:t> </a:t>
            </a:r>
            <a:r>
              <a:rPr lang="hr-HR" sz="2800" dirty="0" smtClean="0"/>
              <a:t>         		13.000,00 kn</a:t>
            </a:r>
            <a:endParaRPr lang="hr-HR" sz="2800" dirty="0"/>
          </a:p>
          <a:p>
            <a:pPr lvl="0"/>
            <a:r>
              <a:rPr lang="hr-HR" sz="2800" dirty="0"/>
              <a:t>OŠ </a:t>
            </a:r>
            <a:r>
              <a:rPr lang="hr-HR" sz="2800" dirty="0" smtClean="0"/>
              <a:t>Desinić		</a:t>
            </a:r>
            <a:r>
              <a:rPr lang="hr-HR" sz="2800" dirty="0"/>
              <a:t>	</a:t>
            </a:r>
            <a:r>
              <a:rPr lang="hr-HR" sz="2800" dirty="0" smtClean="0"/>
              <a:t>	 	  2.800,00 kn</a:t>
            </a:r>
            <a:endParaRPr lang="hr-HR" sz="2800" dirty="0"/>
          </a:p>
          <a:p>
            <a:pPr lvl="0"/>
            <a:r>
              <a:rPr lang="hr-HR" sz="2800" dirty="0"/>
              <a:t>OŠ </a:t>
            </a:r>
            <a:r>
              <a:rPr lang="hr-HR" sz="2800" dirty="0" smtClean="0"/>
              <a:t>Đurmanec					50.955,56 kn</a:t>
            </a:r>
            <a:endParaRPr lang="hr-HR" sz="2800" dirty="0"/>
          </a:p>
          <a:p>
            <a:pPr lvl="0"/>
            <a:r>
              <a:rPr lang="hr-HR" sz="2800" dirty="0"/>
              <a:t>OŠ </a:t>
            </a:r>
            <a:r>
              <a:rPr lang="hr-HR" sz="2800" dirty="0" smtClean="0"/>
              <a:t>Belec			</a:t>
            </a:r>
            <a:r>
              <a:rPr lang="hr-HR" sz="2800" dirty="0"/>
              <a:t>	</a:t>
            </a:r>
            <a:r>
              <a:rPr lang="hr-HR" sz="2800" dirty="0" smtClean="0"/>
              <a:t>	  	  4.165,00 kn</a:t>
            </a:r>
            <a:endParaRPr lang="hr-HR" sz="2800" dirty="0"/>
          </a:p>
          <a:p>
            <a:pPr lvl="0"/>
            <a:r>
              <a:rPr lang="hr-HR" sz="2800" dirty="0"/>
              <a:t>OŠ </a:t>
            </a:r>
            <a:r>
              <a:rPr lang="hr-HR" sz="2800" dirty="0" smtClean="0"/>
              <a:t>Mače				</a:t>
            </a:r>
            <a:r>
              <a:rPr lang="hr-HR" sz="2800" dirty="0"/>
              <a:t>  </a:t>
            </a:r>
            <a:r>
              <a:rPr lang="hr-HR" sz="2800" dirty="0" smtClean="0"/>
              <a:t>       	         199.700,00 kn</a:t>
            </a:r>
            <a:endParaRPr lang="hr-HR" sz="2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926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5634" y="1103586"/>
            <a:ext cx="9135428" cy="1043152"/>
          </a:xfrm>
        </p:spPr>
        <p:txBody>
          <a:bodyPr/>
          <a:lstStyle/>
          <a:p>
            <a:r>
              <a:rPr lang="hr-HR" sz="3600" b="1" dirty="0">
                <a:solidFill>
                  <a:srgbClr val="FF0000"/>
                </a:solidFill>
                <a:latin typeface="+mn-lt"/>
              </a:rPr>
              <a:t>Investicijska ulaganja u škole 2019.</a:t>
            </a:r>
            <a:br>
              <a:rPr lang="hr-HR" sz="3600" b="1" dirty="0">
                <a:solidFill>
                  <a:srgbClr val="FF0000"/>
                </a:solidFill>
                <a:latin typeface="+mn-lt"/>
              </a:rPr>
            </a:br>
            <a:r>
              <a:rPr lang="hr-HR" sz="3600" b="1" dirty="0">
                <a:solidFill>
                  <a:srgbClr val="FF0000"/>
                </a:solidFill>
                <a:latin typeface="+mn-lt"/>
              </a:rPr>
              <a:t>- ukupna sredstva: 3 mil. kn</a:t>
            </a:r>
            <a:endParaRPr lang="hr-HR" sz="3600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7524" y="2146738"/>
            <a:ext cx="9652000" cy="5649913"/>
          </a:xfrm>
        </p:spPr>
        <p:txBody>
          <a:bodyPr/>
          <a:lstStyle/>
          <a:p>
            <a:pPr marL="0" indent="0">
              <a:buNone/>
            </a:pPr>
            <a:endParaRPr lang="hr-HR" sz="2800" b="1" dirty="0" smtClean="0"/>
          </a:p>
          <a:p>
            <a:pPr marL="0" indent="0">
              <a:buNone/>
            </a:pPr>
            <a:r>
              <a:rPr lang="hr-HR" sz="2800" b="1" dirty="0" smtClean="0"/>
              <a:t>UREĐENJE </a:t>
            </a:r>
            <a:r>
              <a:rPr lang="hr-HR" sz="2800" b="1" dirty="0"/>
              <a:t>UČIONICA – ukupno: </a:t>
            </a:r>
            <a:r>
              <a:rPr lang="hr-HR" sz="2800" b="1" u="sng" dirty="0"/>
              <a:t>419.300,00 kn</a:t>
            </a:r>
            <a:endParaRPr lang="hr-HR" sz="2800" b="1" dirty="0"/>
          </a:p>
          <a:p>
            <a:pPr marL="0" indent="0">
              <a:buNone/>
            </a:pPr>
            <a:r>
              <a:rPr lang="hr-HR" sz="2400" b="1" dirty="0"/>
              <a:t> </a:t>
            </a:r>
            <a:endParaRPr lang="hr-HR" sz="2400" dirty="0"/>
          </a:p>
          <a:p>
            <a:pPr lvl="0"/>
            <a:r>
              <a:rPr lang="hr-HR" sz="2800" dirty="0"/>
              <a:t>COO Krapinske </a:t>
            </a:r>
            <a:r>
              <a:rPr lang="hr-HR" sz="2800" dirty="0" smtClean="0"/>
              <a:t>Toplice	   80.000,00 kn </a:t>
            </a:r>
            <a:endParaRPr lang="hr-HR" sz="2800" dirty="0"/>
          </a:p>
          <a:p>
            <a:pPr lvl="0"/>
            <a:r>
              <a:rPr lang="hr-HR" sz="2800" dirty="0"/>
              <a:t>OŠ </a:t>
            </a:r>
            <a:r>
              <a:rPr lang="hr-HR" sz="2800" dirty="0" smtClean="0"/>
              <a:t>Pregrada		           310.000,00 kn</a:t>
            </a:r>
            <a:endParaRPr lang="hr-HR" sz="2800" dirty="0"/>
          </a:p>
          <a:p>
            <a:pPr lvl="0"/>
            <a:r>
              <a:rPr lang="hr-HR" sz="2800" dirty="0"/>
              <a:t>OŠ Krapinske </a:t>
            </a:r>
            <a:r>
              <a:rPr lang="hr-HR" sz="2800" dirty="0" smtClean="0"/>
              <a:t>Toplice		   15.000,00 kn </a:t>
            </a:r>
            <a:endParaRPr lang="hr-HR" sz="2800" dirty="0"/>
          </a:p>
          <a:p>
            <a:pPr lvl="0"/>
            <a:r>
              <a:rPr lang="hr-HR" sz="2800" dirty="0"/>
              <a:t>OŠ </a:t>
            </a:r>
            <a:r>
              <a:rPr lang="hr-HR" sz="2800" dirty="0" smtClean="0"/>
              <a:t>Radoboj 			   14.300,00 kn</a:t>
            </a:r>
            <a:endParaRPr lang="hr-HR" sz="2800" dirty="0"/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> </a:t>
            </a:r>
            <a:r>
              <a:rPr lang="hr-HR" sz="2800" b="1" dirty="0" smtClean="0"/>
              <a:t>IZMJENA </a:t>
            </a:r>
            <a:r>
              <a:rPr lang="hr-HR" sz="2800" b="1" dirty="0"/>
              <a:t>STOLARIJE – </a:t>
            </a:r>
            <a:r>
              <a:rPr lang="hr-HR" sz="2800" b="1" dirty="0" smtClean="0"/>
              <a:t>  ukupno</a:t>
            </a:r>
            <a:r>
              <a:rPr lang="hr-HR" sz="2800" b="1" dirty="0"/>
              <a:t>: </a:t>
            </a:r>
            <a:r>
              <a:rPr lang="hr-HR" sz="2800" b="1" u="sng" dirty="0"/>
              <a:t>115.230,39 kn</a:t>
            </a:r>
            <a:endParaRPr lang="hr-HR" sz="2800" dirty="0"/>
          </a:p>
          <a:p>
            <a:pPr marL="0" lvl="0" indent="0">
              <a:buNone/>
            </a:pPr>
            <a:endParaRPr lang="hr-HR" sz="2400" dirty="0"/>
          </a:p>
          <a:p>
            <a:r>
              <a:rPr lang="hr-HR" sz="2800" dirty="0" smtClean="0"/>
              <a:t>SŠ Oroslavje		   	  115.230,39 kn</a:t>
            </a:r>
            <a:endParaRPr lang="hr-HR" sz="2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8126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8063" y="1019157"/>
            <a:ext cx="9135428" cy="1269471"/>
          </a:xfrm>
        </p:spPr>
        <p:txBody>
          <a:bodyPr/>
          <a:lstStyle/>
          <a:p>
            <a:r>
              <a:rPr lang="hr-HR" sz="3600" b="1" dirty="0">
                <a:solidFill>
                  <a:srgbClr val="FF0000"/>
                </a:solidFill>
                <a:latin typeface="+mn-lt"/>
              </a:rPr>
              <a:t>Investicijska ulaganja u škole 2019.</a:t>
            </a:r>
            <a:br>
              <a:rPr lang="hr-HR" sz="3600" b="1" dirty="0">
                <a:solidFill>
                  <a:srgbClr val="FF0000"/>
                </a:solidFill>
                <a:latin typeface="+mn-lt"/>
              </a:rPr>
            </a:br>
            <a:r>
              <a:rPr lang="hr-HR" sz="3600" b="1" dirty="0">
                <a:solidFill>
                  <a:srgbClr val="FF0000"/>
                </a:solidFill>
                <a:latin typeface="+mn-lt"/>
              </a:rPr>
              <a:t>- ukupna sredstva: 3 mil. kn</a:t>
            </a:r>
            <a:endParaRPr lang="hr-HR" sz="3600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063" y="2651235"/>
            <a:ext cx="9652000" cy="5649913"/>
          </a:xfrm>
        </p:spPr>
        <p:txBody>
          <a:bodyPr/>
          <a:lstStyle/>
          <a:p>
            <a:pPr marL="0" indent="0">
              <a:buNone/>
            </a:pPr>
            <a:r>
              <a:rPr lang="hr-HR" sz="2800" b="1" dirty="0" smtClean="0"/>
              <a:t>OPREMANJE </a:t>
            </a:r>
            <a:r>
              <a:rPr lang="hr-HR" sz="2800" b="1" dirty="0"/>
              <a:t>ŠKOLA (</a:t>
            </a:r>
            <a:r>
              <a:rPr lang="hr-HR" sz="2800" b="1" dirty="0" smtClean="0"/>
              <a:t>kuhinje, gl. </a:t>
            </a:r>
            <a:r>
              <a:rPr lang="hr-HR" sz="2800" b="1" dirty="0"/>
              <a:t>i</a:t>
            </a:r>
            <a:r>
              <a:rPr lang="hr-HR" sz="2800" b="1" dirty="0" smtClean="0"/>
              <a:t>nstrumenti</a:t>
            </a:r>
            <a:r>
              <a:rPr lang="hr-HR" sz="2800" b="1" dirty="0"/>
              <a:t>, kupnja strojeva</a:t>
            </a:r>
            <a:r>
              <a:rPr lang="hr-HR" sz="2800" b="1" dirty="0" smtClean="0"/>
              <a:t>…)</a:t>
            </a:r>
            <a:r>
              <a:rPr lang="hr-HR" sz="2400" b="1" dirty="0" smtClean="0"/>
              <a:t>		</a:t>
            </a:r>
            <a:endParaRPr lang="hr-HR" sz="2400" b="1" dirty="0"/>
          </a:p>
          <a:p>
            <a:pPr marL="0" indent="0">
              <a:buNone/>
            </a:pPr>
            <a:r>
              <a:rPr lang="hr-HR" sz="2400" b="1" dirty="0" smtClean="0"/>
              <a:t>				</a:t>
            </a:r>
            <a:r>
              <a:rPr lang="hr-HR" sz="2800" b="1" dirty="0" smtClean="0"/>
              <a:t>ukupno</a:t>
            </a:r>
            <a:r>
              <a:rPr lang="hr-HR" sz="2800" b="1" dirty="0"/>
              <a:t>: </a:t>
            </a:r>
            <a:r>
              <a:rPr lang="hr-HR" sz="2800" b="1" u="sng" dirty="0"/>
              <a:t>248.230,47 </a:t>
            </a:r>
            <a:r>
              <a:rPr lang="hr-HR" sz="2800" b="1" u="sng" dirty="0" smtClean="0"/>
              <a:t>kn</a:t>
            </a:r>
            <a:r>
              <a:rPr lang="hr-HR" sz="2800" b="1" dirty="0"/>
              <a:t> </a:t>
            </a:r>
            <a:endParaRPr lang="hr-HR" sz="2800" dirty="0"/>
          </a:p>
          <a:p>
            <a:pPr lvl="0"/>
            <a:endParaRPr lang="hr-HR" sz="2800" dirty="0" smtClean="0"/>
          </a:p>
          <a:p>
            <a:pPr lvl="0"/>
            <a:r>
              <a:rPr lang="hr-HR" sz="2800" dirty="0" smtClean="0"/>
              <a:t>OŠ </a:t>
            </a:r>
            <a:r>
              <a:rPr lang="hr-HR" sz="2800" dirty="0"/>
              <a:t>Hum na </a:t>
            </a:r>
            <a:r>
              <a:rPr lang="hr-HR" sz="2800" dirty="0" smtClean="0"/>
              <a:t>Sutli	 			5.000,00 kn</a:t>
            </a:r>
            <a:endParaRPr lang="hr-HR" sz="2800" dirty="0"/>
          </a:p>
          <a:p>
            <a:pPr lvl="0"/>
            <a:r>
              <a:rPr lang="hr-HR" sz="2800" dirty="0"/>
              <a:t>OŠ </a:t>
            </a:r>
            <a:r>
              <a:rPr lang="hr-HR" sz="2800" dirty="0" smtClean="0"/>
              <a:t>Kumrovec	 			7.000,00 kn</a:t>
            </a:r>
            <a:endParaRPr lang="hr-HR" sz="2800" dirty="0"/>
          </a:p>
          <a:p>
            <a:pPr lvl="0"/>
            <a:r>
              <a:rPr lang="hr-HR" sz="2800" dirty="0"/>
              <a:t>OŠ </a:t>
            </a:r>
            <a:r>
              <a:rPr lang="hr-HR" sz="2800" dirty="0" smtClean="0"/>
              <a:t>Đurmanec (PŠ Putkovec</a:t>
            </a:r>
            <a:r>
              <a:rPr lang="hr-HR" sz="2800" dirty="0"/>
              <a:t>)</a:t>
            </a:r>
            <a:r>
              <a:rPr lang="hr-HR" sz="2800" dirty="0" smtClean="0"/>
              <a:t>         24.652,00 kn</a:t>
            </a:r>
            <a:endParaRPr lang="hr-HR" sz="2800" dirty="0"/>
          </a:p>
          <a:p>
            <a:pPr lvl="0"/>
            <a:r>
              <a:rPr lang="hr-HR" sz="2800" dirty="0"/>
              <a:t>OŠ Gornje </a:t>
            </a:r>
            <a:r>
              <a:rPr lang="hr-HR" sz="2800" dirty="0" smtClean="0"/>
              <a:t>Jesenje		          6.750,00 kn</a:t>
            </a:r>
            <a:endParaRPr lang="hr-HR" sz="2800" dirty="0"/>
          </a:p>
          <a:p>
            <a:pPr lvl="0"/>
            <a:r>
              <a:rPr lang="hr-HR" sz="2800" dirty="0"/>
              <a:t>OŠ </a:t>
            </a:r>
            <a:r>
              <a:rPr lang="hr-HR" sz="2800" dirty="0" smtClean="0"/>
              <a:t>Lobor</a:t>
            </a:r>
            <a:r>
              <a:rPr lang="hr-HR" sz="2800" dirty="0"/>
              <a:t>	</a:t>
            </a:r>
            <a:r>
              <a:rPr lang="hr-HR" sz="2800" dirty="0" smtClean="0"/>
              <a:t>		            	7.000,00 kn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7614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17" y="1156364"/>
            <a:ext cx="9135428" cy="1269471"/>
          </a:xfrm>
        </p:spPr>
        <p:txBody>
          <a:bodyPr/>
          <a:lstStyle/>
          <a:p>
            <a:r>
              <a:rPr lang="hr-HR" sz="3600" b="1" dirty="0">
                <a:solidFill>
                  <a:srgbClr val="FF0000"/>
                </a:solidFill>
                <a:latin typeface="+mn-lt"/>
              </a:rPr>
              <a:t>Investicijska ulaganja u škole 2019.</a:t>
            </a:r>
            <a:br>
              <a:rPr lang="hr-HR" sz="3600" b="1" dirty="0">
                <a:solidFill>
                  <a:srgbClr val="FF0000"/>
                </a:solidFill>
                <a:latin typeface="+mn-lt"/>
              </a:rPr>
            </a:br>
            <a:r>
              <a:rPr lang="hr-HR" sz="3600" b="1" dirty="0">
                <a:solidFill>
                  <a:srgbClr val="FF0000"/>
                </a:solidFill>
                <a:latin typeface="+mn-lt"/>
              </a:rPr>
              <a:t>- ukupna sredstva: 3 mil. kn</a:t>
            </a:r>
            <a:endParaRPr lang="hr-HR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17" y="2745827"/>
            <a:ext cx="9652000" cy="5649913"/>
          </a:xfrm>
        </p:spPr>
        <p:txBody>
          <a:bodyPr/>
          <a:lstStyle/>
          <a:p>
            <a:pPr marL="0" lvl="0" indent="0">
              <a:buNone/>
            </a:pPr>
            <a:r>
              <a:rPr lang="hr-HR" sz="2800" b="1" dirty="0"/>
              <a:t>OPREMANJE ŠKOLA (kuhinje, gl. instrumenti, kupnja strojeva</a:t>
            </a:r>
            <a:r>
              <a:rPr lang="hr-HR" sz="2800" b="1" dirty="0" smtClean="0"/>
              <a:t>…)</a:t>
            </a:r>
            <a:endParaRPr lang="hr-HR" sz="2800" dirty="0"/>
          </a:p>
          <a:p>
            <a:pPr marL="0" lvl="0" indent="0">
              <a:buNone/>
            </a:pPr>
            <a:endParaRPr lang="hr-HR" sz="2800" dirty="0"/>
          </a:p>
          <a:p>
            <a:pPr lvl="0"/>
            <a:r>
              <a:rPr lang="hr-HR" sz="2800" dirty="0" smtClean="0"/>
              <a:t>OŠ </a:t>
            </a:r>
            <a:r>
              <a:rPr lang="hr-HR" sz="2800" dirty="0"/>
              <a:t>Kraljevec na Sutli	           	    </a:t>
            </a:r>
            <a:r>
              <a:rPr lang="hr-HR" sz="2800" dirty="0" smtClean="0"/>
              <a:t> 30.000,00 kn</a:t>
            </a:r>
            <a:endParaRPr lang="hr-HR" sz="2800" dirty="0"/>
          </a:p>
          <a:p>
            <a:pPr lvl="0"/>
            <a:r>
              <a:rPr lang="hr-HR" sz="2800" dirty="0"/>
              <a:t>OŠ Gornja Stubica 		</a:t>
            </a:r>
            <a:r>
              <a:rPr lang="hr-HR" sz="2800" dirty="0" smtClean="0"/>
              <a:t>                 7.000,00 kn</a:t>
            </a:r>
            <a:endParaRPr lang="hr-HR" sz="2800" dirty="0"/>
          </a:p>
          <a:p>
            <a:pPr lvl="0"/>
            <a:r>
              <a:rPr lang="hr-HR" sz="2800" dirty="0"/>
              <a:t>SŠ Konjščina		           	     </a:t>
            </a:r>
            <a:r>
              <a:rPr lang="hr-HR" sz="2800" dirty="0" smtClean="0"/>
              <a:t>42.787,50 kn</a:t>
            </a:r>
            <a:endParaRPr lang="hr-HR" sz="2800" dirty="0"/>
          </a:p>
          <a:p>
            <a:pPr lvl="0"/>
            <a:r>
              <a:rPr lang="hr-HR" sz="2800" dirty="0"/>
              <a:t>SŠ Krapina			          	     </a:t>
            </a:r>
            <a:r>
              <a:rPr lang="hr-HR" sz="2800" dirty="0" smtClean="0"/>
              <a:t>75.985,81 kn</a:t>
            </a:r>
            <a:endParaRPr lang="hr-HR" sz="2800" dirty="0"/>
          </a:p>
          <a:p>
            <a:pPr lvl="0"/>
            <a:r>
              <a:rPr lang="hr-HR" sz="2800" dirty="0"/>
              <a:t>OŠ Hum na Sutli		           	     </a:t>
            </a:r>
            <a:r>
              <a:rPr lang="hr-HR" sz="2800" dirty="0" smtClean="0"/>
              <a:t>16.742,66 kn</a:t>
            </a:r>
            <a:endParaRPr lang="hr-HR" sz="2800" dirty="0"/>
          </a:p>
          <a:p>
            <a:pPr lvl="0"/>
            <a:r>
              <a:rPr lang="hr-HR" sz="2800" dirty="0"/>
              <a:t>SŠ Konjščina		          	        </a:t>
            </a:r>
            <a:r>
              <a:rPr lang="hr-HR" sz="2800" dirty="0" smtClean="0"/>
              <a:t>        25.312,50 kn</a:t>
            </a:r>
            <a:endParaRPr lang="hr-HR" sz="2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41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1938" y="987626"/>
            <a:ext cx="9135428" cy="1269471"/>
          </a:xfrm>
        </p:spPr>
        <p:txBody>
          <a:bodyPr/>
          <a:lstStyle/>
          <a:p>
            <a:r>
              <a:rPr lang="hr-HR" sz="3600" b="1" dirty="0">
                <a:solidFill>
                  <a:srgbClr val="FF0000"/>
                </a:solidFill>
                <a:latin typeface="+mn-lt"/>
              </a:rPr>
              <a:t>Investicijska ulaganja u škole 2019.</a:t>
            </a:r>
            <a:br>
              <a:rPr lang="hr-HR" sz="3600" b="1" dirty="0">
                <a:solidFill>
                  <a:srgbClr val="FF0000"/>
                </a:solidFill>
                <a:latin typeface="+mn-lt"/>
              </a:rPr>
            </a:br>
            <a:r>
              <a:rPr lang="hr-HR" sz="3600" b="1" dirty="0">
                <a:solidFill>
                  <a:srgbClr val="FF0000"/>
                </a:solidFill>
                <a:latin typeface="+mn-lt"/>
              </a:rPr>
              <a:t>- ukupna sredstva: 3 mil. kn</a:t>
            </a:r>
            <a:endParaRPr lang="hr-HR" sz="3600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1938" y="2648607"/>
            <a:ext cx="9652000" cy="5699837"/>
          </a:xfrm>
        </p:spPr>
        <p:txBody>
          <a:bodyPr/>
          <a:lstStyle/>
          <a:p>
            <a:pPr marL="0" indent="0">
              <a:buNone/>
            </a:pPr>
            <a:r>
              <a:rPr lang="hr-HR" sz="2800" b="1" dirty="0" smtClean="0"/>
              <a:t>ASFALTIRANJE </a:t>
            </a:r>
            <a:r>
              <a:rPr lang="hr-HR" sz="2800" b="1" dirty="0"/>
              <a:t>I UREĐENJE ŠKOLSKIH IGRALIŠTA:  </a:t>
            </a:r>
            <a:r>
              <a:rPr lang="hr-HR" sz="2800" b="1" dirty="0" smtClean="0"/>
              <a:t>					</a:t>
            </a:r>
            <a:r>
              <a:rPr lang="hr-HR" sz="2800" b="1" u="sng" dirty="0" smtClean="0"/>
              <a:t>ukupno</a:t>
            </a:r>
            <a:r>
              <a:rPr lang="hr-HR" sz="2800" b="1" u="sng" dirty="0"/>
              <a:t>: 187.960,00 </a:t>
            </a:r>
            <a:r>
              <a:rPr lang="hr-HR" sz="2800" b="1" u="sng" dirty="0" smtClean="0"/>
              <a:t>kn</a:t>
            </a:r>
          </a:p>
          <a:p>
            <a:pPr marL="0" indent="0">
              <a:buNone/>
            </a:pPr>
            <a:endParaRPr lang="hr-HR" sz="2800" dirty="0"/>
          </a:p>
          <a:p>
            <a:pPr lvl="0"/>
            <a:r>
              <a:rPr lang="hr-HR" sz="2800" dirty="0" smtClean="0"/>
              <a:t>OŠ Kraljevec </a:t>
            </a:r>
            <a:r>
              <a:rPr lang="hr-HR" sz="2800" dirty="0"/>
              <a:t>na </a:t>
            </a:r>
            <a:r>
              <a:rPr lang="hr-HR" sz="2800" dirty="0" smtClean="0"/>
              <a:t>Sutli 		         144.100,00 </a:t>
            </a:r>
            <a:r>
              <a:rPr lang="hr-HR" sz="2800" dirty="0"/>
              <a:t>kn</a:t>
            </a:r>
          </a:p>
          <a:p>
            <a:pPr lvl="0"/>
            <a:r>
              <a:rPr lang="hr-HR" sz="2800" dirty="0"/>
              <a:t>OŠ </a:t>
            </a:r>
            <a:r>
              <a:rPr lang="hr-HR" sz="2800" dirty="0" smtClean="0"/>
              <a:t>Konjščina</a:t>
            </a:r>
            <a:r>
              <a:rPr lang="hr-HR" sz="2800" dirty="0"/>
              <a:t>	</a:t>
            </a:r>
            <a:r>
              <a:rPr lang="hr-HR" sz="2800" dirty="0" smtClean="0"/>
              <a:t>		           43.860,00 </a:t>
            </a:r>
            <a:r>
              <a:rPr lang="hr-HR" sz="2800" dirty="0"/>
              <a:t>kn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800" b="1" dirty="0"/>
              <a:t>KUPNJA ZEMLJIŠTA ZA IZGRADNJU SPORTSKE DVORANE</a:t>
            </a:r>
            <a:r>
              <a:rPr lang="hr-HR" sz="2800" dirty="0"/>
              <a:t>: </a:t>
            </a:r>
            <a:r>
              <a:rPr lang="hr-HR" sz="2800" dirty="0" smtClean="0"/>
              <a:t>			            </a:t>
            </a:r>
            <a:r>
              <a:rPr lang="hr-HR" sz="2800" b="1" u="sng" dirty="0" smtClean="0"/>
              <a:t>ukupno</a:t>
            </a:r>
            <a:r>
              <a:rPr lang="hr-HR" sz="2800" b="1" u="sng" dirty="0"/>
              <a:t>: 98.000,00 </a:t>
            </a:r>
            <a:r>
              <a:rPr lang="hr-HR" sz="2800" b="1" u="sng" dirty="0" smtClean="0"/>
              <a:t>kn</a:t>
            </a:r>
          </a:p>
          <a:p>
            <a:pPr marL="0" indent="0">
              <a:buNone/>
            </a:pPr>
            <a:endParaRPr lang="hr-HR" sz="1800" dirty="0"/>
          </a:p>
          <a:p>
            <a:pPr lvl="0"/>
            <a:r>
              <a:rPr lang="hr-HR" sz="2800" dirty="0"/>
              <a:t>OŠ </a:t>
            </a:r>
            <a:r>
              <a:rPr lang="hr-HR" sz="2800" dirty="0" smtClean="0"/>
              <a:t>Oroslavje			 </a:t>
            </a:r>
            <a:r>
              <a:rPr lang="hr-HR" sz="2800" dirty="0"/>
              <a:t> </a:t>
            </a:r>
            <a:r>
              <a:rPr lang="hr-HR" sz="2800" dirty="0" smtClean="0"/>
              <a:t>          98.000,00 kn</a:t>
            </a:r>
          </a:p>
          <a:p>
            <a:pPr lvl="0"/>
            <a:endParaRPr lang="hr-HR" sz="2800" dirty="0" smtClean="0"/>
          </a:p>
          <a:p>
            <a:pPr lvl="0"/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102690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ZZ Powerpoint predložak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KZZ Powerpoint predložak</Template>
  <TotalTime>3880</TotalTime>
  <Words>665</Words>
  <Application>Microsoft Office PowerPoint</Application>
  <PresentationFormat>Prilagođeno</PresentationFormat>
  <Paragraphs>259</Paragraphs>
  <Slides>33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33</vt:i4>
      </vt:variant>
    </vt:vector>
  </HeadingPairs>
  <TitlesOfParts>
    <vt:vector size="36" baseType="lpstr">
      <vt:lpstr>Arial</vt:lpstr>
      <vt:lpstr>Calibri</vt:lpstr>
      <vt:lpstr>KZZ Powerpoint predložak</vt:lpstr>
      <vt:lpstr> Obrazovanje, kultura, šport, tehnička kultura                  - realizirano u 2019. godini -                     24. siječnja 2020.</vt:lpstr>
      <vt:lpstr>PowerPointova prezentacija</vt:lpstr>
      <vt:lpstr> Zakonski standard u obrazovanju 2019.</vt:lpstr>
      <vt:lpstr>Investicijska ulaganja u škole 2019. - ukupna sredstva: 3 mil. kn</vt:lpstr>
      <vt:lpstr>Investicijska ulaganja u škole 2019. - ukupna sredstva: 3 mil. kn</vt:lpstr>
      <vt:lpstr>Investicijska ulaganja u škole 2019. - ukupna sredstva: 3 mil. kn</vt:lpstr>
      <vt:lpstr>Investicijska ulaganja u škole 2019. - ukupna sredstva: 3 mil. kn</vt:lpstr>
      <vt:lpstr>Investicijska ulaganja u škole 2019. - ukupna sredstva: 3 mil. kn</vt:lpstr>
      <vt:lpstr>Investicijska ulaganja u škole 2019. - ukupna sredstva: 3 mil. kn</vt:lpstr>
      <vt:lpstr>Investicijska ulaganja u škole 2019. - ukupna sredstva: 3 mil. kn</vt:lpstr>
      <vt:lpstr>Kapitalna ulaganja u škole 2019.   višegodišnji projekti,  ukupna vrijednost -  110.346.029 kn </vt:lpstr>
      <vt:lpstr>Energetske obnove škola (OŠ Zabok, OŠ Pregrada)</vt:lpstr>
      <vt:lpstr>Energetska obnova OŠ Hum na Sutli </vt:lpstr>
      <vt:lpstr>Kapitalna ulaganja u škole 2019. </vt:lpstr>
      <vt:lpstr>Energetske obnove škola (OŠ Đurmanec, OŠ Gornja Stubica)</vt:lpstr>
      <vt:lpstr>Energetska obnova OŠ Kumrovec Toplinska ovojnica OŠ Mače</vt:lpstr>
      <vt:lpstr>Kapitalna ulaganja u škole 2019.  </vt:lpstr>
      <vt:lpstr>PowerPointova prezentacija</vt:lpstr>
      <vt:lpstr>PowerPointova prezentacija</vt:lpstr>
      <vt:lpstr>Dopunski standard za obrazovanje             - vlastita sredstva</vt:lpstr>
      <vt:lpstr>Dopunski standard za obrazovanje             - vlastita sredstva</vt:lpstr>
      <vt:lpstr>Provedeni projekti</vt:lpstr>
      <vt:lpstr>Projekti u provedbi</vt:lpstr>
      <vt:lpstr>Projekti u provedbi</vt:lpstr>
      <vt:lpstr>Projekti u provedbi</vt:lpstr>
      <vt:lpstr>Projekti u provedbi</vt:lpstr>
      <vt:lpstr>PowerPointova prezentacija</vt:lpstr>
      <vt:lpstr>PowerPointova prezentacija</vt:lpstr>
      <vt:lpstr>Kultura, šport i tehnička kultura           4.336.500 kn  KULTURA Program Javnih potreba u kulturi   - Javni poziv     (ukupna sredstva 885.000 kn)     Manifestacije:                450.000 kn -   63 projekta    Izdavaštvo:                    135.000 kn – 24 projekta    Spomenička baština:     300.000 kn – 24 projekta                                        ZAKUD – kulturni amaterizam               150.000 kn Kajkaviana – čuvanje kajk. građe                   70.000 kn Povijesna postrojba KZŽ                          130.000 kn </vt:lpstr>
      <vt:lpstr>Kultura, šport i tehnička kultura     4.336.500 kn</vt:lpstr>
      <vt:lpstr>Kultura, šport i tehnička kultura      4.336.500 kn  SPORT  Sportska zajednica KZŽ                              940.000 kn Žup.školski sportski savez                          220.000 kn                                                                  1.160.000 kn   TEHNIČKA KULTURA                70.000 kn              </vt:lpstr>
      <vt:lpstr>Planirano u 2020.</vt:lpstr>
      <vt:lpstr>PowerPointova prezentacija</vt:lpstr>
    </vt:vector>
  </TitlesOfParts>
  <Company>KZZ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Zvonko Tušek</dc:creator>
  <cp:lastModifiedBy>Mirjana Smičić Slovenec</cp:lastModifiedBy>
  <cp:revision>332</cp:revision>
  <cp:lastPrinted>2020-01-24T06:19:36Z</cp:lastPrinted>
  <dcterms:created xsi:type="dcterms:W3CDTF">2012-01-12T06:54:41Z</dcterms:created>
  <dcterms:modified xsi:type="dcterms:W3CDTF">2020-01-24T07:22:41Z</dcterms:modified>
</cp:coreProperties>
</file>