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93" r:id="rId3"/>
    <p:sldId id="309" r:id="rId4"/>
    <p:sldId id="310" r:id="rId5"/>
    <p:sldId id="326" r:id="rId6"/>
    <p:sldId id="319" r:id="rId7"/>
    <p:sldId id="321" r:id="rId8"/>
    <p:sldId id="322" r:id="rId9"/>
    <p:sldId id="314" r:id="rId10"/>
    <p:sldId id="316" r:id="rId11"/>
    <p:sldId id="318" r:id="rId12"/>
    <p:sldId id="327" r:id="rId13"/>
    <p:sldId id="329" r:id="rId14"/>
    <p:sldId id="330" r:id="rId15"/>
    <p:sldId id="328" r:id="rId16"/>
    <p:sldId id="334" r:id="rId17"/>
    <p:sldId id="335" r:id="rId18"/>
    <p:sldId id="336" r:id="rId19"/>
    <p:sldId id="331" r:id="rId20"/>
    <p:sldId id="337" r:id="rId21"/>
    <p:sldId id="332" r:id="rId22"/>
    <p:sldId id="333" r:id="rId23"/>
    <p:sldId id="275" r:id="rId24"/>
  </p:sldIdLst>
  <p:sldSz cx="10150475" cy="7616825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99">
          <p15:clr>
            <a:srgbClr val="A4A3A4"/>
          </p15:clr>
        </p15:guide>
        <p15:guide id="2" pos="319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75" autoAdjust="0"/>
    <p:restoredTop sz="90996" autoAdjust="0"/>
  </p:normalViewPr>
  <p:slideViewPr>
    <p:cSldViewPr snapToGrid="0">
      <p:cViewPr varScale="1">
        <p:scale>
          <a:sx n="93" d="100"/>
          <a:sy n="93" d="100"/>
        </p:scale>
        <p:origin x="-1782" y="-114"/>
      </p:cViewPr>
      <p:guideLst>
        <p:guide orient="horz" pos="2399"/>
        <p:guide pos="31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0C516C7-AC29-44FD-85EB-1FA1432682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7F0029B-BB16-45CA-B7B3-FF6B92084E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84E25C72-DE4A-4B53-8494-F7AB306106DE}" type="datetimeFigureOut">
              <a:rPr lang="sr-Latn-CS"/>
              <a:pPr>
                <a:defRPr/>
              </a:pPr>
              <a:t>11.1.2019.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061CB11-95C4-486F-994B-FDBADDBE36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345BA97-A093-45C1-85DD-172CB312CD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9ADD0F5-421E-4BD1-8438-F0E010CB969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49220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D:\nicks computer\new global series again!!!\global09\global09_title.jpg">
            <a:extLst>
              <a:ext uri="{FF2B5EF4-FFF2-40B4-BE49-F238E27FC236}">
                <a16:creationId xmlns="" xmlns:a16="http://schemas.microsoft.com/office/drawing/2014/main" id="{88E220D3-E43D-424A-A754-49C827989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0150475" cy="760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3201" y="3919989"/>
            <a:ext cx="9753600" cy="2350182"/>
          </a:xfrm>
          <a:prstGeom prst="rect">
            <a:avLst/>
          </a:prstGeom>
        </p:spPr>
        <p:txBody>
          <a:bodyPr anchor="t"/>
          <a:lstStyle>
            <a:lvl1pPr algn="l"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EE5FD3-B290-417A-BAAE-6EF72E949B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7213600"/>
            <a:ext cx="1295400" cy="403225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2400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F2B084-1883-499E-BC05-82E754E71A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7199313"/>
            <a:ext cx="7178675" cy="417512"/>
          </a:xfrm>
          <a:prstGeom prst="rect">
            <a:avLst/>
          </a:prstGeom>
        </p:spPr>
        <p:txBody>
          <a:bodyPr/>
          <a:lstStyle>
            <a:lvl1pPr algn="r" eaLnBrk="1" hangingPunct="1">
              <a:spcBef>
                <a:spcPct val="0"/>
              </a:spcBef>
              <a:buFontTx/>
              <a:buNone/>
              <a:defRPr sz="2400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36167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" y="1522395"/>
            <a:ext cx="9768115" cy="59089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553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286" y="2366153"/>
            <a:ext cx="8627904" cy="16326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571" y="4316201"/>
            <a:ext cx="7105333" cy="1946522"/>
          </a:xfrm>
        </p:spPr>
        <p:txBody>
          <a:bodyPr/>
          <a:lstStyle>
            <a:lvl1pPr marL="0" indent="0" algn="ctr">
              <a:buNone/>
              <a:defRPr/>
            </a:lvl1pPr>
            <a:lvl2pPr marL="507538" indent="0" algn="ctr">
              <a:buNone/>
              <a:defRPr/>
            </a:lvl2pPr>
            <a:lvl3pPr marL="1015075" indent="0" algn="ctr">
              <a:buNone/>
              <a:defRPr/>
            </a:lvl3pPr>
            <a:lvl4pPr marL="1522613" indent="0" algn="ctr">
              <a:buNone/>
              <a:defRPr/>
            </a:lvl4pPr>
            <a:lvl5pPr marL="2030151" indent="0" algn="ctr">
              <a:buNone/>
              <a:defRPr/>
            </a:lvl5pPr>
            <a:lvl6pPr marL="2537689" indent="0" algn="ctr">
              <a:buNone/>
              <a:defRPr/>
            </a:lvl6pPr>
            <a:lvl7pPr marL="3045226" indent="0" algn="ctr">
              <a:buNone/>
              <a:defRPr/>
            </a:lvl7pPr>
            <a:lvl8pPr marL="3552764" indent="0" algn="ctr">
              <a:buNone/>
              <a:defRPr/>
            </a:lvl8pPr>
            <a:lvl9pPr marL="4060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7D237B-287C-47D3-A401-1F2274FF9A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08000" y="6935788"/>
            <a:ext cx="2368550" cy="528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B20E20-44AF-4229-8997-3E10B42C7F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935788"/>
            <a:ext cx="3213100" cy="528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9D9C37-CF21-476B-B938-4CA5374A27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73925" y="6935788"/>
            <a:ext cx="2368550" cy="528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93E97DE-17D0-49C0-BA0C-6DD9E6D8806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5789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305026"/>
            <a:ext cx="9135428" cy="126947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36AD682-3354-4B52-926F-774DFE4FF1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08000" y="6935788"/>
            <a:ext cx="2368550" cy="528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20F3EB-4C52-447E-9349-2C936EE808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935788"/>
            <a:ext cx="3213100" cy="528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674B34-5E6C-4841-8233-25762B1EB5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73925" y="6935788"/>
            <a:ext cx="2368550" cy="528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7506C2B-93B4-46A9-AB7F-F72DC17BB87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093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D:\nicks computer\new global series again!!!\global09\global09_txt.jpg">
            <a:extLst>
              <a:ext uri="{FF2B5EF4-FFF2-40B4-BE49-F238E27FC236}">
                <a16:creationId xmlns="" xmlns:a16="http://schemas.microsoft.com/office/drawing/2014/main" id="{63B2BF82-A3F9-4A90-932E-E33D4AA07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10150475" cy="755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5A30F02B-F749-413D-A25A-4F5DD2E0E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61938" y="1752600"/>
            <a:ext cx="9652000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26" tIns="50763" rIns="101526" bIns="50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9E5DC29C-480E-4D99-A41E-5FD5AC5F5002}"/>
              </a:ext>
            </a:extLst>
          </p:cNvPr>
          <p:cNvSpPr txBox="1">
            <a:spLocks/>
          </p:cNvSpPr>
          <p:nvPr/>
        </p:nvSpPr>
        <p:spPr>
          <a:xfrm>
            <a:off x="0" y="609600"/>
            <a:ext cx="8432800" cy="508000"/>
          </a:xfrm>
          <a:prstGeom prst="rect">
            <a:avLst/>
          </a:prstGeom>
        </p:spPr>
        <p:txBody>
          <a:bodyPr tIns="18000" bIns="18000"/>
          <a:lstStyle>
            <a:lvl1pPr algn="l">
              <a:defRPr sz="2800" b="1" baseline="0">
                <a:ln w="3175" cap="sq" cmpd="sng"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7000"/>
                    </a:srgbClr>
                  </a:outerShdw>
                </a:effectLst>
              </a:defRPr>
            </a:lvl1pPr>
          </a:lstStyle>
          <a:p>
            <a:pPr defTabSz="1016000">
              <a:defRPr/>
            </a:pPr>
            <a:endParaRPr lang="hr-HR" kern="0" dirty="0"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</p:sldLayoutIdLst>
  <p:txStyles>
    <p:titleStyle>
      <a:lvl1pPr algn="l" defTabSz="101600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l" defTabSz="101600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2pPr>
      <a:lvl3pPr algn="l" defTabSz="101600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3pPr>
      <a:lvl4pPr algn="l" defTabSz="101600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4pPr>
      <a:lvl5pPr algn="l" defTabSz="101600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5pPr>
      <a:lvl6pPr marL="4572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6pPr>
      <a:lvl7pPr marL="9144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7pPr>
      <a:lvl8pPr marL="13716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8pPr>
      <a:lvl9pPr marL="18288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9pPr>
    </p:titleStyle>
    <p:bodyStyle>
      <a:lvl1pPr marL="381000" indent="-381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2pPr>
      <a:lvl3pPr marL="1268413" indent="-252413" algn="l" defTabSz="1016000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776413" indent="-2540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84413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7416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1988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6560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1132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="" xmlns:a16="http://schemas.microsoft.com/office/drawing/2014/main" id="{3D67F482-D916-4994-9300-DB1306F0439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83102" y="3085525"/>
            <a:ext cx="9753600" cy="2351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 b="1" dirty="0" smtClean="0"/>
              <a:t/>
            </a:r>
            <a:br>
              <a:rPr lang="hr-HR" altLang="sr-Latn-RS" b="1" dirty="0" smtClean="0"/>
            </a:br>
            <a:r>
              <a:rPr lang="hr-HR" altLang="sr-Latn-RS" sz="4000" b="1" dirty="0" smtClean="0"/>
              <a:t>O</a:t>
            </a:r>
            <a:r>
              <a:rPr lang="hr-HR" altLang="sr-Latn-RS" sz="3600" b="1" dirty="0" smtClean="0"/>
              <a:t>brazovanje,kultura,sport,tehnička </a:t>
            </a:r>
            <a:r>
              <a:rPr lang="hr-HR" altLang="sr-Latn-RS" sz="3600" b="1" dirty="0" smtClean="0"/>
              <a:t>kultura</a:t>
            </a:r>
            <a:br>
              <a:rPr lang="hr-HR" altLang="sr-Latn-RS" sz="3600" b="1" dirty="0" smtClean="0"/>
            </a:br>
            <a:r>
              <a:rPr lang="hr-HR" altLang="sr-Latn-RS" sz="3600" b="1" dirty="0"/>
              <a:t> </a:t>
            </a:r>
            <a:r>
              <a:rPr lang="hr-HR" altLang="sr-Latn-RS" sz="3600" b="1" dirty="0" smtClean="0"/>
              <a:t>   </a:t>
            </a:r>
            <a:r>
              <a:rPr lang="hr-HR" altLang="sr-Latn-RS" sz="3600" b="1" dirty="0"/>
              <a:t> </a:t>
            </a:r>
            <a:r>
              <a:rPr lang="hr-HR" altLang="sr-Latn-RS" sz="3600" b="1" dirty="0" smtClean="0"/>
              <a:t> Z</a:t>
            </a:r>
            <a:r>
              <a:rPr lang="hr-HR" altLang="sr-Latn-RS" sz="3600" b="1" dirty="0" smtClean="0"/>
              <a:t>dravstvo</a:t>
            </a:r>
            <a:r>
              <a:rPr lang="hr-HR" altLang="sr-Latn-RS" sz="3600" b="1" dirty="0" smtClean="0"/>
              <a:t>, socijalna skrb, udruge, </a:t>
            </a:r>
            <a:r>
              <a:rPr lang="hr-HR" altLang="sr-Latn-RS" sz="3600" b="1" dirty="0" smtClean="0"/>
              <a:t>mladi</a:t>
            </a:r>
            <a:br>
              <a:rPr lang="hr-HR" altLang="sr-Latn-RS" sz="3600" b="1" dirty="0" smtClean="0"/>
            </a:br>
            <a:r>
              <a:rPr lang="hr-HR" altLang="sr-Latn-RS" sz="3600" b="1" dirty="0"/>
              <a:t> </a:t>
            </a:r>
            <a:r>
              <a:rPr lang="hr-HR" altLang="sr-Latn-RS" sz="3600" b="1" dirty="0" smtClean="0"/>
              <a:t>               - realizirano u 2018. godini -</a:t>
            </a:r>
            <a:r>
              <a:rPr lang="hr-HR" altLang="sr-Latn-RS" sz="3600" dirty="0" smtClean="0"/>
              <a:t/>
            </a:r>
            <a:br>
              <a:rPr lang="hr-HR" altLang="sr-Latn-RS" sz="3600" dirty="0" smtClean="0"/>
            </a:br>
            <a:r>
              <a:rPr lang="hr-HR" altLang="sr-Latn-RS" dirty="0" smtClean="0"/>
              <a:t/>
            </a:r>
            <a:br>
              <a:rPr lang="hr-HR" altLang="sr-Latn-RS" dirty="0" smtClean="0"/>
            </a:br>
            <a:r>
              <a:rPr lang="hr-HR" altLang="sr-Latn-RS" dirty="0" smtClean="0"/>
              <a:t>                   </a:t>
            </a:r>
            <a:r>
              <a:rPr lang="hr-HR" altLang="sr-Latn-RS" sz="3200" dirty="0" smtClean="0"/>
              <a:t>11. siječnja 2019.</a:t>
            </a:r>
            <a:endParaRPr lang="hr-HR" altLang="sr-Latn-R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LOGO_ZAGORJE_HOR">
            <a:extLst>
              <a:ext uri="{FF2B5EF4-FFF2-40B4-BE49-F238E27FC236}">
                <a16:creationId xmlns="" xmlns:a16="http://schemas.microsoft.com/office/drawing/2014/main" id="{DC16C972-7D5A-4943-ADB1-E00440858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5857875"/>
            <a:ext cx="22764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7">
            <a:extLst>
              <a:ext uri="{FF2B5EF4-FFF2-40B4-BE49-F238E27FC236}">
                <a16:creationId xmlns="" xmlns:a16="http://schemas.microsoft.com/office/drawing/2014/main" id="{A3E1A014-74F3-4261-B6EF-F22861D4D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5263" y="1536700"/>
            <a:ext cx="9709151" cy="46704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91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>
              <a:buFont typeface="Arial" panose="020B0604020202020204" pitchFamily="34" charset="0"/>
              <a:buChar char="•"/>
              <a:defRPr/>
            </a:pPr>
            <a:endParaRPr lang="hr-HR" altLang="sr-Latn-RS" sz="2220" b="1"/>
          </a:p>
          <a:p>
            <a:pPr lvl="2">
              <a:defRPr/>
            </a:pPr>
            <a:endParaRPr lang="hr-HR" altLang="sr-Latn-RS" sz="2664" b="1"/>
          </a:p>
          <a:p>
            <a:pPr lvl="2">
              <a:defRPr/>
            </a:pPr>
            <a:endParaRPr lang="hr-HR" altLang="sr-Latn-RS" sz="2664" b="1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C91BB19-5E14-4B32-BD1F-958BE24DC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128713"/>
            <a:ext cx="9480550" cy="627221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hr-HR" sz="3108" b="1" dirty="0" smtClean="0">
                <a:solidFill>
                  <a:srgbClr val="FF0000"/>
                </a:solidFill>
              </a:rPr>
              <a:t>Projekti </a:t>
            </a:r>
            <a:r>
              <a:rPr lang="hr-HR" sz="3108" b="1" dirty="0">
                <a:solidFill>
                  <a:srgbClr val="FF0000"/>
                </a:solidFill>
              </a:rPr>
              <a:t>u provedbi</a:t>
            </a:r>
            <a:endParaRPr lang="hr-HR" sz="222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r-HR" sz="2800" b="1" dirty="0"/>
              <a:t>Baltazar 4 – </a:t>
            </a:r>
            <a:r>
              <a:rPr lang="hr-HR" sz="2800" b="1" dirty="0" err="1"/>
              <a:t>šk</a:t>
            </a:r>
            <a:r>
              <a:rPr lang="hr-HR" sz="2800" b="1" dirty="0"/>
              <a:t>. god. 18./19. – 2,5 </a:t>
            </a:r>
            <a:r>
              <a:rPr lang="hr-HR" sz="2800" b="1" dirty="0" err="1"/>
              <a:t>mil</a:t>
            </a:r>
            <a:r>
              <a:rPr lang="hr-HR" sz="2800" b="1" dirty="0"/>
              <a:t> kn </a:t>
            </a:r>
            <a:r>
              <a:rPr lang="hr-HR" sz="2800" dirty="0"/>
              <a:t>osigurano </a:t>
            </a:r>
            <a:r>
              <a:rPr lang="hr-HR" sz="2800" dirty="0">
                <a:solidFill>
                  <a:srgbClr val="FF0000"/>
                </a:solidFill>
              </a:rPr>
              <a:t>57</a:t>
            </a:r>
            <a:r>
              <a:rPr lang="hr-HR" sz="2800" dirty="0"/>
              <a:t> pomoćnika u nastavi za 57 učenika s teškoćama (sredstva ESF od  92% i  KZŽ od 8%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hr-HR" sz="2800" dirty="0"/>
              <a:t>Partneri – 3 institucije i 21 OŠ te  6 </a:t>
            </a:r>
            <a:r>
              <a:rPr lang="hr-HR" sz="2800" dirty="0" smtClean="0"/>
              <a:t>SŠ)</a:t>
            </a:r>
            <a:endParaRPr lang="hr-HR" sz="28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r-HR" sz="2800" dirty="0"/>
              <a:t>Pomoćnici u nastavi mimo Baltazara – u suradnji s JLS: </a:t>
            </a:r>
            <a:r>
              <a:rPr lang="hr-HR" sz="2800" dirty="0">
                <a:solidFill>
                  <a:srgbClr val="FF0000"/>
                </a:solidFill>
              </a:rPr>
              <a:t>9</a:t>
            </a:r>
            <a:r>
              <a:rPr lang="hr-HR" sz="2800" dirty="0"/>
              <a:t> PUN – </a:t>
            </a:r>
            <a:r>
              <a:rPr lang="hr-HR" sz="2800" b="1" dirty="0"/>
              <a:t>200.000 </a:t>
            </a:r>
            <a:r>
              <a:rPr lang="hr-HR" sz="2800" dirty="0"/>
              <a:t>kn izvorna sredstva KZŽ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r-HR" sz="2800" dirty="0"/>
              <a:t>PUN – osiguravaju udruge </a:t>
            </a:r>
            <a:r>
              <a:rPr lang="hr-HR" sz="2800" dirty="0" smtClean="0"/>
              <a:t>-</a:t>
            </a:r>
            <a:r>
              <a:rPr lang="hr-HR" sz="2800" dirty="0" smtClean="0">
                <a:solidFill>
                  <a:srgbClr val="FF0000"/>
                </a:solidFill>
              </a:rPr>
              <a:t>33</a:t>
            </a:r>
          </a:p>
          <a:p>
            <a:pPr>
              <a:buNone/>
              <a:defRPr/>
            </a:pPr>
            <a:r>
              <a:rPr lang="hr-HR" sz="2800" dirty="0" smtClean="0"/>
              <a:t>   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r-HR" sz="2800" b="1" i="1" dirty="0" smtClean="0"/>
              <a:t>U </a:t>
            </a:r>
            <a:r>
              <a:rPr lang="hr-HR" sz="2800" b="1" i="1" dirty="0" err="1" smtClean="0"/>
              <a:t>šk</a:t>
            </a:r>
            <a:r>
              <a:rPr lang="hr-HR" sz="2800" b="1" i="1" dirty="0" smtClean="0"/>
              <a:t>. godini 18./19 - </a:t>
            </a:r>
            <a:r>
              <a:rPr lang="hr-HR" sz="2800" b="1" i="1" dirty="0"/>
              <a:t>PUN - </a:t>
            </a:r>
            <a:r>
              <a:rPr lang="hr-HR" sz="2800" b="1" i="1" dirty="0" smtClean="0">
                <a:solidFill>
                  <a:srgbClr val="FF0000"/>
                </a:solidFill>
              </a:rPr>
              <a:t>99</a:t>
            </a:r>
            <a:endParaRPr lang="hr-HR" sz="2800" b="1" i="1" dirty="0">
              <a:solidFill>
                <a:srgbClr val="FF0000"/>
              </a:solidFill>
            </a:endParaRPr>
          </a:p>
          <a:p>
            <a:pPr marL="508000" lvl="1" indent="0">
              <a:buFontTx/>
              <a:buNone/>
              <a:defRPr/>
            </a:pPr>
            <a:endParaRPr lang="hr-HR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LOGO_ZAGORJE_HOR">
            <a:extLst>
              <a:ext uri="{FF2B5EF4-FFF2-40B4-BE49-F238E27FC236}">
                <a16:creationId xmlns="" xmlns:a16="http://schemas.microsoft.com/office/drawing/2014/main" id="{D62265B7-497C-4FED-B6FA-EE32C4D39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5857875"/>
            <a:ext cx="22764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7">
            <a:extLst>
              <a:ext uri="{FF2B5EF4-FFF2-40B4-BE49-F238E27FC236}">
                <a16:creationId xmlns="" xmlns:a16="http://schemas.microsoft.com/office/drawing/2014/main" id="{1CC8831D-CF9C-4D60-9120-EC027574D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5263" y="1536700"/>
            <a:ext cx="9709151" cy="46704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91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>
              <a:buFont typeface="Arial" panose="020B0604020202020204" pitchFamily="34" charset="0"/>
              <a:buChar char="•"/>
              <a:defRPr/>
            </a:pPr>
            <a:endParaRPr lang="hr-HR" altLang="sr-Latn-RS" sz="2220" b="1"/>
          </a:p>
          <a:p>
            <a:pPr lvl="2">
              <a:defRPr/>
            </a:pPr>
            <a:endParaRPr lang="hr-HR" altLang="sr-Latn-RS" sz="2664" b="1"/>
          </a:p>
          <a:p>
            <a:pPr lvl="2">
              <a:defRPr/>
            </a:pPr>
            <a:endParaRPr lang="hr-HR" altLang="sr-Latn-RS" sz="2664" b="1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C8C8A7C-762A-4630-A6BE-3537486CA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3" y="1344613"/>
            <a:ext cx="9134475" cy="627221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hr-HR" sz="3108" b="1" dirty="0">
                <a:solidFill>
                  <a:srgbClr val="FF0000"/>
                </a:solidFill>
              </a:rPr>
              <a:t>Projekti u provedbi</a:t>
            </a:r>
          </a:p>
          <a:p>
            <a:pPr marL="0" indent="0">
              <a:buFontTx/>
              <a:buNone/>
              <a:defRPr/>
            </a:pPr>
            <a:r>
              <a:rPr lang="hr-HR" sz="2800" b="1" dirty="0"/>
              <a:t>Lumen </a:t>
            </a:r>
            <a:r>
              <a:rPr lang="hr-HR" sz="2800" dirty="0"/>
              <a:t>-„Poticanje rada s darovitom djecom i učenicima na </a:t>
            </a:r>
            <a:r>
              <a:rPr lang="hr-HR" sz="2800" dirty="0" err="1"/>
              <a:t>predtercijarnoj</a:t>
            </a:r>
            <a:r>
              <a:rPr lang="hr-HR" sz="2800" dirty="0"/>
              <a:t> razini“ </a:t>
            </a:r>
            <a:r>
              <a:rPr lang="hr-HR" sz="2800" dirty="0" smtClean="0"/>
              <a:t>– </a:t>
            </a:r>
            <a:r>
              <a:rPr lang="hr-HR" sz="2800" b="1" dirty="0" smtClean="0"/>
              <a:t>1 </a:t>
            </a:r>
            <a:r>
              <a:rPr lang="hr-HR" sz="2800" b="1" dirty="0" err="1" smtClean="0"/>
              <a:t>mil</a:t>
            </a:r>
            <a:r>
              <a:rPr lang="hr-HR" sz="2800" b="1" dirty="0" smtClean="0"/>
              <a:t> kn</a:t>
            </a:r>
            <a:endParaRPr lang="hr-HR" sz="2800" b="1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r-HR" sz="2800" dirty="0"/>
              <a:t>jačanja kompetencija učitelja, nastavnika i stručnih suradnika osnovnih i srednjih škola za rad s darovitom djecom </a:t>
            </a:r>
            <a:endParaRPr lang="hr-HR" sz="2800" dirty="0" smtClean="0"/>
          </a:p>
          <a:p>
            <a:pPr>
              <a:defRPr/>
            </a:pPr>
            <a:r>
              <a:rPr lang="hr-HR" sz="2800" b="1" dirty="0" err="1" smtClean="0"/>
              <a:t>Zalogajček</a:t>
            </a:r>
            <a:r>
              <a:rPr lang="hr-HR" sz="2800" b="1" dirty="0" smtClean="0"/>
              <a:t> – </a:t>
            </a:r>
            <a:r>
              <a:rPr lang="hr-HR" sz="2800" b="1" dirty="0" err="1" smtClean="0"/>
              <a:t>šk</a:t>
            </a:r>
            <a:r>
              <a:rPr lang="hr-HR" sz="2800" b="1" dirty="0" smtClean="0"/>
              <a:t>. god 18./19. –  1.499.604,88 kn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hr-HR" sz="2800" dirty="0" smtClean="0"/>
              <a:t>Sredstva za školsku prehranu socijalno ugroženih</a:t>
            </a:r>
          </a:p>
          <a:p>
            <a:pPr lvl="1">
              <a:defRPr/>
            </a:pPr>
            <a:r>
              <a:rPr lang="hr-HR" sz="2800" dirty="0" smtClean="0"/>
              <a:t>  učenika; </a:t>
            </a:r>
          </a:p>
          <a:p>
            <a:pPr lvl="1">
              <a:defRPr/>
            </a:pPr>
            <a:r>
              <a:rPr lang="hr-HR" sz="2800" dirty="0" smtClean="0"/>
              <a:t> 1562 učenika  u 30 OŠ; </a:t>
            </a:r>
          </a:p>
          <a:p>
            <a:pPr lvl="1">
              <a:defRPr/>
            </a:pPr>
            <a:r>
              <a:rPr lang="hr-HR" sz="2800" dirty="0" smtClean="0"/>
              <a:t>  sredstva iz eu izvora – 100% financiranje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hr-HR" sz="2800" b="1" dirty="0"/>
          </a:p>
          <a:p>
            <a:pPr marL="0" indent="0">
              <a:buFontTx/>
              <a:buNone/>
              <a:defRPr/>
            </a:pPr>
            <a:endParaRPr lang="hr-HR" sz="2800" dirty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8867" y="1220641"/>
            <a:ext cx="9759339" cy="1632681"/>
          </a:xfrm>
        </p:spPr>
        <p:txBody>
          <a:bodyPr/>
          <a:lstStyle/>
          <a:p>
            <a:r>
              <a:rPr lang="hr-HR" sz="4000" dirty="0" smtClean="0">
                <a:solidFill>
                  <a:srgbClr val="FF0000"/>
                </a:solidFill>
              </a:rPr>
              <a:t>Kultura, sport i tehnička kultura</a:t>
            </a:r>
            <a:br>
              <a:rPr lang="hr-HR" sz="4000" dirty="0" smtClean="0">
                <a:solidFill>
                  <a:srgbClr val="FF0000"/>
                </a:solidFill>
              </a:rPr>
            </a:br>
            <a:r>
              <a:rPr lang="hr-HR" sz="3200" u="sng" dirty="0" smtClean="0">
                <a:solidFill>
                  <a:schemeClr val="tx1"/>
                </a:solidFill>
              </a:rPr>
              <a:t>Kultura – </a:t>
            </a:r>
            <a:r>
              <a:rPr lang="hr-HR" sz="3200" b="1" dirty="0" smtClean="0">
                <a:solidFill>
                  <a:srgbClr val="FF0000"/>
                </a:solidFill>
              </a:rPr>
              <a:t>2 791 000 kn</a:t>
            </a:r>
            <a:br>
              <a:rPr lang="hr-HR" sz="3200" b="1" dirty="0" smtClean="0">
                <a:solidFill>
                  <a:srgbClr val="FF0000"/>
                </a:solidFill>
              </a:rPr>
            </a:br>
            <a:r>
              <a:rPr lang="hr-HR" sz="3200" u="sng" dirty="0" smtClean="0">
                <a:solidFill>
                  <a:schemeClr val="tx1"/>
                </a:solidFill>
              </a:rPr>
              <a:t/>
            </a:r>
            <a:br>
              <a:rPr lang="hr-HR" sz="3200" u="sng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*program javnih potreba u kulturi – Javni poziv</a:t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smtClean="0">
                <a:solidFill>
                  <a:schemeClr val="tx1"/>
                </a:solidFill>
              </a:rPr>
              <a:t>  manifestacije –          450 000 kn- 89 projekata</a:t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smtClean="0">
                <a:solidFill>
                  <a:schemeClr val="tx1"/>
                </a:solidFill>
              </a:rPr>
              <a:t>  izdavaštvo -               135 000 kn – 35 prijave</a:t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smtClean="0">
                <a:solidFill>
                  <a:schemeClr val="tx1"/>
                </a:solidFill>
              </a:rPr>
              <a:t>  spomenička baština   </a:t>
            </a:r>
            <a:r>
              <a:rPr lang="hr-HR" sz="3200" u="sng" dirty="0" smtClean="0">
                <a:solidFill>
                  <a:schemeClr val="tx1"/>
                </a:solidFill>
              </a:rPr>
              <a:t>300 000 kn </a:t>
            </a:r>
            <a:r>
              <a:rPr lang="hr-HR" sz="3200" dirty="0" smtClean="0">
                <a:solidFill>
                  <a:schemeClr val="tx1"/>
                </a:solidFill>
              </a:rPr>
              <a:t>– 33 prijave</a:t>
            </a:r>
            <a:r>
              <a:rPr lang="hr-HR" sz="4000" dirty="0" smtClean="0">
                <a:solidFill>
                  <a:srgbClr val="FF0000"/>
                </a:solidFill>
              </a:rPr>
              <a:t/>
            </a:r>
            <a:br>
              <a:rPr lang="hr-HR" sz="4000" dirty="0" smtClean="0">
                <a:solidFill>
                  <a:srgbClr val="FF0000"/>
                </a:solidFill>
              </a:rPr>
            </a:br>
            <a:r>
              <a:rPr lang="hr-HR" sz="3200" dirty="0" smtClean="0">
                <a:solidFill>
                  <a:srgbClr val="FF0000"/>
                </a:solidFill>
              </a:rPr>
              <a:t>                                      </a:t>
            </a:r>
            <a:r>
              <a:rPr lang="hr-HR" sz="3200" dirty="0" smtClean="0">
                <a:solidFill>
                  <a:schemeClr val="tx1"/>
                </a:solidFill>
              </a:rPr>
              <a:t>885 000 kn</a:t>
            </a:r>
            <a:r>
              <a:rPr lang="hr-HR" sz="3200" dirty="0" smtClean="0">
                <a:solidFill>
                  <a:srgbClr val="FF0000"/>
                </a:solidFill>
              </a:rPr>
              <a:t/>
            </a:r>
            <a:br>
              <a:rPr lang="hr-HR" sz="3200" dirty="0" smtClean="0">
                <a:solidFill>
                  <a:srgbClr val="FF0000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*ZAKUD – kulturni amaterizam         150 000 kn</a:t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*</a:t>
            </a:r>
            <a:r>
              <a:rPr lang="hr-HR" sz="3200" dirty="0" err="1" smtClean="0">
                <a:solidFill>
                  <a:schemeClr val="tx1"/>
                </a:solidFill>
              </a:rPr>
              <a:t>Kajkaviana</a:t>
            </a:r>
            <a:r>
              <a:rPr lang="hr-HR" sz="3200" dirty="0" smtClean="0">
                <a:solidFill>
                  <a:schemeClr val="tx1"/>
                </a:solidFill>
              </a:rPr>
              <a:t> – čuvanje </a:t>
            </a:r>
            <a:r>
              <a:rPr lang="hr-HR" sz="3200" dirty="0" err="1" smtClean="0">
                <a:solidFill>
                  <a:schemeClr val="tx1"/>
                </a:solidFill>
              </a:rPr>
              <a:t>kajk.građe</a:t>
            </a:r>
            <a:r>
              <a:rPr lang="hr-HR" sz="3200" dirty="0" smtClean="0">
                <a:solidFill>
                  <a:schemeClr val="tx1"/>
                </a:solidFill>
              </a:rPr>
              <a:t>      70 000 kn</a:t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*Povijesna postrojba -                       130 000 kn</a:t>
            </a:r>
            <a:br>
              <a:rPr lang="hr-HR" sz="3200" dirty="0" smtClean="0">
                <a:solidFill>
                  <a:schemeClr val="tx1"/>
                </a:solidFill>
              </a:rPr>
            </a:br>
            <a:endParaRPr lang="hr-H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78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8867" y="1220641"/>
            <a:ext cx="9891608" cy="1632681"/>
          </a:xfrm>
        </p:spPr>
        <p:txBody>
          <a:bodyPr/>
          <a:lstStyle/>
          <a:p>
            <a:r>
              <a:rPr lang="hr-HR" sz="4000" dirty="0" smtClean="0">
                <a:solidFill>
                  <a:srgbClr val="FF0000"/>
                </a:solidFill>
              </a:rPr>
              <a:t>Kultura, sport i tehnička kultura</a:t>
            </a:r>
            <a:br>
              <a:rPr lang="hr-HR" sz="4000" dirty="0" smtClean="0">
                <a:solidFill>
                  <a:srgbClr val="FF0000"/>
                </a:solidFill>
              </a:rPr>
            </a:br>
            <a:r>
              <a:rPr lang="hr-HR" sz="3200" u="sng" dirty="0" smtClean="0">
                <a:solidFill>
                  <a:schemeClr val="tx1"/>
                </a:solidFill>
              </a:rPr>
              <a:t>Kultura – </a:t>
            </a:r>
            <a:r>
              <a:rPr lang="hr-HR" sz="3200" b="1" dirty="0" smtClean="0">
                <a:solidFill>
                  <a:srgbClr val="FF0000"/>
                </a:solidFill>
              </a:rPr>
              <a:t>2 791 000 kn</a:t>
            </a:r>
            <a:br>
              <a:rPr lang="hr-HR" sz="3200" b="1" dirty="0" smtClean="0">
                <a:solidFill>
                  <a:srgbClr val="FF0000"/>
                </a:solidFill>
              </a:rPr>
            </a:br>
            <a:r>
              <a:rPr lang="hr-HR" sz="3200" b="1" dirty="0" smtClean="0">
                <a:solidFill>
                  <a:srgbClr val="FF0000"/>
                </a:solidFill>
              </a:rPr>
              <a:t/>
            </a:r>
            <a:br>
              <a:rPr lang="hr-HR" sz="3200" b="1" dirty="0" smtClean="0">
                <a:solidFill>
                  <a:srgbClr val="FF0000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*manifestacija susreti za </a:t>
            </a:r>
            <a:r>
              <a:rPr lang="hr-HR" sz="3200" dirty="0" err="1" smtClean="0">
                <a:solidFill>
                  <a:schemeClr val="tx1"/>
                </a:solidFill>
              </a:rPr>
              <a:t>Rudija</a:t>
            </a:r>
            <a:r>
              <a:rPr lang="hr-HR" sz="3200" dirty="0" smtClean="0">
                <a:solidFill>
                  <a:schemeClr val="tx1"/>
                </a:solidFill>
              </a:rPr>
              <a:t>                    75 000kn</a:t>
            </a:r>
            <a:r>
              <a:rPr lang="hr-HR" sz="3200" b="1" dirty="0" smtClean="0">
                <a:solidFill>
                  <a:srgbClr val="FF0000"/>
                </a:solidFill>
              </a:rPr>
              <a:t/>
            </a:r>
            <a:br>
              <a:rPr lang="hr-HR" sz="3200" b="1" dirty="0" smtClean="0">
                <a:solidFill>
                  <a:srgbClr val="FF0000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*ZEZ – St </a:t>
            </a:r>
            <a:r>
              <a:rPr lang="hr-HR" sz="3200" dirty="0" err="1" smtClean="0">
                <a:solidFill>
                  <a:schemeClr val="tx1"/>
                </a:solidFill>
              </a:rPr>
              <a:t>Golubovec</a:t>
            </a:r>
            <a:r>
              <a:rPr lang="hr-HR" sz="3200" dirty="0" smtClean="0">
                <a:solidFill>
                  <a:schemeClr val="tx1"/>
                </a:solidFill>
              </a:rPr>
              <a:t> – kupnja dvorca        450 000kn                         *izgradnja crkve </a:t>
            </a:r>
            <a:r>
              <a:rPr lang="hr-HR" sz="3200" dirty="0" err="1" smtClean="0">
                <a:solidFill>
                  <a:schemeClr val="tx1"/>
                </a:solidFill>
              </a:rPr>
              <a:t>Poznanovec</a:t>
            </a:r>
            <a:r>
              <a:rPr lang="hr-HR" sz="3200" dirty="0" smtClean="0">
                <a:solidFill>
                  <a:schemeClr val="tx1"/>
                </a:solidFill>
              </a:rPr>
              <a:t>, </a:t>
            </a:r>
            <a:r>
              <a:rPr lang="hr-HR" sz="3200" dirty="0" err="1" smtClean="0">
                <a:solidFill>
                  <a:schemeClr val="tx1"/>
                </a:solidFill>
              </a:rPr>
              <a:t>St.Toplice</a:t>
            </a:r>
            <a:r>
              <a:rPr lang="hr-HR" sz="3200" dirty="0" smtClean="0">
                <a:solidFill>
                  <a:schemeClr val="tx1"/>
                </a:solidFill>
              </a:rPr>
              <a:t>    200 000kn</a:t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*izgradnja Spomen kuće </a:t>
            </a:r>
            <a:r>
              <a:rPr lang="hr-HR" sz="3200" dirty="0" err="1" smtClean="0">
                <a:solidFill>
                  <a:schemeClr val="tx1"/>
                </a:solidFill>
              </a:rPr>
              <a:t>R.Perišina</a:t>
            </a:r>
            <a:r>
              <a:rPr lang="hr-HR" sz="3200" dirty="0" smtClean="0">
                <a:solidFill>
                  <a:schemeClr val="tx1"/>
                </a:solidFill>
              </a:rPr>
              <a:t>            150 000kn</a:t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*</a:t>
            </a:r>
            <a:r>
              <a:rPr lang="hr-HR" sz="3200" dirty="0" err="1" smtClean="0">
                <a:solidFill>
                  <a:schemeClr val="tx1"/>
                </a:solidFill>
              </a:rPr>
              <a:t>hiža</a:t>
            </a:r>
            <a:r>
              <a:rPr lang="hr-HR" sz="3200" dirty="0" smtClean="0">
                <a:solidFill>
                  <a:schemeClr val="tx1"/>
                </a:solidFill>
              </a:rPr>
              <a:t> Zagorskih </a:t>
            </a:r>
            <a:r>
              <a:rPr lang="hr-HR" sz="3200" dirty="0" err="1" smtClean="0">
                <a:solidFill>
                  <a:schemeClr val="tx1"/>
                </a:solidFill>
              </a:rPr>
              <a:t>štrukljov</a:t>
            </a:r>
            <a:r>
              <a:rPr lang="hr-HR" sz="3200" dirty="0" smtClean="0">
                <a:solidFill>
                  <a:schemeClr val="tx1"/>
                </a:solidFill>
              </a:rPr>
              <a:t>                              100 000kn</a:t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/>
            </a:r>
            <a:br>
              <a:rPr lang="hr-HR" sz="3200" dirty="0" smtClean="0">
                <a:solidFill>
                  <a:schemeClr val="tx1"/>
                </a:solidFill>
              </a:rPr>
            </a:br>
            <a:endParaRPr lang="hr-HR" sz="4000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 flipV="1">
            <a:off x="530756" y="7883953"/>
            <a:ext cx="6387122" cy="308899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4211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91429" y="1170399"/>
            <a:ext cx="9186583" cy="1632681"/>
          </a:xfrm>
        </p:spPr>
        <p:txBody>
          <a:bodyPr/>
          <a:lstStyle/>
          <a:p>
            <a:r>
              <a:rPr lang="nn-NO" dirty="0">
                <a:solidFill>
                  <a:srgbClr val="FF0000"/>
                </a:solidFill>
              </a:rPr>
              <a:t>Kultura, sport i tehnička </a:t>
            </a:r>
            <a:r>
              <a:rPr lang="nn-NO" dirty="0" smtClean="0">
                <a:solidFill>
                  <a:srgbClr val="FF0000"/>
                </a:solidFill>
              </a:rPr>
              <a:t>kultura</a:t>
            </a:r>
            <a:r>
              <a:rPr lang="hr-HR" dirty="0" smtClean="0">
                <a:solidFill>
                  <a:srgbClr val="FF0000"/>
                </a:solidFill>
              </a:rPr>
              <a:t/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dirty="0">
                <a:solidFill>
                  <a:srgbClr val="FF0000"/>
                </a:solidFill>
              </a:rPr>
              <a:t/>
            </a:r>
            <a:br>
              <a:rPr lang="hr-HR" dirty="0">
                <a:solidFill>
                  <a:srgbClr val="FF0000"/>
                </a:solidFill>
              </a:rPr>
            </a:br>
            <a:r>
              <a:rPr lang="hr-HR" sz="3600" u="sng" dirty="0" smtClean="0">
                <a:solidFill>
                  <a:schemeClr val="tx1"/>
                </a:solidFill>
              </a:rPr>
              <a:t>Sport – </a:t>
            </a:r>
            <a:r>
              <a:rPr lang="hr-HR" sz="3600" dirty="0" smtClean="0">
                <a:solidFill>
                  <a:schemeClr val="tx1"/>
                </a:solidFill>
              </a:rPr>
              <a:t>sportska zajednica KZŽ  920 000 kn</a:t>
            </a:r>
            <a:br>
              <a:rPr lang="hr-HR" sz="3600" dirty="0" smtClean="0">
                <a:solidFill>
                  <a:schemeClr val="tx1"/>
                </a:solidFill>
              </a:rPr>
            </a:br>
            <a:r>
              <a:rPr lang="hr-HR" sz="3600" dirty="0">
                <a:solidFill>
                  <a:schemeClr val="tx1"/>
                </a:solidFill>
              </a:rPr>
              <a:t> </a:t>
            </a:r>
            <a:r>
              <a:rPr lang="hr-HR" sz="3600" dirty="0" smtClean="0">
                <a:solidFill>
                  <a:schemeClr val="tx1"/>
                </a:solidFill>
              </a:rPr>
              <a:t>            ŠSSKZŽ                         </a:t>
            </a:r>
            <a:r>
              <a:rPr lang="hr-HR" sz="3600" u="sng" dirty="0" smtClean="0">
                <a:solidFill>
                  <a:schemeClr val="tx1"/>
                </a:solidFill>
              </a:rPr>
              <a:t>200 000 kn</a:t>
            </a:r>
            <a:r>
              <a:rPr lang="hr-HR" sz="3600" dirty="0" smtClean="0">
                <a:solidFill>
                  <a:schemeClr val="tx1"/>
                </a:solidFill>
              </a:rPr>
              <a:t/>
            </a:r>
            <a:br>
              <a:rPr lang="hr-HR" sz="3600" dirty="0" smtClean="0">
                <a:solidFill>
                  <a:schemeClr val="tx1"/>
                </a:solidFill>
              </a:rPr>
            </a:br>
            <a:r>
              <a:rPr lang="hr-HR" sz="3600" dirty="0" smtClean="0">
                <a:solidFill>
                  <a:schemeClr val="tx1"/>
                </a:solidFill>
              </a:rPr>
              <a:t>                                                 1 120 000 kn</a:t>
            </a:r>
            <a:br>
              <a:rPr lang="hr-HR" sz="3600" dirty="0" smtClean="0">
                <a:solidFill>
                  <a:schemeClr val="tx1"/>
                </a:solidFill>
              </a:rPr>
            </a:br>
            <a:r>
              <a:rPr lang="hr-HR" sz="3600" dirty="0">
                <a:solidFill>
                  <a:schemeClr val="tx1"/>
                </a:solidFill>
              </a:rPr>
              <a:t/>
            </a:r>
            <a:br>
              <a:rPr lang="hr-HR" sz="3600" dirty="0">
                <a:solidFill>
                  <a:schemeClr val="tx1"/>
                </a:solidFill>
              </a:rPr>
            </a:br>
            <a:r>
              <a:rPr lang="hr-HR" sz="3600" u="sng" dirty="0" smtClean="0">
                <a:solidFill>
                  <a:schemeClr val="tx1"/>
                </a:solidFill>
              </a:rPr>
              <a:t>Tehnička kultura </a:t>
            </a:r>
            <a:r>
              <a:rPr lang="hr-HR" sz="3600" dirty="0" smtClean="0">
                <a:solidFill>
                  <a:schemeClr val="tx1"/>
                </a:solidFill>
              </a:rPr>
              <a:t>– 66 000 kn</a:t>
            </a:r>
            <a:br>
              <a:rPr lang="hr-HR" sz="3600" dirty="0" smtClean="0">
                <a:solidFill>
                  <a:schemeClr val="tx1"/>
                </a:solidFill>
              </a:rPr>
            </a:br>
            <a:r>
              <a:rPr lang="hr-HR" sz="3600" dirty="0">
                <a:solidFill>
                  <a:schemeClr val="tx1"/>
                </a:solidFill>
              </a:rPr>
              <a:t> </a:t>
            </a:r>
            <a:r>
              <a:rPr lang="hr-HR" sz="3600" dirty="0" smtClean="0">
                <a:solidFill>
                  <a:schemeClr val="tx1"/>
                </a:solidFill>
              </a:rPr>
              <a:t>            </a:t>
            </a:r>
            <a:endParaRPr lang="hr-HR" sz="3600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6163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49787" y="1341221"/>
            <a:ext cx="8627904" cy="1632681"/>
          </a:xfrm>
        </p:spPr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Zdravstvo – 24 113 956 kn</a:t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*</a:t>
            </a:r>
            <a:r>
              <a:rPr lang="hr-HR" sz="3200" u="sng" dirty="0" smtClean="0">
                <a:solidFill>
                  <a:schemeClr val="tx1"/>
                </a:solidFill>
              </a:rPr>
              <a:t>decentralizirana sredstva 18 060 956 kn</a:t>
            </a:r>
            <a:br>
              <a:rPr lang="hr-HR" sz="3200" u="sng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OB Zabok – 10,6 </a:t>
            </a:r>
            <a:r>
              <a:rPr lang="hr-HR" sz="3200" dirty="0" err="1" smtClean="0">
                <a:solidFill>
                  <a:schemeClr val="tx1"/>
                </a:solidFill>
              </a:rPr>
              <a:t>mil</a:t>
            </a:r>
            <a:r>
              <a:rPr lang="hr-HR" sz="3200" dirty="0" smtClean="0">
                <a:solidFill>
                  <a:schemeClr val="tx1"/>
                </a:solidFill>
              </a:rPr>
              <a:t> kn</a:t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2800" dirty="0" smtClean="0">
                <a:solidFill>
                  <a:schemeClr val="tx1"/>
                </a:solidFill>
              </a:rPr>
              <a:t>(medicinska oprema 1,3 </a:t>
            </a:r>
            <a:r>
              <a:rPr lang="hr-HR" sz="2800" dirty="0" err="1" smtClean="0">
                <a:solidFill>
                  <a:schemeClr val="tx1"/>
                </a:solidFill>
              </a:rPr>
              <a:t>mil</a:t>
            </a:r>
            <a:r>
              <a:rPr lang="hr-HR" sz="2800" dirty="0" smtClean="0">
                <a:solidFill>
                  <a:schemeClr val="tx1"/>
                </a:solidFill>
              </a:rPr>
              <a:t> kn,kredit 6,</a:t>
            </a:r>
            <a:r>
              <a:rPr lang="hr-HR" sz="2800" dirty="0" err="1" smtClean="0">
                <a:solidFill>
                  <a:schemeClr val="tx1"/>
                </a:solidFill>
              </a:rPr>
              <a:t>6</a:t>
            </a:r>
            <a:r>
              <a:rPr lang="hr-HR" sz="2800" dirty="0" smtClean="0">
                <a:solidFill>
                  <a:schemeClr val="tx1"/>
                </a:solidFill>
              </a:rPr>
              <a:t> </a:t>
            </a:r>
            <a:r>
              <a:rPr lang="hr-HR" sz="2800" dirty="0" err="1" smtClean="0">
                <a:solidFill>
                  <a:schemeClr val="tx1"/>
                </a:solidFill>
              </a:rPr>
              <a:t>mil</a:t>
            </a:r>
            <a:r>
              <a:rPr lang="hr-HR" sz="2800" dirty="0" smtClean="0">
                <a:solidFill>
                  <a:schemeClr val="tx1"/>
                </a:solidFill>
              </a:rPr>
              <a:t> kn)                      </a:t>
            </a:r>
            <a:r>
              <a:rPr lang="hr-HR" sz="3200" dirty="0" smtClean="0">
                <a:solidFill>
                  <a:schemeClr val="tx1"/>
                </a:solidFill>
              </a:rPr>
              <a:t/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smtClean="0">
                <a:solidFill>
                  <a:schemeClr val="tx1"/>
                </a:solidFill>
              </a:rPr>
              <a:t>DZ KZŽ – 875 000kn(</a:t>
            </a:r>
            <a:r>
              <a:rPr lang="hr-HR" sz="2800" dirty="0" err="1" smtClean="0">
                <a:solidFill>
                  <a:schemeClr val="tx1"/>
                </a:solidFill>
              </a:rPr>
              <a:t>sanit.vozilo</a:t>
            </a:r>
            <a:r>
              <a:rPr lang="hr-HR" sz="2800" dirty="0" smtClean="0">
                <a:solidFill>
                  <a:schemeClr val="tx1"/>
                </a:solidFill>
              </a:rPr>
              <a:t> i održavanje)</a:t>
            </a:r>
            <a:br>
              <a:rPr lang="hr-HR" sz="2800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SBMR KT – 2,3 </a:t>
            </a:r>
            <a:r>
              <a:rPr lang="hr-HR" sz="3200" dirty="0" err="1" smtClean="0">
                <a:solidFill>
                  <a:schemeClr val="tx1"/>
                </a:solidFill>
              </a:rPr>
              <a:t>mil</a:t>
            </a:r>
            <a:r>
              <a:rPr lang="hr-HR" sz="3200" dirty="0" smtClean="0">
                <a:solidFill>
                  <a:schemeClr val="tx1"/>
                </a:solidFill>
              </a:rPr>
              <a:t> kn</a:t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>(</a:t>
            </a:r>
            <a:r>
              <a:rPr lang="hr-HR" sz="3200" dirty="0" smtClean="0">
                <a:solidFill>
                  <a:schemeClr val="tx1"/>
                </a:solidFill>
              </a:rPr>
              <a:t>  </a:t>
            </a:r>
            <a:r>
              <a:rPr lang="hr-HR" sz="2800" dirty="0" err="1" smtClean="0">
                <a:solidFill>
                  <a:schemeClr val="tx1"/>
                </a:solidFill>
              </a:rPr>
              <a:t>med.oprema</a:t>
            </a:r>
            <a:r>
              <a:rPr lang="hr-HR" sz="2800" dirty="0" smtClean="0">
                <a:solidFill>
                  <a:schemeClr val="tx1"/>
                </a:solidFill>
              </a:rPr>
              <a:t>, obnova kupaonica, rata za CT i</a:t>
            </a:r>
            <a:br>
              <a:rPr lang="hr-HR" sz="2800" dirty="0" smtClean="0">
                <a:solidFill>
                  <a:schemeClr val="tx1"/>
                </a:solidFill>
              </a:rPr>
            </a:br>
            <a:r>
              <a:rPr lang="hr-HR" sz="2800" dirty="0" smtClean="0">
                <a:solidFill>
                  <a:schemeClr val="tx1"/>
                </a:solidFill>
              </a:rPr>
              <a:t>    </a:t>
            </a:r>
            <a:r>
              <a:rPr lang="hr-HR" sz="2800" dirty="0" err="1" smtClean="0">
                <a:solidFill>
                  <a:schemeClr val="tx1"/>
                </a:solidFill>
              </a:rPr>
              <a:t>mamograf</a:t>
            </a:r>
            <a:r>
              <a:rPr lang="hr-HR" sz="2800" dirty="0" smtClean="0">
                <a:solidFill>
                  <a:schemeClr val="tx1"/>
                </a:solidFill>
              </a:rPr>
              <a:t>, bolnički kreveti)</a:t>
            </a:r>
            <a:r>
              <a:rPr lang="hr-HR" sz="3200" dirty="0" smtClean="0">
                <a:solidFill>
                  <a:schemeClr val="tx1"/>
                </a:solidFill>
              </a:rPr>
              <a:t>  </a:t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SBMR ST – 2,1 </a:t>
            </a:r>
            <a:r>
              <a:rPr lang="hr-HR" sz="3200" dirty="0" err="1" smtClean="0">
                <a:solidFill>
                  <a:schemeClr val="tx1"/>
                </a:solidFill>
              </a:rPr>
              <a:t>mil</a:t>
            </a:r>
            <a:r>
              <a:rPr lang="hr-HR" sz="3200" dirty="0" smtClean="0">
                <a:solidFill>
                  <a:schemeClr val="tx1"/>
                </a:solidFill>
              </a:rPr>
              <a:t> kn</a:t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(</a:t>
            </a:r>
            <a:r>
              <a:rPr lang="hr-HR" sz="2800" dirty="0" smtClean="0">
                <a:solidFill>
                  <a:schemeClr val="tx1"/>
                </a:solidFill>
              </a:rPr>
              <a:t>bolnički kreveti, izvedbeni projekt, kredit za </a:t>
            </a:r>
            <a:r>
              <a:rPr lang="hr-HR" sz="2800" dirty="0" err="1" smtClean="0">
                <a:solidFill>
                  <a:schemeClr val="tx1"/>
                </a:solidFill>
              </a:rPr>
              <a:t>hidroth</a:t>
            </a:r>
            <a:r>
              <a:rPr lang="hr-HR" sz="2800" dirty="0" smtClean="0">
                <a:solidFill>
                  <a:schemeClr val="tx1"/>
                </a:solidFill>
              </a:rPr>
              <a:t>)</a:t>
            </a:r>
            <a:r>
              <a:rPr lang="hr-HR" sz="3200" dirty="0" smtClean="0">
                <a:solidFill>
                  <a:schemeClr val="tx1"/>
                </a:solidFill>
              </a:rPr>
              <a:t> </a:t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ZZHM – 2,16 </a:t>
            </a:r>
            <a:r>
              <a:rPr lang="hr-HR" sz="3200" dirty="0" err="1" smtClean="0">
                <a:solidFill>
                  <a:schemeClr val="tx1"/>
                </a:solidFill>
              </a:rPr>
              <a:t>mil</a:t>
            </a:r>
            <a:r>
              <a:rPr lang="hr-HR" sz="3200" dirty="0" smtClean="0">
                <a:solidFill>
                  <a:schemeClr val="tx1"/>
                </a:solidFill>
              </a:rPr>
              <a:t> kn</a:t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(</a:t>
            </a:r>
            <a:r>
              <a:rPr lang="hr-HR" sz="2800" dirty="0" err="1" smtClean="0">
                <a:solidFill>
                  <a:schemeClr val="tx1"/>
                </a:solidFill>
              </a:rPr>
              <a:t>med.oprema</a:t>
            </a:r>
            <a:r>
              <a:rPr lang="hr-HR" sz="2800" dirty="0" smtClean="0">
                <a:solidFill>
                  <a:schemeClr val="tx1"/>
                </a:solidFill>
              </a:rPr>
              <a:t>, 2 vozila HMP)</a:t>
            </a:r>
            <a:r>
              <a:rPr lang="hr-HR" sz="3200" dirty="0" smtClean="0">
                <a:solidFill>
                  <a:schemeClr val="tx1"/>
                </a:solidFill>
              </a:rPr>
              <a:t>         </a:t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/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/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b="1" dirty="0" smtClean="0">
                <a:solidFill>
                  <a:srgbClr val="FF0000"/>
                </a:solidFill>
              </a:rPr>
              <a:t/>
            </a:r>
            <a:br>
              <a:rPr lang="hr-HR" b="1" dirty="0" smtClean="0">
                <a:solidFill>
                  <a:srgbClr val="FF0000"/>
                </a:solidFill>
              </a:rPr>
            </a:b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09622" y="7752737"/>
            <a:ext cx="7105333" cy="1946522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99530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49787" y="1341221"/>
            <a:ext cx="9700688" cy="1632681"/>
          </a:xfrm>
        </p:spPr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Zdravstvo – 24 113 956 kn</a:t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b="1" dirty="0" smtClean="0">
                <a:solidFill>
                  <a:srgbClr val="FF0000"/>
                </a:solidFill>
              </a:rPr>
              <a:t/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*</a:t>
            </a:r>
            <a:r>
              <a:rPr lang="hr-HR" sz="3200" u="sng" dirty="0" smtClean="0">
                <a:solidFill>
                  <a:schemeClr val="tx1"/>
                </a:solidFill>
              </a:rPr>
              <a:t>vlastita sredstva        6 053 000 kn</a:t>
            </a:r>
            <a:r>
              <a:rPr lang="hr-HR" sz="3200" dirty="0" smtClean="0">
                <a:solidFill>
                  <a:schemeClr val="tx1"/>
                </a:solidFill>
              </a:rPr>
              <a:t/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- timovi T1 HM – Klanjec i </a:t>
            </a:r>
            <a:r>
              <a:rPr lang="hr-HR" sz="3200" dirty="0" err="1" smtClean="0">
                <a:solidFill>
                  <a:schemeClr val="tx1"/>
                </a:solidFill>
              </a:rPr>
              <a:t>Konjščina</a:t>
            </a:r>
            <a:r>
              <a:rPr lang="hr-HR" sz="3200" dirty="0" smtClean="0">
                <a:solidFill>
                  <a:schemeClr val="tx1"/>
                </a:solidFill>
              </a:rPr>
              <a:t> – 2,5 </a:t>
            </a:r>
            <a:r>
              <a:rPr lang="hr-HR" sz="3200" dirty="0" err="1" smtClean="0">
                <a:solidFill>
                  <a:schemeClr val="tx1"/>
                </a:solidFill>
              </a:rPr>
              <a:t>mil</a:t>
            </a:r>
            <a:r>
              <a:rPr lang="hr-HR" sz="3200" dirty="0" smtClean="0">
                <a:solidFill>
                  <a:schemeClr val="tx1"/>
                </a:solidFill>
              </a:rPr>
              <a:t> kn</a:t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- kredit OB Zabok – 2,5 </a:t>
            </a:r>
            <a:r>
              <a:rPr lang="hr-HR" sz="3200" dirty="0" err="1" smtClean="0">
                <a:solidFill>
                  <a:schemeClr val="tx1"/>
                </a:solidFill>
              </a:rPr>
              <a:t>mil</a:t>
            </a:r>
            <a:r>
              <a:rPr lang="hr-HR" sz="3200" dirty="0" smtClean="0">
                <a:solidFill>
                  <a:schemeClr val="tx1"/>
                </a:solidFill>
              </a:rPr>
              <a:t> kn</a:t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- rana intervencija – 250 000 kn</a:t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- klaster zdravstvenog turizma – 75 000 kn</a:t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/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** uređen prostor HMP u Zaboku – 450 000 kn</a:t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** izrađen glavni i izvedbeni projekt izgradnje </a:t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vanjskih bazena – SBMR ST – 550 000 kn</a:t>
            </a:r>
            <a:r>
              <a:rPr lang="hr-HR" sz="3200" u="sng" dirty="0" smtClean="0">
                <a:solidFill>
                  <a:schemeClr val="tx1"/>
                </a:solidFill>
              </a:rPr>
              <a:t/>
            </a:r>
            <a:br>
              <a:rPr lang="hr-HR" sz="3200" u="sng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/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/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/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/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b="1" dirty="0" smtClean="0">
                <a:solidFill>
                  <a:srgbClr val="FF0000"/>
                </a:solidFill>
              </a:rPr>
              <a:t/>
            </a:r>
            <a:br>
              <a:rPr lang="hr-HR" b="1" dirty="0" smtClean="0">
                <a:solidFill>
                  <a:srgbClr val="FF0000"/>
                </a:solidFill>
              </a:rPr>
            </a:b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09622" y="7752737"/>
            <a:ext cx="7105333" cy="1946522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7172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49787" y="1341221"/>
            <a:ext cx="9700688" cy="1632681"/>
          </a:xfrm>
        </p:spPr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Zdravstvo – projekti</a:t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b="1" dirty="0">
                <a:solidFill>
                  <a:srgbClr val="FF0000"/>
                </a:solidFill>
              </a:rPr>
              <a:t/>
            </a:r>
            <a:br>
              <a:rPr lang="hr-HR" b="1" dirty="0">
                <a:solidFill>
                  <a:srgbClr val="FF0000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* OB Zabok </a:t>
            </a:r>
            <a:r>
              <a:rPr lang="hr-HR" sz="3200" dirty="0" smtClean="0">
                <a:solidFill>
                  <a:srgbClr val="0070C0"/>
                </a:solidFill>
              </a:rPr>
              <a:t>-„Opremanje dnevnih bolnica i dnevne </a:t>
            </a:r>
            <a:br>
              <a:rPr lang="hr-HR" sz="3200" dirty="0" smtClean="0">
                <a:solidFill>
                  <a:srgbClr val="0070C0"/>
                </a:solidFill>
              </a:rPr>
            </a:br>
            <a:r>
              <a:rPr lang="hr-HR" sz="3200" dirty="0" smtClean="0">
                <a:solidFill>
                  <a:srgbClr val="0070C0"/>
                </a:solidFill>
              </a:rPr>
              <a:t>                              kirurgije”</a:t>
            </a:r>
            <a:r>
              <a:rPr lang="hr-HR" sz="3200" dirty="0" smtClean="0">
                <a:solidFill>
                  <a:schemeClr val="tx1"/>
                </a:solidFill>
              </a:rPr>
              <a:t/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smtClean="0">
                <a:solidFill>
                  <a:schemeClr val="tx1"/>
                </a:solidFill>
              </a:rPr>
              <a:t>    - </a:t>
            </a:r>
            <a:r>
              <a:rPr lang="hr-HR" sz="3200" b="1" dirty="0" smtClean="0">
                <a:solidFill>
                  <a:schemeClr val="tx1"/>
                </a:solidFill>
              </a:rPr>
              <a:t>15,7 </a:t>
            </a:r>
            <a:r>
              <a:rPr lang="hr-HR" sz="3200" b="1" dirty="0" err="1" smtClean="0">
                <a:solidFill>
                  <a:schemeClr val="tx1"/>
                </a:solidFill>
              </a:rPr>
              <a:t>mil</a:t>
            </a:r>
            <a:r>
              <a:rPr lang="hr-HR" sz="3200" b="1" dirty="0" smtClean="0">
                <a:solidFill>
                  <a:schemeClr val="tx1"/>
                </a:solidFill>
              </a:rPr>
              <a:t> kn </a:t>
            </a:r>
            <a:r>
              <a:rPr lang="hr-HR" sz="3200" dirty="0" smtClean="0">
                <a:solidFill>
                  <a:schemeClr val="tx1"/>
                </a:solidFill>
              </a:rPr>
              <a:t>( nove usluge: </a:t>
            </a:r>
            <a:r>
              <a:rPr lang="hr-HR" sz="3200" dirty="0" err="1" smtClean="0">
                <a:solidFill>
                  <a:schemeClr val="tx1"/>
                </a:solidFill>
              </a:rPr>
              <a:t>histeroktomija</a:t>
            </a:r>
            <a:r>
              <a:rPr lang="hr-HR" sz="3200" dirty="0" smtClean="0">
                <a:solidFill>
                  <a:schemeClr val="tx1"/>
                </a:solidFill>
              </a:rPr>
              <a:t>, biopsija, kiretaža, CTG-nadzor i UZV-praćenje trudnoće…)</a:t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/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** DZ KZŽ – </a:t>
            </a:r>
            <a:r>
              <a:rPr lang="hr-HR" sz="3200" dirty="0" smtClean="0">
                <a:solidFill>
                  <a:srgbClr val="0070C0"/>
                </a:solidFill>
              </a:rPr>
              <a:t>„Poboljšanje pristupa primarnoj </a:t>
            </a:r>
            <a:br>
              <a:rPr lang="hr-HR" sz="3200" dirty="0" smtClean="0">
                <a:solidFill>
                  <a:srgbClr val="0070C0"/>
                </a:solidFill>
              </a:rPr>
            </a:br>
            <a:r>
              <a:rPr lang="hr-HR" sz="3200" dirty="0">
                <a:solidFill>
                  <a:srgbClr val="0070C0"/>
                </a:solidFill>
              </a:rPr>
              <a:t> </a:t>
            </a:r>
            <a:r>
              <a:rPr lang="hr-HR" sz="3200" dirty="0" smtClean="0">
                <a:solidFill>
                  <a:srgbClr val="0070C0"/>
                </a:solidFill>
              </a:rPr>
              <a:t>                    zdravstvenoj zaštiti”</a:t>
            </a:r>
            <a:r>
              <a:rPr lang="hr-HR" sz="3200" dirty="0" smtClean="0">
                <a:solidFill>
                  <a:schemeClr val="tx1"/>
                </a:solidFill>
              </a:rPr>
              <a:t/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smtClean="0">
                <a:solidFill>
                  <a:schemeClr val="tx1"/>
                </a:solidFill>
              </a:rPr>
              <a:t>     - </a:t>
            </a:r>
            <a:r>
              <a:rPr lang="hr-HR" sz="3200" b="1" dirty="0" smtClean="0">
                <a:solidFill>
                  <a:schemeClr val="tx1"/>
                </a:solidFill>
              </a:rPr>
              <a:t>8,2 </a:t>
            </a:r>
            <a:r>
              <a:rPr lang="hr-HR" sz="3200" b="1" dirty="0" err="1" smtClean="0">
                <a:solidFill>
                  <a:schemeClr val="tx1"/>
                </a:solidFill>
              </a:rPr>
              <a:t>mil</a:t>
            </a:r>
            <a:r>
              <a:rPr lang="hr-HR" sz="3200" b="1" dirty="0" smtClean="0">
                <a:solidFill>
                  <a:schemeClr val="tx1"/>
                </a:solidFill>
              </a:rPr>
              <a:t> kn </a:t>
            </a:r>
            <a:r>
              <a:rPr lang="hr-HR" sz="3200" dirty="0" smtClean="0">
                <a:solidFill>
                  <a:schemeClr val="tx1"/>
                </a:solidFill>
              </a:rPr>
              <a:t>– 7 </a:t>
            </a:r>
            <a:r>
              <a:rPr lang="hr-HR" sz="3200" dirty="0" err="1" smtClean="0">
                <a:solidFill>
                  <a:schemeClr val="tx1"/>
                </a:solidFill>
              </a:rPr>
              <a:t>mil</a:t>
            </a:r>
            <a:r>
              <a:rPr lang="hr-HR" sz="3200" dirty="0" smtClean="0">
                <a:solidFill>
                  <a:schemeClr val="tx1"/>
                </a:solidFill>
              </a:rPr>
              <a:t> bespovratnih sredstava</a:t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smtClean="0">
                <a:solidFill>
                  <a:schemeClr val="tx1"/>
                </a:solidFill>
              </a:rPr>
              <a:t>                           1,2 </a:t>
            </a:r>
            <a:r>
              <a:rPr lang="hr-HR" sz="3200" dirty="0" err="1" smtClean="0">
                <a:solidFill>
                  <a:schemeClr val="tx1"/>
                </a:solidFill>
              </a:rPr>
              <a:t>mil</a:t>
            </a:r>
            <a:r>
              <a:rPr lang="hr-HR" sz="3200" dirty="0" smtClean="0">
                <a:solidFill>
                  <a:schemeClr val="tx1"/>
                </a:solidFill>
              </a:rPr>
              <a:t> vlastitih sredstava</a:t>
            </a:r>
            <a:r>
              <a:rPr lang="hr-HR" b="1" dirty="0" smtClean="0">
                <a:solidFill>
                  <a:srgbClr val="FF0000"/>
                </a:solidFill>
              </a:rPr>
              <a:t/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b="1" dirty="0" smtClean="0">
                <a:solidFill>
                  <a:srgbClr val="FF0000"/>
                </a:solidFill>
              </a:rPr>
              <a:t/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sz="3200" u="sng" dirty="0" smtClean="0">
                <a:solidFill>
                  <a:schemeClr val="tx1"/>
                </a:solidFill>
              </a:rPr>
              <a:t/>
            </a:r>
            <a:br>
              <a:rPr lang="hr-HR" sz="3200" u="sng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/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/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/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/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b="1" dirty="0" smtClean="0">
                <a:solidFill>
                  <a:srgbClr val="FF0000"/>
                </a:solidFill>
              </a:rPr>
              <a:t/>
            </a:r>
            <a:br>
              <a:rPr lang="hr-HR" b="1" dirty="0" smtClean="0">
                <a:solidFill>
                  <a:srgbClr val="FF0000"/>
                </a:solidFill>
              </a:rPr>
            </a:b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09622" y="7752737"/>
            <a:ext cx="7105333" cy="1946522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05305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49787" y="1341221"/>
            <a:ext cx="9700688" cy="1632681"/>
          </a:xfrm>
        </p:spPr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Zdravstvo – projekti</a:t>
            </a:r>
            <a:r>
              <a:rPr lang="hr-HR" sz="3200" dirty="0" smtClean="0">
                <a:solidFill>
                  <a:schemeClr val="tx1"/>
                </a:solidFill>
              </a:rPr>
              <a:t/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/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** DZ KZŽ – </a:t>
            </a:r>
            <a:r>
              <a:rPr lang="hr-HR" sz="3200" dirty="0" smtClean="0">
                <a:solidFill>
                  <a:srgbClr val="0070C0"/>
                </a:solidFill>
              </a:rPr>
              <a:t>„Poboljšanje pristupa primarnoj </a:t>
            </a:r>
            <a:br>
              <a:rPr lang="hr-HR" sz="3200" dirty="0" smtClean="0">
                <a:solidFill>
                  <a:srgbClr val="0070C0"/>
                </a:solidFill>
              </a:rPr>
            </a:br>
            <a:r>
              <a:rPr lang="hr-HR" sz="3200" dirty="0">
                <a:solidFill>
                  <a:srgbClr val="0070C0"/>
                </a:solidFill>
              </a:rPr>
              <a:t> </a:t>
            </a:r>
            <a:r>
              <a:rPr lang="hr-HR" sz="3200" dirty="0" smtClean="0">
                <a:solidFill>
                  <a:srgbClr val="0070C0"/>
                </a:solidFill>
              </a:rPr>
              <a:t>                    zdravstvenoj zaštiti”</a:t>
            </a:r>
            <a:r>
              <a:rPr lang="hr-HR" sz="3200" dirty="0" smtClean="0">
                <a:solidFill>
                  <a:schemeClr val="tx1"/>
                </a:solidFill>
              </a:rPr>
              <a:t/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smtClean="0">
                <a:solidFill>
                  <a:schemeClr val="tx1"/>
                </a:solidFill>
              </a:rPr>
              <a:t>     * medicinska oprema: 4 nove usluge</a:t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-pedijatrijski i ginekološki UZV, </a:t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                   spirometrija,</a:t>
            </a:r>
            <a:r>
              <a:rPr lang="hr-HR" sz="3200" dirty="0" err="1" smtClean="0">
                <a:solidFill>
                  <a:schemeClr val="tx1"/>
                </a:solidFill>
              </a:rPr>
              <a:t>kolposkopija</a:t>
            </a:r>
            <a:r>
              <a:rPr lang="hr-HR" sz="3200" dirty="0" smtClean="0">
                <a:solidFill>
                  <a:schemeClr val="tx1"/>
                </a:solidFill>
              </a:rPr>
              <a:t/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smtClean="0">
                <a:solidFill>
                  <a:schemeClr val="tx1"/>
                </a:solidFill>
              </a:rPr>
              <a:t>     *adaptacija 9 ambulanti DZ </a:t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-Gornja Stubica, Zlatar, </a:t>
            </a:r>
            <a:r>
              <a:rPr lang="hr-HR" sz="3200" dirty="0" err="1" smtClean="0">
                <a:solidFill>
                  <a:schemeClr val="tx1"/>
                </a:solidFill>
              </a:rPr>
              <a:t>Desinić</a:t>
            </a:r>
            <a:r>
              <a:rPr lang="hr-HR" sz="3200" dirty="0" smtClean="0">
                <a:solidFill>
                  <a:schemeClr val="tx1"/>
                </a:solidFill>
              </a:rPr>
              <a:t>, Marija Bistrica,</a:t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  Klanjec, Krapinske Toplice, Veliko </a:t>
            </a:r>
            <a:r>
              <a:rPr lang="hr-HR" sz="3200" dirty="0" err="1" smtClean="0">
                <a:solidFill>
                  <a:schemeClr val="tx1"/>
                </a:solidFill>
              </a:rPr>
              <a:t>Trgovišće</a:t>
            </a:r>
            <a:r>
              <a:rPr lang="hr-HR" sz="3200" dirty="0" smtClean="0">
                <a:solidFill>
                  <a:schemeClr val="tx1"/>
                </a:solidFill>
              </a:rPr>
              <a:t>,</a:t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  </a:t>
            </a:r>
            <a:r>
              <a:rPr lang="hr-HR" sz="3200" dirty="0" err="1" smtClean="0">
                <a:solidFill>
                  <a:schemeClr val="tx1"/>
                </a:solidFill>
              </a:rPr>
              <a:t>Mihovljan</a:t>
            </a:r>
            <a:r>
              <a:rPr lang="hr-HR" sz="3200" dirty="0" smtClean="0">
                <a:solidFill>
                  <a:schemeClr val="tx1"/>
                </a:solidFill>
              </a:rPr>
              <a:t>, Mače</a:t>
            </a:r>
            <a:r>
              <a:rPr lang="hr-HR" b="1" dirty="0" smtClean="0">
                <a:solidFill>
                  <a:srgbClr val="FF0000"/>
                </a:solidFill>
              </a:rPr>
              <a:t/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b="1" dirty="0" smtClean="0">
                <a:solidFill>
                  <a:srgbClr val="FF0000"/>
                </a:solidFill>
              </a:rPr>
              <a:t/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sz="3200" u="sng" dirty="0" smtClean="0">
                <a:solidFill>
                  <a:schemeClr val="tx1"/>
                </a:solidFill>
              </a:rPr>
              <a:t/>
            </a:r>
            <a:br>
              <a:rPr lang="hr-HR" sz="3200" u="sng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/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/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/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/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b="1" dirty="0" smtClean="0">
                <a:solidFill>
                  <a:srgbClr val="FF0000"/>
                </a:solidFill>
              </a:rPr>
              <a:t/>
            </a:r>
            <a:br>
              <a:rPr lang="hr-HR" b="1" dirty="0" smtClean="0">
                <a:solidFill>
                  <a:srgbClr val="FF0000"/>
                </a:solidFill>
              </a:rPr>
            </a:b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09622" y="7752737"/>
            <a:ext cx="7105333" cy="1946522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81873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09594" y="1321125"/>
            <a:ext cx="8627904" cy="1632681"/>
          </a:xfrm>
        </p:spPr>
        <p:txBody>
          <a:bodyPr/>
          <a:lstStyle/>
          <a:p>
            <a:r>
              <a:rPr lang="hr-HR" sz="4000" b="1" dirty="0" smtClean="0">
                <a:solidFill>
                  <a:srgbClr val="FF0000"/>
                </a:solidFill>
              </a:rPr>
              <a:t>Socijalna skrb – 834 500 kn</a:t>
            </a:r>
            <a:br>
              <a:rPr lang="hr-HR" sz="4000" b="1" dirty="0" smtClean="0">
                <a:solidFill>
                  <a:srgbClr val="FF0000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- pomoći obiteljima i samcima – 225 000 kn</a:t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- sufinanciranje šk. Udžbenika – 150 000 kn</a:t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- pronatalitetni dodatak            -  275 000 kn</a:t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/>
            </a:r>
            <a:br>
              <a:rPr lang="hr-HR" sz="3200" dirty="0" smtClean="0">
                <a:solidFill>
                  <a:schemeClr val="tx1"/>
                </a:solidFill>
              </a:rPr>
            </a:b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57446" y="3642961"/>
            <a:ext cx="9289455" cy="1946522"/>
          </a:xfrm>
        </p:spPr>
        <p:txBody>
          <a:bodyPr/>
          <a:lstStyle/>
          <a:p>
            <a:pPr algn="l"/>
            <a:r>
              <a:rPr lang="hr-HR" sz="4000" b="1" dirty="0" smtClean="0">
                <a:solidFill>
                  <a:srgbClr val="FF0000"/>
                </a:solidFill>
              </a:rPr>
              <a:t>Udruge i mladi – 2,14 </a:t>
            </a:r>
            <a:r>
              <a:rPr lang="hr-HR" sz="4000" b="1" dirty="0" err="1" smtClean="0">
                <a:solidFill>
                  <a:srgbClr val="FF0000"/>
                </a:solidFill>
              </a:rPr>
              <a:t>mil</a:t>
            </a:r>
            <a:r>
              <a:rPr lang="hr-HR" sz="4000" b="1" dirty="0" smtClean="0">
                <a:solidFill>
                  <a:srgbClr val="FF0000"/>
                </a:solidFill>
              </a:rPr>
              <a:t> kn</a:t>
            </a:r>
          </a:p>
          <a:p>
            <a:pPr algn="l"/>
            <a:r>
              <a:rPr lang="hr-HR" dirty="0" smtClean="0"/>
              <a:t>- programi udruga                        600 000 kn</a:t>
            </a:r>
          </a:p>
          <a:p>
            <a:pPr algn="l"/>
            <a:r>
              <a:rPr lang="hr-HR" dirty="0" smtClean="0"/>
              <a:t>- Programi skrbi za starije            400 000 kn</a:t>
            </a:r>
          </a:p>
          <a:p>
            <a:pPr marL="457200" indent="-457200" algn="l">
              <a:buFontTx/>
              <a:buChar char="-"/>
            </a:pPr>
            <a:r>
              <a:rPr lang="hr-HR" dirty="0" smtClean="0"/>
              <a:t>Crveni križ                                390 000 kn</a:t>
            </a:r>
          </a:p>
          <a:p>
            <a:pPr marL="457200" indent="-457200" algn="l">
              <a:buFontTx/>
              <a:buChar char="-"/>
            </a:pPr>
            <a:r>
              <a:rPr lang="hr-HR" dirty="0" smtClean="0"/>
              <a:t>Program podrške mladima         75 000 kn</a:t>
            </a:r>
          </a:p>
          <a:p>
            <a:pPr marL="457200" indent="-457200" algn="l">
              <a:buFontTx/>
              <a:buChar char="-"/>
            </a:pPr>
            <a:r>
              <a:rPr lang="hr-HR" dirty="0" smtClean="0"/>
              <a:t>Program žrtvama nasilja             75 000 kn</a:t>
            </a:r>
          </a:p>
        </p:txBody>
      </p:sp>
    </p:spTree>
    <p:extLst>
      <p:ext uri="{BB962C8B-B14F-4D97-AF65-F5344CB8AC3E}">
        <p14:creationId xmlns:p14="http://schemas.microsoft.com/office/powerpoint/2010/main" val="3333163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71306" y="1591641"/>
            <a:ext cx="121585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Izdvajanja po područjima:</a:t>
            </a:r>
          </a:p>
          <a:p>
            <a:endParaRPr lang="hr-HR" dirty="0"/>
          </a:p>
          <a:p>
            <a:pPr marL="457200" indent="-457200">
              <a:buFont typeface="Arial" charset="0"/>
              <a:buChar char="•"/>
            </a:pPr>
            <a:r>
              <a:rPr lang="hr-HR" dirty="0" smtClean="0"/>
              <a:t>Obrazovanje-                             79 359 031,00 kn</a:t>
            </a:r>
          </a:p>
          <a:p>
            <a:pPr marL="457200" indent="-457200">
              <a:buFont typeface="Arial" charset="0"/>
              <a:buChar char="•"/>
            </a:pPr>
            <a:r>
              <a:rPr lang="hr-HR" dirty="0" smtClean="0"/>
              <a:t>Kultura,sport,tehnička kultura -    3 236 000,00 kn</a:t>
            </a:r>
          </a:p>
          <a:p>
            <a:pPr marL="457200" indent="-457200">
              <a:buFont typeface="Arial" charset="0"/>
              <a:buChar char="•"/>
            </a:pPr>
            <a:r>
              <a:rPr lang="hr-HR" dirty="0" smtClean="0"/>
              <a:t>Zdravstvo -                                 24 113 956,00 kn</a:t>
            </a:r>
          </a:p>
          <a:p>
            <a:pPr marL="457200" indent="-457200">
              <a:buFont typeface="Arial" charset="0"/>
              <a:buChar char="•"/>
            </a:pPr>
            <a:r>
              <a:rPr lang="hr-HR" dirty="0" smtClean="0"/>
              <a:t>Socijalna skrb –                            3 914 900,00 kn</a:t>
            </a:r>
          </a:p>
          <a:p>
            <a:pPr marL="457200" indent="-457200">
              <a:buFont typeface="Arial" charset="0"/>
              <a:buChar char="•"/>
            </a:pPr>
            <a:r>
              <a:rPr lang="hr-HR" dirty="0" smtClean="0"/>
              <a:t>Udruge i mladi -                            </a:t>
            </a:r>
            <a:r>
              <a:rPr lang="hr-HR" u="sng" dirty="0" smtClean="0"/>
              <a:t>2 144 000,00 kn</a:t>
            </a:r>
          </a:p>
          <a:p>
            <a:pPr marL="457200" indent="-457200"/>
            <a:r>
              <a:rPr lang="hr-HR" dirty="0" smtClean="0"/>
              <a:t>                                                      </a:t>
            </a:r>
            <a:r>
              <a:rPr lang="hr-HR" b="1" dirty="0" smtClean="0"/>
              <a:t>112 767 887,00 kn</a:t>
            </a:r>
          </a:p>
          <a:p>
            <a:pPr marL="457200" indent="-457200">
              <a:buFont typeface="Arial" charset="0"/>
              <a:buChar char="•"/>
            </a:pP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9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09594" y="1321125"/>
            <a:ext cx="8627904" cy="1632681"/>
          </a:xfrm>
        </p:spPr>
        <p:txBody>
          <a:bodyPr/>
          <a:lstStyle/>
          <a:p>
            <a:r>
              <a:rPr lang="hr-HR" sz="3200" dirty="0" smtClean="0">
                <a:solidFill>
                  <a:schemeClr val="tx1"/>
                </a:solidFill>
              </a:rPr>
              <a:t/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/>
            </a:r>
            <a:br>
              <a:rPr lang="hr-HR" sz="3200" dirty="0" smtClean="0">
                <a:solidFill>
                  <a:schemeClr val="tx1"/>
                </a:solidFill>
              </a:rPr>
            </a:b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67011" y="1402179"/>
            <a:ext cx="9289455" cy="1946522"/>
          </a:xfrm>
        </p:spPr>
        <p:txBody>
          <a:bodyPr/>
          <a:lstStyle/>
          <a:p>
            <a:pPr algn="l"/>
            <a:r>
              <a:rPr lang="hr-HR" sz="4000" b="1" dirty="0" smtClean="0">
                <a:solidFill>
                  <a:srgbClr val="FF0000"/>
                </a:solidFill>
              </a:rPr>
              <a:t>Udruge i mladi – 2,14 </a:t>
            </a:r>
            <a:r>
              <a:rPr lang="hr-HR" sz="4000" b="1" dirty="0" err="1" smtClean="0">
                <a:solidFill>
                  <a:srgbClr val="FF0000"/>
                </a:solidFill>
              </a:rPr>
              <a:t>mil</a:t>
            </a:r>
            <a:r>
              <a:rPr lang="hr-HR" sz="4000" b="1" dirty="0" smtClean="0">
                <a:solidFill>
                  <a:srgbClr val="FF0000"/>
                </a:solidFill>
              </a:rPr>
              <a:t> kn</a:t>
            </a:r>
          </a:p>
          <a:p>
            <a:pPr algn="l"/>
            <a:r>
              <a:rPr lang="hr-HR" dirty="0" smtClean="0"/>
              <a:t> - programi udruga                          600 000 kn</a:t>
            </a:r>
          </a:p>
          <a:p>
            <a:pPr algn="l">
              <a:buFontTx/>
              <a:buChar char="-"/>
            </a:pPr>
            <a:r>
              <a:rPr lang="hr-HR" dirty="0" smtClean="0"/>
              <a:t>   Programi skrbi za starije             400 000 kn</a:t>
            </a:r>
          </a:p>
          <a:p>
            <a:pPr algn="l"/>
            <a:r>
              <a:rPr lang="hr-HR" dirty="0" smtClean="0"/>
              <a:t>-   Crveni križ                                  390 000 kn</a:t>
            </a:r>
          </a:p>
          <a:p>
            <a:pPr marL="457200" indent="-457200" algn="l">
              <a:buFontTx/>
              <a:buChar char="-"/>
            </a:pPr>
            <a:r>
              <a:rPr lang="hr-HR" dirty="0" smtClean="0"/>
              <a:t>Program podrške mladima           75 000 kn</a:t>
            </a:r>
          </a:p>
          <a:p>
            <a:pPr marL="457200" indent="-457200" algn="l">
              <a:buFontTx/>
              <a:buChar char="-"/>
            </a:pPr>
            <a:r>
              <a:rPr lang="hr-HR" dirty="0" smtClean="0"/>
              <a:t>Program žrtvama nasilja               75 000 kn</a:t>
            </a:r>
          </a:p>
          <a:p>
            <a:pPr marL="457200" indent="-457200" algn="l">
              <a:buFontTx/>
              <a:buChar char="-"/>
            </a:pPr>
            <a:r>
              <a:rPr lang="hr-HR" dirty="0" smtClean="0"/>
              <a:t>Programi podrške braniteljskim </a:t>
            </a:r>
          </a:p>
          <a:p>
            <a:pPr algn="l"/>
            <a:r>
              <a:rPr lang="hr-HR" dirty="0"/>
              <a:t> </a:t>
            </a:r>
            <a:r>
              <a:rPr lang="hr-HR" dirty="0" smtClean="0"/>
              <a:t>   udrugama                                    425 000 kn</a:t>
            </a:r>
          </a:p>
          <a:p>
            <a:pPr algn="l"/>
            <a:r>
              <a:rPr lang="hr-H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7378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KZŽ – </a:t>
            </a:r>
            <a:r>
              <a:rPr lang="hr-HR" dirty="0"/>
              <a:t>p</a:t>
            </a:r>
            <a:r>
              <a:rPr lang="hr-HR" dirty="0" smtClean="0"/>
              <a:t>rva </a:t>
            </a:r>
            <a:r>
              <a:rPr lang="hr-HR" dirty="0" smtClean="0"/>
              <a:t>„</a:t>
            </a:r>
            <a:r>
              <a:rPr lang="hr-HR" dirty="0" smtClean="0"/>
              <a:t>Županija prijatelj djece</a:t>
            </a:r>
            <a:r>
              <a:rPr lang="hr-HR" dirty="0" smtClean="0"/>
              <a:t>”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C:\Users\jasnap\Documents\prezentacije\2018\IMG_E23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70974" y="-9442683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 descr="C:\Users\jasnap\Documents\prezentacije\2018\IMG_E23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187" y="3647326"/>
            <a:ext cx="5198724" cy="3058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3286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3728" y="1231035"/>
            <a:ext cx="8627904" cy="1632681"/>
          </a:xfrm>
        </p:spPr>
        <p:txBody>
          <a:bodyPr/>
          <a:lstStyle/>
          <a:p>
            <a:r>
              <a:rPr lang="hr-HR" b="1" u="sng" dirty="0" smtClean="0"/>
              <a:t>Planirano u 2019.</a:t>
            </a:r>
            <a:endParaRPr lang="hr-HR" b="1" u="sng" dirty="0"/>
          </a:p>
        </p:txBody>
      </p:sp>
      <p:sp>
        <p:nvSpPr>
          <p:cNvPr id="4" name="Rectangle 3"/>
          <p:cNvSpPr/>
          <p:nvPr/>
        </p:nvSpPr>
        <p:spPr>
          <a:xfrm>
            <a:off x="0" y="2248281"/>
            <a:ext cx="98351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hr-HR" dirty="0" smtClean="0"/>
              <a:t>Obrazovanje-                            102 945 975,00 kn</a:t>
            </a:r>
            <a:endParaRPr lang="hr-HR" dirty="0" smtClean="0"/>
          </a:p>
          <a:p>
            <a:pPr marL="457200" indent="-457200">
              <a:buFont typeface="Arial" charset="0"/>
              <a:buChar char="•"/>
            </a:pPr>
            <a:r>
              <a:rPr lang="hr-HR" dirty="0" smtClean="0"/>
              <a:t>Kultura,sport,tehnička kultura -    3 236 000,00 kn</a:t>
            </a:r>
          </a:p>
          <a:p>
            <a:pPr marL="457200" indent="-457200">
              <a:buFont typeface="Arial" charset="0"/>
              <a:buChar char="•"/>
            </a:pPr>
            <a:r>
              <a:rPr lang="hr-HR" dirty="0" smtClean="0"/>
              <a:t>Zdravstvo -                                 25 425 175,00 kn</a:t>
            </a:r>
          </a:p>
          <a:p>
            <a:pPr marL="457200" indent="-457200">
              <a:buFont typeface="Arial" charset="0"/>
              <a:buChar char="•"/>
            </a:pPr>
            <a:r>
              <a:rPr lang="hr-HR" dirty="0" smtClean="0"/>
              <a:t>Socijalna skrb –                            3 902 000,00 kn</a:t>
            </a:r>
          </a:p>
          <a:p>
            <a:pPr marL="457200" indent="-457200">
              <a:buFont typeface="Arial" charset="0"/>
              <a:buChar char="•"/>
            </a:pPr>
            <a:r>
              <a:rPr lang="hr-HR" dirty="0" smtClean="0"/>
              <a:t>Udruge i mladi -                            </a:t>
            </a:r>
            <a:r>
              <a:rPr lang="hr-HR" u="sng" dirty="0" smtClean="0"/>
              <a:t>2 015 000,00 kn</a:t>
            </a:r>
          </a:p>
          <a:p>
            <a:pPr marL="457200" indent="-457200"/>
            <a:r>
              <a:rPr lang="hr-HR" dirty="0" smtClean="0"/>
              <a:t>                                                      </a:t>
            </a:r>
            <a:r>
              <a:rPr lang="hr-HR" dirty="0" smtClean="0"/>
              <a:t>137 524 150,00 kn</a:t>
            </a:r>
            <a:endParaRPr lang="hr-HR" b="1" dirty="0" smtClean="0"/>
          </a:p>
        </p:txBody>
      </p:sp>
    </p:spTree>
    <p:extLst>
      <p:ext uri="{BB962C8B-B14F-4D97-AF65-F5344CB8AC3E}">
        <p14:creationId xmlns:p14="http://schemas.microsoft.com/office/powerpoint/2010/main" val="2645051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7FDF9E6C-BC6E-4DE4-9002-2DDE775C078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8000" y="304800"/>
            <a:ext cx="9134475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  <p:sp>
        <p:nvSpPr>
          <p:cNvPr id="23555" name="Rectangle 3">
            <a:extLst>
              <a:ext uri="{FF2B5EF4-FFF2-40B4-BE49-F238E27FC236}">
                <a16:creationId xmlns="" xmlns:a16="http://schemas.microsoft.com/office/drawing/2014/main" id="{78CCB93E-5F8A-4089-B70A-7BE0DDEEDF3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hr-HR" altLang="sr-Latn-RS" sz="4000" b="1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hr-HR" altLang="sr-Latn-RS" sz="4000" b="1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hr-HR" altLang="sr-Latn-RS" sz="4000" b="1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sr-Latn-RS" sz="4000" b="1" dirty="0" smtClean="0"/>
              <a:t>      Hvala na pažnji i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sr-Latn-RS" sz="4000" b="1" dirty="0" smtClean="0"/>
              <a:t>                   ugodan dan!</a:t>
            </a:r>
            <a:endParaRPr lang="hr-HR" altLang="sr-Latn-RS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>
            <a:extLst>
              <a:ext uri="{FF2B5EF4-FFF2-40B4-BE49-F238E27FC236}">
                <a16:creationId xmlns="" xmlns:a16="http://schemas.microsoft.com/office/drawing/2014/main" id="{38998C69-FBEB-49FB-90FF-67E4DAE5026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38150" y="1647825"/>
            <a:ext cx="9136063" cy="9509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r-HR" altLang="sr-Latn-RS" sz="3552" dirty="0" smtClean="0">
                <a:latin typeface="+mn-lt"/>
              </a:rPr>
              <a:t>PLANIRANA / REALIZIRANA </a:t>
            </a:r>
            <a:r>
              <a:rPr lang="hr-HR" altLang="sr-Latn-RS" sz="3552" dirty="0">
                <a:latin typeface="+mn-lt"/>
              </a:rPr>
              <a:t>SREDSTVA   ZA  OBRAZOVANJE  </a:t>
            </a:r>
            <a:r>
              <a:rPr lang="hr-HR" altLang="sr-Latn-RS" sz="3552" dirty="0" smtClean="0">
                <a:latin typeface="+mn-lt"/>
              </a:rPr>
              <a:t>2018. </a:t>
            </a:r>
            <a:r>
              <a:rPr lang="hr-HR" altLang="sr-Latn-RS" sz="3552" dirty="0">
                <a:latin typeface="+mn-lt"/>
              </a:rPr>
              <a:t>su: </a:t>
            </a:r>
            <a:r>
              <a:rPr lang="hr-HR" altLang="sr-Latn-RS" sz="3552" dirty="0" smtClean="0">
                <a:latin typeface="+mn-lt"/>
              </a:rPr>
              <a:t/>
            </a:r>
            <a:br>
              <a:rPr lang="hr-HR" altLang="sr-Latn-RS" sz="3552" dirty="0" smtClean="0">
                <a:latin typeface="+mn-lt"/>
              </a:rPr>
            </a:br>
            <a:r>
              <a:rPr lang="hr-HR" altLang="sr-Latn-RS" sz="3552" dirty="0" smtClean="0">
                <a:latin typeface="+mn-lt"/>
              </a:rPr>
              <a:t>                 </a:t>
            </a:r>
            <a:r>
              <a:rPr lang="hr-HR" altLang="sr-Latn-RS" sz="3552" b="1" dirty="0" smtClean="0">
                <a:solidFill>
                  <a:srgbClr val="FF0000"/>
                </a:solidFill>
                <a:latin typeface="+mn-lt"/>
              </a:rPr>
              <a:t>79 359 031,00 kn</a:t>
            </a:r>
            <a:endParaRPr lang="hr-HR" altLang="sr-Latn-RS" sz="3552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03" name="Rectangle 7">
            <a:extLst>
              <a:ext uri="{FF2B5EF4-FFF2-40B4-BE49-F238E27FC236}">
                <a16:creationId xmlns="" xmlns:a16="http://schemas.microsoft.com/office/drawing/2014/main" id="{3937E2D8-0DDC-4DDB-932D-FB5E291410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41325" y="2913063"/>
            <a:ext cx="9191625" cy="4076700"/>
          </a:xfrm>
        </p:spPr>
        <p:txBody>
          <a:bodyPr/>
          <a:lstStyle/>
          <a:p>
            <a:pPr marL="592127" indent="-592127" algn="ctr">
              <a:buFontTx/>
              <a:buNone/>
              <a:defRPr/>
            </a:pPr>
            <a:endParaRPr lang="hr-HR" altLang="sr-Latn-RS" sz="2997" dirty="0">
              <a:solidFill>
                <a:srgbClr val="000066"/>
              </a:solidFill>
            </a:endParaRPr>
          </a:p>
          <a:p>
            <a:pPr marL="592127" indent="-592127">
              <a:defRPr/>
            </a:pPr>
            <a:r>
              <a:rPr lang="hr-HR" altLang="sr-Latn-RS" sz="2997" dirty="0">
                <a:solidFill>
                  <a:srgbClr val="000066"/>
                </a:solidFill>
              </a:rPr>
              <a:t> </a:t>
            </a:r>
            <a:r>
              <a:rPr lang="hr-HR" altLang="sr-Latn-RS" sz="2997" b="1" dirty="0">
                <a:solidFill>
                  <a:srgbClr val="000066"/>
                </a:solidFill>
              </a:rPr>
              <a:t>decentralizirana</a:t>
            </a:r>
            <a:r>
              <a:rPr lang="hr-HR" altLang="sr-Latn-RS" sz="2997" dirty="0">
                <a:solidFill>
                  <a:srgbClr val="000066"/>
                </a:solidFill>
              </a:rPr>
              <a:t> sredstva za provedbu zakonskog standarda </a:t>
            </a:r>
            <a:r>
              <a:rPr lang="hr-HR" altLang="sr-Latn-RS" sz="2997" b="1" dirty="0">
                <a:solidFill>
                  <a:srgbClr val="000066"/>
                </a:solidFill>
              </a:rPr>
              <a:t>39.754.731</a:t>
            </a:r>
            <a:r>
              <a:rPr lang="hr-HR" altLang="sr-Latn-RS" sz="2997" dirty="0">
                <a:solidFill>
                  <a:srgbClr val="000066"/>
                </a:solidFill>
              </a:rPr>
              <a:t> </a:t>
            </a:r>
            <a:r>
              <a:rPr lang="hr-HR" altLang="sr-Latn-RS" sz="2997" dirty="0" smtClean="0">
                <a:solidFill>
                  <a:srgbClr val="000066"/>
                </a:solidFill>
              </a:rPr>
              <a:t>kn</a:t>
            </a:r>
            <a:endParaRPr lang="hr-HR" altLang="sr-Latn-RS" sz="2997" dirty="0">
              <a:solidFill>
                <a:srgbClr val="000066"/>
              </a:solidFill>
            </a:endParaRPr>
          </a:p>
          <a:p>
            <a:pPr marL="592127" indent="-592127">
              <a:defRPr/>
            </a:pPr>
            <a:r>
              <a:rPr lang="hr-HR" altLang="sr-Latn-RS" sz="2997" b="1" dirty="0">
                <a:solidFill>
                  <a:srgbClr val="000066"/>
                </a:solidFill>
              </a:rPr>
              <a:t>izvorna</a:t>
            </a:r>
            <a:r>
              <a:rPr lang="hr-HR" altLang="sr-Latn-RS" sz="2997" dirty="0">
                <a:solidFill>
                  <a:srgbClr val="000066"/>
                </a:solidFill>
              </a:rPr>
              <a:t> sredstva za provedbu dopunskog standarda </a:t>
            </a:r>
            <a:r>
              <a:rPr lang="hr-HR" altLang="sr-Latn-RS" sz="2997" b="1" dirty="0" smtClean="0">
                <a:solidFill>
                  <a:srgbClr val="000066"/>
                </a:solidFill>
              </a:rPr>
              <a:t>11 583 200 kn</a:t>
            </a:r>
          </a:p>
          <a:p>
            <a:pPr marL="592127" indent="-592127">
              <a:defRPr/>
            </a:pPr>
            <a:r>
              <a:rPr lang="hr-HR" altLang="sr-Latn-RS" sz="2997" b="1" dirty="0" smtClean="0">
                <a:solidFill>
                  <a:srgbClr val="000066"/>
                </a:solidFill>
              </a:rPr>
              <a:t>drugi izvor </a:t>
            </a:r>
            <a:r>
              <a:rPr lang="hr-HR" altLang="sr-Latn-RS" sz="2997" dirty="0" smtClean="0">
                <a:solidFill>
                  <a:srgbClr val="000066"/>
                </a:solidFill>
              </a:rPr>
              <a:t>(EU, Fond EU, ESF, MZO)</a:t>
            </a:r>
          </a:p>
          <a:p>
            <a:pPr marL="592127" indent="-592127">
              <a:buNone/>
              <a:defRPr/>
            </a:pPr>
            <a:r>
              <a:rPr lang="hr-HR" altLang="sr-Latn-RS" sz="2997" dirty="0" smtClean="0">
                <a:solidFill>
                  <a:srgbClr val="000066"/>
                </a:solidFill>
              </a:rPr>
              <a:t>                       </a:t>
            </a:r>
            <a:r>
              <a:rPr lang="hr-HR" altLang="sr-Latn-RS" sz="2997" b="1" dirty="0" smtClean="0">
                <a:solidFill>
                  <a:srgbClr val="000066"/>
                </a:solidFill>
              </a:rPr>
              <a:t>21 822 000 kn</a:t>
            </a:r>
            <a:endParaRPr lang="hr-HR" altLang="sr-Latn-RS" sz="2997" b="1" dirty="0">
              <a:solidFill>
                <a:srgbClr val="000066"/>
              </a:solidFill>
            </a:endParaRPr>
          </a:p>
          <a:p>
            <a:pPr marL="592127" indent="-592127">
              <a:buFontTx/>
              <a:buNone/>
              <a:defRPr/>
            </a:pPr>
            <a:endParaRPr lang="hr-HR" altLang="sr-Latn-RS" sz="2997" b="1" dirty="0"/>
          </a:p>
        </p:txBody>
      </p:sp>
      <p:pic>
        <p:nvPicPr>
          <p:cNvPr id="10244" name="Picture 5" descr="LOGO_ZAGORJE_HOR">
            <a:extLst>
              <a:ext uri="{FF2B5EF4-FFF2-40B4-BE49-F238E27FC236}">
                <a16:creationId xmlns="" xmlns:a16="http://schemas.microsoft.com/office/drawing/2014/main" id="{F38ED7B6-A36C-44C7-833A-6EEC3EBBF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5857875"/>
            <a:ext cx="22764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="" xmlns:a16="http://schemas.microsoft.com/office/drawing/2014/main" id="{DDE00024-AAD6-4595-94B8-116F46F11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9900" y="1506538"/>
            <a:ext cx="9136063" cy="1277937"/>
          </a:xfrm>
        </p:spPr>
        <p:txBody>
          <a:bodyPr/>
          <a:lstStyle/>
          <a:p>
            <a:pPr>
              <a:defRPr/>
            </a:pPr>
            <a:r>
              <a:rPr lang="hr-HR" altLang="sr-Latn-RS" sz="3552" dirty="0"/>
              <a:t> </a:t>
            </a:r>
            <a:r>
              <a:rPr lang="hr-HR" altLang="sr-Latn-RS" sz="3552" b="1" dirty="0">
                <a:solidFill>
                  <a:srgbClr val="FF0000"/>
                </a:solidFill>
                <a:latin typeface="+mn-lt"/>
              </a:rPr>
              <a:t>Zakonski standard u </a:t>
            </a:r>
            <a:r>
              <a:rPr lang="hr-HR" altLang="sr-Latn-RS" sz="3552" b="1" dirty="0" smtClean="0">
                <a:solidFill>
                  <a:srgbClr val="FF0000"/>
                </a:solidFill>
                <a:latin typeface="+mn-lt"/>
              </a:rPr>
              <a:t>obrazovanju 2018.</a:t>
            </a:r>
            <a:endParaRPr lang="hr-HR" altLang="sr-Latn-RS" sz="3552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="" xmlns:a16="http://schemas.microsoft.com/office/drawing/2014/main" id="{E5BB7ED4-480B-4D1E-A8CA-E7DAA10263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2275" y="2560638"/>
            <a:ext cx="9136063" cy="4237037"/>
          </a:xfrm>
        </p:spPr>
        <p:txBody>
          <a:bodyPr/>
          <a:lstStyle/>
          <a:p>
            <a:pPr>
              <a:defRPr/>
            </a:pPr>
            <a:r>
              <a:rPr lang="hr-HR" altLang="sr-Latn-RS" sz="3108" dirty="0"/>
              <a:t>Materijalni</a:t>
            </a:r>
            <a:r>
              <a:rPr lang="hr-HR" altLang="sr-Latn-RS" sz="1776" dirty="0"/>
              <a:t> </a:t>
            </a:r>
            <a:r>
              <a:rPr lang="hr-HR" altLang="sr-Latn-RS" sz="3108" dirty="0"/>
              <a:t>troškovi/</a:t>
            </a:r>
            <a:r>
              <a:rPr lang="hr-HR" altLang="sr-Latn-RS" sz="3108" dirty="0" err="1"/>
              <a:t>invst</a:t>
            </a:r>
            <a:r>
              <a:rPr lang="hr-HR" altLang="sr-Latn-RS" sz="3108" dirty="0"/>
              <a:t>  </a:t>
            </a:r>
            <a:r>
              <a:rPr lang="hr-HR" altLang="sr-Latn-RS" sz="3108" dirty="0" smtClean="0"/>
              <a:t>OŠ    </a:t>
            </a:r>
            <a:r>
              <a:rPr lang="hr-HR" altLang="sr-Latn-RS" sz="3108" b="1" dirty="0" err="1" smtClean="0"/>
              <a:t>23</a:t>
            </a:r>
            <a:r>
              <a:rPr lang="hr-HR" altLang="sr-Latn-RS" sz="3108" b="1" dirty="0" smtClean="0"/>
              <a:t> 235 847  kn</a:t>
            </a:r>
          </a:p>
          <a:p>
            <a:pPr marL="0" indent="0">
              <a:buNone/>
              <a:defRPr/>
            </a:pPr>
            <a:r>
              <a:rPr lang="hr-HR" altLang="sr-Latn-RS" sz="3108" dirty="0" smtClean="0"/>
              <a:t>   ( Prijevoz </a:t>
            </a:r>
            <a:r>
              <a:rPr lang="hr-HR" altLang="sr-Latn-RS" sz="3108" dirty="0"/>
              <a:t>učenika 		 </a:t>
            </a:r>
            <a:r>
              <a:rPr lang="hr-HR" altLang="sr-Latn-RS" sz="3108" dirty="0" smtClean="0"/>
              <a:t>       </a:t>
            </a:r>
            <a:r>
              <a:rPr lang="hr-HR" altLang="sr-Latn-RS" sz="3108" dirty="0"/>
              <a:t>7 171 021 </a:t>
            </a:r>
            <a:r>
              <a:rPr lang="hr-HR" altLang="sr-Latn-RS" sz="3108" dirty="0" smtClean="0"/>
              <a:t>kn )</a:t>
            </a:r>
          </a:p>
          <a:p>
            <a:pPr>
              <a:defRPr/>
            </a:pPr>
            <a:r>
              <a:rPr lang="hr-HR" altLang="sr-Latn-RS" sz="3108" dirty="0"/>
              <a:t>Materijalni troškovi/</a:t>
            </a:r>
            <a:r>
              <a:rPr lang="hr-HR" altLang="sr-Latn-RS" sz="3108" dirty="0" err="1"/>
              <a:t>invst</a:t>
            </a:r>
            <a:r>
              <a:rPr lang="hr-HR" altLang="sr-Latn-RS" sz="3108" dirty="0"/>
              <a:t>  S</a:t>
            </a:r>
            <a:r>
              <a:rPr lang="hr-HR" altLang="sr-Latn-RS" sz="3108" dirty="0" smtClean="0"/>
              <a:t>Š     </a:t>
            </a:r>
            <a:r>
              <a:rPr lang="hr-HR" altLang="sr-Latn-RS" sz="3108" b="1" dirty="0" smtClean="0"/>
              <a:t>9 722 605 kn</a:t>
            </a:r>
            <a:endParaRPr lang="hr-HR" altLang="sr-Latn-RS" sz="3108" b="1" dirty="0"/>
          </a:p>
          <a:p>
            <a:pPr>
              <a:defRPr/>
            </a:pPr>
            <a:r>
              <a:rPr lang="hr-HR" altLang="sr-Latn-RS" sz="3108" dirty="0" smtClean="0"/>
              <a:t>Učenički domovi                        </a:t>
            </a:r>
            <a:r>
              <a:rPr lang="hr-HR" altLang="sr-Latn-RS" sz="3108" b="1" dirty="0" smtClean="0"/>
              <a:t>1 300 945 kn             </a:t>
            </a:r>
            <a:endParaRPr lang="hr-HR" altLang="sr-Latn-RS" sz="3108" b="1" dirty="0"/>
          </a:p>
          <a:p>
            <a:pPr>
              <a:defRPr/>
            </a:pPr>
            <a:r>
              <a:rPr lang="hr-HR" altLang="sr-Latn-RS" sz="3108" dirty="0"/>
              <a:t>Kapitalna ulaganja		</a:t>
            </a:r>
            <a:r>
              <a:rPr lang="hr-HR" altLang="sr-Latn-RS" sz="3108" u="sng" dirty="0"/>
              <a:t>  </a:t>
            </a:r>
            <a:r>
              <a:rPr lang="hr-HR" altLang="sr-Latn-RS" sz="3108" u="sng" dirty="0" smtClean="0"/>
              <a:t>     </a:t>
            </a:r>
            <a:r>
              <a:rPr lang="hr-HR" altLang="sr-Latn-RS" sz="3108" b="1" u="sng" dirty="0" smtClean="0"/>
              <a:t>5 281 293</a:t>
            </a:r>
            <a:r>
              <a:rPr lang="hr-HR" altLang="sr-Latn-RS" sz="3108" u="sng" dirty="0" smtClean="0"/>
              <a:t> </a:t>
            </a:r>
            <a:r>
              <a:rPr lang="hr-HR" altLang="sr-Latn-RS" sz="3108" b="1" u="sng" dirty="0" smtClean="0"/>
              <a:t>kn</a:t>
            </a:r>
          </a:p>
          <a:p>
            <a:pPr>
              <a:defRPr/>
            </a:pPr>
            <a:r>
              <a:rPr lang="hr-HR" altLang="sr-Latn-RS" sz="3108" b="1" dirty="0" smtClean="0"/>
              <a:t>                                                39 754 031 kn</a:t>
            </a:r>
            <a:endParaRPr lang="hr-HR" altLang="sr-Latn-RS" sz="3108" b="1" dirty="0"/>
          </a:p>
          <a:p>
            <a:pPr>
              <a:buNone/>
              <a:defRPr/>
            </a:pPr>
            <a:endParaRPr lang="hr-HR" altLang="sr-Latn-RS" sz="1776" b="1" dirty="0">
              <a:solidFill>
                <a:srgbClr val="000066"/>
              </a:solidFill>
            </a:endParaRPr>
          </a:p>
          <a:p>
            <a:pPr>
              <a:buFontTx/>
              <a:buNone/>
              <a:defRPr/>
            </a:pPr>
            <a:endParaRPr lang="hr-HR" altLang="sr-Latn-RS" sz="1776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="" xmlns:a16="http://schemas.microsoft.com/office/drawing/2014/main" id="{FBB165FB-EAAE-423D-9AE5-1EDEC0E0EB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3973" y="524817"/>
            <a:ext cx="9136063" cy="1277938"/>
          </a:xfrm>
        </p:spPr>
        <p:txBody>
          <a:bodyPr/>
          <a:lstStyle/>
          <a:p>
            <a:pPr>
              <a:defRPr/>
            </a:pPr>
            <a:r>
              <a:rPr lang="hr-HR" altLang="sr-Latn-RS" sz="3552" b="1" dirty="0">
                <a:solidFill>
                  <a:srgbClr val="FF0000"/>
                </a:solidFill>
              </a:rPr>
              <a:t>Dopunski standard za obrazovanje</a:t>
            </a:r>
            <a:r>
              <a:rPr lang="hr-HR" altLang="sr-Latn-RS" sz="3552" dirty="0">
                <a:solidFill>
                  <a:srgbClr val="FF0000"/>
                </a:solidFill>
              </a:rPr>
              <a:t/>
            </a:r>
            <a:br>
              <a:rPr lang="hr-HR" altLang="sr-Latn-RS" sz="3552" dirty="0">
                <a:solidFill>
                  <a:srgbClr val="FF0000"/>
                </a:solidFill>
              </a:rPr>
            </a:br>
            <a:r>
              <a:rPr lang="hr-HR" altLang="sr-Latn-RS" sz="2664" dirty="0"/>
              <a:t> </a:t>
            </a:r>
            <a:r>
              <a:rPr lang="hr-HR" altLang="sr-Latn-RS" sz="2664" dirty="0" smtClean="0"/>
              <a:t>          </a:t>
            </a:r>
            <a:r>
              <a:rPr lang="hr-HR" altLang="sr-Latn-RS" sz="2664" dirty="0" smtClean="0"/>
              <a:t> </a:t>
            </a:r>
            <a:r>
              <a:rPr lang="hr-HR" altLang="sr-Latn-RS" sz="3200" b="1" dirty="0" smtClean="0">
                <a:solidFill>
                  <a:srgbClr val="FF0000"/>
                </a:solidFill>
              </a:rPr>
              <a:t>20 </a:t>
            </a:r>
            <a:r>
              <a:rPr lang="hr-HR" altLang="sr-Latn-RS" sz="3200" b="1" dirty="0" smtClean="0">
                <a:solidFill>
                  <a:srgbClr val="FF0000"/>
                </a:solidFill>
              </a:rPr>
              <a:t>065 100 </a:t>
            </a:r>
            <a:r>
              <a:rPr lang="hr-HR" altLang="sr-Latn-RS" sz="3200" b="1" dirty="0" smtClean="0">
                <a:solidFill>
                  <a:srgbClr val="FF0000"/>
                </a:solidFill>
              </a:rPr>
              <a:t>kn  - vlastita sredstva</a:t>
            </a:r>
            <a:endParaRPr lang="hr-HR" altLang="sr-Latn-RS" sz="3200" b="1" dirty="0">
              <a:solidFill>
                <a:srgbClr val="FF0000"/>
              </a:solidFill>
            </a:endParaRPr>
          </a:p>
        </p:txBody>
      </p:sp>
      <p:sp>
        <p:nvSpPr>
          <p:cNvPr id="57347" name="Rectangle 3">
            <a:extLst>
              <a:ext uri="{FF2B5EF4-FFF2-40B4-BE49-F238E27FC236}">
                <a16:creationId xmlns="" xmlns:a16="http://schemas.microsoft.com/office/drawing/2014/main" id="{F7156C6E-1246-44E6-83D3-5E2E0C454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976" y="1513900"/>
            <a:ext cx="9113837" cy="471646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hr-HR" altLang="sr-Latn-RS" sz="2800" dirty="0"/>
              <a:t>Učenička natjecanja		                   </a:t>
            </a:r>
            <a:r>
              <a:rPr lang="hr-HR" altLang="sr-Latn-RS" sz="2800" dirty="0" smtClean="0"/>
              <a:t>420 000 kn</a:t>
            </a:r>
          </a:p>
          <a:p>
            <a:pPr>
              <a:buFontTx/>
              <a:buNone/>
              <a:defRPr/>
            </a:pPr>
            <a:r>
              <a:rPr lang="hr-HR" altLang="sr-Latn-RS" sz="2800" dirty="0"/>
              <a:t> </a:t>
            </a:r>
            <a:r>
              <a:rPr lang="hr-HR" altLang="sr-Latn-RS" sz="2800" dirty="0" smtClean="0"/>
              <a:t>   </a:t>
            </a:r>
            <a:r>
              <a:rPr lang="hr-HR" altLang="sr-Latn-RS" sz="2800" dirty="0" smtClean="0">
                <a:solidFill>
                  <a:srgbClr val="00B050"/>
                </a:solidFill>
              </a:rPr>
              <a:t>nagrađeno 155 učenika i 106 mentora OŠ i SŠ</a:t>
            </a:r>
            <a:endParaRPr lang="hr-HR" altLang="sr-Latn-RS" sz="2800" dirty="0">
              <a:solidFill>
                <a:srgbClr val="00B050"/>
              </a:solidFill>
            </a:endParaRPr>
          </a:p>
          <a:p>
            <a:pPr>
              <a:buFontTx/>
              <a:buNone/>
              <a:defRPr/>
            </a:pPr>
            <a:r>
              <a:rPr lang="hr-HR" altLang="sr-Latn-RS" sz="2800" dirty="0"/>
              <a:t>Učeničke i studentske stipendije 	      </a:t>
            </a:r>
            <a:r>
              <a:rPr lang="hr-HR" altLang="sr-Latn-RS" sz="2800" dirty="0" smtClean="0"/>
              <a:t>1 300 000 kn</a:t>
            </a:r>
          </a:p>
          <a:p>
            <a:pPr>
              <a:buFontTx/>
              <a:buNone/>
              <a:defRPr/>
            </a:pPr>
            <a:r>
              <a:rPr lang="hr-HR" altLang="sr-Latn-RS" sz="2800" dirty="0"/>
              <a:t> </a:t>
            </a:r>
            <a:r>
              <a:rPr lang="hr-HR" altLang="sr-Latn-RS" sz="2800" dirty="0" smtClean="0"/>
              <a:t>   </a:t>
            </a:r>
            <a:r>
              <a:rPr lang="hr-HR" altLang="sr-Latn-RS" sz="2800" dirty="0" smtClean="0">
                <a:solidFill>
                  <a:srgbClr val="00B050"/>
                </a:solidFill>
              </a:rPr>
              <a:t>107 uč</a:t>
            </a:r>
            <a:r>
              <a:rPr lang="hr-HR" altLang="sr-Latn-RS" sz="2800" dirty="0">
                <a:solidFill>
                  <a:srgbClr val="00B050"/>
                </a:solidFill>
              </a:rPr>
              <a:t>.</a:t>
            </a:r>
            <a:r>
              <a:rPr lang="hr-HR" altLang="sr-Latn-RS" sz="2800" dirty="0" smtClean="0">
                <a:solidFill>
                  <a:srgbClr val="00B050"/>
                </a:solidFill>
              </a:rPr>
              <a:t> stipendija i  105 stud. </a:t>
            </a:r>
            <a:r>
              <a:rPr lang="hr-HR" altLang="sr-Latn-RS" sz="2800" dirty="0">
                <a:solidFill>
                  <a:srgbClr val="00B050"/>
                </a:solidFill>
              </a:rPr>
              <a:t>s</a:t>
            </a:r>
            <a:r>
              <a:rPr lang="hr-HR" altLang="sr-Latn-RS" sz="2800" dirty="0" smtClean="0">
                <a:solidFill>
                  <a:srgbClr val="00B050"/>
                </a:solidFill>
              </a:rPr>
              <a:t>tipendija</a:t>
            </a:r>
            <a:endParaRPr lang="hr-HR" altLang="sr-Latn-RS" sz="2800" dirty="0"/>
          </a:p>
          <a:p>
            <a:pPr>
              <a:buFontTx/>
              <a:buNone/>
              <a:defRPr/>
            </a:pPr>
            <a:r>
              <a:rPr lang="hr-HR" altLang="sr-Latn-RS" sz="2800" dirty="0" smtClean="0"/>
              <a:t>Sufinanciranje </a:t>
            </a:r>
            <a:r>
              <a:rPr lang="hr-HR" altLang="sr-Latn-RS" sz="2800" dirty="0"/>
              <a:t>prijevoza srednjoškolaca    </a:t>
            </a:r>
            <a:r>
              <a:rPr lang="hr-HR" altLang="sr-Latn-RS" sz="2800" dirty="0" smtClean="0"/>
              <a:t>3 050 000 </a:t>
            </a:r>
            <a:r>
              <a:rPr lang="hr-HR" altLang="sr-Latn-RS" sz="2800" dirty="0"/>
              <a:t>kn</a:t>
            </a:r>
          </a:p>
          <a:p>
            <a:pPr>
              <a:buFontTx/>
              <a:buNone/>
              <a:defRPr/>
            </a:pPr>
            <a:r>
              <a:rPr lang="hr-HR" altLang="sr-Latn-RS" sz="2800" dirty="0"/>
              <a:t>Investicijsko ulaganje u </a:t>
            </a:r>
            <a:r>
              <a:rPr lang="hr-HR" altLang="sr-Latn-RS" sz="2800" dirty="0" smtClean="0"/>
              <a:t>OŠ  </a:t>
            </a:r>
            <a:r>
              <a:rPr lang="hr-HR" altLang="sr-Latn-RS" sz="2800" dirty="0"/>
              <a:t>i </a:t>
            </a:r>
            <a:r>
              <a:rPr lang="hr-HR" altLang="sr-Latn-RS" sz="2800" dirty="0" smtClean="0"/>
              <a:t>SŠ</a:t>
            </a:r>
            <a:r>
              <a:rPr lang="hr-HR" altLang="sr-Latn-RS" sz="2800" dirty="0"/>
              <a:t>	      </a:t>
            </a:r>
            <a:r>
              <a:rPr lang="hr-HR" altLang="sr-Latn-RS" sz="2800" dirty="0" smtClean="0"/>
              <a:t>3 500 000 </a:t>
            </a:r>
            <a:r>
              <a:rPr lang="hr-HR" altLang="sr-Latn-RS" sz="2800" dirty="0"/>
              <a:t>kn</a:t>
            </a:r>
          </a:p>
          <a:p>
            <a:pPr>
              <a:buFontTx/>
              <a:buNone/>
              <a:defRPr/>
            </a:pPr>
            <a:r>
              <a:rPr lang="hr-HR" altLang="sr-Latn-RS" sz="2800" dirty="0"/>
              <a:t>Hitne intervencije u </a:t>
            </a:r>
            <a:r>
              <a:rPr lang="hr-HR" altLang="sr-Latn-RS" sz="2800" dirty="0" smtClean="0"/>
              <a:t>OŠ </a:t>
            </a:r>
            <a:r>
              <a:rPr lang="hr-HR" altLang="sr-Latn-RS" sz="2800" dirty="0"/>
              <a:t>i </a:t>
            </a:r>
            <a:r>
              <a:rPr lang="hr-HR" altLang="sr-Latn-RS" sz="2800" dirty="0" smtClean="0"/>
              <a:t>SŠ                           600 000 </a:t>
            </a:r>
            <a:r>
              <a:rPr lang="hr-HR" altLang="sr-Latn-RS" sz="2800" dirty="0"/>
              <a:t>kn</a:t>
            </a:r>
          </a:p>
          <a:p>
            <a:pPr>
              <a:buFontTx/>
              <a:buNone/>
              <a:defRPr/>
            </a:pPr>
            <a:r>
              <a:rPr lang="hr-HR" altLang="sr-Latn-RS" sz="2800" dirty="0"/>
              <a:t>Pomoć učilištima u KZŽ		                    </a:t>
            </a:r>
            <a:r>
              <a:rPr lang="hr-HR" altLang="sr-Latn-RS" sz="2800" dirty="0" smtClean="0"/>
              <a:t>485 000 </a:t>
            </a:r>
            <a:r>
              <a:rPr lang="hr-HR" altLang="sr-Latn-RS" sz="2800" dirty="0"/>
              <a:t>kn</a:t>
            </a:r>
          </a:p>
          <a:p>
            <a:pPr>
              <a:buFontTx/>
              <a:buNone/>
            </a:pPr>
            <a:r>
              <a:rPr lang="hr-HR" altLang="sr-Latn-RS" sz="2800" dirty="0" smtClean="0"/>
              <a:t>Pomoć darovitim učenicima                           150 000 kn</a:t>
            </a:r>
          </a:p>
          <a:p>
            <a:pPr>
              <a:buFontTx/>
              <a:buNone/>
            </a:pPr>
            <a:r>
              <a:rPr lang="hr-HR" altLang="sr-Latn-RS" sz="2800" dirty="0" smtClean="0"/>
              <a:t>Pomoć za djecu s TUR i </a:t>
            </a:r>
            <a:r>
              <a:rPr lang="hr-HR" altLang="sr-Latn-RS" sz="2800" dirty="0" err="1" smtClean="0"/>
              <a:t>predškolce</a:t>
            </a:r>
            <a:r>
              <a:rPr lang="hr-HR" altLang="sr-Latn-RS" sz="2800" dirty="0" smtClean="0"/>
              <a:t>              600 000 kn</a:t>
            </a:r>
          </a:p>
          <a:p>
            <a:pPr>
              <a:buFontTx/>
              <a:buNone/>
            </a:pPr>
            <a:r>
              <a:rPr lang="hr-HR" altLang="sr-Latn-RS" sz="2800" dirty="0" smtClean="0"/>
              <a:t>Stručna usavršavanja učitelja i nastavnika      60 000 kn</a:t>
            </a:r>
          </a:p>
          <a:p>
            <a:pPr>
              <a:buFontTx/>
              <a:buNone/>
              <a:defRPr/>
            </a:pPr>
            <a:endParaRPr lang="hr-HR" altLang="sr-Latn-RS" sz="1998" dirty="0"/>
          </a:p>
        </p:txBody>
      </p:sp>
    </p:spTree>
    <p:extLst>
      <p:ext uri="{BB962C8B-B14F-4D97-AF65-F5344CB8AC3E}">
        <p14:creationId xmlns:p14="http://schemas.microsoft.com/office/powerpoint/2010/main" val="32188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0" y="1125415"/>
            <a:ext cx="9584675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Investicijska ulaganja u škole 2018.: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                   3 500 000 kn</a:t>
            </a:r>
            <a:endParaRPr lang="hr-HR" dirty="0" smtClean="0">
              <a:solidFill>
                <a:srgbClr val="FF0000"/>
              </a:solidFill>
            </a:endParaRPr>
          </a:p>
          <a:p>
            <a:r>
              <a:rPr lang="hr-HR" sz="2400" dirty="0" smtClean="0"/>
              <a:t>OŠ </a:t>
            </a:r>
            <a:r>
              <a:rPr lang="hr-HR" sz="2400" dirty="0" err="1" smtClean="0"/>
              <a:t>Budinščina</a:t>
            </a:r>
            <a:r>
              <a:rPr lang="hr-HR" sz="2400" dirty="0" smtClean="0"/>
              <a:t> -  sanacija ulaza i zamjena stolarije          94 000 kn</a:t>
            </a:r>
          </a:p>
          <a:p>
            <a:r>
              <a:rPr lang="hr-HR" sz="2400" dirty="0" smtClean="0"/>
              <a:t>OŠ Hum na Sutli (PŠ </a:t>
            </a:r>
            <a:r>
              <a:rPr lang="hr-HR" sz="2400" dirty="0" err="1" smtClean="0"/>
              <a:t>Lupinjak</a:t>
            </a:r>
            <a:r>
              <a:rPr lang="hr-HR" sz="2400" dirty="0" smtClean="0"/>
              <a:t>) – sanacija krova,</a:t>
            </a:r>
            <a:r>
              <a:rPr lang="hr-HR" sz="2400" dirty="0" err="1" smtClean="0"/>
              <a:t>sanit</a:t>
            </a:r>
            <a:r>
              <a:rPr lang="hr-HR" sz="2400" dirty="0" smtClean="0"/>
              <a:t>.   155 000 kn</a:t>
            </a:r>
          </a:p>
          <a:p>
            <a:r>
              <a:rPr lang="hr-HR" sz="2400" dirty="0" smtClean="0"/>
              <a:t>OŠ Kumrovec – pametne ploče i sanacija                         50 000 kn</a:t>
            </a:r>
          </a:p>
          <a:p>
            <a:r>
              <a:rPr lang="hr-HR" sz="2400" dirty="0" smtClean="0"/>
              <a:t>OŠ Marija Bistrica-pristupna cesta,parkiralište,igralište   100 000kn</a:t>
            </a:r>
          </a:p>
          <a:p>
            <a:r>
              <a:rPr lang="hr-HR" sz="2400" dirty="0" smtClean="0"/>
              <a:t>OŠ </a:t>
            </a:r>
            <a:r>
              <a:rPr lang="hr-HR" sz="2400" dirty="0" err="1" smtClean="0"/>
              <a:t>Mihovljan</a:t>
            </a:r>
            <a:r>
              <a:rPr lang="hr-HR" sz="2400" dirty="0" smtClean="0"/>
              <a:t>- sanacija rasvjete SD                                   60 000kn</a:t>
            </a:r>
          </a:p>
          <a:p>
            <a:r>
              <a:rPr lang="hr-HR" sz="2400" dirty="0" smtClean="0"/>
              <a:t>OŠ Pregrada(PŠ </a:t>
            </a:r>
            <a:r>
              <a:rPr lang="hr-HR" sz="2400" dirty="0" err="1" smtClean="0"/>
              <a:t>Benkovo</a:t>
            </a:r>
            <a:r>
              <a:rPr lang="hr-HR" sz="2400" dirty="0" smtClean="0"/>
              <a:t>) – igralište                                50 000kn</a:t>
            </a:r>
          </a:p>
          <a:p>
            <a:r>
              <a:rPr lang="hr-HR" sz="2400" dirty="0" smtClean="0"/>
              <a:t>OŠ Sveti Križ </a:t>
            </a:r>
            <a:r>
              <a:rPr lang="hr-HR" sz="2400" dirty="0" err="1" smtClean="0"/>
              <a:t>Začretrje</a:t>
            </a:r>
            <a:r>
              <a:rPr lang="hr-HR" sz="2400" dirty="0" smtClean="0"/>
              <a:t> – ulaz i stepenište                       103 000kn</a:t>
            </a:r>
          </a:p>
          <a:p>
            <a:r>
              <a:rPr lang="hr-HR" sz="2400" dirty="0" smtClean="0"/>
              <a:t>OŠ Zlatar Bistrica – sanacija krova                                     38 000kn</a:t>
            </a:r>
          </a:p>
          <a:p>
            <a:r>
              <a:rPr lang="hr-HR" sz="2400" dirty="0" smtClean="0"/>
              <a:t>OŠ Tuhelj – sanacija dimnjaka, 	PTD potkrovlje               55 000kn</a:t>
            </a:r>
          </a:p>
          <a:p>
            <a:r>
              <a:rPr lang="hr-HR" sz="2400" dirty="0" smtClean="0"/>
              <a:t>SŠ </a:t>
            </a:r>
            <a:r>
              <a:rPr lang="hr-HR" sz="2400" dirty="0" err="1" smtClean="0"/>
              <a:t>Konjščina</a:t>
            </a:r>
            <a:r>
              <a:rPr lang="hr-HR" sz="2400" dirty="0" smtClean="0"/>
              <a:t>-sanitarije,instalacija LAN mreže, učionice  205  000kn  </a:t>
            </a:r>
          </a:p>
          <a:p>
            <a:r>
              <a:rPr lang="hr-HR" sz="2400" dirty="0" smtClean="0"/>
              <a:t>SS </a:t>
            </a:r>
            <a:r>
              <a:rPr lang="hr-HR" sz="2400" dirty="0" err="1" smtClean="0"/>
              <a:t>Oroslavje</a:t>
            </a:r>
            <a:r>
              <a:rPr lang="hr-HR" sz="2400" dirty="0" smtClean="0"/>
              <a:t> – uređenje CNC praktikuma                        143 000kn</a:t>
            </a:r>
          </a:p>
          <a:p>
            <a:r>
              <a:rPr lang="hr-HR" sz="2400" dirty="0" smtClean="0"/>
              <a:t>SŠ Pregrada – popravak krova                                           80 000kn</a:t>
            </a:r>
          </a:p>
          <a:p>
            <a:r>
              <a:rPr lang="hr-HR" sz="2400" dirty="0" smtClean="0"/>
              <a:t>ŠUDIGO – igralište, oprema knjižnice                               356 000kn</a:t>
            </a:r>
          </a:p>
        </p:txBody>
      </p:sp>
    </p:spTree>
    <p:extLst>
      <p:ext uri="{BB962C8B-B14F-4D97-AF65-F5344CB8AC3E}">
        <p14:creationId xmlns:p14="http://schemas.microsoft.com/office/powerpoint/2010/main" val="3655129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z="2400" dirty="0" smtClean="0"/>
          </a:p>
          <a:p>
            <a:r>
              <a:rPr lang="hr-HR" sz="2400" dirty="0"/>
              <a:t>SŠ Zabok- sanacija stropa učionice -                            </a:t>
            </a:r>
            <a:r>
              <a:rPr lang="hr-HR" sz="2400" dirty="0" smtClean="0"/>
              <a:t>51 </a:t>
            </a:r>
            <a:r>
              <a:rPr lang="hr-HR" sz="2400" dirty="0"/>
              <a:t>000kn</a:t>
            </a:r>
          </a:p>
          <a:p>
            <a:r>
              <a:rPr lang="hr-HR" sz="2400" dirty="0"/>
              <a:t>SŠ Zlatar – oprema </a:t>
            </a:r>
            <a:r>
              <a:rPr lang="hr-HR" sz="2400" dirty="0" err="1"/>
              <a:t>Stem</a:t>
            </a:r>
            <a:r>
              <a:rPr lang="hr-HR" sz="2400" dirty="0"/>
              <a:t> kabineta -                             </a:t>
            </a:r>
            <a:r>
              <a:rPr lang="hr-HR" sz="2400" dirty="0" smtClean="0"/>
              <a:t>37 </a:t>
            </a:r>
            <a:r>
              <a:rPr lang="hr-HR" sz="2400" dirty="0"/>
              <a:t>000kn </a:t>
            </a:r>
          </a:p>
          <a:p>
            <a:r>
              <a:rPr lang="hr-HR" sz="2400" dirty="0" smtClean="0"/>
              <a:t>SŠ </a:t>
            </a:r>
            <a:r>
              <a:rPr lang="hr-HR" sz="2400" dirty="0" err="1" smtClean="0"/>
              <a:t>Bedekovčina</a:t>
            </a:r>
            <a:r>
              <a:rPr lang="hr-HR" sz="2400" dirty="0" smtClean="0"/>
              <a:t> – kupnja zemljišta                               74 000kn</a:t>
            </a:r>
          </a:p>
          <a:p>
            <a:r>
              <a:rPr lang="hr-HR" sz="2400" dirty="0" smtClean="0"/>
              <a:t>OŠ </a:t>
            </a:r>
            <a:r>
              <a:rPr lang="hr-HR" sz="2400" dirty="0" err="1" smtClean="0"/>
              <a:t>Radoboj</a:t>
            </a:r>
            <a:r>
              <a:rPr lang="hr-HR" sz="2400" dirty="0" smtClean="0"/>
              <a:t> – sanacija sanitarija, </a:t>
            </a:r>
            <a:r>
              <a:rPr lang="hr-HR" sz="2400" dirty="0" err="1" smtClean="0"/>
              <a:t>ptd</a:t>
            </a:r>
            <a:r>
              <a:rPr lang="hr-HR" sz="2400" dirty="0" smtClean="0"/>
              <a:t> </a:t>
            </a:r>
            <a:r>
              <a:rPr lang="hr-HR" sz="2400" dirty="0" err="1" smtClean="0"/>
              <a:t>dograd</a:t>
            </a:r>
            <a:r>
              <a:rPr lang="hr-HR" sz="2400" dirty="0" smtClean="0"/>
              <a:t>.              283 000kn</a:t>
            </a:r>
          </a:p>
          <a:p>
            <a:r>
              <a:rPr lang="hr-HR" sz="2400" dirty="0" smtClean="0"/>
              <a:t>OŠ Krapinske Toplice – </a:t>
            </a:r>
            <a:r>
              <a:rPr lang="hr-HR" sz="2400" dirty="0" err="1" smtClean="0"/>
              <a:t>ptd</a:t>
            </a:r>
            <a:r>
              <a:rPr lang="hr-HR" sz="2400" dirty="0" smtClean="0"/>
              <a:t> izgradnja dvorane            240 000kn</a:t>
            </a:r>
          </a:p>
          <a:p>
            <a:r>
              <a:rPr lang="hr-HR" sz="2400" dirty="0" smtClean="0"/>
              <a:t>COO Krapinske Toplice </a:t>
            </a:r>
            <a:r>
              <a:rPr lang="hr-HR" sz="2400" dirty="0"/>
              <a:t>– </a:t>
            </a:r>
            <a:r>
              <a:rPr lang="hr-HR" sz="2400" dirty="0" smtClean="0"/>
              <a:t>sanacija podova, </a:t>
            </a:r>
            <a:r>
              <a:rPr lang="hr-HR" sz="2400" dirty="0" err="1" smtClean="0"/>
              <a:t>lizing</a:t>
            </a:r>
            <a:r>
              <a:rPr lang="hr-HR" sz="2400" dirty="0" smtClean="0"/>
              <a:t>       140 000kn</a:t>
            </a:r>
          </a:p>
          <a:p>
            <a:r>
              <a:rPr lang="hr-HR" sz="2400" dirty="0" smtClean="0"/>
              <a:t>OŠ </a:t>
            </a:r>
            <a:r>
              <a:rPr lang="hr-HR" sz="2400" dirty="0" err="1" smtClean="0"/>
              <a:t>Konjščina</a:t>
            </a:r>
            <a:r>
              <a:rPr lang="hr-HR" sz="2400" dirty="0" smtClean="0"/>
              <a:t> </a:t>
            </a:r>
            <a:r>
              <a:rPr lang="hr-HR" sz="2400" dirty="0"/>
              <a:t>- </a:t>
            </a:r>
            <a:r>
              <a:rPr lang="hr-HR" sz="2400" dirty="0" err="1"/>
              <a:t>ptd</a:t>
            </a:r>
            <a:r>
              <a:rPr lang="hr-HR" sz="2400" dirty="0"/>
              <a:t> izgradnja dvorane </a:t>
            </a:r>
            <a:r>
              <a:rPr lang="hr-HR" sz="2400" dirty="0" smtClean="0"/>
              <a:t>                         124 500kn</a:t>
            </a:r>
          </a:p>
          <a:p>
            <a:r>
              <a:rPr lang="hr-HR" sz="2400" dirty="0" smtClean="0"/>
              <a:t>Sve ŠKOLE – licence </a:t>
            </a:r>
            <a:r>
              <a:rPr lang="hr-HR" sz="2400" dirty="0" err="1" smtClean="0"/>
              <a:t>Mozabook</a:t>
            </a:r>
            <a:r>
              <a:rPr lang="hr-HR" sz="2400" dirty="0" smtClean="0"/>
              <a:t>                                    44 000kn</a:t>
            </a:r>
          </a:p>
          <a:p>
            <a:r>
              <a:rPr lang="hr-HR" sz="2400" dirty="0" smtClean="0"/>
              <a:t>OŠ Klanjec (PŠ </a:t>
            </a:r>
            <a:r>
              <a:rPr lang="hr-HR" sz="2400" dirty="0" err="1" smtClean="0"/>
              <a:t>Lučelnica</a:t>
            </a:r>
            <a:r>
              <a:rPr lang="hr-HR" sz="2400" dirty="0" smtClean="0"/>
              <a:t>) – obnova                            474 000kn</a:t>
            </a:r>
          </a:p>
          <a:p>
            <a:r>
              <a:rPr lang="hr-HR" sz="2400" dirty="0" smtClean="0"/>
              <a:t>OŠ Gornja Stubica(PŠ Sveti Matej)- obnova                707 300kn</a:t>
            </a:r>
          </a:p>
          <a:p>
            <a:endParaRPr lang="hr-HR" sz="2400" dirty="0" smtClean="0"/>
          </a:p>
          <a:p>
            <a:endParaRPr lang="hr-HR" sz="24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0" y="1125415"/>
            <a:ext cx="7556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Investicijska ulaganja u škole 2018</a:t>
            </a:r>
            <a:r>
              <a:rPr lang="hr-HR" dirty="0" smtClean="0">
                <a:solidFill>
                  <a:srgbClr val="FF0000"/>
                </a:solidFill>
              </a:rPr>
              <a:t>.:</a:t>
            </a:r>
          </a:p>
          <a:p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smtClean="0">
                <a:solidFill>
                  <a:srgbClr val="FF0000"/>
                </a:solidFill>
              </a:rPr>
              <a:t>                    3 500 00 kn</a:t>
            </a:r>
            <a:endParaRPr lang="hr-H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33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z="2400" dirty="0" smtClean="0"/>
          </a:p>
          <a:p>
            <a:endParaRPr lang="hr-HR" sz="24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0" y="1125415"/>
            <a:ext cx="8880957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Kapitalna ulaganja u škole 2018. – </a:t>
            </a:r>
          </a:p>
          <a:p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smtClean="0">
                <a:solidFill>
                  <a:srgbClr val="FF0000"/>
                </a:solidFill>
              </a:rPr>
              <a:t>                                      završen projekt             </a:t>
            </a:r>
          </a:p>
          <a:p>
            <a:r>
              <a:rPr lang="hr-HR" dirty="0" smtClean="0"/>
              <a:t>PŠ </a:t>
            </a:r>
            <a:r>
              <a:rPr lang="hr-HR" dirty="0" err="1" smtClean="0"/>
              <a:t>Martinišće</a:t>
            </a:r>
            <a:r>
              <a:rPr lang="hr-HR" dirty="0" smtClean="0"/>
              <a:t> – 7 milijuna kuna</a:t>
            </a:r>
          </a:p>
          <a:p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                                      </a:t>
            </a:r>
            <a:r>
              <a:rPr lang="hr-HR" dirty="0" smtClean="0">
                <a:solidFill>
                  <a:srgbClr val="FF0000"/>
                </a:solidFill>
              </a:rPr>
              <a:t>projekti u provedbi</a:t>
            </a:r>
            <a:endParaRPr lang="hr-HR" dirty="0"/>
          </a:p>
          <a:p>
            <a:r>
              <a:rPr lang="hr-HR" dirty="0" err="1"/>
              <a:t>Eng</a:t>
            </a:r>
            <a:r>
              <a:rPr lang="hr-HR" dirty="0"/>
              <a:t> obnova OŠ Zabok              8 531 035 kn</a:t>
            </a:r>
          </a:p>
          <a:p>
            <a:r>
              <a:rPr lang="hr-HR" dirty="0" err="1"/>
              <a:t>Eng</a:t>
            </a:r>
            <a:r>
              <a:rPr lang="hr-HR" dirty="0"/>
              <a:t> obnova OŠ Pregrada         5 877 060 kn</a:t>
            </a:r>
          </a:p>
          <a:p>
            <a:r>
              <a:rPr lang="hr-HR" dirty="0" err="1"/>
              <a:t>Eng</a:t>
            </a:r>
            <a:r>
              <a:rPr lang="hr-HR" dirty="0"/>
              <a:t> obnova OŠ Hum na Sutli   4 889 321 kn</a:t>
            </a:r>
          </a:p>
          <a:p>
            <a:r>
              <a:rPr lang="hr-HR" dirty="0"/>
              <a:t>Dvorana PŠ </a:t>
            </a:r>
            <a:r>
              <a:rPr lang="hr-HR" dirty="0" err="1"/>
              <a:t>Hrašćina</a:t>
            </a:r>
            <a:r>
              <a:rPr lang="hr-HR" dirty="0"/>
              <a:t>              11 989 706 kn</a:t>
            </a:r>
          </a:p>
          <a:p>
            <a:r>
              <a:rPr lang="hr-HR" dirty="0"/>
              <a:t>Dvorana OŠ </a:t>
            </a:r>
            <a:r>
              <a:rPr lang="hr-HR" dirty="0" err="1"/>
              <a:t>Đurmanec</a:t>
            </a:r>
            <a:r>
              <a:rPr lang="hr-HR" dirty="0"/>
              <a:t>           </a:t>
            </a:r>
            <a:r>
              <a:rPr lang="hr-HR" u="sng" dirty="0"/>
              <a:t>11 270 761 </a:t>
            </a:r>
            <a:r>
              <a:rPr lang="hr-HR" u="sng" dirty="0" smtClean="0"/>
              <a:t>kn</a:t>
            </a:r>
          </a:p>
          <a:p>
            <a:r>
              <a:rPr lang="hr-HR" b="1" dirty="0" smtClean="0"/>
              <a:t>                                                 42 557 883 kn</a:t>
            </a:r>
            <a:endParaRPr lang="hr-HR" b="1" dirty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97564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5" descr="LOGO_ZAGORJE_HOR">
            <a:extLst>
              <a:ext uri="{FF2B5EF4-FFF2-40B4-BE49-F238E27FC236}">
                <a16:creationId xmlns="" xmlns:a16="http://schemas.microsoft.com/office/drawing/2014/main" id="{F38ED7B6-A36C-44C7-833A-6EEC3EBBF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5857875"/>
            <a:ext cx="22764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998AC5F8-908B-4728-951B-86B93824D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312" y="1418926"/>
            <a:ext cx="9652000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26" tIns="50763" rIns="101526" bIns="50763" numCol="1" anchor="t" anchorCtr="0" compatLnSpc="1">
            <a:prstTxWarp prst="textNoShape">
              <a:avLst/>
            </a:prstTxWarp>
          </a:bodyPr>
          <a:lstStyle>
            <a:lvl1pPr marL="381000" indent="-381000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5500" indent="-317500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+mn-lt"/>
              </a:defRPr>
            </a:lvl2pPr>
            <a:lvl3pPr marL="1268413" indent="-252413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776413" indent="-254000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284413" indent="-254000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741613" indent="-254000" algn="l" defTabSz="10160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198813" indent="-254000" algn="l" defTabSz="10160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656013" indent="-254000" algn="l" defTabSz="10160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113213" indent="-254000" algn="l" defTabSz="10160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hr-HR" altLang="sr-Latn-RS" sz="2700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15969" y="1560786"/>
            <a:ext cx="1065868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u="sng" dirty="0" smtClean="0">
                <a:solidFill>
                  <a:srgbClr val="FF0000"/>
                </a:solidFill>
              </a:rPr>
              <a:t>Projekti u provedbi:</a:t>
            </a:r>
          </a:p>
          <a:p>
            <a:endParaRPr lang="hr-HR" dirty="0" smtClean="0"/>
          </a:p>
          <a:p>
            <a:r>
              <a:rPr lang="hr-HR" b="1" dirty="0" smtClean="0"/>
              <a:t>Baltazar</a:t>
            </a:r>
            <a:r>
              <a:rPr lang="hr-HR" dirty="0" smtClean="0"/>
              <a:t> –  10 872 432,00 kn ( KZŽ – 872 432,00 kn)</a:t>
            </a:r>
          </a:p>
          <a:p>
            <a:r>
              <a:rPr lang="hr-HR" b="1" dirty="0" smtClean="0"/>
              <a:t>Lumen</a:t>
            </a:r>
            <a:r>
              <a:rPr lang="hr-HR" dirty="0" smtClean="0"/>
              <a:t> -          950 000,00 kn (100% financiranje EU )</a:t>
            </a:r>
          </a:p>
          <a:p>
            <a:r>
              <a:rPr lang="hr-HR" b="1" dirty="0" err="1" smtClean="0"/>
              <a:t>Zalogajček</a:t>
            </a:r>
            <a:r>
              <a:rPr lang="hr-HR" b="1" dirty="0" smtClean="0"/>
              <a:t> – </a:t>
            </a:r>
            <a:r>
              <a:rPr lang="hr-HR" dirty="0" smtClean="0"/>
              <a:t>1 499 604,88 kn (100% financiranje EU)</a:t>
            </a:r>
            <a:r>
              <a:rPr lang="hr-HR" b="1" dirty="0" smtClean="0"/>
              <a:t> </a:t>
            </a:r>
          </a:p>
          <a:p>
            <a:r>
              <a:rPr lang="hr-HR" b="1" dirty="0" smtClean="0"/>
              <a:t>Shema školskog voća – </a:t>
            </a:r>
            <a:r>
              <a:rPr lang="hr-HR" dirty="0" smtClean="0"/>
              <a:t>399 883,90 kn (100% fin EU)</a:t>
            </a:r>
          </a:p>
          <a:p>
            <a:r>
              <a:rPr lang="hr-HR" b="1" dirty="0" smtClean="0"/>
              <a:t>Školski medni </a:t>
            </a:r>
            <a:r>
              <a:rPr lang="hr-HR" b="1" dirty="0" smtClean="0"/>
              <a:t>dan-</a:t>
            </a:r>
            <a:r>
              <a:rPr lang="hr-HR" dirty="0" smtClean="0"/>
              <a:t>25 623,00 kn(100%financiranje MP)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75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ZZ Powerpoint predložak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KZZ Powerpoint predložak</Template>
  <TotalTime>1858</TotalTime>
  <Words>777</Words>
  <Application>Microsoft Office PowerPoint</Application>
  <PresentationFormat>Prilagođeno</PresentationFormat>
  <Paragraphs>135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4" baseType="lpstr">
      <vt:lpstr>KZZ Powerpoint predložak</vt:lpstr>
      <vt:lpstr> Obrazovanje,kultura,sport,tehnička kultura       Zdravstvo, socijalna skrb, udruge, mladi                 - realizirano u 2018. godini -                     11. siječnja 2019.</vt:lpstr>
      <vt:lpstr>PowerPointova prezentacija</vt:lpstr>
      <vt:lpstr>PLANIRANA / REALIZIRANA SREDSTVA   ZA  OBRAZOVANJE  2018. su:                   79 359 031,00 kn</vt:lpstr>
      <vt:lpstr> Zakonski standard u obrazovanju 2018.</vt:lpstr>
      <vt:lpstr>Dopunski standard za obrazovanje             20 065 100 kn  - vlastita sredstva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Kultura, sport i tehnička kultura Kultura – 2 791 000 kn  *program javnih potreba u kulturi – Javni poziv    manifestacije –          450 000 kn- 89 projekata    izdavaštvo -               135 000 kn – 35 prijave    spomenička baština   300 000 kn – 33 prijave                                       885 000 kn *ZAKUD – kulturni amaterizam         150 000 kn *Kajkaviana – čuvanje kajk.građe      70 000 kn *Povijesna postrojba -                       130 000 kn </vt:lpstr>
      <vt:lpstr>Kultura, sport i tehnička kultura Kultura – 2 791 000 kn  *manifestacija susreti za Rudija                    75 000kn *ZEZ – St Golubovec – kupnja dvorca        450 000kn                         *izgradnja crkve Poznanovec, St.Toplice    200 000kn *izgradnja Spomen kuće R.Perišina            150 000kn *hiža Zagorskih štrukljov                              100 000kn  </vt:lpstr>
      <vt:lpstr>Kultura, sport i tehnička kultura  Sport – sportska zajednica KZŽ  920 000 kn              ŠSSKZŽ                         200 000 kn                                                  1 120 000 kn  Tehnička kultura – 66 000 kn              </vt:lpstr>
      <vt:lpstr>Zdravstvo – 24 113 956 kn *decentralizirana sredstva 18 060 956 kn OB Zabok – 10,6 mil kn (medicinska oprema 1,3 mil kn,kredit 6,6 mil kn)                        DZ KZŽ – 875 000kn(sanit.vozilo i održavanje) SBMR KT – 2,3 mil kn (  med.oprema, obnova kupaonica, rata za CT i     mamograf, bolnički kreveti)   SBMR ST – 2,1 mil kn (bolnički kreveti, izvedbeni projekt, kredit za hidroth)  ZZHM – 2,16 mil kn (med.oprema, 2 vozila HMP)             </vt:lpstr>
      <vt:lpstr>Zdravstvo – 24 113 956 kn  *vlastita sredstva        6 053 000 kn - timovi T1 HM – Klanjec i Konjščina – 2,5 mil kn - kredit OB Zabok – 2,5 mil kn - rana intervencija – 250 000 kn - klaster zdravstvenog turizma – 75 000 kn  ** uređen prostor HMP u Zaboku – 450 000 kn ** izrađen glavni i izvedbeni projekt izgradnje  vanjskih bazena – SBMR ST – 550 000 kn      </vt:lpstr>
      <vt:lpstr>Zdravstvo – projekti  * OB Zabok -„Opremanje dnevnih bolnica i dnevne                                kirurgije”      - 15,7 mil kn ( nove usluge: histeroktomija, biopsija, kiretaža, CTG-nadzor i UZV-praćenje trudnoće…)  ** DZ KZŽ – „Poboljšanje pristupa primarnoj                       zdravstvenoj zaštiti”       - 8,2 mil kn – 7 mil bespovratnih sredstava                             1,2 mil vlastitih sredstava        </vt:lpstr>
      <vt:lpstr>Zdravstvo – projekti  ** DZ KZŽ – „Poboljšanje pristupa primarnoj                       zdravstvenoj zaštiti”       * medicinska oprema: 4 nove usluge -pedijatrijski i ginekološki UZV,                     spirometrija,kolposkopija       *adaptacija 9 ambulanti DZ  -Gornja Stubica, Zlatar, Desinić, Marija Bistrica,   Klanjec, Krapinske Toplice, Veliko Trgovišće,   Mihovljan, Mače        </vt:lpstr>
      <vt:lpstr>Socijalna skrb – 834 500 kn - pomoći obiteljima i samcima – 225 000 kn - sufinanciranje šk. Udžbenika – 150 000 kn - pronatalitetni dodatak            -  275 000 kn  </vt:lpstr>
      <vt:lpstr>  </vt:lpstr>
      <vt:lpstr>KZŽ – prva „Županija prijatelj djece” </vt:lpstr>
      <vt:lpstr>Planirano u 2019.</vt:lpstr>
      <vt:lpstr>PowerPointova prezentacija</vt:lpstr>
    </vt:vector>
  </TitlesOfParts>
  <Company>KZZ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Zvonko Tušek</dc:creator>
  <cp:lastModifiedBy>Jasna Petek</cp:lastModifiedBy>
  <cp:revision>123</cp:revision>
  <cp:lastPrinted>2019-01-11T07:41:11Z</cp:lastPrinted>
  <dcterms:created xsi:type="dcterms:W3CDTF">2012-01-12T06:54:41Z</dcterms:created>
  <dcterms:modified xsi:type="dcterms:W3CDTF">2019-01-11T07:41:32Z</dcterms:modified>
</cp:coreProperties>
</file>