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3" r:id="rId3"/>
    <p:sldId id="365" r:id="rId4"/>
    <p:sldId id="373" r:id="rId5"/>
    <p:sldId id="361" r:id="rId6"/>
    <p:sldId id="334" r:id="rId7"/>
    <p:sldId id="370" r:id="rId8"/>
    <p:sldId id="371" r:id="rId9"/>
    <p:sldId id="362" r:id="rId10"/>
    <p:sldId id="356" r:id="rId11"/>
    <p:sldId id="358" r:id="rId12"/>
    <p:sldId id="368" r:id="rId13"/>
    <p:sldId id="355" r:id="rId14"/>
    <p:sldId id="363" r:id="rId15"/>
    <p:sldId id="331" r:id="rId16"/>
    <p:sldId id="337" r:id="rId17"/>
    <p:sldId id="341" r:id="rId18"/>
    <p:sldId id="340" r:id="rId19"/>
    <p:sldId id="374" r:id="rId20"/>
    <p:sldId id="375" r:id="rId21"/>
    <p:sldId id="372" r:id="rId22"/>
    <p:sldId id="366" r:id="rId23"/>
    <p:sldId id="379" r:id="rId24"/>
    <p:sldId id="376" r:id="rId25"/>
    <p:sldId id="377" r:id="rId26"/>
    <p:sldId id="378" r:id="rId27"/>
    <p:sldId id="275" r:id="rId28"/>
  </p:sldIdLst>
  <p:sldSz cx="10150475" cy="7616825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9">
          <p15:clr>
            <a:srgbClr val="A4A3A4"/>
          </p15:clr>
        </p15:guide>
        <p15:guide id="2" pos="31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68" autoAdjust="0"/>
    <p:restoredTop sz="73878" autoAdjust="0"/>
  </p:normalViewPr>
  <p:slideViewPr>
    <p:cSldViewPr snapToGrid="0">
      <p:cViewPr varScale="1">
        <p:scale>
          <a:sx n="76" d="100"/>
          <a:sy n="76" d="100"/>
        </p:scale>
        <p:origin x="1878" y="96"/>
      </p:cViewPr>
      <p:guideLst>
        <p:guide orient="horz" pos="2399"/>
        <p:guide pos="31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8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0C516C7-AC29-44FD-85EB-1FA1432682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0029B-BB16-45CA-B7B3-FF6B92084E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84E25C72-DE4A-4B53-8494-F7AB306106DE}" type="datetimeFigureOut">
              <a:rPr lang="sr-Latn-CS"/>
              <a:pPr>
                <a:defRPr/>
              </a:pPr>
              <a:t>5.2.2021.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61CB11-95C4-486F-994B-FDBADDBE36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45BA97-A093-45C1-85DD-172CB312CD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2" y="9430090"/>
            <a:ext cx="2945660" cy="496412"/>
          </a:xfrm>
          <a:prstGeom prst="rect">
            <a:avLst/>
          </a:prstGeom>
        </p:spPr>
        <p:txBody>
          <a:bodyPr vert="horz" wrap="square" lIns="92103" tIns="46051" rIns="92103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9ADD0F5-421E-4BD1-8438-F0E010CB969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49220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8408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8408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fld id="{BE03D193-8A91-4E0D-8176-5151BFBE4977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3" tIns="46051" rIns="92103" bIns="46051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79289" y="4778009"/>
            <a:ext cx="5439101" cy="3908988"/>
          </a:xfrm>
          <a:prstGeom prst="rect">
            <a:avLst/>
          </a:prstGeom>
        </p:spPr>
        <p:txBody>
          <a:bodyPr vert="horz" lIns="92103" tIns="46051" rIns="92103" bIns="46051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1" y="9429817"/>
            <a:ext cx="2946247" cy="498408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49826" y="9429817"/>
            <a:ext cx="2946246" cy="498408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r">
              <a:defRPr sz="1200"/>
            </a:lvl1pPr>
          </a:lstStyle>
          <a:p>
            <a:fld id="{8B5A1A8E-0A63-4A08-9242-44315BC880A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62022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67287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7879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0346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024">
              <a:defRPr/>
            </a:pPr>
            <a:endParaRPr lang="hr-H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9510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693" indent="-172693">
              <a:buFontTx/>
              <a:buChar char="-"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5749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7796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4318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30049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3826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4623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6821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587072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5286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48192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1600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56125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693" indent="-172693">
              <a:buFontTx/>
              <a:buChar char="-"/>
            </a:pPr>
            <a:endParaRPr lang="hr-HR" sz="1800" dirty="0"/>
          </a:p>
          <a:p>
            <a:pPr lvl="0"/>
            <a:endParaRPr lang="hr-HR" sz="1800" dirty="0"/>
          </a:p>
          <a:p>
            <a:endParaRPr lang="hr-HR" sz="18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771209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18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90432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18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80028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18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10389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1253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7357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>
                <a:solidFill>
                  <a:prstClr val="black"/>
                </a:solidFill>
              </a:rPr>
              <a:pPr/>
              <a:t>4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921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0797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8858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0549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37221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  <a:p>
            <a:pPr lvl="0"/>
            <a:endParaRPr lang="hr-HR" dirty="0"/>
          </a:p>
          <a:p>
            <a:pPr lvl="0" algn="l"/>
            <a:endParaRPr lang="hr-HR" b="1" dirty="0">
              <a:solidFill>
                <a:srgbClr val="000000"/>
              </a:solidFill>
            </a:endParaRPr>
          </a:p>
          <a:p>
            <a:pPr lvl="0" algn="l"/>
            <a:endParaRPr lang="hr-HR" b="1" dirty="0">
              <a:solidFill>
                <a:srgbClr val="000000"/>
              </a:solidFill>
            </a:endParaRPr>
          </a:p>
          <a:p>
            <a:pPr lvl="0" algn="l"/>
            <a:endParaRPr lang="hr-HR" b="1" dirty="0">
              <a:solidFill>
                <a:srgbClr val="000000"/>
              </a:solidFill>
            </a:endParaRPr>
          </a:p>
          <a:p>
            <a:pPr lvl="0" algn="l"/>
            <a:endParaRPr lang="hr-HR" dirty="0">
              <a:solidFill>
                <a:srgbClr val="000000"/>
              </a:solidFill>
            </a:endParaRP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A1A8E-0A63-4A08-9242-44315BC880AC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4441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D:\nicks computer\new global series again!!!\global09\global09_title.jpg">
            <a:extLst>
              <a:ext uri="{FF2B5EF4-FFF2-40B4-BE49-F238E27FC236}">
                <a16:creationId xmlns:a16="http://schemas.microsoft.com/office/drawing/2014/main" id="{88E220D3-E43D-424A-A754-49C827989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0150475" cy="760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3201" y="3919989"/>
            <a:ext cx="9753600" cy="2350182"/>
          </a:xfrm>
          <a:prstGeom prst="rect">
            <a:avLst/>
          </a:prstGeom>
        </p:spPr>
        <p:txBody>
          <a:bodyPr anchor="t"/>
          <a:lstStyle>
            <a:lvl1pPr algn="l"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E5FD3-B290-417A-BAAE-6EF72E949B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7213600"/>
            <a:ext cx="1295400" cy="403225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ct val="0"/>
              </a:spcBef>
              <a:buFontTx/>
              <a:buNone/>
              <a:defRPr sz="24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2B084-1883-499E-BC05-82E754E71A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7199313"/>
            <a:ext cx="7178675" cy="417512"/>
          </a:xfrm>
          <a:prstGeom prst="rect">
            <a:avLst/>
          </a:prstGeom>
        </p:spPr>
        <p:txBody>
          <a:bodyPr/>
          <a:lstStyle>
            <a:lvl1pPr algn="r" eaLnBrk="1" hangingPunct="1">
              <a:spcBef>
                <a:spcPct val="0"/>
              </a:spcBef>
              <a:buFontTx/>
              <a:buNone/>
              <a:defRPr sz="24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6167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" y="1522395"/>
            <a:ext cx="9768115" cy="59089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05539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286" y="2366153"/>
            <a:ext cx="8627904" cy="163268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571" y="4316201"/>
            <a:ext cx="7105333" cy="1946522"/>
          </a:xfrm>
        </p:spPr>
        <p:txBody>
          <a:bodyPr/>
          <a:lstStyle>
            <a:lvl1pPr marL="0" indent="0" algn="ctr">
              <a:buNone/>
              <a:defRPr/>
            </a:lvl1pPr>
            <a:lvl2pPr marL="507538" indent="0" algn="ctr">
              <a:buNone/>
              <a:defRPr/>
            </a:lvl2pPr>
            <a:lvl3pPr marL="1015075" indent="0" algn="ctr">
              <a:buNone/>
              <a:defRPr/>
            </a:lvl3pPr>
            <a:lvl4pPr marL="1522613" indent="0" algn="ctr">
              <a:buNone/>
              <a:defRPr/>
            </a:lvl4pPr>
            <a:lvl5pPr marL="2030151" indent="0" algn="ctr">
              <a:buNone/>
              <a:defRPr/>
            </a:lvl5pPr>
            <a:lvl6pPr marL="2537689" indent="0" algn="ctr">
              <a:buNone/>
              <a:defRPr/>
            </a:lvl6pPr>
            <a:lvl7pPr marL="3045226" indent="0" algn="ctr">
              <a:buNone/>
              <a:defRPr/>
            </a:lvl7pPr>
            <a:lvl8pPr marL="3552764" indent="0" algn="ctr">
              <a:buNone/>
              <a:defRPr/>
            </a:lvl8pPr>
            <a:lvl9pPr marL="406030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D237B-287C-47D3-A401-1F2274FF9A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508000" y="6935788"/>
            <a:ext cx="2368550" cy="5286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20E20-44AF-4229-8997-3E10B42C7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935788"/>
            <a:ext cx="3213100" cy="5286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D9C37-CF21-476B-B938-4CA5374A27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73925" y="6935788"/>
            <a:ext cx="2368550" cy="528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3E97DE-17D0-49C0-BA0C-6DD9E6D8806C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578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D:\nicks computer\new global series again!!!\global09\global09_txt.jpg">
            <a:extLst>
              <a:ext uri="{FF2B5EF4-FFF2-40B4-BE49-F238E27FC236}">
                <a16:creationId xmlns:a16="http://schemas.microsoft.com/office/drawing/2014/main" id="{63B2BF82-A3F9-4A90-932E-E33D4AA07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"/>
            <a:ext cx="10150475" cy="755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id="{5A30F02B-F749-413D-A25A-4F5DD2E0E3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61938" y="1752600"/>
            <a:ext cx="9652000" cy="56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E5DC29C-480E-4D99-A41E-5FD5AC5F5002}"/>
              </a:ext>
            </a:extLst>
          </p:cNvPr>
          <p:cNvSpPr txBox="1">
            <a:spLocks/>
          </p:cNvSpPr>
          <p:nvPr/>
        </p:nvSpPr>
        <p:spPr>
          <a:xfrm>
            <a:off x="0" y="609600"/>
            <a:ext cx="8432800" cy="508000"/>
          </a:xfrm>
          <a:prstGeom prst="rect">
            <a:avLst/>
          </a:prstGeom>
        </p:spPr>
        <p:txBody>
          <a:bodyPr tIns="18000" bIns="18000"/>
          <a:lstStyle>
            <a:lvl1pPr algn="l">
              <a:defRPr sz="2800" b="1" baseline="0">
                <a:ln w="3175" cap="sq" cmpd="sng"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47000"/>
                    </a:srgbClr>
                  </a:outerShdw>
                </a:effectLst>
              </a:defRPr>
            </a:lvl1pPr>
          </a:lstStyle>
          <a:p>
            <a:pPr defTabSz="1016000">
              <a:defRPr/>
            </a:pPr>
            <a:endParaRPr lang="hr-HR" kern="0" dirty="0"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</p:sldLayoutIdLst>
  <p:txStyles>
    <p:titleStyle>
      <a:lvl1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572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6pPr>
      <a:lvl7pPr marL="9144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7pPr>
      <a:lvl8pPr marL="13716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8pPr>
      <a:lvl9pPr marL="18288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9pPr>
    </p:titleStyle>
    <p:bodyStyle>
      <a:lvl1pPr marL="381000" indent="-381000" algn="l" defTabSz="1016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25500" indent="-317500" algn="l" defTabSz="1016000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1268413" indent="-252413" algn="l" defTabSz="1016000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776413" indent="-254000" algn="l" defTabSz="1016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84413" indent="-254000" algn="l" defTabSz="1016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7416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31988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6560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41132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3D67F482-D916-4994-9300-DB1306F04399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183102" y="3085525"/>
            <a:ext cx="9753600" cy="2351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br>
              <a:rPr lang="hr-HR" altLang="sr-Latn-RS" b="1" dirty="0"/>
            </a:br>
            <a:r>
              <a:rPr lang="hr-HR" altLang="sr-Latn-RS" sz="3200" b="1" dirty="0"/>
              <a:t>Zdravstvo, socijalna politika, branitelji, civilno društvo i mladi</a:t>
            </a:r>
            <a:br>
              <a:rPr lang="hr-HR" altLang="sr-Latn-RS" sz="3600" b="1" dirty="0"/>
            </a:br>
            <a:r>
              <a:rPr lang="hr-HR" altLang="sr-Latn-RS" sz="3600" b="1" dirty="0"/>
              <a:t> - realizirano u 2020. godini -</a:t>
            </a:r>
            <a:br>
              <a:rPr lang="hr-HR" altLang="sr-Latn-RS" sz="3600" dirty="0"/>
            </a:br>
            <a:br>
              <a:rPr lang="hr-HR" altLang="sr-Latn-RS" dirty="0"/>
            </a:br>
            <a:r>
              <a:rPr lang="hr-HR" altLang="sr-Latn-RS" sz="1600" dirty="0"/>
              <a:t>                  </a:t>
            </a:r>
            <a:br>
              <a:rPr lang="hr-HR" altLang="sr-Latn-RS" sz="1600" dirty="0"/>
            </a:br>
            <a:br>
              <a:rPr lang="hr-HR" altLang="sr-Latn-RS" sz="1600" dirty="0"/>
            </a:br>
            <a:br>
              <a:rPr lang="hr-HR" altLang="sr-Latn-RS" sz="1600" dirty="0"/>
            </a:br>
            <a:r>
              <a:rPr lang="hr-HR" altLang="sr-Latn-RS" sz="1600" dirty="0"/>
              <a:t> </a:t>
            </a:r>
            <a:r>
              <a:rPr lang="hr-HR" altLang="sr-Latn-RS" sz="1600" dirty="0">
                <a:solidFill>
                  <a:schemeClr val="tx1"/>
                </a:solidFill>
              </a:rPr>
              <a:t>Krapina, 5. veljače 2021.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86653" y="1208314"/>
            <a:ext cx="8627904" cy="1159329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Specijalizacije u zdravstvenim ustanovama </a:t>
            </a:r>
            <a:br>
              <a:rPr lang="hr-HR" sz="1200" b="1" dirty="0"/>
            </a:br>
            <a:r>
              <a:rPr lang="hr-HR" sz="1200" b="1" dirty="0"/>
              <a:t>   </a:t>
            </a:r>
            <a:br>
              <a:rPr lang="hr-HR" sz="1200" b="1" dirty="0"/>
            </a:br>
            <a:br>
              <a:rPr lang="hr-HR" b="1" dirty="0"/>
            </a:br>
            <a:br>
              <a:rPr lang="hr-HR" b="1" dirty="0"/>
            </a:br>
            <a:br>
              <a:rPr lang="hr-HR" b="1" dirty="0"/>
            </a:br>
            <a:br>
              <a:rPr lang="hr-HR" b="1" dirty="0">
                <a:solidFill>
                  <a:srgbClr val="FF0000"/>
                </a:solidFill>
              </a:rPr>
            </a:b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786653" y="2890833"/>
            <a:ext cx="7105333" cy="3130730"/>
          </a:xfrm>
        </p:spPr>
        <p:txBody>
          <a:bodyPr/>
          <a:lstStyle/>
          <a:p>
            <a:pPr algn="l"/>
            <a:endParaRPr lang="hr-HR" dirty="0"/>
          </a:p>
        </p:txBody>
      </p:sp>
      <p:graphicFrame>
        <p:nvGraphicFramePr>
          <p:cNvPr id="5" name="Tablic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382737"/>
              </p:ext>
            </p:extLst>
          </p:nvPr>
        </p:nvGraphicFramePr>
        <p:xfrm>
          <a:off x="513708" y="2492680"/>
          <a:ext cx="9277565" cy="4894440"/>
        </p:xfrm>
        <a:graphic>
          <a:graphicData uri="http://schemas.openxmlformats.org/drawingml/2006/table">
            <a:tbl>
              <a:tblPr firstRow="1" firstCol="1" bandRow="1"/>
              <a:tblGrid>
                <a:gridCol w="4432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314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ZDRAVSTVENA USTANOVA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 SPECIJALIZACIJI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SPECIJALIZACIJE- NATJEČAJ U POSTUPKU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 ZDRAVLJA KZŽ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LJEKARNA KZŽ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OPĆA BOLNICA ZABOK I BHV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SBMR KRAPINSKE TOPLICE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SBMR STUBIČKE TOPLICE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ZAVOD ZA HITNU MEDICINU KZŽ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ZAVOD ZA JAVNO ZDRAVSTVO KZŽ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53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UKUPNO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088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97823" y="499390"/>
            <a:ext cx="8627904" cy="693336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Zdravstvo – projekti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61996" y="1287703"/>
            <a:ext cx="8627904" cy="5225143"/>
          </a:xfrm>
        </p:spPr>
        <p:txBody>
          <a:bodyPr/>
          <a:lstStyle/>
          <a:p>
            <a:pPr algn="l"/>
            <a:r>
              <a:rPr lang="hr-HR" sz="2400" dirty="0"/>
              <a:t>Projekt Dogradnja SB Krapinske Toplice</a:t>
            </a:r>
          </a:p>
          <a:p>
            <a:pPr algn="l"/>
            <a:endParaRPr lang="hr-HR" sz="2400" dirty="0"/>
          </a:p>
          <a:p>
            <a:pPr algn="l"/>
            <a:r>
              <a:rPr lang="hr-HR" sz="1600" dirty="0"/>
              <a:t>    - izrađena projektno-tehnička dokumentacija i izdana građevinska  dozvala </a:t>
            </a:r>
          </a:p>
          <a:p>
            <a:pPr algn="l"/>
            <a:r>
              <a:rPr lang="hr-HR" sz="1600" dirty="0"/>
              <a:t>    - projekt ukupne vrijednosti 284.000.000 kn</a:t>
            </a: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61" y="2906038"/>
            <a:ext cx="8263775" cy="46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820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62270" y="450937"/>
            <a:ext cx="8627904" cy="781401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Zdravstvo – projekti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363255" y="1320020"/>
            <a:ext cx="9025935" cy="5743972"/>
          </a:xfrm>
        </p:spPr>
        <p:txBody>
          <a:bodyPr/>
          <a:lstStyle/>
          <a:p>
            <a:pPr algn="l"/>
            <a:r>
              <a:rPr lang="hr-HR" sz="2400" dirty="0"/>
              <a:t>Projekt Dogradnja SB Stubičke Toplice</a:t>
            </a:r>
          </a:p>
          <a:p>
            <a:pPr algn="l"/>
            <a:endParaRPr lang="hr-HR" sz="2400" dirty="0"/>
          </a:p>
          <a:p>
            <a:pPr algn="l"/>
            <a:r>
              <a:rPr lang="hr-HR" sz="1600" dirty="0"/>
              <a:t>     - u tijeku I. faza izgradnje vanjskog bazen vrijednosti </a:t>
            </a:r>
            <a:r>
              <a:rPr lang="fi-FI" sz="1600" dirty="0"/>
              <a:t>2</a:t>
            </a:r>
            <a:r>
              <a:rPr lang="hr-HR" sz="1600" dirty="0"/>
              <a:t>4</a:t>
            </a:r>
            <a:r>
              <a:rPr lang="fi-FI" sz="1600" dirty="0"/>
              <a:t>.</a:t>
            </a:r>
            <a:r>
              <a:rPr lang="hr-HR" sz="1600" dirty="0"/>
              <a:t>000.000 kn i izrada projektno-tehničke dokumentacije za II. fazu dogradnje vrijednosti </a:t>
            </a:r>
            <a:r>
              <a:rPr lang="fi-FI" sz="1600" dirty="0"/>
              <a:t>1</a:t>
            </a:r>
            <a:r>
              <a:rPr lang="hr-HR" sz="1600" dirty="0"/>
              <a:t>75</a:t>
            </a:r>
            <a:r>
              <a:rPr lang="fi-FI" sz="1600" dirty="0"/>
              <a:t>.000.000</a:t>
            </a:r>
            <a:r>
              <a:rPr lang="hr-HR" sz="1600" dirty="0"/>
              <a:t> kn</a:t>
            </a:r>
          </a:p>
        </p:txBody>
      </p:sp>
      <p:pic>
        <p:nvPicPr>
          <p:cNvPr id="5" name="Slika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2" b="4881"/>
          <a:stretch>
            <a:fillRect/>
          </a:stretch>
        </p:blipFill>
        <p:spPr bwMode="auto">
          <a:xfrm>
            <a:off x="472273" y="2918564"/>
            <a:ext cx="9053564" cy="466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391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49787" y="1341221"/>
            <a:ext cx="9700688" cy="1632681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Zdravstvo – projekti</a:t>
            </a: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Projekt EDUPREVENT – Edukacijom do zdravlja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-</a:t>
            </a:r>
            <a:r>
              <a:rPr lang="hr-HR" sz="3200" dirty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vrijednost – 994.201 kn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- nositelj SBMR KT, partneri: ZZJZ KZŽ, ZZHM KZŽ, 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DZ KZŽ, Ljekarna KZŽ, OB Zabok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- trajanje 12 mjeseci</a:t>
            </a:r>
            <a:br>
              <a:rPr lang="hr-HR" sz="2000" dirty="0">
                <a:solidFill>
                  <a:schemeClr val="tx1"/>
                </a:solidFill>
              </a:rPr>
            </a:br>
            <a:br>
              <a:rPr lang="hr-HR" sz="2000" b="1" dirty="0">
                <a:solidFill>
                  <a:schemeClr val="tx1"/>
                </a:solidFill>
              </a:rPr>
            </a:br>
            <a:br>
              <a:rPr lang="hr-HR" sz="2000" b="1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Projekt </a:t>
            </a:r>
            <a:r>
              <a:rPr lang="pl-PL" sz="3200" dirty="0">
                <a:solidFill>
                  <a:schemeClr val="tx1"/>
                </a:solidFill>
              </a:rPr>
              <a:t>'Korak po korak do mentalnog zdravlja”</a:t>
            </a:r>
            <a:br>
              <a:rPr lang="pl-PL" sz="3200" dirty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>- projektna prijava</a:t>
            </a:r>
            <a:br>
              <a:rPr lang="pl-PL" sz="3200" dirty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>- vrijednost – 499.889,68 kn</a:t>
            </a:r>
            <a:br>
              <a:rPr lang="pl-PL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-</a:t>
            </a:r>
            <a:r>
              <a:rPr lang="hr-HR" sz="2000" b="1" dirty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nositelj Zavod za javno zdravstvo KZŽ 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- partneri: KZŽ i Društvo psihologa KZŽ</a:t>
            </a:r>
            <a:br>
              <a:rPr lang="hr-HR" sz="2000" dirty="0">
                <a:solidFill>
                  <a:schemeClr val="tx1"/>
                </a:solidFill>
              </a:rPr>
            </a:br>
            <a:br>
              <a:rPr lang="hr-HR" sz="3200" u="sng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b="1" dirty="0">
                <a:solidFill>
                  <a:srgbClr val="FF0000"/>
                </a:solidFill>
              </a:rPr>
            </a:b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09622" y="7752737"/>
            <a:ext cx="7105333" cy="1946522"/>
          </a:xfrm>
        </p:spPr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88396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12466" y="1457011"/>
            <a:ext cx="8876724" cy="45719"/>
          </a:xfrm>
        </p:spPr>
        <p:txBody>
          <a:bodyPr/>
          <a:lstStyle/>
          <a:p>
            <a:br>
              <a:rPr lang="hr-HR" sz="4400" dirty="0"/>
            </a:b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12466" y="1678489"/>
            <a:ext cx="8436657" cy="5569954"/>
          </a:xfrm>
        </p:spPr>
        <p:txBody>
          <a:bodyPr/>
          <a:lstStyle/>
          <a:p>
            <a:pPr algn="l"/>
            <a:r>
              <a:rPr lang="hr-HR" sz="3600" b="1" dirty="0">
                <a:solidFill>
                  <a:srgbClr val="FF0000"/>
                </a:solidFill>
              </a:rPr>
              <a:t>Socijalna skrb      	         5.155.804 kn</a:t>
            </a:r>
          </a:p>
          <a:p>
            <a:pPr marL="457200" indent="-457200" algn="l">
              <a:buFont typeface="Arial" charset="0"/>
              <a:buChar char="•"/>
            </a:pPr>
            <a:endParaRPr lang="hr-HR" sz="1400" b="1" dirty="0"/>
          </a:p>
          <a:p>
            <a:pPr algn="l"/>
            <a:r>
              <a:rPr lang="hr-HR" sz="1400" dirty="0"/>
              <a:t> </a:t>
            </a:r>
            <a:r>
              <a:rPr lang="hr-HR" sz="2800" b="1" dirty="0"/>
              <a:t>Decentralizirana sredstva         3.109.800 kn</a:t>
            </a:r>
          </a:p>
          <a:p>
            <a:pPr algn="l"/>
            <a:r>
              <a:rPr lang="hr-HR" sz="1800" dirty="0"/>
              <a:t>            CZSS raspored sredstava za</a:t>
            </a:r>
          </a:p>
          <a:p>
            <a:pPr algn="l"/>
            <a:r>
              <a:rPr lang="hr-HR" sz="1800" dirty="0"/>
              <a:t>            materijalne i financijske rashode                             2.431.500 kn</a:t>
            </a:r>
          </a:p>
          <a:p>
            <a:pPr algn="l"/>
            <a:r>
              <a:rPr lang="hr-HR" sz="1800" dirty="0"/>
              <a:t>            </a:t>
            </a:r>
          </a:p>
          <a:p>
            <a:pPr algn="l"/>
            <a:r>
              <a:rPr lang="hr-HR" sz="1800" dirty="0"/>
              <a:t>            tekuće </a:t>
            </a:r>
            <a:r>
              <a:rPr lang="hr-HR" sz="1800" dirty="0" err="1"/>
              <a:t>pom</a:t>
            </a:r>
            <a:r>
              <a:rPr lang="hr-HR" sz="1800" dirty="0"/>
              <a:t>. općinama/gradovima za ogrjev              678.300 kn </a:t>
            </a:r>
          </a:p>
          <a:p>
            <a:pPr algn="l"/>
            <a:endParaRPr lang="hr-HR" sz="1800" dirty="0"/>
          </a:p>
          <a:p>
            <a:pPr algn="l"/>
            <a:r>
              <a:rPr lang="hr-HR" sz="2800" b="1" dirty="0"/>
              <a:t> Vlastita sredstva                       2.046.004 kn </a:t>
            </a:r>
          </a:p>
          <a:p>
            <a:pPr algn="l"/>
            <a:endParaRPr lang="hr-HR" sz="1400" dirty="0"/>
          </a:p>
          <a:p>
            <a:pPr algn="l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017552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5364" y="1265129"/>
            <a:ext cx="9975111" cy="1592371"/>
          </a:xfrm>
        </p:spPr>
        <p:txBody>
          <a:bodyPr/>
          <a:lstStyle/>
          <a:p>
            <a:r>
              <a:rPr lang="hr-HR" dirty="0">
                <a:solidFill>
                  <a:srgbClr val="FF0000"/>
                </a:solidFill>
              </a:rPr>
              <a:t>Socijalna skrb </a:t>
            </a:r>
            <a:r>
              <a:rPr lang="hr-HR" sz="3200" dirty="0">
                <a:solidFill>
                  <a:schemeClr val="tx1"/>
                </a:solidFill>
                <a:latin typeface="+mn-lt"/>
              </a:rPr>
              <a:t>- vlastita sredstva - 2.046.004 kn</a:t>
            </a:r>
            <a:br>
              <a:rPr lang="hr-HR" sz="4400" b="1" dirty="0"/>
            </a:br>
            <a:br>
              <a:rPr lang="hr-HR" sz="3200" u="sng" dirty="0">
                <a:solidFill>
                  <a:schemeClr val="tx1"/>
                </a:solidFill>
              </a:rPr>
            </a:br>
            <a:r>
              <a:rPr lang="hr-HR" sz="2400" b="1" dirty="0">
                <a:solidFill>
                  <a:schemeClr val="tx1"/>
                </a:solidFill>
              </a:rPr>
              <a:t>Socijalni program - 644.753 kn</a:t>
            </a:r>
            <a:br>
              <a:rPr lang="hr-HR" sz="2800" dirty="0">
                <a:solidFill>
                  <a:schemeClr val="tx1"/>
                </a:solidFill>
              </a:rPr>
            </a:br>
            <a:r>
              <a:rPr lang="hr-HR" sz="2800" dirty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rgbClr val="000000"/>
                </a:solidFill>
              </a:rPr>
              <a:t>-</a:t>
            </a:r>
            <a:r>
              <a:rPr lang="hr-HR" sz="2800" dirty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pomoći obiteljima i samcima   - 341.753 kn (160 JNP)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- pronatalitetni dodatak              - 294.000 kn (226 JNP)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- pomoć u naravi novorođenima -  44.924 kn (oprema za rodilište i paketi za 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                                                        novorođene)</a:t>
            </a:r>
            <a:br>
              <a:rPr lang="hr-HR" sz="2000" dirty="0">
                <a:solidFill>
                  <a:schemeClr val="tx1"/>
                </a:solidFill>
              </a:rPr>
            </a:b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400" b="1" dirty="0">
                <a:solidFill>
                  <a:schemeClr val="tx1"/>
                </a:solidFill>
              </a:rPr>
              <a:t>Provedba Socijalnog plana - 1.376.109 kn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b="1" dirty="0">
                <a:solidFill>
                  <a:schemeClr val="tx1"/>
                </a:solidFill>
              </a:rPr>
              <a:t>  </a:t>
            </a:r>
            <a:r>
              <a:rPr lang="hr-HR" sz="2000" dirty="0">
                <a:solidFill>
                  <a:schemeClr val="tx1"/>
                </a:solidFill>
              </a:rPr>
              <a:t>-  razvoj socijalnih usluga za žrtve nasilja (sigurna kuća)  -  986.575 kn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-  rana intervencija                                                              -  211.362 kn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-  produženi stručni postupak i dr. programi za djecu         -    97.871 kn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 -  OSI i palijativna skrb                                                        -    73.338 kn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</a:t>
            </a:r>
            <a:br>
              <a:rPr lang="hr-HR" sz="2000" dirty="0">
                <a:solidFill>
                  <a:schemeClr val="tx1"/>
                </a:solidFill>
              </a:rPr>
            </a:br>
            <a:endParaRPr lang="hr-H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63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09594" y="1139869"/>
            <a:ext cx="8627904" cy="1813938"/>
          </a:xfrm>
        </p:spPr>
        <p:txBody>
          <a:bodyPr/>
          <a:lstStyle/>
          <a:p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endParaRPr lang="hr-HR" sz="3200" dirty="0">
              <a:solidFill>
                <a:schemeClr val="tx1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7683" y="488515"/>
            <a:ext cx="9568784" cy="1453019"/>
          </a:xfrm>
        </p:spPr>
        <p:txBody>
          <a:bodyPr/>
          <a:lstStyle/>
          <a:p>
            <a:pPr algn="l"/>
            <a:r>
              <a:rPr lang="hr-HR" sz="4100" dirty="0">
                <a:solidFill>
                  <a:srgbClr val="FF0000"/>
                </a:solidFill>
              </a:rPr>
              <a:t>Udruge i mladi </a:t>
            </a:r>
          </a:p>
          <a:p>
            <a:pPr algn="l"/>
            <a:r>
              <a:rPr lang="hr-HR" dirty="0"/>
              <a:t>vlastita sredstva KZŽ 1.456.169 kn</a:t>
            </a:r>
          </a:p>
          <a:p>
            <a:pPr algn="l"/>
            <a:r>
              <a:rPr lang="hr-HR" sz="2800" dirty="0"/>
              <a:t>-</a:t>
            </a:r>
            <a:r>
              <a:rPr lang="hr-HR" dirty="0"/>
              <a:t>   </a:t>
            </a:r>
            <a:r>
              <a:rPr lang="hr-HR" sz="2400" dirty="0"/>
              <a:t>programi udruga (natječaj)         350.000 kn</a:t>
            </a:r>
          </a:p>
          <a:p>
            <a:pPr algn="l">
              <a:buFontTx/>
              <a:buChar char="-"/>
            </a:pPr>
            <a:r>
              <a:rPr lang="hr-HR" sz="2400" dirty="0"/>
              <a:t>    programi skrbi za starije             300.000 kn</a:t>
            </a:r>
          </a:p>
          <a:p>
            <a:pPr marL="457200" indent="-457200" algn="l">
              <a:buFontTx/>
              <a:buChar char="-"/>
            </a:pPr>
            <a:r>
              <a:rPr lang="hr-HR" sz="2400" dirty="0"/>
              <a:t>Društvo Crveni križ KZŽ             445.644 kn</a:t>
            </a:r>
          </a:p>
          <a:p>
            <a:pPr marL="457200" indent="-457200" algn="l">
              <a:buFontTx/>
              <a:buChar char="-"/>
            </a:pPr>
            <a:r>
              <a:rPr lang="hr-HR" sz="2400" dirty="0"/>
              <a:t>ostale donacije GDCK                  60.000 kn</a:t>
            </a:r>
          </a:p>
          <a:p>
            <a:pPr marL="457200" indent="-457200" algn="l">
              <a:buFontTx/>
              <a:buChar char="-"/>
            </a:pPr>
            <a:r>
              <a:rPr lang="hr-HR" sz="2400" dirty="0"/>
              <a:t>programi podrške braniteljskim </a:t>
            </a:r>
          </a:p>
          <a:p>
            <a:pPr algn="l"/>
            <a:r>
              <a:rPr lang="hr-HR" sz="2400" dirty="0"/>
              <a:t>      udrugama                                    240.525 kn</a:t>
            </a:r>
          </a:p>
          <a:p>
            <a:pPr marL="457200" indent="-457200" algn="l">
              <a:buFontTx/>
              <a:buChar char="-"/>
            </a:pPr>
            <a:r>
              <a:rPr lang="hr-HR" sz="2400" dirty="0"/>
              <a:t>Centar za mlade                           75.000 kn</a:t>
            </a:r>
          </a:p>
          <a:p>
            <a:pPr marL="457200" indent="-457200" algn="l">
              <a:buFontTx/>
              <a:buChar char="-"/>
            </a:pPr>
            <a:r>
              <a:rPr lang="hr-HR" sz="2400" dirty="0"/>
              <a:t>SOS telefon za žrtve nasilja         75.000 kn</a:t>
            </a:r>
          </a:p>
          <a:p>
            <a:pPr algn="l"/>
            <a:r>
              <a:rPr lang="hr-HR" sz="2400" dirty="0"/>
              <a:t>Suradnja s brojnim OCD - ima na projektima, naročito onima koji se tiču mladih i osoba s invaliditetom</a:t>
            </a:r>
          </a:p>
          <a:p>
            <a:pPr algn="l"/>
            <a:r>
              <a:rPr lang="hr-HR" sz="2400" dirty="0"/>
              <a:t>Savjet mladih – nositelj 3 projekta („</a:t>
            </a:r>
            <a:r>
              <a:rPr lang="hr-HR" sz="2000" dirty="0" err="1"/>
              <a:t>ZEuZ</a:t>
            </a:r>
            <a:r>
              <a:rPr lang="hr-HR" sz="2000" dirty="0"/>
              <a:t>- Za mlade u Zagorju – djelujem i mijenjam”, EGL - „Europe </a:t>
            </a:r>
            <a:r>
              <a:rPr lang="hr-HR" sz="2000" dirty="0" err="1"/>
              <a:t>Goes</a:t>
            </a:r>
            <a:r>
              <a:rPr lang="hr-HR" sz="2000" dirty="0"/>
              <a:t> </a:t>
            </a:r>
            <a:r>
              <a:rPr lang="hr-HR" sz="2000" dirty="0" err="1"/>
              <a:t>Local</a:t>
            </a:r>
            <a:r>
              <a:rPr lang="hr-HR" sz="2000" dirty="0"/>
              <a:t>”  i „Regionalna strategija za mlade i razvoj sektora mladih”)</a:t>
            </a:r>
          </a:p>
          <a:p>
            <a:pPr algn="l"/>
            <a:r>
              <a:rPr lang="hr-HR" sz="2000" dirty="0"/>
              <a:t>* 266.697 kn – društva CK – aktivacija zbog epidemije COVID-19</a:t>
            </a:r>
          </a:p>
        </p:txBody>
      </p:sp>
    </p:spTree>
    <p:extLst>
      <p:ext uri="{BB962C8B-B14F-4D97-AF65-F5344CB8AC3E}">
        <p14:creationId xmlns:p14="http://schemas.microsoft.com/office/powerpoint/2010/main" val="3587378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81428" y="466078"/>
            <a:ext cx="9535329" cy="859513"/>
          </a:xfrm>
        </p:spPr>
        <p:txBody>
          <a:bodyPr/>
          <a:lstStyle/>
          <a:p>
            <a:r>
              <a:rPr lang="hr-HR" dirty="0">
                <a:solidFill>
                  <a:srgbClr val="FF0000"/>
                </a:solidFill>
              </a:rPr>
              <a:t>KZŽ – prva „Županija prijatelj djece”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24662" y="1743343"/>
            <a:ext cx="6362482" cy="6298367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hr-HR" sz="1800" b="1" dirty="0">
                <a:ea typeface="Calibri" panose="020F0502020204030204" pitchFamily="34" charset="0"/>
                <a:cs typeface="Arial" panose="020B0604020202020204" pitchFamily="34" charset="0"/>
              </a:rPr>
              <a:t>Aktivnosti KZŽ</a:t>
            </a: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Dječji proračun za 2020. i 2021. godinu</a:t>
            </a: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Sastanci župana s dječjim gradonačelnicima/ama i načelnicima/ama u </a:t>
            </a:r>
            <a:r>
              <a:rPr lang="hr-HR" sz="2000" dirty="0" err="1">
                <a:ea typeface="Calibri" panose="020F0502020204030204" pitchFamily="34" charset="0"/>
                <a:cs typeface="Arial" panose="020B0604020202020204" pitchFamily="34" charset="0"/>
              </a:rPr>
              <a:t>Tuhlju</a:t>
            </a: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 i putem ZOOM aplikacije</a:t>
            </a: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Edukacija stručnih radnika i roditelja te senzibilizacija javnosti</a:t>
            </a: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Participativni dječji proračun: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    - 2020. godina 112.438 - 9 projekata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    - 2021. godina - 200.000,00 kn, 25 prijava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Organizacija online stručnih predavanja na aktualne teme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hr-HR" sz="2000" dirty="0"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hr-HR" sz="1400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Pravokutnik 5"/>
          <p:cNvSpPr/>
          <p:nvPr/>
        </p:nvSpPr>
        <p:spPr>
          <a:xfrm>
            <a:off x="1" y="1158568"/>
            <a:ext cx="92151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b="1" dirty="0"/>
              <a:t>OSTVARIVANJE DJEČJIH PRAVA 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405" y="4473932"/>
            <a:ext cx="2875579" cy="215424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832" y="2018081"/>
            <a:ext cx="2926152" cy="2045893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428" y="5837129"/>
            <a:ext cx="2244992" cy="16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17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2463" y="1205803"/>
            <a:ext cx="8861005" cy="854107"/>
          </a:xfrm>
        </p:spPr>
        <p:txBody>
          <a:bodyPr/>
          <a:lstStyle/>
          <a:p>
            <a:r>
              <a:rPr lang="hr-HR" dirty="0">
                <a:solidFill>
                  <a:srgbClr val="FF0000"/>
                </a:solidFill>
              </a:rPr>
              <a:t>KZŽ – prva „Županija prijatelj djece”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2463" y="2492679"/>
            <a:ext cx="7042529" cy="5124146"/>
          </a:xfrm>
        </p:spPr>
        <p:txBody>
          <a:bodyPr/>
          <a:lstStyle/>
          <a:p>
            <a:pPr algn="just"/>
            <a:r>
              <a:rPr lang="hr-HR" sz="2000" b="1" dirty="0">
                <a:latin typeface="Arial" panose="020B0604020202020204" pitchFamily="34" charset="0"/>
                <a:cs typeface="Arial" panose="020B0604020202020204" pitchFamily="34" charset="0"/>
              </a:rPr>
              <a:t>Plan za 2019. - Ukupno Dječji proračun:  106.010.000 kn</a:t>
            </a:r>
          </a:p>
          <a:p>
            <a:pPr algn="just"/>
            <a:r>
              <a:rPr lang="hr-HR" sz="2000" b="1" dirty="0">
                <a:latin typeface="Arial" panose="020B0604020202020204" pitchFamily="34" charset="0"/>
                <a:cs typeface="Arial" panose="020B0604020202020204" pitchFamily="34" charset="0"/>
              </a:rPr>
              <a:t>Plan za 2020. - Ukupno Dječji proračun:  117.376.732 kn</a:t>
            </a:r>
          </a:p>
          <a:p>
            <a:pPr algn="just"/>
            <a:r>
              <a:rPr lang="hr-HR" sz="2000" b="1" dirty="0">
                <a:latin typeface="Arial" panose="020B0604020202020204" pitchFamily="34" charset="0"/>
                <a:cs typeface="Arial" panose="020B0604020202020204" pitchFamily="34" charset="0"/>
              </a:rPr>
              <a:t>Plan za 2021. - Ukupno Dječji proračun:  108.055.066 kn</a:t>
            </a:r>
          </a:p>
          <a:p>
            <a:pPr algn="just">
              <a:buFontTx/>
              <a:buChar char="-"/>
            </a:pP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Obrazovanje, kultura, šport                100.002.516 kn </a:t>
            </a:r>
          </a:p>
          <a:p>
            <a:pPr algn="just">
              <a:buFontTx/>
              <a:buChar char="-"/>
            </a:pP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Zdravstvo                                                3.291.000 kn </a:t>
            </a:r>
          </a:p>
          <a:p>
            <a:pPr algn="just">
              <a:buFontTx/>
              <a:buChar char="-"/>
            </a:pP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Socijalna skrb                                         4.400.000 kn </a:t>
            </a:r>
          </a:p>
          <a:p>
            <a:pPr algn="just">
              <a:buFontTx/>
              <a:buChar char="-"/>
            </a:pP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Udruge                                                      270.450 kn</a:t>
            </a:r>
          </a:p>
          <a:p>
            <a:pPr algn="just">
              <a:buFontTx/>
              <a:buChar char="-"/>
            </a:pP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 Promet                                                         91.100 kn </a:t>
            </a: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3" y="5723185"/>
            <a:ext cx="2207482" cy="1655646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812" y="3593781"/>
            <a:ext cx="3494663" cy="267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94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0" y="1189974"/>
            <a:ext cx="10150475" cy="1808982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Socijalna skrb – projekti</a:t>
            </a: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Projekt NOVI POČETAK (sigurna kuća)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                                      – projektna prijava</a:t>
            </a: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- vrijednost – 11.691.289,48 kn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- nositelj – Krapinsko-zagorska županija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- partneri – Dom NOVI POČETAK, CZSS Krapina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- trajanje – 30 mjeseci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- Poziv – Osiguravanje sustava podrške za žene žrtve 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  nasilja i žrtve nasilja u obitelji' – sredstva EU/ESF </a:t>
            </a:r>
            <a:br>
              <a:rPr lang="hr-HR" b="1" dirty="0">
                <a:solidFill>
                  <a:srgbClr val="FF0000"/>
                </a:solidFill>
              </a:rPr>
            </a:br>
            <a:br>
              <a:rPr lang="hr-HR" b="1" dirty="0">
                <a:solidFill>
                  <a:srgbClr val="FF0000"/>
                </a:solidFill>
              </a:rPr>
            </a:br>
            <a:br>
              <a:rPr lang="hr-HR" sz="3200" u="sng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b="1" dirty="0">
                <a:solidFill>
                  <a:srgbClr val="FF0000"/>
                </a:solidFill>
              </a:rPr>
            </a:b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09622" y="7752737"/>
            <a:ext cx="7105333" cy="1946522"/>
          </a:xfrm>
        </p:spPr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665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631143" y="1611391"/>
            <a:ext cx="8965033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100" b="1" dirty="0"/>
              <a:t>Ukupna izdvajanja: </a:t>
            </a:r>
            <a:r>
              <a:rPr lang="hr-HR" sz="4100" b="1" dirty="0">
                <a:solidFill>
                  <a:srgbClr val="FF0000"/>
                </a:solidFill>
              </a:rPr>
              <a:t>46.765.764 kn</a:t>
            </a:r>
          </a:p>
          <a:p>
            <a:endParaRPr lang="hr-HR" sz="1400" dirty="0"/>
          </a:p>
          <a:p>
            <a:endParaRPr lang="hr-HR" sz="1400" dirty="0"/>
          </a:p>
          <a:p>
            <a:endParaRPr lang="hr-HR" sz="2800" dirty="0"/>
          </a:p>
          <a:p>
            <a:pPr indent="-457200">
              <a:buFont typeface="Arial" charset="0"/>
              <a:buChar char="•"/>
            </a:pPr>
            <a:r>
              <a:rPr lang="hr-HR" sz="2800" b="1" dirty="0"/>
              <a:t>   Zdravstvo                               40.153.791 kn                      </a:t>
            </a:r>
          </a:p>
          <a:p>
            <a:pPr indent="-457200">
              <a:buFont typeface="Arial" charset="0"/>
              <a:buChar char="•"/>
            </a:pPr>
            <a:endParaRPr lang="hr-HR" sz="2800" b="1" dirty="0"/>
          </a:p>
          <a:p>
            <a:pPr indent="-457200">
              <a:buFont typeface="Arial" charset="0"/>
              <a:buChar char="•"/>
            </a:pPr>
            <a:r>
              <a:rPr lang="hr-HR" sz="2800" b="1" dirty="0"/>
              <a:t>   Socijalna skrb 	     	            5.155.804 kn</a:t>
            </a:r>
          </a:p>
          <a:p>
            <a:endParaRPr lang="hr-HR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b="1" dirty="0"/>
              <a:t>   Udruge i mladi                          1.456.169 kn</a:t>
            </a:r>
          </a:p>
          <a:p>
            <a:r>
              <a:rPr lang="hr-HR" sz="2800" b="1" dirty="0"/>
              <a:t>                                                      </a:t>
            </a:r>
          </a:p>
          <a:p>
            <a:pPr indent="-457200">
              <a:buFont typeface="Arial" charset="0"/>
              <a:buChar char="•"/>
            </a:pPr>
            <a:endParaRPr lang="hr-HR" sz="2800" b="1" dirty="0"/>
          </a:p>
          <a:p>
            <a:endParaRPr lang="hr-HR" sz="2400" b="1" dirty="0"/>
          </a:p>
          <a:p>
            <a:r>
              <a:rPr lang="hr-HR" sz="2400" dirty="0"/>
              <a:t>         </a:t>
            </a:r>
            <a:r>
              <a:rPr lang="hr-HR" sz="1400" dirty="0"/>
              <a:t>                </a:t>
            </a:r>
          </a:p>
          <a:p>
            <a:pPr marL="457200" indent="-457200"/>
            <a:r>
              <a:rPr lang="hr-HR" sz="2000" dirty="0"/>
              <a:t>                                                                              </a:t>
            </a:r>
            <a:endParaRPr lang="hr-HR" sz="2000" b="1" dirty="0"/>
          </a:p>
          <a:p>
            <a:pPr marL="457200" indent="-457200">
              <a:buFont typeface="Arial" charset="0"/>
              <a:buChar char="•"/>
            </a:pP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9974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0" y="511540"/>
            <a:ext cx="8627904" cy="715248"/>
          </a:xfrm>
        </p:spPr>
        <p:txBody>
          <a:bodyPr/>
          <a:lstStyle/>
          <a:p>
            <a:r>
              <a:rPr lang="hr-HR" sz="4000" dirty="0">
                <a:solidFill>
                  <a:srgbClr val="FF0000"/>
                </a:solidFill>
              </a:rPr>
              <a:t>Nove socijalne usluge u 2020.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2734" y="1226787"/>
            <a:ext cx="10037741" cy="6390037"/>
          </a:xfrm>
        </p:spPr>
        <p:txBody>
          <a:bodyPr/>
          <a:lstStyle/>
          <a:p>
            <a:pPr algn="l"/>
            <a:r>
              <a:rPr lang="hr-HR" dirty="0">
                <a:solidFill>
                  <a:srgbClr val="FF0000"/>
                </a:solidFill>
              </a:rPr>
              <a:t>Kabinet rane intervencije </a:t>
            </a:r>
          </a:p>
          <a:p>
            <a:pPr algn="l"/>
            <a:r>
              <a:rPr lang="pl-PL" sz="2000" dirty="0"/>
              <a:t>Pri Centra za odgoj i </a:t>
            </a:r>
          </a:p>
          <a:p>
            <a:pPr algn="l"/>
            <a:r>
              <a:rPr lang="pl-PL" sz="2000" dirty="0"/>
              <a:t>obrazovanje Krapinske Toplice</a:t>
            </a:r>
          </a:p>
          <a:p>
            <a:pPr algn="l"/>
            <a:r>
              <a:rPr lang="hr-HR" sz="2000" dirty="0"/>
              <a:t>- procjena razvojnog profila djeteta</a:t>
            </a:r>
          </a:p>
          <a:p>
            <a:pPr algn="l"/>
            <a:r>
              <a:rPr lang="hr-HR" sz="2000" dirty="0"/>
              <a:t>- savjetovanje </a:t>
            </a:r>
          </a:p>
          <a:p>
            <a:pPr algn="l"/>
            <a:r>
              <a:rPr lang="hr-HR" sz="2000" dirty="0"/>
              <a:t>- iskustvene i edukativne radionice</a:t>
            </a:r>
          </a:p>
          <a:p>
            <a:pPr algn="l"/>
            <a:r>
              <a:rPr lang="hr-HR" sz="2000" dirty="0"/>
              <a:t>- individualni edukacijski programi</a:t>
            </a:r>
          </a:p>
          <a:p>
            <a:pPr algn="l"/>
            <a:r>
              <a:rPr lang="hr-HR" sz="2000" dirty="0"/>
              <a:t>- 26 djece obrada i/ili tretman</a:t>
            </a:r>
          </a:p>
          <a:p>
            <a:pPr algn="l"/>
            <a:r>
              <a:rPr lang="hr-HR" dirty="0">
                <a:solidFill>
                  <a:srgbClr val="FF0000"/>
                </a:solidFill>
              </a:rPr>
              <a:t>Dom za žrtve nasilja u obitelji NOVI POČETAK</a:t>
            </a:r>
          </a:p>
          <a:p>
            <a:pPr algn="l"/>
            <a:r>
              <a:rPr lang="hr-HR" sz="2000" dirty="0"/>
              <a:t>- usluga organiziranog smještaja i stanovanja</a:t>
            </a:r>
          </a:p>
          <a:p>
            <a:pPr algn="l"/>
            <a:r>
              <a:rPr lang="hr-HR" sz="2000" dirty="0"/>
              <a:t>- usluga savjetovanja i pomaganja</a:t>
            </a:r>
          </a:p>
          <a:p>
            <a:pPr algn="l"/>
            <a:r>
              <a:rPr lang="hr-HR" sz="2000" dirty="0"/>
              <a:t>- usluge Doma financirane su od strane Krapinsko-zagorske županije te su besplatne </a:t>
            </a:r>
          </a:p>
          <a:p>
            <a:pPr algn="l"/>
            <a:r>
              <a:rPr lang="hr-HR" sz="2000" dirty="0"/>
              <a:t>  za korisnike i korisnice.</a:t>
            </a:r>
          </a:p>
          <a:p>
            <a:pPr algn="l"/>
            <a:r>
              <a:rPr lang="hr-HR" sz="2000" dirty="0"/>
              <a:t>- kapacitet 8 korisnika </a:t>
            </a:r>
          </a:p>
          <a:p>
            <a:pPr algn="l"/>
            <a:r>
              <a:rPr lang="hr-HR" sz="2000" dirty="0"/>
              <a:t>- dom je započeo s radom 7. prosinca 2020. god.</a:t>
            </a:r>
          </a:p>
          <a:p>
            <a:endParaRPr lang="hr-HR" dirty="0"/>
          </a:p>
          <a:p>
            <a:pPr algn="l"/>
            <a:endParaRPr lang="hr-HR" dirty="0">
              <a:solidFill>
                <a:srgbClr val="FF0000"/>
              </a:solidFill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510" y="1537254"/>
            <a:ext cx="2494278" cy="228542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674" y="1628384"/>
            <a:ext cx="2763914" cy="218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77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8385" y="1240077"/>
            <a:ext cx="8627904" cy="939865"/>
          </a:xfrm>
        </p:spPr>
        <p:txBody>
          <a:bodyPr/>
          <a:lstStyle/>
          <a:p>
            <a:r>
              <a:rPr lang="hr-HR" sz="3600" dirty="0">
                <a:solidFill>
                  <a:srgbClr val="FF0000"/>
                </a:solidFill>
              </a:rPr>
              <a:t>Ostala područja rada </a:t>
            </a:r>
            <a:br>
              <a:rPr lang="hr-HR" sz="3600" dirty="0"/>
            </a:br>
            <a:r>
              <a:rPr lang="hr-HR" sz="3600" dirty="0"/>
              <a:t>- preuzeti poslovi UDU – 1 246 predmeta (3.538 predmeta ukupno ) </a:t>
            </a:r>
            <a:br>
              <a:rPr lang="hr-HR" sz="2800" dirty="0"/>
            </a:br>
            <a:br>
              <a:rPr lang="hr-HR" sz="2800" dirty="0"/>
            </a:br>
            <a:br>
              <a:rPr lang="hr-HR" sz="2800" dirty="0"/>
            </a:br>
            <a:r>
              <a:rPr lang="hr-HR" sz="2800" dirty="0"/>
              <a:t>- branitelji i stradalnici DR</a:t>
            </a:r>
            <a:br>
              <a:rPr lang="hr-HR" sz="2800" dirty="0"/>
            </a:br>
            <a:r>
              <a:rPr lang="hr-HR" sz="2800" dirty="0"/>
              <a:t>- humanitarna pomoć</a:t>
            </a:r>
            <a:br>
              <a:rPr lang="hr-HR" sz="2800" dirty="0"/>
            </a:br>
            <a:r>
              <a:rPr lang="hr-HR" sz="2800" dirty="0"/>
              <a:t>- zdravstveno osiguranje neosiguranih osoba</a:t>
            </a:r>
            <a:br>
              <a:rPr lang="hr-HR" sz="2800" dirty="0"/>
            </a:br>
            <a:r>
              <a:rPr lang="hr-HR" sz="2800" dirty="0"/>
              <a:t>- prava iz II. svjetskog rata</a:t>
            </a:r>
            <a:br>
              <a:rPr lang="hr-HR" sz="2800" dirty="0"/>
            </a:br>
            <a:r>
              <a:rPr lang="hr-HR" sz="2800" dirty="0"/>
              <a:t>- stambeno zbrinjavanje</a:t>
            </a:r>
            <a:br>
              <a:rPr lang="hr-HR" sz="2800" dirty="0"/>
            </a:br>
            <a:br>
              <a:rPr lang="hr-HR" sz="2800" dirty="0"/>
            </a:br>
            <a:endParaRPr lang="hr-HR" sz="2800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713983" y="5299011"/>
            <a:ext cx="9596176" cy="5406011"/>
          </a:xfrm>
        </p:spPr>
        <p:txBody>
          <a:bodyPr/>
          <a:lstStyle/>
          <a:p>
            <a:endParaRPr lang="hr-H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553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311499" y="1077238"/>
            <a:ext cx="8627904" cy="1064714"/>
          </a:xfrm>
        </p:spPr>
        <p:txBody>
          <a:bodyPr/>
          <a:lstStyle/>
          <a:p>
            <a:r>
              <a:rPr lang="hr-HR" u="sng" dirty="0">
                <a:solidFill>
                  <a:srgbClr val="FF0000"/>
                </a:solidFill>
              </a:rPr>
              <a:t>Planirano u 2021.</a:t>
            </a:r>
            <a:r>
              <a:rPr lang="hr-HR" sz="4400" b="1" dirty="0"/>
              <a:t> </a:t>
            </a:r>
            <a:r>
              <a:rPr lang="hr-HR" sz="3600" dirty="0"/>
              <a:t>- 50.288.945 kn</a:t>
            </a:r>
            <a:br>
              <a:rPr lang="hr-HR" sz="4400" b="1" dirty="0"/>
            </a:br>
            <a:endParaRPr lang="hr-HR" u="sng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1498" y="1891430"/>
            <a:ext cx="959658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2400" b="1" dirty="0"/>
          </a:p>
          <a:p>
            <a:r>
              <a:rPr lang="hr-HR" sz="2400" b="1" dirty="0"/>
              <a:t> Zdravstvo          35.933.840 kn </a:t>
            </a:r>
          </a:p>
          <a:p>
            <a:r>
              <a:rPr lang="hr-HR" sz="1800" b="1" dirty="0"/>
              <a:t>        - decentralizirana sredstva                                                  18.974.840 kn </a:t>
            </a:r>
          </a:p>
          <a:p>
            <a:r>
              <a:rPr lang="hr-HR" sz="1800" b="1" dirty="0">
                <a:solidFill>
                  <a:srgbClr val="FFC000"/>
                </a:solidFill>
              </a:rPr>
              <a:t>       </a:t>
            </a:r>
            <a:r>
              <a:rPr lang="hr-HR" sz="1800" b="1" dirty="0"/>
              <a:t> -  vlastita sredstva KZŽ                                                          5.005.000 kn</a:t>
            </a:r>
          </a:p>
          <a:p>
            <a:r>
              <a:rPr lang="hr-HR" sz="1800" b="1" dirty="0"/>
              <a:t>        -  vlastita sredstva zdrav. ustanova                                      8.000.000 kn</a:t>
            </a:r>
          </a:p>
          <a:p>
            <a:r>
              <a:rPr lang="hr-HR" sz="1600" b="1" dirty="0"/>
              <a:t>         -  </a:t>
            </a:r>
            <a:r>
              <a:rPr lang="hr-HR" sz="1800" b="1" dirty="0"/>
              <a:t>kapitalni projekti                                                                  3.954.000 kn</a:t>
            </a:r>
          </a:p>
          <a:p>
            <a:r>
              <a:rPr lang="hr-HR" sz="1800" b="1" dirty="0"/>
              <a:t> </a:t>
            </a:r>
          </a:p>
          <a:p>
            <a:endParaRPr lang="hr-HR" sz="1600" b="1" dirty="0"/>
          </a:p>
          <a:p>
            <a:r>
              <a:rPr lang="hr-HR" sz="2400" b="1" dirty="0"/>
              <a:t> Socijalna skrb     11.881.500 kn</a:t>
            </a:r>
          </a:p>
          <a:p>
            <a:r>
              <a:rPr lang="hr-HR" sz="1800" dirty="0"/>
              <a:t>        </a:t>
            </a:r>
            <a:r>
              <a:rPr lang="hr-HR" sz="2400" dirty="0"/>
              <a:t>- </a:t>
            </a:r>
            <a:r>
              <a:rPr lang="hr-HR" sz="1800" b="1" dirty="0"/>
              <a:t>decentralizirana sredstva                                                   3.166.500 kn </a:t>
            </a:r>
          </a:p>
          <a:p>
            <a:r>
              <a:rPr lang="hr-HR" sz="1800" b="1" dirty="0"/>
              <a:t>        </a:t>
            </a:r>
            <a:r>
              <a:rPr lang="hr-HR" sz="1800" dirty="0"/>
              <a:t>-</a:t>
            </a:r>
            <a:r>
              <a:rPr lang="hr-HR" sz="1800" b="1" dirty="0"/>
              <a:t>  vlastita sredstva                                                                  1.635.000 kn</a:t>
            </a:r>
          </a:p>
          <a:p>
            <a:r>
              <a:rPr lang="hr-HR" sz="1800" b="1" dirty="0"/>
              <a:t>        </a:t>
            </a:r>
            <a:r>
              <a:rPr lang="hr-HR" sz="1800" dirty="0"/>
              <a:t>-</a:t>
            </a:r>
            <a:r>
              <a:rPr lang="hr-HR" sz="1800" b="1" dirty="0"/>
              <a:t>  kapitalni i tekući projekti                                                    7.080.000 kn</a:t>
            </a:r>
          </a:p>
          <a:p>
            <a:endParaRPr lang="hr-HR" sz="1800" b="1" dirty="0"/>
          </a:p>
          <a:p>
            <a:endParaRPr lang="hr-HR" sz="1800" dirty="0"/>
          </a:p>
          <a:p>
            <a:r>
              <a:rPr lang="hr-HR" sz="2400" b="1" dirty="0"/>
              <a:t> Udruge i mladi       2.473.605 kn </a:t>
            </a:r>
          </a:p>
          <a:p>
            <a:r>
              <a:rPr lang="hr-HR" sz="1800" b="1" dirty="0"/>
              <a:t>        </a:t>
            </a:r>
            <a:endParaRPr lang="hr-HR" sz="1800" b="1" dirty="0">
              <a:solidFill>
                <a:srgbClr val="FF0000"/>
              </a:solidFill>
            </a:endParaRPr>
          </a:p>
          <a:p>
            <a:pPr marL="457200" indent="-457200"/>
            <a:r>
              <a:rPr lang="hr-HR" sz="1800" b="1" dirty="0">
                <a:solidFill>
                  <a:srgbClr val="FF0000"/>
                </a:solidFill>
              </a:rPr>
              <a:t>                                                                                                   </a:t>
            </a:r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r>
              <a:rPr lang="hr-HR" sz="1800" dirty="0">
                <a:solidFill>
                  <a:srgbClr val="FF0000"/>
                </a:solidFill>
              </a:rPr>
              <a:t>                                                                                 </a:t>
            </a:r>
            <a:endParaRPr lang="hr-HR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69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25260" y="438411"/>
            <a:ext cx="8555277" cy="939452"/>
          </a:xfrm>
        </p:spPr>
        <p:txBody>
          <a:bodyPr/>
          <a:lstStyle/>
          <a:p>
            <a:r>
              <a:rPr lang="hr-HR" u="sng" dirty="0">
                <a:solidFill>
                  <a:srgbClr val="FF0000"/>
                </a:solidFill>
              </a:rPr>
              <a:t>Planirano u 2021.</a:t>
            </a:r>
            <a:r>
              <a:rPr lang="hr-HR" sz="4400" b="1" dirty="0"/>
              <a:t> </a:t>
            </a:r>
            <a:br>
              <a:rPr lang="hr-HR" sz="4400" b="1" dirty="0"/>
            </a:br>
            <a:r>
              <a:rPr lang="hr-HR" b="1" dirty="0"/>
              <a:t>Zdravstvo – 35.933.840 kn</a:t>
            </a:r>
            <a:br>
              <a:rPr lang="hr-HR" b="1" dirty="0"/>
            </a:br>
            <a:endParaRPr lang="hr-HR" u="sng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5260" y="1897552"/>
            <a:ext cx="95236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1800" dirty="0"/>
          </a:p>
          <a:p>
            <a:r>
              <a:rPr lang="hr-HR" sz="2800" b="1" dirty="0"/>
              <a:t>Decentralizirana sredstva          18.974.840 kn </a:t>
            </a:r>
          </a:p>
          <a:p>
            <a:endParaRPr lang="hr-HR" sz="2800" b="1" dirty="0"/>
          </a:p>
          <a:p>
            <a:r>
              <a:rPr lang="hr-HR" sz="1800" dirty="0"/>
              <a:t> - otplate kredita (OB, SBKT, SBST)           5.799.176 kn</a:t>
            </a:r>
          </a:p>
          <a:p>
            <a:r>
              <a:rPr lang="hr-HR" sz="1800" dirty="0"/>
              <a:t> - tekuće i investicijsko ulaganje                 4.075.000 kn </a:t>
            </a:r>
          </a:p>
          <a:p>
            <a:pPr marL="285750" indent="-285750">
              <a:buFontTx/>
              <a:buChar char="-"/>
            </a:pPr>
            <a:r>
              <a:rPr lang="hr-HR" sz="1800" dirty="0" err="1"/>
              <a:t>građ</a:t>
            </a:r>
            <a:r>
              <a:rPr lang="hr-HR" sz="1800" dirty="0"/>
              <a:t>. radovi, oprema i vozila                   9.100.664 kn</a:t>
            </a:r>
          </a:p>
          <a:p>
            <a:r>
              <a:rPr lang="hr-HR" sz="1800" dirty="0"/>
              <a:t>(2 sanitetska vozila, 2 vozila hitne pomoći, parni sterilizator, mobilni RTG, uređaju za fizikalnu terapiju, bolnički kreveti, uređenje kupaonica u SBKT, računalna oprema i programi)</a:t>
            </a:r>
          </a:p>
          <a:p>
            <a:r>
              <a:rPr lang="hr-HR" sz="1600" b="1" dirty="0"/>
              <a:t> </a:t>
            </a:r>
            <a:endParaRPr lang="hr-HR" sz="1800" dirty="0"/>
          </a:p>
          <a:p>
            <a:r>
              <a:rPr lang="hr-HR" sz="1800" b="1" dirty="0"/>
              <a:t>  </a:t>
            </a:r>
          </a:p>
          <a:p>
            <a:r>
              <a:rPr lang="sv-SE" sz="2800" b="1" dirty="0"/>
              <a:t>Kapitalni projekti                          3.954.000 kn</a:t>
            </a:r>
          </a:p>
          <a:p>
            <a:r>
              <a:rPr lang="sv-SE" sz="1800" b="1" dirty="0"/>
              <a:t>- energetska obnova SBMR KT</a:t>
            </a:r>
          </a:p>
          <a:p>
            <a:endParaRPr lang="hr-HR" sz="1800" dirty="0"/>
          </a:p>
          <a:p>
            <a:r>
              <a:rPr lang="hr-HR" sz="1800" dirty="0">
                <a:solidFill>
                  <a:srgbClr val="FF0000"/>
                </a:solidFill>
              </a:rPr>
              <a:t>                                                                                 </a:t>
            </a:r>
            <a:endParaRPr lang="hr-HR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94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96710" y="438411"/>
            <a:ext cx="8555277" cy="939452"/>
          </a:xfrm>
        </p:spPr>
        <p:txBody>
          <a:bodyPr/>
          <a:lstStyle/>
          <a:p>
            <a:r>
              <a:rPr lang="hr-HR" u="sng" dirty="0">
                <a:solidFill>
                  <a:srgbClr val="FF0000"/>
                </a:solidFill>
              </a:rPr>
              <a:t>Planirano u 2021.</a:t>
            </a:r>
            <a:r>
              <a:rPr lang="hr-HR" sz="4400" b="1" dirty="0"/>
              <a:t> </a:t>
            </a:r>
            <a:endParaRPr lang="hr-HR" u="sng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5260" y="1377864"/>
            <a:ext cx="9494990" cy="889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r-HR" sz="2800" b="1" dirty="0">
                <a:solidFill>
                  <a:srgbClr val="000000"/>
                </a:solidFill>
              </a:rPr>
              <a:t>Vlastita sredstva zdrav. ustanova 8.000.000 kn</a:t>
            </a:r>
          </a:p>
          <a:p>
            <a:pPr lvl="0"/>
            <a:r>
              <a:rPr lang="hr-HR" sz="1800" b="1" dirty="0">
                <a:solidFill>
                  <a:srgbClr val="000000"/>
                </a:solidFill>
              </a:rPr>
              <a:t>      </a:t>
            </a: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Dom zdravlja KZŽ – 3.000.000 kn (med. oprema, opremanje ordinacije obiteljske i </a:t>
            </a:r>
          </a:p>
          <a:p>
            <a:pPr lvl="0"/>
            <a:r>
              <a:rPr lang="hr-HR" sz="1800" dirty="0">
                <a:solidFill>
                  <a:srgbClr val="000000"/>
                </a:solidFill>
              </a:rPr>
              <a:t>    dentalne medicine, nabava sanitetskog i patronažnog vozila, zamjena stolarije)      </a:t>
            </a:r>
            <a:endParaRPr lang="hr-HR" sz="1800" dirty="0">
              <a:solidFill>
                <a:srgbClr val="FF0000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SBMR ST - 2.500.000 kn (VTR za vanjski bazen, uređenje okoliša bazena, rekonstrukcija kanalizacije)</a:t>
            </a: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SBMR KT – 350.000 – med., računalna i ostala oprema</a:t>
            </a: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OB Zabok BHV – 1.100.000 kn – med. i računalna oprema</a:t>
            </a: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ZZJZ – 750.000 kn – med. i </a:t>
            </a:r>
            <a:r>
              <a:rPr lang="hr-HR" sz="1800" dirty="0" err="1">
                <a:solidFill>
                  <a:srgbClr val="000000"/>
                </a:solidFill>
              </a:rPr>
              <a:t>inform</a:t>
            </a:r>
            <a:r>
              <a:rPr lang="hr-HR" sz="1800" dirty="0">
                <a:solidFill>
                  <a:srgbClr val="000000"/>
                </a:solidFill>
              </a:rPr>
              <a:t>. oprema, osobno vozilo </a:t>
            </a: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ZZHM – specijalizacija 230.000 kn</a:t>
            </a:r>
          </a:p>
          <a:p>
            <a:pPr marL="285750" lvl="0" indent="-285750">
              <a:buFontTx/>
              <a:buChar char="-"/>
            </a:pPr>
            <a:r>
              <a:rPr lang="hr-HR" sz="1800" dirty="0">
                <a:solidFill>
                  <a:srgbClr val="000000"/>
                </a:solidFill>
              </a:rPr>
              <a:t>Ljekarna KZŽ - uređenje ljekarničke jedinice u Krapini – 70.000 kn</a:t>
            </a:r>
          </a:p>
          <a:p>
            <a:endParaRPr lang="hr-HR" sz="2800" b="1" dirty="0"/>
          </a:p>
          <a:p>
            <a:r>
              <a:rPr lang="hr-HR" sz="2800" b="1" dirty="0"/>
              <a:t>Vlastita sredstva KZŽ                       5.005.000 kn</a:t>
            </a:r>
          </a:p>
          <a:p>
            <a:pPr marL="285750" indent="-285750">
              <a:buFontTx/>
              <a:buChar char="-"/>
            </a:pPr>
            <a:r>
              <a:rPr lang="hr-HR" sz="1800" dirty="0"/>
              <a:t>sufinanciranje hitne službe                       2.700.000 kn </a:t>
            </a:r>
          </a:p>
          <a:p>
            <a:r>
              <a:rPr lang="hr-HR" sz="1800" dirty="0"/>
              <a:t>-   otplata kredita OB Zabok                          1.070.000 kn </a:t>
            </a:r>
          </a:p>
          <a:p>
            <a:r>
              <a:rPr lang="hr-HR" sz="1800" dirty="0"/>
              <a:t>-   otplata kamata po kreditu SBMR ST             50.000 kn               </a:t>
            </a:r>
          </a:p>
          <a:p>
            <a:r>
              <a:rPr lang="hr-HR" sz="1800" dirty="0"/>
              <a:t>-   rana intervencija                                          400.000 kn</a:t>
            </a:r>
          </a:p>
          <a:p>
            <a:r>
              <a:rPr lang="hr-HR" sz="1800" dirty="0"/>
              <a:t>-    </a:t>
            </a:r>
            <a:r>
              <a:rPr lang="hr-HR" sz="1800" dirty="0" err="1"/>
              <a:t>klaster</a:t>
            </a:r>
            <a:r>
              <a:rPr lang="hr-HR" sz="1800" dirty="0"/>
              <a:t> zdravstvenog turizma                        50.000 kn</a:t>
            </a:r>
          </a:p>
          <a:p>
            <a:r>
              <a:rPr lang="hr-HR" sz="1800" dirty="0"/>
              <a:t>-   ostalo (prevencija, </a:t>
            </a:r>
            <a:r>
              <a:rPr lang="hr-HR" sz="1800" dirty="0" err="1"/>
              <a:t>mrtvozorstvo</a:t>
            </a:r>
            <a:r>
              <a:rPr lang="hr-HR" sz="1800" dirty="0"/>
              <a:t>,                 735.000 kn</a:t>
            </a:r>
          </a:p>
          <a:p>
            <a:r>
              <a:rPr lang="hr-HR" sz="1800" dirty="0"/>
              <a:t>              mjere zdravstvene zaštite)                                     </a:t>
            </a:r>
          </a:p>
          <a:p>
            <a:endParaRPr lang="hr-HR" sz="2800" b="1" dirty="0"/>
          </a:p>
          <a:p>
            <a:endParaRPr lang="hr-HR" sz="1800" dirty="0"/>
          </a:p>
          <a:p>
            <a:endParaRPr lang="hr-HR" sz="2800" b="1" dirty="0"/>
          </a:p>
          <a:p>
            <a:r>
              <a:rPr lang="hr-HR" sz="1800" b="1" dirty="0"/>
              <a:t>        </a:t>
            </a:r>
            <a:endParaRPr lang="hr-HR" sz="1800" b="1" dirty="0">
              <a:solidFill>
                <a:srgbClr val="FF0000"/>
              </a:solidFill>
            </a:endParaRPr>
          </a:p>
          <a:p>
            <a:pPr marL="457200" indent="-457200"/>
            <a:r>
              <a:rPr lang="hr-HR" sz="1800" b="1" dirty="0">
                <a:solidFill>
                  <a:srgbClr val="FF0000"/>
                </a:solidFill>
              </a:rPr>
              <a:t>                                                                                                   </a:t>
            </a:r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r>
              <a:rPr lang="hr-HR" sz="1800" dirty="0">
                <a:solidFill>
                  <a:srgbClr val="FF0000"/>
                </a:solidFill>
              </a:rPr>
              <a:t>                                                                                 </a:t>
            </a:r>
            <a:endParaRPr lang="hr-HR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73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3728" y="400050"/>
            <a:ext cx="8627904" cy="1954844"/>
          </a:xfrm>
        </p:spPr>
        <p:txBody>
          <a:bodyPr/>
          <a:lstStyle/>
          <a:p>
            <a:r>
              <a:rPr lang="hr-HR" u="sng" dirty="0">
                <a:solidFill>
                  <a:srgbClr val="FF0000"/>
                </a:solidFill>
              </a:rPr>
              <a:t>Planirano u 2021.</a:t>
            </a:r>
            <a:r>
              <a:rPr lang="hr-HR" sz="4400" b="1" dirty="0"/>
              <a:t> </a:t>
            </a:r>
            <a:br>
              <a:rPr lang="hr-HR" sz="3600" dirty="0"/>
            </a:br>
            <a:br>
              <a:rPr lang="hr-HR" sz="3600" dirty="0"/>
            </a:br>
            <a:r>
              <a:rPr lang="hr-HR" sz="4400" b="1" dirty="0"/>
              <a:t>Socijalna skrb     11.881.500 kn</a:t>
            </a:r>
            <a:br>
              <a:rPr lang="hr-HR" sz="4400" b="1" dirty="0"/>
            </a:br>
            <a:br>
              <a:rPr lang="hr-HR" sz="4400" b="1" dirty="0"/>
            </a:br>
            <a:br>
              <a:rPr lang="hr-HR" sz="4400" b="1" dirty="0"/>
            </a:br>
            <a:br>
              <a:rPr lang="hr-HR" sz="4400" b="1" dirty="0"/>
            </a:br>
            <a:endParaRPr lang="hr-HR" u="sng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6447" y="2354894"/>
            <a:ext cx="9238553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2400" b="1" dirty="0"/>
          </a:p>
          <a:p>
            <a:r>
              <a:rPr lang="hr-HR" sz="1800" dirty="0"/>
              <a:t>  </a:t>
            </a:r>
            <a:r>
              <a:rPr lang="hr-HR" sz="2400" dirty="0"/>
              <a:t>- </a:t>
            </a:r>
            <a:r>
              <a:rPr lang="hr-HR" sz="1800" b="1" dirty="0"/>
              <a:t>decentralizirana sredstva (ogrjev i centri)           3.166.500 kn</a:t>
            </a:r>
          </a:p>
          <a:p>
            <a:r>
              <a:rPr lang="hr-HR" sz="1800" b="1" dirty="0"/>
              <a:t>          </a:t>
            </a:r>
          </a:p>
          <a:p>
            <a:r>
              <a:rPr lang="hr-HR" sz="1800" dirty="0"/>
              <a:t>  -</a:t>
            </a:r>
            <a:r>
              <a:rPr lang="hr-HR" sz="1800" b="1" dirty="0"/>
              <a:t> vlastita sredstva                                                      8.715.000 kn</a:t>
            </a:r>
          </a:p>
          <a:p>
            <a:r>
              <a:rPr lang="hr-HR" sz="1800" b="1" dirty="0"/>
              <a:t> </a:t>
            </a:r>
          </a:p>
          <a:p>
            <a:r>
              <a:rPr lang="hr-HR" sz="1800" dirty="0"/>
              <a:t> - pomoć obiteljima i samcima           250.000 kn</a:t>
            </a:r>
          </a:p>
          <a:p>
            <a:r>
              <a:rPr lang="hr-HR" sz="1800" dirty="0"/>
              <a:t> - pronatalitetni dodatak                     300.000 kn </a:t>
            </a:r>
          </a:p>
          <a:p>
            <a:r>
              <a:rPr lang="hr-HR" sz="1800" dirty="0"/>
              <a:t> - provedba socijalnog plana KZŽ     100.000 kn                                                              </a:t>
            </a:r>
          </a:p>
          <a:p>
            <a:r>
              <a:rPr lang="hr-HR" sz="1800" dirty="0"/>
              <a:t> - Županija - prijatelj djece                   50.000 kn</a:t>
            </a:r>
          </a:p>
          <a:p>
            <a:r>
              <a:rPr lang="hr-HR" sz="1800" dirty="0"/>
              <a:t> - provođenje </a:t>
            </a:r>
            <a:r>
              <a:rPr lang="hr-HR" sz="1800" dirty="0" err="1"/>
              <a:t>žup</a:t>
            </a:r>
            <a:r>
              <a:rPr lang="hr-HR" sz="1800" dirty="0"/>
              <a:t>. strategije OSI         75.000 kn </a:t>
            </a:r>
          </a:p>
          <a:p>
            <a:r>
              <a:rPr lang="hr-HR" sz="1800" dirty="0"/>
              <a:t> - participativni dječji proračun           200.000 kn </a:t>
            </a:r>
          </a:p>
          <a:p>
            <a:endParaRPr lang="hr-HR" sz="1800" dirty="0"/>
          </a:p>
          <a:p>
            <a:r>
              <a:rPr lang="hr-HR" sz="1800" dirty="0"/>
              <a:t>- </a:t>
            </a:r>
            <a:r>
              <a:rPr lang="hr-HR" sz="1800" b="1" dirty="0"/>
              <a:t>kapitalni projekt NOVI POČETAK (sigurna kuća): </a:t>
            </a:r>
            <a:r>
              <a:rPr lang="hr-HR" sz="1800" dirty="0"/>
              <a:t>	 </a:t>
            </a:r>
            <a:r>
              <a:rPr lang="hr-HR" sz="1800" b="1" dirty="0"/>
              <a:t>7.080.000 kn </a:t>
            </a:r>
          </a:p>
          <a:p>
            <a:endParaRPr lang="hr-HR" sz="1800" b="1" dirty="0"/>
          </a:p>
          <a:p>
            <a:endParaRPr lang="hr-HR" sz="1800" dirty="0"/>
          </a:p>
          <a:p>
            <a:r>
              <a:rPr lang="hr-HR" sz="1800" b="1" dirty="0"/>
              <a:t>        </a:t>
            </a:r>
            <a:endParaRPr lang="hr-HR" sz="1800" b="1" dirty="0">
              <a:solidFill>
                <a:srgbClr val="FF0000"/>
              </a:solidFill>
            </a:endParaRPr>
          </a:p>
          <a:p>
            <a:pPr marL="457200" indent="-457200"/>
            <a:r>
              <a:rPr lang="hr-HR" sz="1800" b="1" dirty="0">
                <a:solidFill>
                  <a:srgbClr val="FF0000"/>
                </a:solidFill>
              </a:rPr>
              <a:t>                                                                                                   </a:t>
            </a:r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r>
              <a:rPr lang="hr-HR" sz="1800" dirty="0">
                <a:solidFill>
                  <a:srgbClr val="FF0000"/>
                </a:solidFill>
              </a:rPr>
              <a:t>                                                                                 </a:t>
            </a:r>
            <a:endParaRPr lang="hr-HR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243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3728" y="463464"/>
            <a:ext cx="8627904" cy="926925"/>
          </a:xfrm>
        </p:spPr>
        <p:txBody>
          <a:bodyPr/>
          <a:lstStyle/>
          <a:p>
            <a:r>
              <a:rPr lang="hr-HR" u="sng" dirty="0">
                <a:solidFill>
                  <a:srgbClr val="FF0000"/>
                </a:solidFill>
              </a:rPr>
              <a:t>Planirano u 2021.</a:t>
            </a:r>
            <a:r>
              <a:rPr lang="hr-HR" sz="4400" b="1" dirty="0"/>
              <a:t> </a:t>
            </a:r>
            <a:br>
              <a:rPr lang="hr-HR" sz="3600" dirty="0"/>
            </a:br>
            <a:br>
              <a:rPr lang="hr-HR" sz="4400" b="1" dirty="0"/>
            </a:br>
            <a:br>
              <a:rPr lang="hr-HR" sz="4400" b="1" dirty="0"/>
            </a:br>
            <a:endParaRPr lang="hr-HR" u="sng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6447" y="1484336"/>
            <a:ext cx="952366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4100" b="1" dirty="0"/>
              <a:t>Udruge i mladi       2.473.605 kn</a:t>
            </a:r>
          </a:p>
          <a:p>
            <a:r>
              <a:rPr lang="hr-HR" sz="4400" b="1" dirty="0"/>
              <a:t> </a:t>
            </a:r>
          </a:p>
          <a:p>
            <a:r>
              <a:rPr lang="hr-HR" sz="1800" dirty="0"/>
              <a:t>- programi udruga                        	                         600.000 kn</a:t>
            </a:r>
          </a:p>
          <a:p>
            <a:r>
              <a:rPr lang="hr-HR" sz="1800" dirty="0"/>
              <a:t>- programi skrbi za starije           	                         400.000 kn</a:t>
            </a:r>
          </a:p>
          <a:p>
            <a:r>
              <a:rPr lang="hr-HR" sz="1800" dirty="0"/>
              <a:t>- Društvo Crvenog križa KZŽ                                     465.000 kn</a:t>
            </a:r>
          </a:p>
          <a:p>
            <a:r>
              <a:rPr lang="hr-HR" sz="1800" dirty="0"/>
              <a:t>- program podrške mladima                                         75.000 kn</a:t>
            </a:r>
          </a:p>
          <a:p>
            <a:r>
              <a:rPr lang="hr-HR" sz="1800" dirty="0"/>
              <a:t>- program žrtvama nasilja               	                           75.000 kn</a:t>
            </a:r>
          </a:p>
          <a:p>
            <a:r>
              <a:rPr lang="hr-HR" sz="1800" dirty="0"/>
              <a:t>- programi podrške braniteljskim udrugama               380.000 kn</a:t>
            </a:r>
          </a:p>
          <a:p>
            <a:endParaRPr lang="hr-HR" sz="1800" dirty="0"/>
          </a:p>
          <a:p>
            <a:r>
              <a:rPr lang="hr-HR" sz="1800" dirty="0"/>
              <a:t>Tekući projekt:</a:t>
            </a:r>
          </a:p>
          <a:p>
            <a:r>
              <a:rPr lang="hr-HR" sz="1800" dirty="0"/>
              <a:t>„Regionalni program za mlade”                                    75.000 kn</a:t>
            </a:r>
          </a:p>
          <a:p>
            <a:r>
              <a:rPr lang="hr-HR" sz="1800" dirty="0"/>
              <a:t>„Regionalna strategija za mlade i razvoj sektora”         76.725 kn</a:t>
            </a:r>
          </a:p>
          <a:p>
            <a:r>
              <a:rPr lang="hr-HR" sz="1800" dirty="0"/>
              <a:t>Projekt „</a:t>
            </a:r>
            <a:r>
              <a:rPr lang="hr-HR" sz="1800" dirty="0" err="1"/>
              <a:t>Zezara</a:t>
            </a:r>
            <a:r>
              <a:rPr lang="hr-HR" sz="1800" dirty="0"/>
              <a:t>”                                                            51.880 kn</a:t>
            </a:r>
          </a:p>
          <a:p>
            <a:r>
              <a:rPr lang="hr-HR" sz="1800" b="1" dirty="0"/>
              <a:t>   </a:t>
            </a:r>
            <a:endParaRPr lang="hr-HR" sz="1800" b="1" dirty="0">
              <a:solidFill>
                <a:srgbClr val="FF0000"/>
              </a:solidFill>
            </a:endParaRPr>
          </a:p>
          <a:p>
            <a:pPr marL="457200" indent="-457200"/>
            <a:r>
              <a:rPr lang="hr-HR" sz="1800" b="1" dirty="0">
                <a:solidFill>
                  <a:srgbClr val="FF0000"/>
                </a:solidFill>
              </a:rPr>
              <a:t>                                                                                                   </a:t>
            </a:r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r>
              <a:rPr lang="hr-HR" sz="1800" dirty="0">
                <a:solidFill>
                  <a:srgbClr val="FF0000"/>
                </a:solidFill>
              </a:rPr>
              <a:t>                                                                                 </a:t>
            </a:r>
            <a:endParaRPr lang="hr-HR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780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FDF9E6C-BC6E-4DE4-9002-2DDE775C078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8000" y="304800"/>
            <a:ext cx="9405938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altLang="sr-Latn-RS" dirty="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78CCB93E-5F8A-4089-B70A-7BE0DDEEDF3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hr-HR" altLang="sr-Latn-RS" sz="40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hr-HR" altLang="sr-Latn-RS" sz="40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hr-HR" altLang="sr-Latn-RS" sz="4000" b="1" dirty="0"/>
              <a:t> Hvala na pozornosti i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hr-HR" altLang="sr-Latn-RS" sz="4000" b="1" dirty="0"/>
              <a:t>                   ugodan dan!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0" y="1641746"/>
            <a:ext cx="9616549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dirty="0"/>
          </a:p>
          <a:p>
            <a:r>
              <a:rPr lang="hr-HR" sz="2800" b="1" dirty="0">
                <a:solidFill>
                  <a:srgbClr val="FF0000"/>
                </a:solidFill>
              </a:rPr>
              <a:t>   </a:t>
            </a:r>
            <a:r>
              <a:rPr lang="hr-HR" sz="4400" b="1" dirty="0">
                <a:solidFill>
                  <a:srgbClr val="FF0000"/>
                </a:solidFill>
              </a:rPr>
              <a:t>Zdravstvo                40.153.791 kn</a:t>
            </a:r>
          </a:p>
          <a:p>
            <a:r>
              <a:rPr lang="hr-HR" b="1" dirty="0">
                <a:solidFill>
                  <a:srgbClr val="FF0000"/>
                </a:solidFill>
              </a:rPr>
              <a:t> </a:t>
            </a:r>
          </a:p>
          <a:p>
            <a:endParaRPr lang="hr-HR" sz="2400" b="1" dirty="0"/>
          </a:p>
          <a:p>
            <a:r>
              <a:rPr lang="hr-HR" sz="2800" dirty="0"/>
              <a:t>         - decentralizirana sredstva               18.943.511 kn</a:t>
            </a:r>
          </a:p>
          <a:p>
            <a:endParaRPr lang="hr-HR" sz="2800" dirty="0"/>
          </a:p>
          <a:p>
            <a:r>
              <a:rPr lang="hr-HR" sz="2800" dirty="0"/>
              <a:t>         - vlastita sredstva KZŽ                       7.667.240 kn</a:t>
            </a:r>
          </a:p>
          <a:p>
            <a:r>
              <a:rPr lang="hr-HR" sz="2800" dirty="0"/>
              <a:t>         </a:t>
            </a:r>
          </a:p>
          <a:p>
            <a:r>
              <a:rPr lang="hr-HR" sz="2800" dirty="0"/>
              <a:t>        - vlastita sredstva zdrav. ustanova    13.020.715 kn</a:t>
            </a:r>
          </a:p>
          <a:p>
            <a:endParaRPr lang="hr-HR" sz="2800" dirty="0"/>
          </a:p>
          <a:p>
            <a:r>
              <a:rPr lang="hr-HR" sz="2800" dirty="0"/>
              <a:t>         - ostali izvori                                           522.325 kn</a:t>
            </a:r>
          </a:p>
          <a:p>
            <a:r>
              <a:rPr lang="hr-HR" sz="1400" dirty="0"/>
              <a:t>                </a:t>
            </a:r>
          </a:p>
          <a:p>
            <a:pPr marL="457200" indent="-457200"/>
            <a:r>
              <a:rPr lang="hr-HR" sz="2000" dirty="0"/>
              <a:t>                                                                              </a:t>
            </a:r>
            <a:endParaRPr lang="hr-HR" sz="2000" b="1" dirty="0"/>
          </a:p>
          <a:p>
            <a:pPr marL="457200" indent="-457200">
              <a:buFont typeface="Arial" charset="0"/>
              <a:buChar char="•"/>
            </a:pP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7312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54595" y="1309640"/>
            <a:ext cx="8769369" cy="782205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Zdravstvo </a:t>
            </a:r>
            <a:r>
              <a:rPr lang="hr-HR" dirty="0">
                <a:solidFill>
                  <a:schemeClr val="tx1"/>
                </a:solidFill>
              </a:rPr>
              <a:t>-</a:t>
            </a: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sz="3200" u="sng" dirty="0" err="1">
                <a:solidFill>
                  <a:schemeClr val="tx1"/>
                </a:solidFill>
              </a:rPr>
              <a:t>dec</a:t>
            </a:r>
            <a:r>
              <a:rPr lang="hr-HR" sz="3200" u="sng" dirty="0">
                <a:solidFill>
                  <a:schemeClr val="tx1"/>
                </a:solidFill>
              </a:rPr>
              <a:t>. sredstva 18.943.511 kn</a:t>
            </a:r>
            <a:br>
              <a:rPr lang="hr-HR" sz="3200" u="sng" dirty="0">
                <a:solidFill>
                  <a:schemeClr val="tx1"/>
                </a:solidFill>
              </a:rPr>
            </a:br>
            <a:br>
              <a:rPr lang="hr-HR" sz="1800" u="sng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 </a:t>
            </a:r>
            <a:r>
              <a:rPr lang="hr-HR" sz="1800" b="1" dirty="0">
                <a:solidFill>
                  <a:schemeClr val="tx1"/>
                </a:solidFill>
              </a:rPr>
              <a:t>OB Zabok - 10.315.460 kn</a:t>
            </a:r>
            <a:br>
              <a:rPr lang="hr-HR" sz="1800" b="1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</a:t>
            </a:r>
            <a:r>
              <a:rPr lang="hr-HR" sz="1800" b="1" dirty="0">
                <a:solidFill>
                  <a:schemeClr val="tx1"/>
                </a:solidFill>
              </a:rPr>
              <a:t> </a:t>
            </a:r>
            <a:r>
              <a:rPr lang="hr-HR" sz="1800" dirty="0">
                <a:solidFill>
                  <a:schemeClr val="tx1"/>
                </a:solidFill>
              </a:rPr>
              <a:t>medicinska oprema   2.032.651 kn (digitalni RTG uređaj, UZV uređaj, C-luk mobilni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  radiološki uređaj, 4 aspiratora, set za </a:t>
            </a:r>
            <a:r>
              <a:rPr lang="hr-HR" sz="1800" dirty="0" err="1">
                <a:solidFill>
                  <a:schemeClr val="tx1"/>
                </a:solidFill>
              </a:rPr>
              <a:t>atroskopiju</a:t>
            </a:r>
            <a:r>
              <a:rPr lang="hr-HR" sz="1800" dirty="0">
                <a:solidFill>
                  <a:schemeClr val="tx1"/>
                </a:solidFill>
              </a:rPr>
              <a:t>) 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 kredit  4.502.775 kn                     </a:t>
            </a:r>
            <a:br>
              <a:rPr lang="hr-HR" sz="1800" dirty="0">
                <a:solidFill>
                  <a:schemeClr val="tx1"/>
                </a:solidFill>
              </a:rPr>
            </a:b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b="1" dirty="0">
                <a:solidFill>
                  <a:schemeClr val="tx1"/>
                </a:solidFill>
              </a:rPr>
              <a:t>DZ KZŽ - 940.000 kn </a:t>
            </a:r>
            <a:br>
              <a:rPr lang="hr-HR" sz="1800" b="1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 sanitetska vozila i održavanje (sanitetsko vozilo za 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  Krapinu i Zlatar) </a:t>
            </a:r>
            <a:br>
              <a:rPr lang="hr-HR" sz="1800" dirty="0">
                <a:solidFill>
                  <a:schemeClr val="tx1"/>
                </a:solidFill>
              </a:rPr>
            </a:b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b="1" dirty="0">
                <a:solidFill>
                  <a:schemeClr val="tx1"/>
                </a:solidFill>
              </a:rPr>
              <a:t>SBMR KT - 3.415.140 kn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 medicinska oprema   1.435.185 kn  (digitalni RTG uređaj, </a:t>
            </a:r>
            <a:r>
              <a:rPr lang="hr-HR" sz="1800" dirty="0" err="1">
                <a:solidFill>
                  <a:schemeClr val="tx1"/>
                </a:solidFill>
              </a:rPr>
              <a:t>dezitometar</a:t>
            </a:r>
            <a:r>
              <a:rPr lang="hr-HR" sz="1800" dirty="0">
                <a:solidFill>
                  <a:schemeClr val="tx1"/>
                </a:solidFill>
              </a:rPr>
              <a:t>)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 kredit                          1.053.744 kn (nabava višeslojnog CT uređaja i digitalnog 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                                                            </a:t>
            </a:r>
            <a:r>
              <a:rPr lang="hr-HR" sz="1800" dirty="0" err="1">
                <a:solidFill>
                  <a:schemeClr val="tx1"/>
                </a:solidFill>
              </a:rPr>
              <a:t>mamogfskog</a:t>
            </a:r>
            <a:r>
              <a:rPr lang="hr-HR" sz="1800" dirty="0">
                <a:solidFill>
                  <a:schemeClr val="tx1"/>
                </a:solidFill>
              </a:rPr>
              <a:t> uređaja)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 rekonstrukcija kupaonica u bolesničkim sobama objekta NBO  374.578 kn</a:t>
            </a:r>
            <a:br>
              <a:rPr lang="hr-HR" sz="1800" dirty="0">
                <a:solidFill>
                  <a:schemeClr val="tx1"/>
                </a:solidFill>
              </a:rPr>
            </a:br>
            <a:r>
              <a:rPr lang="hr-HR" sz="1800" dirty="0">
                <a:solidFill>
                  <a:schemeClr val="tx1"/>
                </a:solidFill>
              </a:rPr>
              <a:t>- računalna oprema i računalni programi    551.633 kn </a:t>
            </a:r>
            <a:br>
              <a:rPr lang="hr-HR" sz="1600" dirty="0">
                <a:solidFill>
                  <a:schemeClr val="tx1"/>
                </a:solidFill>
              </a:rPr>
            </a:br>
            <a:br>
              <a:rPr lang="hr-HR" sz="1600" dirty="0">
                <a:solidFill>
                  <a:schemeClr val="tx1"/>
                </a:solidFill>
              </a:rPr>
            </a:br>
            <a:br>
              <a:rPr lang="hr-HR" sz="1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b="1" dirty="0">
                <a:solidFill>
                  <a:srgbClr val="FF0000"/>
                </a:solidFill>
              </a:rPr>
            </a:b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7164888" y="6024145"/>
            <a:ext cx="2165300" cy="1946522"/>
          </a:xfrm>
        </p:spPr>
        <p:txBody>
          <a:bodyPr/>
          <a:lstStyle/>
          <a:p>
            <a:endParaRPr lang="hr-HR" sz="12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877" y="2819400"/>
            <a:ext cx="3172087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973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13359" y="1191987"/>
            <a:ext cx="8975831" cy="975016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Zdravstvo </a:t>
            </a:r>
            <a:r>
              <a:rPr lang="hr-HR" dirty="0">
                <a:solidFill>
                  <a:schemeClr val="tx1"/>
                </a:solidFill>
              </a:rPr>
              <a:t>- </a:t>
            </a:r>
            <a:r>
              <a:rPr lang="hr-HR" sz="3200" u="sng" dirty="0" err="1">
                <a:solidFill>
                  <a:schemeClr val="tx1"/>
                </a:solidFill>
              </a:rPr>
              <a:t>dec</a:t>
            </a:r>
            <a:r>
              <a:rPr lang="hr-HR" sz="3200" u="sng" dirty="0">
                <a:solidFill>
                  <a:schemeClr val="tx1"/>
                </a:solidFill>
              </a:rPr>
              <a:t>. sredstva 18.943.511 kn</a:t>
            </a:r>
            <a:br>
              <a:rPr lang="hr-HR" b="1" dirty="0">
                <a:solidFill>
                  <a:srgbClr val="FF0000"/>
                </a:solidFill>
              </a:rPr>
            </a:br>
            <a:endParaRPr lang="hr-HR" sz="32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32563" y="2280855"/>
            <a:ext cx="9493180" cy="3944582"/>
          </a:xfrm>
        </p:spPr>
        <p:txBody>
          <a:bodyPr/>
          <a:lstStyle/>
          <a:p>
            <a:pPr lvl="0" algn="l"/>
            <a:r>
              <a:rPr lang="hr-HR" sz="2000" b="1" dirty="0">
                <a:solidFill>
                  <a:srgbClr val="000000"/>
                </a:solidFill>
              </a:rPr>
              <a:t>SBMR ST - 2.072.911 kn </a:t>
            </a:r>
            <a:br>
              <a:rPr lang="hr-HR" sz="2000" b="1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-</a:t>
            </a:r>
            <a:r>
              <a:rPr lang="hr-HR" sz="2000" b="1" dirty="0">
                <a:solidFill>
                  <a:srgbClr val="000000"/>
                </a:solidFill>
              </a:rPr>
              <a:t> </a:t>
            </a:r>
            <a:r>
              <a:rPr lang="hr-HR" sz="2000" dirty="0">
                <a:solidFill>
                  <a:srgbClr val="000000"/>
                </a:solidFill>
              </a:rPr>
              <a:t>uredska oprema i namještaj (bolnički medicinski </a:t>
            </a:r>
            <a:r>
              <a:rPr lang="hr-HR" sz="2000" dirty="0" err="1">
                <a:solidFill>
                  <a:srgbClr val="000000"/>
                </a:solidFill>
              </a:rPr>
              <a:t>elek</a:t>
            </a:r>
            <a:r>
              <a:rPr lang="hr-HR" sz="2000" dirty="0">
                <a:solidFill>
                  <a:srgbClr val="000000"/>
                </a:solidFill>
              </a:rPr>
              <a:t>. kreveti) 140.000 kn </a:t>
            </a:r>
          </a:p>
          <a:p>
            <a:pPr lvl="0" algn="l"/>
            <a:r>
              <a:rPr lang="hr-HR" sz="2000" dirty="0">
                <a:solidFill>
                  <a:srgbClr val="000000"/>
                </a:solidFill>
              </a:rPr>
              <a:t>- medicinska oprema 35.311 kn</a:t>
            </a:r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- rekonstrukcija odvodnje I. faza  375.974 kn </a:t>
            </a:r>
          </a:p>
          <a:p>
            <a:pPr lvl="0" algn="l"/>
            <a:r>
              <a:rPr lang="hr-HR" sz="2000" dirty="0">
                <a:solidFill>
                  <a:srgbClr val="000000"/>
                </a:solidFill>
              </a:rPr>
              <a:t>- kredit  1.124.825 kn (uređenje hidroterapije Maksimilijan – 10.000.000 kn)</a:t>
            </a:r>
          </a:p>
          <a:p>
            <a:pPr lvl="0" algn="l"/>
            <a:r>
              <a:rPr lang="hr-HR" sz="2000" dirty="0">
                <a:solidFill>
                  <a:srgbClr val="000000"/>
                </a:solidFill>
              </a:rPr>
              <a:t>- otplata kamata po kreditu za fin. vanjskog bazena 73.474 kn (24.000.000 kn)</a:t>
            </a:r>
          </a:p>
          <a:p>
            <a:pPr lvl="0" algn="l"/>
            <a:r>
              <a:rPr lang="hr-HR" sz="2000" dirty="0">
                <a:solidFill>
                  <a:srgbClr val="000000"/>
                </a:solidFill>
              </a:rPr>
              <a:t>- računalna oprema i računalni programi 292.091 kn</a:t>
            </a:r>
          </a:p>
          <a:p>
            <a:pPr lvl="0" algn="l"/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 </a:t>
            </a:r>
            <a:r>
              <a:rPr lang="hr-HR" sz="2000" b="1" dirty="0">
                <a:solidFill>
                  <a:srgbClr val="000000"/>
                </a:solidFill>
              </a:rPr>
              <a:t>ZZHM - 2.200.000 kn</a:t>
            </a:r>
            <a:br>
              <a:rPr lang="hr-HR" sz="2000" b="1" dirty="0">
                <a:solidFill>
                  <a:srgbClr val="000000"/>
                </a:solidFill>
              </a:rPr>
            </a:br>
            <a:r>
              <a:rPr lang="hr-HR" sz="2000" b="1" dirty="0">
                <a:solidFill>
                  <a:srgbClr val="000000"/>
                </a:solidFill>
              </a:rPr>
              <a:t> </a:t>
            </a:r>
            <a:r>
              <a:rPr lang="hr-HR" sz="2000" dirty="0">
                <a:solidFill>
                  <a:srgbClr val="000000"/>
                </a:solidFill>
              </a:rPr>
              <a:t>-</a:t>
            </a:r>
            <a:r>
              <a:rPr lang="hr-HR" sz="2000" b="1" dirty="0">
                <a:solidFill>
                  <a:srgbClr val="000000"/>
                </a:solidFill>
              </a:rPr>
              <a:t> </a:t>
            </a:r>
            <a:r>
              <a:rPr lang="hr-HR" sz="2000" dirty="0">
                <a:solidFill>
                  <a:srgbClr val="000000"/>
                </a:solidFill>
              </a:rPr>
              <a:t>medicinska oprema </a:t>
            </a:r>
          </a:p>
          <a:p>
            <a:pPr lvl="0" algn="l"/>
            <a:r>
              <a:rPr lang="hr-HR" sz="2000" dirty="0">
                <a:solidFill>
                  <a:srgbClr val="000000"/>
                </a:solidFill>
              </a:rPr>
              <a:t>(defibrilator, respirator, aspirator) 367.504 kn </a:t>
            </a:r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 - vozilo HMP Zlatar  648.736 kn </a:t>
            </a:r>
          </a:p>
          <a:p>
            <a:pPr algn="l"/>
            <a:br>
              <a:rPr lang="hr-HR" sz="1400" dirty="0"/>
            </a:br>
            <a:endParaRPr lang="hr-HR" sz="1400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181" y="4836775"/>
            <a:ext cx="3316499" cy="208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90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0" y="1015545"/>
            <a:ext cx="9482202" cy="913463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Zdravstvo </a:t>
            </a:r>
            <a:r>
              <a:rPr lang="hr-HR" sz="3200" dirty="0">
                <a:solidFill>
                  <a:schemeClr val="tx1"/>
                </a:solidFill>
              </a:rPr>
              <a:t>vlastita sredstva KZŽ 7.667.240 kn</a:t>
            </a:r>
            <a:br>
              <a:rPr lang="hr-HR" b="1" dirty="0">
                <a:solidFill>
                  <a:srgbClr val="FF0000"/>
                </a:solidFill>
              </a:rPr>
            </a:br>
            <a:br>
              <a:rPr lang="hr-HR" sz="3200" dirty="0">
                <a:solidFill>
                  <a:srgbClr val="000000"/>
                </a:solidFill>
              </a:rPr>
            </a:br>
            <a:r>
              <a:rPr lang="hr-HR" sz="2800" dirty="0">
                <a:solidFill>
                  <a:srgbClr val="000000"/>
                </a:solidFill>
              </a:rPr>
              <a:t>-</a:t>
            </a:r>
            <a:r>
              <a:rPr lang="hr-HR" sz="3200" dirty="0">
                <a:solidFill>
                  <a:srgbClr val="000000"/>
                </a:solidFill>
              </a:rPr>
              <a:t> </a:t>
            </a:r>
            <a:r>
              <a:rPr lang="hr-HR" sz="2800" dirty="0">
                <a:solidFill>
                  <a:srgbClr val="000000"/>
                </a:solidFill>
              </a:rPr>
              <a:t>timovi T1 HMP – Klanjec i </a:t>
            </a:r>
            <a:r>
              <a:rPr lang="hr-HR" sz="2800" dirty="0" err="1">
                <a:solidFill>
                  <a:srgbClr val="000000"/>
                </a:solidFill>
              </a:rPr>
              <a:t>Konjščina</a:t>
            </a:r>
            <a:r>
              <a:rPr lang="hr-HR" sz="2800" dirty="0">
                <a:solidFill>
                  <a:srgbClr val="000000"/>
                </a:solidFill>
              </a:rPr>
              <a:t> 2.700.000 kn</a:t>
            </a:r>
            <a:br>
              <a:rPr lang="hr-HR" sz="2800" dirty="0">
                <a:solidFill>
                  <a:srgbClr val="000000"/>
                </a:solidFill>
              </a:rPr>
            </a:br>
            <a:br>
              <a:rPr lang="hr-HR" sz="2800" dirty="0">
                <a:solidFill>
                  <a:srgbClr val="000000"/>
                </a:solidFill>
              </a:rPr>
            </a:br>
            <a:r>
              <a:rPr lang="hr-HR" sz="2800" dirty="0">
                <a:solidFill>
                  <a:srgbClr val="000000"/>
                </a:solidFill>
              </a:rPr>
              <a:t>- kredit OB Zabok                                 1.929.761 kn</a:t>
            </a:r>
            <a:br>
              <a:rPr lang="hr-HR" sz="2800" dirty="0">
                <a:solidFill>
                  <a:srgbClr val="000000"/>
                </a:solidFill>
              </a:rPr>
            </a:br>
            <a:br>
              <a:rPr lang="hr-HR" sz="2800" dirty="0">
                <a:solidFill>
                  <a:srgbClr val="000000"/>
                </a:solidFill>
              </a:rPr>
            </a:br>
            <a:r>
              <a:rPr lang="hr-HR" sz="2800" dirty="0">
                <a:solidFill>
                  <a:srgbClr val="000000"/>
                </a:solidFill>
              </a:rPr>
              <a:t>- ostalo                                                  3.037.479kn            </a:t>
            </a:r>
            <a:br>
              <a:rPr lang="hr-HR" sz="3200" dirty="0">
                <a:solidFill>
                  <a:srgbClr val="000000"/>
                </a:solidFill>
              </a:rPr>
            </a:br>
            <a:r>
              <a:rPr lang="hr-HR" sz="3200" dirty="0">
                <a:solidFill>
                  <a:srgbClr val="000000"/>
                </a:solidFill>
              </a:rPr>
              <a:t> </a:t>
            </a:r>
            <a:r>
              <a:rPr lang="hr-HR" sz="2000" dirty="0">
                <a:solidFill>
                  <a:srgbClr val="000000"/>
                </a:solidFill>
              </a:rPr>
              <a:t>- med. opreme za ZU (COVID - 19)</a:t>
            </a:r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 - </a:t>
            </a:r>
            <a:r>
              <a:rPr lang="hr-HR" sz="2000" dirty="0">
                <a:solidFill>
                  <a:schemeClr val="tx1"/>
                </a:solidFill>
              </a:rPr>
              <a:t>udio KZŽ u projektu DZ 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>
                <a:solidFill>
                  <a:schemeClr val="tx1"/>
                </a:solidFill>
              </a:rPr>
              <a:t> - </a:t>
            </a:r>
            <a:r>
              <a:rPr lang="hr-HR" sz="2000" dirty="0" err="1">
                <a:solidFill>
                  <a:srgbClr val="000000"/>
                </a:solidFill>
              </a:rPr>
              <a:t>mrtvozorstvo</a:t>
            </a:r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 - analiza vode</a:t>
            </a:r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 - </a:t>
            </a:r>
            <a:r>
              <a:rPr lang="hr-HR" sz="2000" dirty="0" err="1">
                <a:solidFill>
                  <a:srgbClr val="000000"/>
                </a:solidFill>
              </a:rPr>
              <a:t>klaster</a:t>
            </a:r>
            <a:r>
              <a:rPr lang="hr-HR" sz="2000" dirty="0">
                <a:solidFill>
                  <a:srgbClr val="000000"/>
                </a:solidFill>
              </a:rPr>
              <a:t> zdravstvenog turizma</a:t>
            </a:r>
            <a:br>
              <a:rPr lang="hr-HR" sz="2000" dirty="0">
                <a:solidFill>
                  <a:srgbClr val="000000"/>
                </a:solidFill>
              </a:rPr>
            </a:br>
            <a:r>
              <a:rPr lang="hr-HR" sz="2000" dirty="0">
                <a:solidFill>
                  <a:srgbClr val="000000"/>
                </a:solidFill>
              </a:rPr>
              <a:t> - vodni doprinos SB KT </a:t>
            </a:r>
            <a:br>
              <a:rPr lang="hr-HR" sz="2000" dirty="0">
                <a:solidFill>
                  <a:srgbClr val="000000"/>
                </a:solidFill>
              </a:rPr>
            </a:br>
            <a:br>
              <a:rPr lang="hr-HR" sz="3200" dirty="0">
                <a:solidFill>
                  <a:srgbClr val="000000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20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sz="3200" dirty="0">
                <a:solidFill>
                  <a:schemeClr val="tx1"/>
                </a:solidFill>
              </a:rPr>
            </a:br>
            <a:br>
              <a:rPr lang="hr-HR" b="1" dirty="0">
                <a:solidFill>
                  <a:srgbClr val="FF0000"/>
                </a:solidFill>
              </a:rPr>
            </a:b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09622" y="7752737"/>
            <a:ext cx="7105333" cy="1946522"/>
          </a:xfrm>
        </p:spPr>
        <p:txBody>
          <a:bodyPr/>
          <a:lstStyle/>
          <a:p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059" y="4539100"/>
            <a:ext cx="4772416" cy="307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2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5473" y="571500"/>
            <a:ext cx="9243717" cy="2041072"/>
          </a:xfrm>
        </p:spPr>
        <p:txBody>
          <a:bodyPr/>
          <a:lstStyle/>
          <a:p>
            <a:r>
              <a:rPr lang="hr-HR" b="1" dirty="0">
                <a:solidFill>
                  <a:srgbClr val="FF0000"/>
                </a:solidFill>
              </a:rPr>
              <a:t>COVID-19 – nabava oprema za zdravstvene ustanove</a:t>
            </a:r>
            <a:r>
              <a:rPr lang="hr-HR" b="1" dirty="0"/>
              <a:t>  </a:t>
            </a:r>
            <a:br>
              <a:rPr lang="hr-HR" b="1" dirty="0"/>
            </a:br>
            <a:r>
              <a:rPr lang="hr-HR" sz="2800" u="sng" dirty="0">
                <a:solidFill>
                  <a:schemeClr val="tx1"/>
                </a:solidFill>
              </a:rPr>
              <a:t>* sredstva Krapinsko-zagorske županije 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5473" y="2612572"/>
            <a:ext cx="9943736" cy="4640982"/>
          </a:xfrm>
        </p:spPr>
        <p:txBody>
          <a:bodyPr/>
          <a:lstStyle/>
          <a:p>
            <a:pPr algn="l"/>
            <a:endParaRPr lang="hr-HR" sz="1600" dirty="0"/>
          </a:p>
        </p:txBody>
      </p:sp>
      <p:graphicFrame>
        <p:nvGraphicFramePr>
          <p:cNvPr id="5" name="Tablic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627258"/>
              </p:ext>
            </p:extLst>
          </p:nvPr>
        </p:nvGraphicFramePr>
        <p:xfrm>
          <a:off x="323850" y="2454818"/>
          <a:ext cx="6907859" cy="4789148"/>
        </p:xfrm>
        <a:graphic>
          <a:graphicData uri="http://schemas.openxmlformats.org/drawingml/2006/table">
            <a:tbl>
              <a:tblPr firstRow="1" firstCol="1" bandRow="1"/>
              <a:tblGrid>
                <a:gridCol w="1844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6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9322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ZDRAVSTVENA USTANOVA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OPREMA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 U KN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322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 Zabok i BHV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respiratora, 7 monitora vitalnih funkcija, 8 uređaja za terapiju kisikom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1.398.240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322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SBMR Krapinske Toplice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instalacije za kisik – 59 kom, uređaji za ventilaciju i kisik, 2 monitora vitalnih funkcija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781.058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322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SB MR Stubičke Toplice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instalacije za kisik – 36 kom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166.280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969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Zavod za hitnu medicinu KZŽ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 KOM ANTIGEN testova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56.250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6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hr-HR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UKUPNO: 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2.401.828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58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ZAVOD ZA JAVNO ZDRAVSTVO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Aparat za hemokulturu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122.500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hr-HR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UKUPNO 2020. S HEMOKULTUROM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2.524.328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889" y="4158254"/>
            <a:ext cx="2617139" cy="3055128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383" y="2454818"/>
            <a:ext cx="2582250" cy="15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98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5473" y="488515"/>
            <a:ext cx="9243717" cy="2124057"/>
          </a:xfrm>
        </p:spPr>
        <p:txBody>
          <a:bodyPr/>
          <a:lstStyle/>
          <a:p>
            <a:r>
              <a:rPr lang="hr-HR" sz="3600" b="1" dirty="0">
                <a:solidFill>
                  <a:srgbClr val="FF0000"/>
                </a:solidFill>
              </a:rPr>
              <a:t>Zdravstvene ustanove KZŽ </a:t>
            </a:r>
            <a:br>
              <a:rPr lang="hr-HR" sz="3600" b="1" dirty="0">
                <a:solidFill>
                  <a:srgbClr val="FF0000"/>
                </a:solidFill>
              </a:rPr>
            </a:br>
            <a:r>
              <a:rPr lang="hr-HR" sz="3600" dirty="0">
                <a:solidFill>
                  <a:schemeClr val="tx1"/>
                </a:solidFill>
              </a:rPr>
              <a:t>– vlastita ulaganja 13.020.715 kn </a:t>
            </a:r>
            <a:endParaRPr lang="hr-HR" sz="3600" u="sng" dirty="0">
              <a:solidFill>
                <a:schemeClr val="tx1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33817" y="1778696"/>
            <a:ext cx="9682842" cy="6847595"/>
          </a:xfrm>
        </p:spPr>
        <p:txBody>
          <a:bodyPr/>
          <a:lstStyle/>
          <a:p>
            <a:pPr algn="l"/>
            <a:r>
              <a:rPr lang="hr-HR" sz="1600" dirty="0">
                <a:solidFill>
                  <a:srgbClr val="FF0000"/>
                </a:solidFill>
              </a:rPr>
              <a:t>   DZ KZŽ   </a:t>
            </a:r>
            <a:r>
              <a:rPr lang="hr-HR" sz="1600" dirty="0"/>
              <a:t>- 1.555.000 kn vlastitih ulaganja</a:t>
            </a:r>
          </a:p>
          <a:p>
            <a:pPr algn="l"/>
            <a:r>
              <a:rPr lang="hr-HR" sz="1600" dirty="0"/>
              <a:t>                   - 2 sanitetska vozila i 1 patronažno vozilo – 700.000 kn</a:t>
            </a:r>
          </a:p>
          <a:p>
            <a:pPr algn="l"/>
            <a:r>
              <a:rPr lang="hr-HR" sz="1600" dirty="0"/>
              <a:t>	  - medicinska oprema – 500.000 kn</a:t>
            </a:r>
          </a:p>
          <a:p>
            <a:pPr algn="l"/>
            <a:r>
              <a:rPr lang="hr-HR" sz="1600" dirty="0"/>
              <a:t>	  - uredska i računalna oprema i namještaj – 155.000 kn</a:t>
            </a:r>
          </a:p>
          <a:p>
            <a:pPr algn="l"/>
            <a:r>
              <a:rPr lang="hr-HR" sz="1600" dirty="0"/>
              <a:t>	  - zamjena PVC stolarije u </a:t>
            </a:r>
            <a:r>
              <a:rPr lang="hr-HR" sz="1600" dirty="0" err="1"/>
              <a:t>Mihovljanju</a:t>
            </a:r>
            <a:r>
              <a:rPr lang="hr-HR" sz="1600" dirty="0"/>
              <a:t>, Maču, </a:t>
            </a:r>
            <a:r>
              <a:rPr lang="hr-HR" sz="1600" dirty="0" err="1"/>
              <a:t>Budinšćini</a:t>
            </a:r>
            <a:r>
              <a:rPr lang="hr-HR" sz="1600" dirty="0"/>
              <a:t> i Gornjoj Stubici – 200.000 kn</a:t>
            </a:r>
          </a:p>
          <a:p>
            <a:pPr algn="l"/>
            <a:br>
              <a:rPr lang="hr-HR" sz="1600" dirty="0"/>
            </a:br>
            <a:r>
              <a:rPr lang="hr-HR" sz="1600" dirty="0"/>
              <a:t>   </a:t>
            </a:r>
            <a:r>
              <a:rPr lang="hr-HR" sz="1600" dirty="0">
                <a:solidFill>
                  <a:srgbClr val="FF0000"/>
                </a:solidFill>
              </a:rPr>
              <a:t>OB Zabok </a:t>
            </a:r>
            <a:r>
              <a:rPr lang="hr-HR" sz="1600" dirty="0"/>
              <a:t>- 799.321 kn vlastitih ulaganja</a:t>
            </a:r>
          </a:p>
          <a:p>
            <a:pPr algn="l"/>
            <a:r>
              <a:rPr lang="hr-HR" sz="1600" dirty="0"/>
              <a:t>                     -  projekt </a:t>
            </a:r>
            <a:r>
              <a:rPr lang="hr-HR" sz="1600" dirty="0" err="1"/>
              <a:t>Mediion</a:t>
            </a:r>
            <a:r>
              <a:rPr lang="hr-HR" sz="1600" dirty="0"/>
              <a:t> - ESF i KF, udio OB 2.915.477,87 kn, 15% financirano iz vlastitih </a:t>
            </a:r>
          </a:p>
          <a:p>
            <a:pPr algn="l"/>
            <a:r>
              <a:rPr lang="hr-HR" sz="1600" dirty="0"/>
              <a:t>                        sredstava – 437.321 kn</a:t>
            </a:r>
          </a:p>
          <a:p>
            <a:pPr algn="l"/>
            <a:r>
              <a:rPr lang="hr-HR" sz="1600" dirty="0"/>
              <a:t>                     - nabava opreme – 362.000 kn</a:t>
            </a:r>
            <a:br>
              <a:rPr lang="hr-HR" sz="1600" dirty="0"/>
            </a:br>
            <a:r>
              <a:rPr lang="hr-HR" sz="1600" dirty="0"/>
              <a:t>    </a:t>
            </a:r>
            <a:br>
              <a:rPr lang="hr-HR" sz="1600" dirty="0"/>
            </a:br>
            <a:r>
              <a:rPr lang="hr-HR" sz="1600" dirty="0"/>
              <a:t>   </a:t>
            </a:r>
            <a:r>
              <a:rPr lang="hr-HR" sz="1600" dirty="0">
                <a:solidFill>
                  <a:srgbClr val="FF0000"/>
                </a:solidFill>
              </a:rPr>
              <a:t>SBMR ST   </a:t>
            </a:r>
            <a:r>
              <a:rPr lang="hr-HR" sz="1600" dirty="0"/>
              <a:t>- 8.067.000 kn vlastitih ulaganja</a:t>
            </a:r>
            <a:br>
              <a:rPr lang="hr-HR" sz="1600" dirty="0"/>
            </a:br>
            <a:r>
              <a:rPr lang="hr-HR" sz="1600" dirty="0"/>
              <a:t>                      - adaptacija vanjskih bazena  i popratnih prostora I. faza – 7.528.000 kn</a:t>
            </a:r>
            <a:br>
              <a:rPr lang="hr-HR" sz="1600" dirty="0"/>
            </a:br>
            <a:r>
              <a:rPr lang="hr-HR" sz="1600" dirty="0"/>
              <a:t>                      - projektna dokumentacija za vanjske bazene – II. Faza 1.312.500 kn</a:t>
            </a:r>
          </a:p>
          <a:p>
            <a:pPr lvl="0" algn="l"/>
            <a:r>
              <a:rPr lang="hr-HR" sz="1600" b="1" dirty="0"/>
              <a:t>                      </a:t>
            </a:r>
            <a:r>
              <a:rPr lang="hr-HR" sz="1600" dirty="0"/>
              <a:t>- oprema za hidroterapije – 119.000 kn</a:t>
            </a:r>
          </a:p>
          <a:p>
            <a:pPr lvl="0" algn="l"/>
            <a:r>
              <a:rPr lang="hr-HR" sz="1600" dirty="0"/>
              <a:t>                      - oprema i namještaj – 137.000 kn</a:t>
            </a:r>
          </a:p>
          <a:p>
            <a:pPr lvl="0" algn="l"/>
            <a:r>
              <a:rPr lang="hr-HR" sz="1600" dirty="0"/>
              <a:t>    </a:t>
            </a:r>
          </a:p>
          <a:p>
            <a:pPr lvl="0" algn="l"/>
            <a:endParaRPr lang="hr-HR" sz="16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304" y="6170808"/>
            <a:ext cx="1865538" cy="1237595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112" y="6170808"/>
            <a:ext cx="3143528" cy="1084138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10" y="6222106"/>
            <a:ext cx="2456901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52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5473" y="571500"/>
            <a:ext cx="9243717" cy="2041072"/>
          </a:xfrm>
        </p:spPr>
        <p:txBody>
          <a:bodyPr/>
          <a:lstStyle/>
          <a:p>
            <a:br>
              <a:rPr lang="hr-HR" b="1" dirty="0"/>
            </a:br>
            <a:r>
              <a:rPr lang="hr-HR" sz="3200" b="1" dirty="0">
                <a:solidFill>
                  <a:srgbClr val="FF0000"/>
                </a:solidFill>
              </a:rPr>
              <a:t>Zdravstvene ustanove KZŽ</a:t>
            </a: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sz="2800" dirty="0">
                <a:solidFill>
                  <a:srgbClr val="000000"/>
                </a:solidFill>
              </a:rPr>
              <a:t>– vlastita ulaganja</a:t>
            </a:r>
            <a:endParaRPr lang="hr-HR" sz="2800" u="sng" dirty="0">
              <a:solidFill>
                <a:schemeClr val="tx1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5473" y="1716066"/>
            <a:ext cx="9666138" cy="6341206"/>
          </a:xfrm>
        </p:spPr>
        <p:txBody>
          <a:bodyPr/>
          <a:lstStyle/>
          <a:p>
            <a:pPr lvl="0" algn="l"/>
            <a:endParaRPr lang="hr-HR" sz="1600" dirty="0"/>
          </a:p>
          <a:p>
            <a:pPr lvl="0" algn="l"/>
            <a:r>
              <a:rPr lang="hr-HR" sz="1600" dirty="0">
                <a:solidFill>
                  <a:srgbClr val="FF0000"/>
                </a:solidFill>
              </a:rPr>
              <a:t>      SBMR KT    </a:t>
            </a:r>
            <a:r>
              <a:rPr lang="hr-HR" sz="1600" dirty="0"/>
              <a:t>- 1.297.300,39 kn vlastitih ulaganja</a:t>
            </a:r>
          </a:p>
          <a:p>
            <a:pPr lvl="0" algn="l"/>
            <a:r>
              <a:rPr lang="hr-HR" sz="1600" dirty="0"/>
              <a:t>                          - medicinska oprema – 639.895 kn </a:t>
            </a:r>
          </a:p>
          <a:p>
            <a:pPr lvl="0" algn="l"/>
            <a:r>
              <a:rPr lang="hr-HR" sz="1600" dirty="0"/>
              <a:t>                          - ulaganja u uređenje prostora, opremu i inf. programe – 657.405 kn</a:t>
            </a:r>
          </a:p>
          <a:p>
            <a:pPr lvl="0" algn="l"/>
            <a:endParaRPr lang="hr-HR" sz="1600" dirty="0"/>
          </a:p>
          <a:p>
            <a:pPr algn="l"/>
            <a:r>
              <a:rPr lang="hr-HR" sz="1600" dirty="0">
                <a:solidFill>
                  <a:srgbClr val="FF0000"/>
                </a:solidFill>
              </a:rPr>
              <a:t>     ZZHM KZŽ     </a:t>
            </a:r>
            <a:r>
              <a:rPr lang="hr-HR" sz="1600" dirty="0"/>
              <a:t>- 335.000 vlastitih ulaganja</a:t>
            </a:r>
            <a:endParaRPr lang="hr-HR" sz="1600" dirty="0">
              <a:solidFill>
                <a:srgbClr val="FF0000"/>
              </a:solidFill>
            </a:endParaRPr>
          </a:p>
          <a:p>
            <a:pPr algn="l"/>
            <a:r>
              <a:rPr lang="hr-HR" sz="1600" dirty="0">
                <a:solidFill>
                  <a:srgbClr val="FF0000"/>
                </a:solidFill>
              </a:rPr>
              <a:t>                            </a:t>
            </a:r>
            <a:r>
              <a:rPr lang="hr-HR" sz="1600" dirty="0"/>
              <a:t>-  sanacija kotlovnice u Zaboku – 105.000 kn</a:t>
            </a:r>
          </a:p>
          <a:p>
            <a:pPr algn="l"/>
            <a:r>
              <a:rPr lang="hr-HR" sz="1600" dirty="0"/>
              <a:t>                            - specijalizacija 1 dr. med.  – 230.000 kn</a:t>
            </a:r>
          </a:p>
          <a:p>
            <a:pPr algn="l"/>
            <a:r>
              <a:rPr lang="hr-HR" sz="1600" dirty="0">
                <a:solidFill>
                  <a:srgbClr val="FF0000"/>
                </a:solidFill>
              </a:rPr>
              <a:t>     </a:t>
            </a:r>
          </a:p>
          <a:p>
            <a:pPr algn="l"/>
            <a:r>
              <a:rPr lang="hr-HR" sz="1600" dirty="0">
                <a:solidFill>
                  <a:srgbClr val="FF0000"/>
                </a:solidFill>
              </a:rPr>
              <a:t>     Ljekarna KZŽ  </a:t>
            </a:r>
            <a:r>
              <a:rPr lang="hr-HR" sz="1600" dirty="0"/>
              <a:t>- vlastitih ulaganja 720.000 kuna</a:t>
            </a:r>
          </a:p>
          <a:p>
            <a:pPr algn="l"/>
            <a:r>
              <a:rPr lang="hr-HR" sz="1600" dirty="0">
                <a:solidFill>
                  <a:srgbClr val="FF0000"/>
                </a:solidFill>
              </a:rPr>
              <a:t>                            </a:t>
            </a:r>
            <a:r>
              <a:rPr lang="hr-HR" sz="1600" dirty="0"/>
              <a:t>-  završetak uređenja Ljekarničke jedinice </a:t>
            </a:r>
            <a:r>
              <a:rPr lang="hr-HR" sz="1600" dirty="0" err="1"/>
              <a:t>Desinić</a:t>
            </a:r>
            <a:endParaRPr lang="hr-HR" sz="1600" dirty="0"/>
          </a:p>
          <a:p>
            <a:pPr algn="l"/>
            <a:endParaRPr lang="hr-HR" sz="1600" dirty="0"/>
          </a:p>
          <a:p>
            <a:pPr algn="l"/>
            <a:r>
              <a:rPr lang="hr-HR" sz="1600" dirty="0"/>
              <a:t>      </a:t>
            </a:r>
            <a:r>
              <a:rPr lang="hr-HR" sz="1600" dirty="0">
                <a:solidFill>
                  <a:srgbClr val="FF0000"/>
                </a:solidFill>
              </a:rPr>
              <a:t>ZZJZ KZŽ      </a:t>
            </a:r>
            <a:r>
              <a:rPr lang="hr-HR" sz="1600" dirty="0"/>
              <a:t>- 247.094 kn vlastitih ulaganja</a:t>
            </a:r>
            <a:endParaRPr lang="hr-HR" sz="1600" dirty="0">
              <a:solidFill>
                <a:srgbClr val="FF0000"/>
              </a:solidFill>
            </a:endParaRPr>
          </a:p>
          <a:p>
            <a:pPr algn="l"/>
            <a:r>
              <a:rPr lang="hr-HR" sz="1600" dirty="0"/>
              <a:t>                            -  uredska oprema, računala i </a:t>
            </a:r>
            <a:r>
              <a:rPr lang="hr-HR" sz="1600" dirty="0" err="1"/>
              <a:t>rač</a:t>
            </a:r>
            <a:r>
              <a:rPr lang="hr-HR" sz="1600" dirty="0"/>
              <a:t>. programi – 112.000 kn</a:t>
            </a:r>
          </a:p>
          <a:p>
            <a:pPr algn="l"/>
            <a:r>
              <a:rPr lang="hr-HR" sz="1600" dirty="0"/>
              <a:t>                            -  medicinska oprema – 135.000 kn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85258" y="4554951"/>
            <a:ext cx="1865538" cy="123759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063" y="6098700"/>
            <a:ext cx="804742" cy="1231499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3822" y="6599718"/>
            <a:ext cx="1439146" cy="542591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1266" y="6227488"/>
            <a:ext cx="1716065" cy="1287049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75" y="6273943"/>
            <a:ext cx="2107262" cy="936561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124" y="6273943"/>
            <a:ext cx="2138487" cy="11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765546"/>
      </p:ext>
    </p:extLst>
  </p:cSld>
  <p:clrMapOvr>
    <a:masterClrMapping/>
  </p:clrMapOvr>
</p:sld>
</file>

<file path=ppt/theme/theme1.xml><?xml version="1.0" encoding="utf-8"?>
<a:theme xmlns:a="http://schemas.openxmlformats.org/drawingml/2006/main" name="KZZ Powerpoint predložak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KZZ Powerpoint predložak</Template>
  <TotalTime>12523</TotalTime>
  <Words>2202</Words>
  <Application>Microsoft Office PowerPoint</Application>
  <PresentationFormat>Prilagođeno</PresentationFormat>
  <Paragraphs>332</Paragraphs>
  <Slides>27</Slides>
  <Notes>27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27</vt:i4>
      </vt:variant>
    </vt:vector>
  </HeadingPairs>
  <TitlesOfParts>
    <vt:vector size="30" baseType="lpstr">
      <vt:lpstr>Arial</vt:lpstr>
      <vt:lpstr>Calibri</vt:lpstr>
      <vt:lpstr>KZZ Powerpoint predložak</vt:lpstr>
      <vt:lpstr> Zdravstvo, socijalna politika, branitelji, civilno društvo i mladi  - realizirano u 2020. godini -                        Krapina, 5. veljače 2021.</vt:lpstr>
      <vt:lpstr>PowerPoint prezentacija</vt:lpstr>
      <vt:lpstr>PowerPoint prezentacija</vt:lpstr>
      <vt:lpstr>Zdravstvo - dec. sredstva 18.943.511 kn   OB Zabok - 10.315.460 kn - medicinska oprema   2.032.651 kn (digitalni RTG uređaj, UZV uređaj, C-luk mobilni   radiološki uređaj, 4 aspiratora, set za atroskopiju)  - kredit  4.502.775 kn                       DZ KZŽ - 940.000 kn  - sanitetska vozila i održavanje (sanitetsko vozilo za    Krapinu i Zlatar)   SBMR KT - 3.415.140 kn - medicinska oprema   1.435.185 kn  (digitalni RTG uređaj, dezitometar) - kredit                          1.053.744 kn (nabava višeslojnog CT uređaja i digitalnog                                                              mamogfskog uređaja) - rekonstrukcija kupaonica u bolesničkim sobama objekta NBO  374.578 kn - računalna oprema i računalni programi    551.633 kn      </vt:lpstr>
      <vt:lpstr>Zdravstvo - dec. sredstva 18.943.511 kn </vt:lpstr>
      <vt:lpstr>Zdravstvo vlastita sredstva KZŽ 7.667.240 kn  - timovi T1 HMP – Klanjec i Konjščina 2.700.000 kn  - kredit OB Zabok                                 1.929.761 kn  - ostalo                                                  3.037.479kn              - med. opreme za ZU (COVID - 19)  - udio KZŽ u projektu DZ   - mrtvozorstvo  - analiza vode  - klaster zdravstvenog turizma  - vodni doprinos SB KT         </vt:lpstr>
      <vt:lpstr>COVID-19 – nabava oprema za zdravstvene ustanove   * sredstva Krapinsko-zagorske županije </vt:lpstr>
      <vt:lpstr>Zdravstvene ustanove KZŽ  – vlastita ulaganja 13.020.715 kn </vt:lpstr>
      <vt:lpstr> Zdravstvene ustanove KZŽ – vlastita ulaganja</vt:lpstr>
      <vt:lpstr>Specijalizacije u zdravstvenim ustanovama          </vt:lpstr>
      <vt:lpstr>Zdravstvo – projekti</vt:lpstr>
      <vt:lpstr>Zdravstvo – projekti</vt:lpstr>
      <vt:lpstr>Zdravstvo – projekti  Projekt EDUPREVENT – Edukacijom do zdravlja - vrijednost – 994.201 kn - nositelj SBMR KT, partneri: ZZJZ KZŽ, ZZHM KZŽ,    DZ KZŽ, Ljekarna KZŽ, OB Zabok - trajanje 12 mjeseci   Projekt 'Korak po korak do mentalnog zdravlja” - projektna prijava - vrijednost – 499.889,68 kn - nositelj Zavod za javno zdravstvo KZŽ  - partneri: KZŽ i Društvo psihologa KZŽ       </vt:lpstr>
      <vt:lpstr> </vt:lpstr>
      <vt:lpstr>Socijalna skrb - vlastita sredstva - 2.046.004 kn  Socijalni program - 644.753 kn  - pomoći obiteljima i samcima   - 341.753 kn (160 JNP)   - pronatalitetni dodatak              - 294.000 kn (226 JNP)   - pomoć u naravi novorođenima -  44.924 kn (oprema za rodilište i paketi za                                                            novorođene)  Provedba Socijalnog plana - 1.376.109 kn   -  razvoj socijalnih usluga za žrtve nasilja (sigurna kuća)  -  986.575 kn   -  rana intervencija                                                              -  211.362 kn   -  produženi stručni postupak i dr. programi za djecu         -    97.871 kn   -  OSI i palijativna skrb                                                        -    73.338 kn   </vt:lpstr>
      <vt:lpstr>  </vt:lpstr>
      <vt:lpstr>KZŽ – prva „Županija prijatelj djece”</vt:lpstr>
      <vt:lpstr>KZŽ – prva „Županija prijatelj djece”</vt:lpstr>
      <vt:lpstr>Socijalna skrb – projekti  Projekt NOVI POČETAK (sigurna kuća)                                       – projektna prijava  - vrijednost – 11.691.289,48 kn - nositelj – Krapinsko-zagorska županija - partneri – Dom NOVI POČETAK, CZSS Krapina - trajanje – 30 mjeseci - Poziv – Osiguravanje sustava podrške za žene žrtve    nasilja i žrtve nasilja u obitelji' – sredstva EU/ESF         </vt:lpstr>
      <vt:lpstr>Nove socijalne usluge u 2020.</vt:lpstr>
      <vt:lpstr>Ostala područja rada  - preuzeti poslovi UDU – 1 246 predmeta (3.538 predmeta ukupno )    - branitelji i stradalnici DR - humanitarna pomoć - zdravstveno osiguranje neosiguranih osoba - prava iz II. svjetskog rata - stambeno zbrinjavanje  </vt:lpstr>
      <vt:lpstr>Planirano u 2021. - 50.288.945 kn </vt:lpstr>
      <vt:lpstr>Planirano u 2021.  Zdravstvo – 35.933.840 kn </vt:lpstr>
      <vt:lpstr>Planirano u 2021. </vt:lpstr>
      <vt:lpstr>Planirano u 2021.   Socijalna skrb     11.881.500 kn    </vt:lpstr>
      <vt:lpstr>Planirano u 2021.    </vt:lpstr>
      <vt:lpstr>PowerPoint prezentacija</vt:lpstr>
    </vt:vector>
  </TitlesOfParts>
  <Company>KZZ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Zvonko Tušek</dc:creator>
  <cp:lastModifiedBy>Nikola Gospočić</cp:lastModifiedBy>
  <cp:revision>566</cp:revision>
  <cp:lastPrinted>2021-02-05T08:03:47Z</cp:lastPrinted>
  <dcterms:created xsi:type="dcterms:W3CDTF">2012-01-12T06:54:41Z</dcterms:created>
  <dcterms:modified xsi:type="dcterms:W3CDTF">2021-02-05T09:49:09Z</dcterms:modified>
</cp:coreProperties>
</file>