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3" r:id="rId3"/>
    <p:sldId id="365" r:id="rId4"/>
    <p:sldId id="373" r:id="rId5"/>
    <p:sldId id="361" r:id="rId6"/>
    <p:sldId id="334" r:id="rId7"/>
    <p:sldId id="370" r:id="rId8"/>
    <p:sldId id="371" r:id="rId9"/>
    <p:sldId id="362" r:id="rId10"/>
    <p:sldId id="356" r:id="rId11"/>
    <p:sldId id="358" r:id="rId12"/>
    <p:sldId id="368" r:id="rId13"/>
    <p:sldId id="355" r:id="rId14"/>
    <p:sldId id="363" r:id="rId15"/>
    <p:sldId id="331" r:id="rId16"/>
    <p:sldId id="337" r:id="rId17"/>
    <p:sldId id="341" r:id="rId18"/>
    <p:sldId id="340" r:id="rId19"/>
    <p:sldId id="374" r:id="rId20"/>
    <p:sldId id="375" r:id="rId21"/>
    <p:sldId id="372" r:id="rId22"/>
    <p:sldId id="366" r:id="rId23"/>
    <p:sldId id="379" r:id="rId24"/>
    <p:sldId id="376" r:id="rId25"/>
    <p:sldId id="377" r:id="rId26"/>
    <p:sldId id="378" r:id="rId27"/>
    <p:sldId id="275" r:id="rId28"/>
  </p:sldIdLst>
  <p:sldSz cx="10150475" cy="7616825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8" autoAdjust="0"/>
    <p:restoredTop sz="73878" autoAdjust="0"/>
  </p:normalViewPr>
  <p:slideViewPr>
    <p:cSldViewPr snapToGrid="0">
      <p:cViewPr varScale="1">
        <p:scale>
          <a:sx n="76" d="100"/>
          <a:sy n="76" d="100"/>
        </p:scale>
        <p:origin x="1878" y="96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5.2.2021.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408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BE03D193-8A91-4E0D-8176-5151BFBE4977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1" rIns="92103" bIns="4605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289" y="4778009"/>
            <a:ext cx="5439101" cy="3908988"/>
          </a:xfrm>
          <a:prstGeom prst="rect">
            <a:avLst/>
          </a:prstGeom>
        </p:spPr>
        <p:txBody>
          <a:bodyPr vert="horz" lIns="92103" tIns="46051" rIns="92103" bIns="46051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429817"/>
            <a:ext cx="2946247" cy="498408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8B5A1A8E-0A63-4A08-9242-44315BC880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202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28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87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34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24">
              <a:defRPr/>
            </a:pP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51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93" indent="-172693">
              <a:buFontTx/>
              <a:buChar char="-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74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79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31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004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82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623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82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70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28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819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125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93" indent="-172693">
              <a:buFontTx/>
              <a:buChar char="-"/>
            </a:pPr>
            <a:endParaRPr lang="hr-HR" sz="1800" dirty="0"/>
          </a:p>
          <a:p>
            <a:pPr lvl="0"/>
            <a:endParaRPr lang="hr-HR" sz="1800" dirty="0"/>
          </a:p>
          <a:p>
            <a:endParaRPr lang="hr-HR" sz="1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12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043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00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038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2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35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79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85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54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22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pPr lvl="0"/>
            <a:endParaRPr lang="hr-HR" dirty="0"/>
          </a:p>
          <a:p>
            <a:pPr lvl="0" algn="l"/>
            <a:endParaRPr lang="hr-HR" b="1" dirty="0">
              <a:solidFill>
                <a:srgbClr val="000000"/>
              </a:solidFill>
            </a:endParaRPr>
          </a:p>
          <a:p>
            <a:pPr lvl="0" algn="l"/>
            <a:endParaRPr lang="hr-HR" b="1" dirty="0">
              <a:solidFill>
                <a:srgbClr val="000000"/>
              </a:solidFill>
            </a:endParaRPr>
          </a:p>
          <a:p>
            <a:pPr lvl="0" algn="l"/>
            <a:endParaRPr lang="hr-HR" b="1" dirty="0">
              <a:solidFill>
                <a:srgbClr val="000000"/>
              </a:solidFill>
            </a:endParaRPr>
          </a:p>
          <a:p>
            <a:pPr lvl="0" algn="l"/>
            <a:endParaRPr lang="hr-HR" dirty="0">
              <a:solidFill>
                <a:srgbClr val="00000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1A8E-0A63-4A08-9242-44315BC880A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44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78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lang="hr-HR" altLang="sr-Latn-RS" b="1" dirty="0"/>
            </a:br>
            <a:r>
              <a:rPr lang="hr-HR" altLang="sr-Latn-RS" sz="3200" b="1" dirty="0"/>
              <a:t>Zdravstvo, socijalna politika, branitelji, civilno društvo i mladi</a:t>
            </a:r>
            <a:br>
              <a:rPr lang="hr-HR" altLang="sr-Latn-RS" sz="3600" b="1" dirty="0"/>
            </a:br>
            <a:r>
              <a:rPr lang="hr-HR" altLang="sr-Latn-RS" sz="3600" b="1" dirty="0"/>
              <a:t> - realizirano u 2020. godini -</a:t>
            </a:r>
            <a:br>
              <a:rPr lang="hr-HR" altLang="sr-Latn-RS" sz="3600" dirty="0"/>
            </a:br>
            <a:br>
              <a:rPr lang="hr-HR" altLang="sr-Latn-RS" dirty="0"/>
            </a:br>
            <a:r>
              <a:rPr lang="hr-HR" altLang="sr-Latn-RS" sz="1600" dirty="0"/>
              <a:t>                  </a:t>
            </a:r>
            <a:br>
              <a:rPr lang="hr-HR" altLang="sr-Latn-RS" sz="1600" dirty="0"/>
            </a:br>
            <a:br>
              <a:rPr lang="hr-HR" altLang="sr-Latn-RS" sz="1600" dirty="0"/>
            </a:br>
            <a:br>
              <a:rPr lang="hr-HR" altLang="sr-Latn-RS" sz="1600" dirty="0"/>
            </a:br>
            <a:r>
              <a:rPr lang="hr-HR" altLang="sr-Latn-RS" sz="1600" dirty="0"/>
              <a:t> </a:t>
            </a:r>
            <a:r>
              <a:rPr lang="hr-HR" altLang="sr-Latn-RS" sz="1600" dirty="0">
                <a:solidFill>
                  <a:schemeClr val="tx1"/>
                </a:solidFill>
              </a:rPr>
              <a:t>Krapina, 5. veljače 2021.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6653" y="1208314"/>
            <a:ext cx="8627904" cy="1159329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Specijalizacije u zdravstvenim ustanovama </a:t>
            </a:r>
            <a:br>
              <a:rPr lang="hr-HR" sz="1200" b="1" dirty="0"/>
            </a:br>
            <a:r>
              <a:rPr lang="hr-HR" sz="1200" b="1" dirty="0"/>
              <a:t>   </a:t>
            </a:r>
            <a:br>
              <a:rPr lang="hr-HR" sz="1200" b="1" dirty="0"/>
            </a:br>
            <a:br>
              <a:rPr lang="hr-HR" b="1" dirty="0"/>
            </a:br>
            <a:br>
              <a:rPr lang="hr-HR" b="1" dirty="0"/>
            </a:br>
            <a:br>
              <a:rPr lang="hr-HR" b="1" dirty="0"/>
            </a:br>
            <a:br>
              <a:rPr lang="hr-HR" b="1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6653" y="2890833"/>
            <a:ext cx="7105333" cy="3130730"/>
          </a:xfrm>
        </p:spPr>
        <p:txBody>
          <a:bodyPr/>
          <a:lstStyle/>
          <a:p>
            <a:pPr algn="l"/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82737"/>
              </p:ext>
            </p:extLst>
          </p:nvPr>
        </p:nvGraphicFramePr>
        <p:xfrm>
          <a:off x="513708" y="2492680"/>
          <a:ext cx="9277565" cy="4894440"/>
        </p:xfrm>
        <a:graphic>
          <a:graphicData uri="http://schemas.openxmlformats.org/drawingml/2006/table">
            <a:tbl>
              <a:tblPr firstRow="1" firstCol="1" bandRow="1"/>
              <a:tblGrid>
                <a:gridCol w="443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ZDRAVSTVENA USTANOVA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SPECIJALIZACIJI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SPECIJALIZACIJE- NATJEČAJ U POSTUPKU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 ZDRAVLJA KZŽ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LJEKARNA KZŽ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OPĆA BOLNICA ZABOK I BHV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SBMR KRAPINSKE TOPLICE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SBMR STUBIČKE TOPLICE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ZAVOD ZA HITNU MEDICINU KZŽ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ZAVOD ZA JAVNO ZDRAVSTVO KZŽ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8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7823" y="499390"/>
            <a:ext cx="8627904" cy="693336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61996" y="1287703"/>
            <a:ext cx="8627904" cy="5225143"/>
          </a:xfrm>
        </p:spPr>
        <p:txBody>
          <a:bodyPr/>
          <a:lstStyle/>
          <a:p>
            <a:pPr algn="l"/>
            <a:r>
              <a:rPr lang="hr-HR" sz="2400" dirty="0"/>
              <a:t>Projekt Dogradnja SB Krapinske Toplice</a:t>
            </a:r>
          </a:p>
          <a:p>
            <a:pPr algn="l"/>
            <a:endParaRPr lang="hr-HR" sz="2400" dirty="0"/>
          </a:p>
          <a:p>
            <a:pPr algn="l"/>
            <a:r>
              <a:rPr lang="hr-HR" sz="1600" dirty="0"/>
              <a:t>    - izrađena projektno-tehnička dokumentacija i izdana građevinska  dozvala </a:t>
            </a:r>
          </a:p>
          <a:p>
            <a:pPr algn="l"/>
            <a:r>
              <a:rPr lang="hr-HR" sz="1600" dirty="0"/>
              <a:t>    - projekt ukupne vrijednosti 284.000.000 kn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2906038"/>
            <a:ext cx="8263775" cy="46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2270" y="450937"/>
            <a:ext cx="8627904" cy="781401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3255" y="1320020"/>
            <a:ext cx="9025935" cy="5743972"/>
          </a:xfrm>
        </p:spPr>
        <p:txBody>
          <a:bodyPr/>
          <a:lstStyle/>
          <a:p>
            <a:pPr algn="l"/>
            <a:r>
              <a:rPr lang="hr-HR" sz="2400" dirty="0"/>
              <a:t>Projekt Dogradnja SB Stubičke Toplice</a:t>
            </a:r>
          </a:p>
          <a:p>
            <a:pPr algn="l"/>
            <a:endParaRPr lang="hr-HR" sz="2400" dirty="0"/>
          </a:p>
          <a:p>
            <a:pPr algn="l"/>
            <a:r>
              <a:rPr lang="hr-HR" sz="1600" dirty="0"/>
              <a:t>     - u tijeku I. faza izgradnje vanjskog bazen vrijednosti </a:t>
            </a:r>
            <a:r>
              <a:rPr lang="fi-FI" sz="1600" dirty="0"/>
              <a:t>2</a:t>
            </a:r>
            <a:r>
              <a:rPr lang="hr-HR" sz="1600" dirty="0"/>
              <a:t>4</a:t>
            </a:r>
            <a:r>
              <a:rPr lang="fi-FI" sz="1600" dirty="0"/>
              <a:t>.</a:t>
            </a:r>
            <a:r>
              <a:rPr lang="hr-HR" sz="1600" dirty="0"/>
              <a:t>000.000 kn i izrada projektno-tehničke dokumentacije za II. fazu dogradnje vrijednosti </a:t>
            </a:r>
            <a:r>
              <a:rPr lang="fi-FI" sz="1600" dirty="0"/>
              <a:t>1</a:t>
            </a:r>
            <a:r>
              <a:rPr lang="hr-HR" sz="1600" dirty="0"/>
              <a:t>75</a:t>
            </a:r>
            <a:r>
              <a:rPr lang="fi-FI" sz="1600" dirty="0"/>
              <a:t>.000.000</a:t>
            </a:r>
            <a:r>
              <a:rPr lang="hr-HR" sz="1600" dirty="0"/>
              <a:t> kn</a:t>
            </a:r>
          </a:p>
        </p:txBody>
      </p:sp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b="4881"/>
          <a:stretch>
            <a:fillRect/>
          </a:stretch>
        </p:blipFill>
        <p:spPr bwMode="auto">
          <a:xfrm>
            <a:off x="472273" y="2918564"/>
            <a:ext cx="9053564" cy="46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9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787" y="1341221"/>
            <a:ext cx="9700688" cy="1632681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– projekti</a:t>
            </a: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Projekt EDUPREVENT – Edukacijom do zdravlja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-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vrijednost – 994.201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- nositelj SBMR KT, partneri: ZZJZ KZŽ, ZZHM KZŽ, 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DZ KZŽ, Ljekarna KZŽ, OB Zabok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- trajanje 12 mjeseci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2000" b="1" dirty="0">
                <a:solidFill>
                  <a:schemeClr val="tx1"/>
                </a:solidFill>
              </a:rPr>
            </a:br>
            <a:br>
              <a:rPr lang="hr-HR" sz="2000" b="1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Projekt </a:t>
            </a:r>
            <a:r>
              <a:rPr lang="pl-PL" sz="3200" dirty="0">
                <a:solidFill>
                  <a:schemeClr val="tx1"/>
                </a:solidFill>
              </a:rPr>
              <a:t>'Korak po korak do mentalnog zdravlja”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- projektna prijava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- vrijednost – 499.889,68 kn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-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nositelj Zavod za javno zdravstvo KZŽ 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- partneri: KZŽ i Društvo psihologa KZŽ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3200" u="sng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839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2466" y="1457011"/>
            <a:ext cx="8876724" cy="45719"/>
          </a:xfrm>
        </p:spPr>
        <p:txBody>
          <a:bodyPr/>
          <a:lstStyle/>
          <a:p>
            <a:br>
              <a:rPr lang="hr-HR" sz="4400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2466" y="1678489"/>
            <a:ext cx="8436657" cy="5569954"/>
          </a:xfrm>
        </p:spPr>
        <p:txBody>
          <a:bodyPr/>
          <a:lstStyle/>
          <a:p>
            <a:pPr algn="l"/>
            <a:r>
              <a:rPr lang="hr-HR" sz="3600" b="1" dirty="0">
                <a:solidFill>
                  <a:srgbClr val="FF0000"/>
                </a:solidFill>
              </a:rPr>
              <a:t>Socijalna skrb      	         5.155.804 kn</a:t>
            </a:r>
          </a:p>
          <a:p>
            <a:pPr marL="457200" indent="-457200" algn="l">
              <a:buFont typeface="Arial" charset="0"/>
              <a:buChar char="•"/>
            </a:pPr>
            <a:endParaRPr lang="hr-HR" sz="1400" b="1" dirty="0"/>
          </a:p>
          <a:p>
            <a:pPr algn="l"/>
            <a:r>
              <a:rPr lang="hr-HR" sz="1400" dirty="0"/>
              <a:t> </a:t>
            </a:r>
            <a:r>
              <a:rPr lang="hr-HR" sz="2800" b="1" dirty="0"/>
              <a:t>Decentralizirana sredstva         3.109.800 kn</a:t>
            </a:r>
          </a:p>
          <a:p>
            <a:pPr algn="l"/>
            <a:r>
              <a:rPr lang="hr-HR" sz="1800" dirty="0"/>
              <a:t>            CZSS raspored sredstava za</a:t>
            </a:r>
          </a:p>
          <a:p>
            <a:pPr algn="l"/>
            <a:r>
              <a:rPr lang="hr-HR" sz="1800" dirty="0"/>
              <a:t>            materijalne i financijske rashode                             2.431.500 kn</a:t>
            </a:r>
          </a:p>
          <a:p>
            <a:pPr algn="l"/>
            <a:r>
              <a:rPr lang="hr-HR" sz="1800" dirty="0"/>
              <a:t>            </a:t>
            </a:r>
          </a:p>
          <a:p>
            <a:pPr algn="l"/>
            <a:r>
              <a:rPr lang="hr-HR" sz="1800" dirty="0"/>
              <a:t>            tekuće </a:t>
            </a:r>
            <a:r>
              <a:rPr lang="hr-HR" sz="1800" dirty="0" err="1"/>
              <a:t>pom</a:t>
            </a:r>
            <a:r>
              <a:rPr lang="hr-HR" sz="1800" dirty="0"/>
              <a:t>. općinama/gradovima za ogrjev              678.300 kn </a:t>
            </a:r>
          </a:p>
          <a:p>
            <a:pPr algn="l"/>
            <a:endParaRPr lang="hr-HR" sz="1800" dirty="0"/>
          </a:p>
          <a:p>
            <a:pPr algn="l"/>
            <a:r>
              <a:rPr lang="hr-HR" sz="2800" b="1" dirty="0"/>
              <a:t> Vlastita sredstva                       2.046.004 kn </a:t>
            </a:r>
          </a:p>
          <a:p>
            <a:pPr algn="l"/>
            <a:endParaRPr lang="hr-HR" sz="1400" dirty="0"/>
          </a:p>
          <a:p>
            <a:pPr algn="l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1755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364" y="1265129"/>
            <a:ext cx="9975111" cy="1592371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Socijalna skrb 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- vlastita sredstva - 2.046.004 kn</a:t>
            </a:r>
            <a:br>
              <a:rPr lang="hr-HR" sz="4400" b="1" dirty="0"/>
            </a:b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2400" b="1" dirty="0">
                <a:solidFill>
                  <a:schemeClr val="tx1"/>
                </a:solidFill>
              </a:rPr>
              <a:t>Socijalni program - 644.753 kn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-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pomoći obiteljima i samcima   - 341.753 kn (160 JNP)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pronatalitetni dodatak              - 294.000 kn (226 JNP)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pomoć u naravi novorođenima -  44.924 kn (oprema za rodilište i paketi za 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                                                        novorođene)</a:t>
            </a: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400" b="1" dirty="0">
                <a:solidFill>
                  <a:schemeClr val="tx1"/>
                </a:solidFill>
              </a:rPr>
              <a:t>Provedba Socijalnog plana - 1.376.109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b="1" dirty="0">
                <a:solidFill>
                  <a:schemeClr val="tx1"/>
                </a:solidFill>
              </a:rPr>
              <a:t>  </a:t>
            </a:r>
            <a:r>
              <a:rPr lang="hr-HR" sz="2000" dirty="0">
                <a:solidFill>
                  <a:schemeClr val="tx1"/>
                </a:solidFill>
              </a:rPr>
              <a:t>-  razvoj socijalnih usluga za žrtve nasilja (sigurna kuća)  -  986.575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 rana intervencija                                                              -  211.362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 produženi stručni postupak i dr. programi za djecu         -    97.871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 -  OSI i palijativna skrb                                                        -    73.338 kn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</a:t>
            </a:r>
            <a:br>
              <a:rPr lang="hr-HR" sz="2000" dirty="0">
                <a:solidFill>
                  <a:schemeClr val="tx1"/>
                </a:solidFill>
              </a:rPr>
            </a:b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9594" y="1139869"/>
            <a:ext cx="8627904" cy="1813938"/>
          </a:xfrm>
        </p:spPr>
        <p:txBody>
          <a:bodyPr/>
          <a:lstStyle/>
          <a:p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7683" y="488515"/>
            <a:ext cx="9568784" cy="1453019"/>
          </a:xfrm>
        </p:spPr>
        <p:txBody>
          <a:bodyPr/>
          <a:lstStyle/>
          <a:p>
            <a:pPr algn="l"/>
            <a:r>
              <a:rPr lang="hr-HR" sz="4100" dirty="0">
                <a:solidFill>
                  <a:srgbClr val="FF0000"/>
                </a:solidFill>
              </a:rPr>
              <a:t>Udruge i mladi </a:t>
            </a:r>
          </a:p>
          <a:p>
            <a:pPr algn="l"/>
            <a:r>
              <a:rPr lang="hr-HR" dirty="0"/>
              <a:t>vlastita sredstva KZŽ 1.456.169 kn</a:t>
            </a:r>
          </a:p>
          <a:p>
            <a:pPr algn="l"/>
            <a:r>
              <a:rPr lang="hr-HR" sz="2800" dirty="0"/>
              <a:t>-</a:t>
            </a:r>
            <a:r>
              <a:rPr lang="hr-HR" dirty="0"/>
              <a:t>   </a:t>
            </a:r>
            <a:r>
              <a:rPr lang="hr-HR" sz="2400" dirty="0"/>
              <a:t>programi udruga (natječaj)         350.000 kn</a:t>
            </a:r>
          </a:p>
          <a:p>
            <a:pPr algn="l">
              <a:buFontTx/>
              <a:buChar char="-"/>
            </a:pPr>
            <a:r>
              <a:rPr lang="hr-HR" sz="2400" dirty="0"/>
              <a:t>    programi skrbi za starije             300.000 kn</a:t>
            </a:r>
          </a:p>
          <a:p>
            <a:pPr marL="457200" indent="-457200" algn="l">
              <a:buFontTx/>
              <a:buChar char="-"/>
            </a:pPr>
            <a:r>
              <a:rPr lang="hr-HR" sz="2400" dirty="0"/>
              <a:t>Društvo Crveni križ KZŽ             445.644 kn</a:t>
            </a:r>
          </a:p>
          <a:p>
            <a:pPr marL="457200" indent="-457200" algn="l">
              <a:buFontTx/>
              <a:buChar char="-"/>
            </a:pPr>
            <a:r>
              <a:rPr lang="hr-HR" sz="2400" dirty="0"/>
              <a:t>ostale donacije GDCK                  60.000 kn</a:t>
            </a:r>
          </a:p>
          <a:p>
            <a:pPr marL="457200" indent="-457200" algn="l">
              <a:buFontTx/>
              <a:buChar char="-"/>
            </a:pPr>
            <a:r>
              <a:rPr lang="hr-HR" sz="2400" dirty="0"/>
              <a:t>programi podrške braniteljskim </a:t>
            </a:r>
          </a:p>
          <a:p>
            <a:pPr algn="l"/>
            <a:r>
              <a:rPr lang="hr-HR" sz="2400" dirty="0"/>
              <a:t>      udrugama                                    240.525 kn</a:t>
            </a:r>
          </a:p>
          <a:p>
            <a:pPr marL="457200" indent="-457200" algn="l">
              <a:buFontTx/>
              <a:buChar char="-"/>
            </a:pPr>
            <a:r>
              <a:rPr lang="hr-HR" sz="2400" dirty="0"/>
              <a:t>Centar za mlade                           75.000 kn</a:t>
            </a:r>
          </a:p>
          <a:p>
            <a:pPr marL="457200" indent="-457200" algn="l">
              <a:buFontTx/>
              <a:buChar char="-"/>
            </a:pPr>
            <a:r>
              <a:rPr lang="hr-HR" sz="2400" dirty="0"/>
              <a:t>SOS telefon za žrtve nasilja         75.000 kn</a:t>
            </a:r>
          </a:p>
          <a:p>
            <a:pPr algn="l"/>
            <a:r>
              <a:rPr lang="hr-HR" sz="2400" dirty="0"/>
              <a:t>Suradnja s brojnim OCD - ima na projektima, naročito onima koji se tiču mladih i osoba s invaliditetom</a:t>
            </a:r>
          </a:p>
          <a:p>
            <a:pPr algn="l"/>
            <a:r>
              <a:rPr lang="hr-HR" sz="2400" dirty="0"/>
              <a:t>Savjet mladih – nositelj 3 projekta („</a:t>
            </a:r>
            <a:r>
              <a:rPr lang="hr-HR" sz="2000" dirty="0" err="1"/>
              <a:t>ZEuZ</a:t>
            </a:r>
            <a:r>
              <a:rPr lang="hr-HR" sz="2000" dirty="0"/>
              <a:t>- Za mlade u Zagorju – djelujem i mijenjam”, EGL - „Europe </a:t>
            </a:r>
            <a:r>
              <a:rPr lang="hr-HR" sz="2000" dirty="0" err="1"/>
              <a:t>Goes</a:t>
            </a:r>
            <a:r>
              <a:rPr lang="hr-HR" sz="2000" dirty="0"/>
              <a:t> </a:t>
            </a:r>
            <a:r>
              <a:rPr lang="hr-HR" sz="2000" dirty="0" err="1"/>
              <a:t>Local</a:t>
            </a:r>
            <a:r>
              <a:rPr lang="hr-HR" sz="2000" dirty="0"/>
              <a:t>”  i „Regionalna strategija za mlade i razvoj sektora mladih”)</a:t>
            </a:r>
          </a:p>
          <a:p>
            <a:pPr algn="l"/>
            <a:r>
              <a:rPr lang="hr-HR" sz="2000" dirty="0"/>
              <a:t>* 266.697 kn – društva CK – aktivacija zbog epidemije COVID-19</a:t>
            </a:r>
          </a:p>
        </p:txBody>
      </p:sp>
    </p:spTree>
    <p:extLst>
      <p:ext uri="{BB962C8B-B14F-4D97-AF65-F5344CB8AC3E}">
        <p14:creationId xmlns:p14="http://schemas.microsoft.com/office/powerpoint/2010/main" val="358737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1428" y="466078"/>
            <a:ext cx="9535329" cy="859513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4662" y="1743343"/>
            <a:ext cx="6362482" cy="6298367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b="1" dirty="0">
                <a:ea typeface="Calibri" panose="020F0502020204030204" pitchFamily="34" charset="0"/>
                <a:cs typeface="Arial" panose="020B0604020202020204" pitchFamily="34" charset="0"/>
              </a:rPr>
              <a:t>Aktivnosti KZŽ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Dječji proračun za 2020. i 2021. godinu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Sastanci župana s dječjim gradonačelnicima/ama i načelnicima/ama u </a:t>
            </a:r>
            <a:r>
              <a:rPr lang="hr-HR" sz="2000" dirty="0" err="1">
                <a:ea typeface="Calibri" panose="020F0502020204030204" pitchFamily="34" charset="0"/>
                <a:cs typeface="Arial" panose="020B0604020202020204" pitchFamily="34" charset="0"/>
              </a:rPr>
              <a:t>Tuhlju</a:t>
            </a: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 i putem ZOOM aplikacije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Edukacija stručnih radnika i roditelja te senzibilizacija javnosti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Participativni dječji proračun: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    - 2020. godina 112.438 - 9 projekata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    - 2021. godina - 200.000,00 kn, 25 prijava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Organizacija online stručnih predavanja na aktualne teme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hr-HR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" y="1158568"/>
            <a:ext cx="921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/>
              <a:t>OSTVARIVANJE DJEČJIH PRAVA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05" y="4473932"/>
            <a:ext cx="2875579" cy="21542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32" y="2018081"/>
            <a:ext cx="2926152" cy="20458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8" y="5837129"/>
            <a:ext cx="2244992" cy="16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463" y="1205803"/>
            <a:ext cx="8861005" cy="854107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KZŽ – prva „Županija prijatelj djece”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2463" y="2492679"/>
            <a:ext cx="7042529" cy="5124146"/>
          </a:xfrm>
        </p:spPr>
        <p:txBody>
          <a:bodyPr/>
          <a:lstStyle/>
          <a:p>
            <a:pPr algn="just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Plan za 2019. - Ukupno Dječji proračun:  106.010.000 kn</a:t>
            </a:r>
          </a:p>
          <a:p>
            <a:pPr algn="just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Plan za 2020. - Ukupno Dječji proračun:  117.376.732 kn</a:t>
            </a:r>
          </a:p>
          <a:p>
            <a:pPr algn="just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Plan za 2021. - Ukupno Dječji proračun:  108.055.066 kn</a:t>
            </a:r>
          </a:p>
          <a:p>
            <a:pPr algn="just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Obrazovanje, kultura, šport                100.002.516 kn </a:t>
            </a:r>
          </a:p>
          <a:p>
            <a:pPr algn="just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Zdravstvo                                                3.291.000 kn </a:t>
            </a:r>
          </a:p>
          <a:p>
            <a:pPr algn="just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Socijalna skrb                                         4.400.000 kn </a:t>
            </a:r>
          </a:p>
          <a:p>
            <a:pPr algn="just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Udruge                                                      270.450 kn</a:t>
            </a:r>
          </a:p>
          <a:p>
            <a:pPr algn="just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Promet                                                         91.100 kn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3" y="5723185"/>
            <a:ext cx="2207482" cy="16556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12" y="3593781"/>
            <a:ext cx="3494663" cy="26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89974"/>
            <a:ext cx="10150475" cy="1808982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Socijalna skrb – projekti</a:t>
            </a: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Projekt NOVI POČETAK (sigurna kuća)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                                     – projektna prijava</a:t>
            </a: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vrijednost – 11.691.289,48 kn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nositelj – Krapinsko-zagorska županija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partneri – Dom NOVI POČETAK, CZSS Krapina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trajanje – 30 mjeseci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- Poziv – Osiguravanje sustava podrške za žene žrtve 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 nasilja i žrtve nasilja u obitelji' – sredstva EU/ESF </a:t>
            </a:r>
            <a:br>
              <a:rPr lang="hr-HR" b="1" dirty="0">
                <a:solidFill>
                  <a:srgbClr val="FF0000"/>
                </a:solidFill>
              </a:rPr>
            </a:br>
            <a:br>
              <a:rPr lang="hr-HR" b="1" dirty="0">
                <a:solidFill>
                  <a:srgbClr val="FF0000"/>
                </a:solidFill>
              </a:rPr>
            </a:br>
            <a:br>
              <a:rPr lang="hr-HR" sz="3200" u="sng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6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31143" y="1611391"/>
            <a:ext cx="8965033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b="1" dirty="0"/>
              <a:t>Ukupna izdvajanja: </a:t>
            </a:r>
            <a:r>
              <a:rPr lang="hr-HR" sz="4100" b="1" dirty="0">
                <a:solidFill>
                  <a:srgbClr val="FF0000"/>
                </a:solidFill>
              </a:rPr>
              <a:t>46.765.764 kn</a:t>
            </a:r>
          </a:p>
          <a:p>
            <a:endParaRPr lang="hr-HR" sz="1400" dirty="0"/>
          </a:p>
          <a:p>
            <a:endParaRPr lang="hr-HR" sz="1400" dirty="0"/>
          </a:p>
          <a:p>
            <a:endParaRPr lang="hr-HR" sz="2800" dirty="0"/>
          </a:p>
          <a:p>
            <a:pPr indent="-457200">
              <a:buFont typeface="Arial" charset="0"/>
              <a:buChar char="•"/>
            </a:pPr>
            <a:r>
              <a:rPr lang="hr-HR" sz="2800" b="1" dirty="0"/>
              <a:t>   Zdravstvo                               40.153.791 kn                      </a:t>
            </a:r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pPr indent="-457200">
              <a:buFont typeface="Arial" charset="0"/>
              <a:buChar char="•"/>
            </a:pPr>
            <a:r>
              <a:rPr lang="hr-HR" sz="2800" b="1" dirty="0"/>
              <a:t>   Socijalna skrb 	     	            5.155.804 kn</a:t>
            </a:r>
          </a:p>
          <a:p>
            <a:endParaRPr lang="hr-H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   Udruge i mladi                          1.456.169 kn</a:t>
            </a:r>
          </a:p>
          <a:p>
            <a:r>
              <a:rPr lang="hr-HR" sz="2800" b="1" dirty="0"/>
              <a:t>                                                      </a:t>
            </a:r>
          </a:p>
          <a:p>
            <a:pPr indent="-457200">
              <a:buFont typeface="Arial" charset="0"/>
              <a:buChar char="•"/>
            </a:pPr>
            <a:endParaRPr lang="hr-HR" sz="2800" b="1" dirty="0"/>
          </a:p>
          <a:p>
            <a:endParaRPr lang="hr-HR" sz="2400" b="1" dirty="0"/>
          </a:p>
          <a:p>
            <a:r>
              <a:rPr lang="hr-HR" sz="2400" dirty="0"/>
              <a:t>         </a:t>
            </a:r>
            <a:r>
              <a:rPr lang="hr-HR" sz="1400" dirty="0"/>
              <a:t>                </a:t>
            </a:r>
          </a:p>
          <a:p>
            <a:pPr marL="457200" indent="-457200"/>
            <a:r>
              <a:rPr lang="hr-HR" sz="2000" dirty="0"/>
              <a:t>                                                                              </a:t>
            </a:r>
            <a:endParaRPr lang="hr-HR" sz="2000" b="1" dirty="0"/>
          </a:p>
          <a:p>
            <a:pPr marL="457200" indent="-457200">
              <a:buFont typeface="Arial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7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511540"/>
            <a:ext cx="8627904" cy="715248"/>
          </a:xfrm>
        </p:spPr>
        <p:txBody>
          <a:bodyPr/>
          <a:lstStyle/>
          <a:p>
            <a:r>
              <a:rPr lang="hr-HR" sz="4000" dirty="0">
                <a:solidFill>
                  <a:srgbClr val="FF0000"/>
                </a:solidFill>
              </a:rPr>
              <a:t>Nove socijalne usluge u 2020.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734" y="1226787"/>
            <a:ext cx="10037741" cy="6390037"/>
          </a:xfrm>
        </p:spPr>
        <p:txBody>
          <a:bodyPr/>
          <a:lstStyle/>
          <a:p>
            <a:pPr algn="l"/>
            <a:r>
              <a:rPr lang="hr-HR" dirty="0">
                <a:solidFill>
                  <a:srgbClr val="FF0000"/>
                </a:solidFill>
              </a:rPr>
              <a:t>Kabinet rane intervencije </a:t>
            </a:r>
          </a:p>
          <a:p>
            <a:pPr algn="l"/>
            <a:r>
              <a:rPr lang="pl-PL" sz="2000" dirty="0"/>
              <a:t>Pri Centra za odgoj i </a:t>
            </a:r>
          </a:p>
          <a:p>
            <a:pPr algn="l"/>
            <a:r>
              <a:rPr lang="pl-PL" sz="2000" dirty="0"/>
              <a:t>obrazovanje Krapinske Toplice</a:t>
            </a:r>
          </a:p>
          <a:p>
            <a:pPr algn="l"/>
            <a:r>
              <a:rPr lang="hr-HR" sz="2000" dirty="0"/>
              <a:t>- procjena razvojnog profila djeteta</a:t>
            </a:r>
          </a:p>
          <a:p>
            <a:pPr algn="l"/>
            <a:r>
              <a:rPr lang="hr-HR" sz="2000" dirty="0"/>
              <a:t>- savjetovanje </a:t>
            </a:r>
          </a:p>
          <a:p>
            <a:pPr algn="l"/>
            <a:r>
              <a:rPr lang="hr-HR" sz="2000" dirty="0"/>
              <a:t>- iskustvene i edukativne radionice</a:t>
            </a:r>
          </a:p>
          <a:p>
            <a:pPr algn="l"/>
            <a:r>
              <a:rPr lang="hr-HR" sz="2000" dirty="0"/>
              <a:t>- individualni edukacijski programi</a:t>
            </a:r>
          </a:p>
          <a:p>
            <a:pPr algn="l"/>
            <a:r>
              <a:rPr lang="hr-HR" sz="2000" dirty="0"/>
              <a:t>- 26 djece obrada i/ili tretman</a:t>
            </a:r>
          </a:p>
          <a:p>
            <a:pPr algn="l"/>
            <a:r>
              <a:rPr lang="hr-HR" dirty="0">
                <a:solidFill>
                  <a:srgbClr val="FF0000"/>
                </a:solidFill>
              </a:rPr>
              <a:t>Dom za žrtve nasilja u obitelji NOVI POČETAK</a:t>
            </a:r>
          </a:p>
          <a:p>
            <a:pPr algn="l"/>
            <a:r>
              <a:rPr lang="hr-HR" sz="2000" dirty="0"/>
              <a:t>- usluga organiziranog smještaja i stanovanja</a:t>
            </a:r>
          </a:p>
          <a:p>
            <a:pPr algn="l"/>
            <a:r>
              <a:rPr lang="hr-HR" sz="2000" dirty="0"/>
              <a:t>- usluga savjetovanja i pomaganja</a:t>
            </a:r>
          </a:p>
          <a:p>
            <a:pPr algn="l"/>
            <a:r>
              <a:rPr lang="hr-HR" sz="2000" dirty="0"/>
              <a:t>- usluge Doma financirane su od strane Krapinsko-zagorske županije te su besplatne </a:t>
            </a:r>
          </a:p>
          <a:p>
            <a:pPr algn="l"/>
            <a:r>
              <a:rPr lang="hr-HR" sz="2000" dirty="0"/>
              <a:t>  za korisnike i korisnice.</a:t>
            </a:r>
          </a:p>
          <a:p>
            <a:pPr algn="l"/>
            <a:r>
              <a:rPr lang="hr-HR" sz="2000" dirty="0"/>
              <a:t>- kapacitet 8 korisnika </a:t>
            </a:r>
          </a:p>
          <a:p>
            <a:pPr algn="l"/>
            <a:r>
              <a:rPr lang="hr-HR" sz="2000" dirty="0"/>
              <a:t>- dom je započeo s radom 7. prosinca 2020. god.</a:t>
            </a:r>
          </a:p>
          <a:p>
            <a:endParaRPr lang="hr-HR" dirty="0"/>
          </a:p>
          <a:p>
            <a:pPr algn="l"/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10" y="1537254"/>
            <a:ext cx="2494278" cy="22854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74" y="1628384"/>
            <a:ext cx="2763914" cy="21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8385" y="1240077"/>
            <a:ext cx="8627904" cy="939865"/>
          </a:xfrm>
        </p:spPr>
        <p:txBody>
          <a:bodyPr/>
          <a:lstStyle/>
          <a:p>
            <a:r>
              <a:rPr lang="hr-HR" sz="3600" dirty="0">
                <a:solidFill>
                  <a:srgbClr val="FF0000"/>
                </a:solidFill>
              </a:rPr>
              <a:t>Ostala područja rada </a:t>
            </a:r>
            <a:br>
              <a:rPr lang="hr-HR" sz="3600" dirty="0"/>
            </a:br>
            <a:r>
              <a:rPr lang="hr-HR" sz="3600" dirty="0"/>
              <a:t>- preuzeti poslovi UDU – 1 246 predmeta (3.538 predmeta ukupno ) </a:t>
            </a:r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- branitelji i stradalnici DR</a:t>
            </a:r>
            <a:br>
              <a:rPr lang="hr-HR" sz="2800" dirty="0"/>
            </a:br>
            <a:r>
              <a:rPr lang="hr-HR" sz="2800" dirty="0"/>
              <a:t>- humanitarna pomoć</a:t>
            </a:r>
            <a:br>
              <a:rPr lang="hr-HR" sz="2800" dirty="0"/>
            </a:br>
            <a:r>
              <a:rPr lang="hr-HR" sz="2800" dirty="0"/>
              <a:t>- zdravstveno osiguranje neosiguranih osoba</a:t>
            </a:r>
            <a:br>
              <a:rPr lang="hr-HR" sz="2800" dirty="0"/>
            </a:br>
            <a:r>
              <a:rPr lang="hr-HR" sz="2800" dirty="0"/>
              <a:t>- prava iz II. svjetskog rata</a:t>
            </a:r>
            <a:br>
              <a:rPr lang="hr-HR" sz="2800" dirty="0"/>
            </a:br>
            <a:r>
              <a:rPr lang="hr-HR" sz="2800" dirty="0"/>
              <a:t>- stambeno zbrinjavanje</a:t>
            </a:r>
            <a:br>
              <a:rPr lang="hr-HR" sz="2800" dirty="0"/>
            </a:br>
            <a:br>
              <a:rPr lang="hr-HR" sz="2800" dirty="0"/>
            </a:b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3983" y="5299011"/>
            <a:ext cx="9596176" cy="5406011"/>
          </a:xfrm>
        </p:spPr>
        <p:txBody>
          <a:bodyPr/>
          <a:lstStyle/>
          <a:p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5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1499" y="1077238"/>
            <a:ext cx="8627904" cy="1064714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2021.</a:t>
            </a:r>
            <a:r>
              <a:rPr lang="hr-HR" sz="4400" b="1" dirty="0"/>
              <a:t> </a:t>
            </a:r>
            <a:r>
              <a:rPr lang="hr-HR" sz="3600" dirty="0"/>
              <a:t>- 50.288.945 kn</a:t>
            </a:r>
            <a:br>
              <a:rPr lang="hr-HR" sz="4400" b="1" dirty="0"/>
            </a:br>
            <a:endParaRPr lang="hr-HR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498" y="1891430"/>
            <a:ext cx="959658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b="1" dirty="0"/>
          </a:p>
          <a:p>
            <a:r>
              <a:rPr lang="hr-HR" sz="2400" b="1" dirty="0"/>
              <a:t> Zdravstvo          35.933.840 kn </a:t>
            </a:r>
          </a:p>
          <a:p>
            <a:r>
              <a:rPr lang="hr-HR" sz="1800" b="1" dirty="0"/>
              <a:t>        - decentralizirana sredstva                                                  18.974.840 kn </a:t>
            </a:r>
          </a:p>
          <a:p>
            <a:r>
              <a:rPr lang="hr-HR" sz="1800" b="1" dirty="0">
                <a:solidFill>
                  <a:srgbClr val="FFC000"/>
                </a:solidFill>
              </a:rPr>
              <a:t>       </a:t>
            </a:r>
            <a:r>
              <a:rPr lang="hr-HR" sz="1800" b="1" dirty="0"/>
              <a:t> -  vlastita sredstva KZŽ                                                          5.005.000 kn</a:t>
            </a:r>
          </a:p>
          <a:p>
            <a:r>
              <a:rPr lang="hr-HR" sz="1800" b="1" dirty="0"/>
              <a:t>        -  vlastita sredstva zdrav. ustanova                                      8.000.000 kn</a:t>
            </a:r>
          </a:p>
          <a:p>
            <a:r>
              <a:rPr lang="hr-HR" sz="1600" b="1" dirty="0"/>
              <a:t>         -  </a:t>
            </a:r>
            <a:r>
              <a:rPr lang="hr-HR" sz="1800" b="1" dirty="0"/>
              <a:t>kapitalni projekti                                                                  3.954.000 kn</a:t>
            </a:r>
          </a:p>
          <a:p>
            <a:r>
              <a:rPr lang="hr-HR" sz="1800" b="1" dirty="0"/>
              <a:t> </a:t>
            </a:r>
          </a:p>
          <a:p>
            <a:endParaRPr lang="hr-HR" sz="1600" b="1" dirty="0"/>
          </a:p>
          <a:p>
            <a:r>
              <a:rPr lang="hr-HR" sz="2400" b="1" dirty="0"/>
              <a:t> Socijalna skrb     11.881.500 kn</a:t>
            </a:r>
          </a:p>
          <a:p>
            <a:r>
              <a:rPr lang="hr-HR" sz="1800" dirty="0"/>
              <a:t>        </a:t>
            </a:r>
            <a:r>
              <a:rPr lang="hr-HR" sz="2400" dirty="0"/>
              <a:t>- </a:t>
            </a:r>
            <a:r>
              <a:rPr lang="hr-HR" sz="1800" b="1" dirty="0"/>
              <a:t>decentralizirana sredstva                                                   3.166.500 kn </a:t>
            </a:r>
          </a:p>
          <a:p>
            <a:r>
              <a:rPr lang="hr-HR" sz="1800" b="1" dirty="0"/>
              <a:t>        </a:t>
            </a:r>
            <a:r>
              <a:rPr lang="hr-HR" sz="1800" dirty="0"/>
              <a:t>-</a:t>
            </a:r>
            <a:r>
              <a:rPr lang="hr-HR" sz="1800" b="1" dirty="0"/>
              <a:t>  vlastita sredstva                                                                  1.635.000 kn</a:t>
            </a:r>
          </a:p>
          <a:p>
            <a:r>
              <a:rPr lang="hr-HR" sz="1800" b="1" dirty="0"/>
              <a:t>        </a:t>
            </a:r>
            <a:r>
              <a:rPr lang="hr-HR" sz="1800" dirty="0"/>
              <a:t>-</a:t>
            </a:r>
            <a:r>
              <a:rPr lang="hr-HR" sz="1800" b="1" dirty="0"/>
              <a:t>  kapitalni i tekući projekti                                                    7.080.000 kn</a:t>
            </a:r>
          </a:p>
          <a:p>
            <a:endParaRPr lang="hr-HR" sz="1800" b="1" dirty="0"/>
          </a:p>
          <a:p>
            <a:endParaRPr lang="hr-HR" sz="1800" dirty="0"/>
          </a:p>
          <a:p>
            <a:r>
              <a:rPr lang="hr-HR" sz="2400" b="1" dirty="0"/>
              <a:t> Udruge i mladi       2.473.605 kn </a:t>
            </a:r>
          </a:p>
          <a:p>
            <a:r>
              <a:rPr lang="hr-HR" sz="1800" b="1" dirty="0"/>
              <a:t>        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indent="-457200"/>
            <a:r>
              <a:rPr lang="hr-HR" sz="18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6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260" y="438411"/>
            <a:ext cx="8555277" cy="939452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2021.</a:t>
            </a:r>
            <a:r>
              <a:rPr lang="hr-HR" sz="4400" b="1" dirty="0"/>
              <a:t> </a:t>
            </a:r>
            <a:br>
              <a:rPr lang="hr-HR" sz="4400" b="1" dirty="0"/>
            </a:br>
            <a:r>
              <a:rPr lang="hr-HR" b="1" dirty="0"/>
              <a:t>Zdravstvo – 35.933.840 kn</a:t>
            </a:r>
            <a:br>
              <a:rPr lang="hr-HR" b="1" dirty="0"/>
            </a:br>
            <a:endParaRPr lang="hr-HR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60" y="1897552"/>
            <a:ext cx="9523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800" dirty="0"/>
          </a:p>
          <a:p>
            <a:r>
              <a:rPr lang="hr-HR" sz="2800" b="1" dirty="0"/>
              <a:t>Decentralizirana sredstva          18.974.840 kn </a:t>
            </a:r>
          </a:p>
          <a:p>
            <a:endParaRPr lang="hr-HR" sz="2800" b="1" dirty="0"/>
          </a:p>
          <a:p>
            <a:r>
              <a:rPr lang="hr-HR" sz="1800" dirty="0"/>
              <a:t> - otplate kredita (OB, SBKT, SBST)           5.799.176 kn</a:t>
            </a:r>
          </a:p>
          <a:p>
            <a:r>
              <a:rPr lang="hr-HR" sz="1800" dirty="0"/>
              <a:t> - tekuće i investicijsko ulaganje                 4.075.000 kn </a:t>
            </a:r>
          </a:p>
          <a:p>
            <a:pPr marL="285750" indent="-285750">
              <a:buFontTx/>
              <a:buChar char="-"/>
            </a:pPr>
            <a:r>
              <a:rPr lang="hr-HR" sz="1800" dirty="0" err="1"/>
              <a:t>građ</a:t>
            </a:r>
            <a:r>
              <a:rPr lang="hr-HR" sz="1800" dirty="0"/>
              <a:t>. radovi, oprema i vozila                   9.100.664 kn</a:t>
            </a:r>
          </a:p>
          <a:p>
            <a:r>
              <a:rPr lang="hr-HR" sz="1800" dirty="0"/>
              <a:t>(2 sanitetska vozila, 2 vozila hitne pomoći, parni sterilizator, mobilni RTG, uređaju za fizikalnu terapiju, bolnički kreveti, uređenje kupaonica u SBKT, računalna oprema i programi)</a:t>
            </a:r>
          </a:p>
          <a:p>
            <a:r>
              <a:rPr lang="hr-HR" sz="1600" b="1" dirty="0"/>
              <a:t> </a:t>
            </a:r>
            <a:endParaRPr lang="hr-HR" sz="1800" dirty="0"/>
          </a:p>
          <a:p>
            <a:r>
              <a:rPr lang="hr-HR" sz="1800" b="1" dirty="0"/>
              <a:t>  </a:t>
            </a:r>
          </a:p>
          <a:p>
            <a:r>
              <a:rPr lang="sv-SE" sz="2800" b="1" dirty="0"/>
              <a:t>Kapitalni projekti                          3.954.000 kn</a:t>
            </a:r>
          </a:p>
          <a:p>
            <a:r>
              <a:rPr lang="sv-SE" sz="1800" b="1" dirty="0"/>
              <a:t>- energetska obnova SBMR KT</a:t>
            </a:r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9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6710" y="438411"/>
            <a:ext cx="8555277" cy="939452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2021.</a:t>
            </a:r>
            <a:r>
              <a:rPr lang="hr-HR" sz="4400" b="1" dirty="0"/>
              <a:t> </a:t>
            </a:r>
            <a:endParaRPr lang="hr-HR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60" y="1377864"/>
            <a:ext cx="949499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800" b="1" dirty="0">
                <a:solidFill>
                  <a:srgbClr val="000000"/>
                </a:solidFill>
              </a:rPr>
              <a:t>Vlastita sredstva zdrav. ustanova 8.000.000 kn</a:t>
            </a:r>
          </a:p>
          <a:p>
            <a:pPr lvl="0"/>
            <a:r>
              <a:rPr lang="hr-HR" sz="1800" b="1" dirty="0">
                <a:solidFill>
                  <a:srgbClr val="000000"/>
                </a:solidFill>
              </a:rPr>
              <a:t>      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Dom zdravlja KZŽ – 3.000.000 kn (med. oprema, opremanje ordinacije obiteljske i </a:t>
            </a:r>
          </a:p>
          <a:p>
            <a:pPr lvl="0"/>
            <a:r>
              <a:rPr lang="hr-HR" sz="1800" dirty="0">
                <a:solidFill>
                  <a:srgbClr val="000000"/>
                </a:solidFill>
              </a:rPr>
              <a:t>    dentalne medicine, nabava sanitetskog i patronažnog vozila, zamjena stolarije)      </a:t>
            </a:r>
            <a:endParaRPr lang="hr-HR" sz="1800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SBMR ST - 2.500.000 kn (VTR za vanjski bazen, uređenje okoliša bazena, rekonstrukcija kanalizacije)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SBMR KT – 350.000 – med., računalna i ostala oprema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OB Zabok BHV – 1.100.000 kn – med. i računalna oprema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ZZJZ – 750.000 kn – med. i </a:t>
            </a:r>
            <a:r>
              <a:rPr lang="hr-HR" sz="1800" dirty="0" err="1">
                <a:solidFill>
                  <a:srgbClr val="000000"/>
                </a:solidFill>
              </a:rPr>
              <a:t>inform</a:t>
            </a:r>
            <a:r>
              <a:rPr lang="hr-HR" sz="1800" dirty="0">
                <a:solidFill>
                  <a:srgbClr val="000000"/>
                </a:solidFill>
              </a:rPr>
              <a:t>. oprema, osobno vozilo 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ZZHM – specijalizacija 230.000 kn</a:t>
            </a:r>
          </a:p>
          <a:p>
            <a:pPr marL="285750" lvl="0" indent="-285750">
              <a:buFontTx/>
              <a:buChar char="-"/>
            </a:pPr>
            <a:r>
              <a:rPr lang="hr-HR" sz="1800" dirty="0">
                <a:solidFill>
                  <a:srgbClr val="000000"/>
                </a:solidFill>
              </a:rPr>
              <a:t>Ljekarna KZŽ - uređenje ljekarničke jedinice u Krapini – 70.000 kn</a:t>
            </a:r>
          </a:p>
          <a:p>
            <a:endParaRPr lang="hr-HR" sz="2800" b="1" dirty="0"/>
          </a:p>
          <a:p>
            <a:r>
              <a:rPr lang="hr-HR" sz="2800" b="1" dirty="0"/>
              <a:t>Vlastita sredstva KZŽ                       5.005.000 kn</a:t>
            </a:r>
          </a:p>
          <a:p>
            <a:pPr marL="285750" indent="-285750">
              <a:buFontTx/>
              <a:buChar char="-"/>
            </a:pPr>
            <a:r>
              <a:rPr lang="hr-HR" sz="1800" dirty="0"/>
              <a:t>sufinanciranje hitne službe                       2.700.000 kn </a:t>
            </a:r>
          </a:p>
          <a:p>
            <a:r>
              <a:rPr lang="hr-HR" sz="1800" dirty="0"/>
              <a:t>-   otplata kredita OB Zabok                          1.070.000 kn </a:t>
            </a:r>
          </a:p>
          <a:p>
            <a:r>
              <a:rPr lang="hr-HR" sz="1800" dirty="0"/>
              <a:t>-   otplata kamata po kreditu SBMR ST             50.000 kn               </a:t>
            </a:r>
          </a:p>
          <a:p>
            <a:r>
              <a:rPr lang="hr-HR" sz="1800" dirty="0"/>
              <a:t>-   rana intervencija                                          400.000 kn</a:t>
            </a:r>
          </a:p>
          <a:p>
            <a:r>
              <a:rPr lang="hr-HR" sz="1800" dirty="0"/>
              <a:t>-    </a:t>
            </a:r>
            <a:r>
              <a:rPr lang="hr-HR" sz="1800" dirty="0" err="1"/>
              <a:t>klaster</a:t>
            </a:r>
            <a:r>
              <a:rPr lang="hr-HR" sz="1800" dirty="0"/>
              <a:t> zdravstvenog turizma                        50.000 kn</a:t>
            </a:r>
          </a:p>
          <a:p>
            <a:r>
              <a:rPr lang="hr-HR" sz="1800" dirty="0"/>
              <a:t>-   ostalo (prevencija, </a:t>
            </a:r>
            <a:r>
              <a:rPr lang="hr-HR" sz="1800" dirty="0" err="1"/>
              <a:t>mrtvozorstvo</a:t>
            </a:r>
            <a:r>
              <a:rPr lang="hr-HR" sz="1800" dirty="0"/>
              <a:t>,                 735.000 kn</a:t>
            </a:r>
          </a:p>
          <a:p>
            <a:r>
              <a:rPr lang="hr-HR" sz="1800" dirty="0"/>
              <a:t>              mjere zdravstvene zaštite)                                     </a:t>
            </a:r>
          </a:p>
          <a:p>
            <a:endParaRPr lang="hr-HR" sz="2800" b="1" dirty="0"/>
          </a:p>
          <a:p>
            <a:endParaRPr lang="hr-HR" sz="1800" dirty="0"/>
          </a:p>
          <a:p>
            <a:endParaRPr lang="hr-HR" sz="2800" b="1" dirty="0"/>
          </a:p>
          <a:p>
            <a:r>
              <a:rPr lang="hr-HR" sz="1800" b="1" dirty="0"/>
              <a:t>        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indent="-457200"/>
            <a:r>
              <a:rPr lang="hr-HR" sz="18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28" y="400050"/>
            <a:ext cx="8627904" cy="1954844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2021.</a:t>
            </a:r>
            <a:r>
              <a:rPr lang="hr-HR" sz="4400" b="1" dirty="0"/>
              <a:t> </a:t>
            </a:r>
            <a:br>
              <a:rPr lang="hr-HR" sz="3600" dirty="0"/>
            </a:br>
            <a:br>
              <a:rPr lang="hr-HR" sz="3600" dirty="0"/>
            </a:br>
            <a:r>
              <a:rPr lang="hr-HR" sz="4400" b="1" dirty="0"/>
              <a:t>Socijalna skrb     11.881.500 kn</a:t>
            </a:r>
            <a:br>
              <a:rPr lang="hr-HR" sz="4400" b="1" dirty="0"/>
            </a:br>
            <a:br>
              <a:rPr lang="hr-HR" sz="4400" b="1" dirty="0"/>
            </a:br>
            <a:br>
              <a:rPr lang="hr-HR" sz="4400" b="1" dirty="0"/>
            </a:br>
            <a:br>
              <a:rPr lang="hr-HR" sz="4400" b="1" dirty="0"/>
            </a:br>
            <a:endParaRPr lang="hr-HR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447" y="2354894"/>
            <a:ext cx="923855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b="1" dirty="0"/>
          </a:p>
          <a:p>
            <a:r>
              <a:rPr lang="hr-HR" sz="1800" dirty="0"/>
              <a:t>  </a:t>
            </a:r>
            <a:r>
              <a:rPr lang="hr-HR" sz="2400" dirty="0"/>
              <a:t>- </a:t>
            </a:r>
            <a:r>
              <a:rPr lang="hr-HR" sz="1800" b="1" dirty="0"/>
              <a:t>decentralizirana sredstva (ogrjev i centri)           3.166.500 kn</a:t>
            </a:r>
          </a:p>
          <a:p>
            <a:r>
              <a:rPr lang="hr-HR" sz="1800" b="1" dirty="0"/>
              <a:t>          </a:t>
            </a:r>
          </a:p>
          <a:p>
            <a:r>
              <a:rPr lang="hr-HR" sz="1800" dirty="0"/>
              <a:t>  -</a:t>
            </a:r>
            <a:r>
              <a:rPr lang="hr-HR" sz="1800" b="1" dirty="0"/>
              <a:t> vlastita sredstva                                                      8.715.000 kn</a:t>
            </a:r>
          </a:p>
          <a:p>
            <a:r>
              <a:rPr lang="hr-HR" sz="1800" b="1" dirty="0"/>
              <a:t> </a:t>
            </a:r>
          </a:p>
          <a:p>
            <a:r>
              <a:rPr lang="hr-HR" sz="1800" dirty="0"/>
              <a:t> - pomoć obiteljima i samcima           250.000 kn</a:t>
            </a:r>
          </a:p>
          <a:p>
            <a:r>
              <a:rPr lang="hr-HR" sz="1800" dirty="0"/>
              <a:t> - pronatalitetni dodatak                     300.000 kn </a:t>
            </a:r>
          </a:p>
          <a:p>
            <a:r>
              <a:rPr lang="hr-HR" sz="1800" dirty="0"/>
              <a:t> - provedba socijalnog plana KZŽ     100.000 kn                                                              </a:t>
            </a:r>
          </a:p>
          <a:p>
            <a:r>
              <a:rPr lang="hr-HR" sz="1800" dirty="0"/>
              <a:t> - Županija - prijatelj djece                   50.000 kn</a:t>
            </a:r>
          </a:p>
          <a:p>
            <a:r>
              <a:rPr lang="hr-HR" sz="1800" dirty="0"/>
              <a:t> - provođenje </a:t>
            </a:r>
            <a:r>
              <a:rPr lang="hr-HR" sz="1800" dirty="0" err="1"/>
              <a:t>žup</a:t>
            </a:r>
            <a:r>
              <a:rPr lang="hr-HR" sz="1800" dirty="0"/>
              <a:t>. strategije OSI         75.000 kn </a:t>
            </a:r>
          </a:p>
          <a:p>
            <a:r>
              <a:rPr lang="hr-HR" sz="1800" dirty="0"/>
              <a:t> - participativni dječji proračun           200.000 kn </a:t>
            </a:r>
          </a:p>
          <a:p>
            <a:endParaRPr lang="hr-HR" sz="1800" dirty="0"/>
          </a:p>
          <a:p>
            <a:r>
              <a:rPr lang="hr-HR" sz="1800" dirty="0"/>
              <a:t>- </a:t>
            </a:r>
            <a:r>
              <a:rPr lang="hr-HR" sz="1800" b="1" dirty="0"/>
              <a:t>kapitalni projekt NOVI POČETAK (sigurna kuća): </a:t>
            </a:r>
            <a:r>
              <a:rPr lang="hr-HR" sz="1800" dirty="0"/>
              <a:t>	 </a:t>
            </a:r>
            <a:r>
              <a:rPr lang="hr-HR" sz="1800" b="1" dirty="0"/>
              <a:t>7.080.000 kn </a:t>
            </a:r>
          </a:p>
          <a:p>
            <a:endParaRPr lang="hr-HR" sz="1800" b="1" dirty="0"/>
          </a:p>
          <a:p>
            <a:endParaRPr lang="hr-HR" sz="1800" dirty="0"/>
          </a:p>
          <a:p>
            <a:r>
              <a:rPr lang="hr-HR" sz="1800" b="1" dirty="0"/>
              <a:t>        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indent="-457200"/>
            <a:r>
              <a:rPr lang="hr-HR" sz="18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28" y="463464"/>
            <a:ext cx="8627904" cy="926925"/>
          </a:xfrm>
        </p:spPr>
        <p:txBody>
          <a:bodyPr/>
          <a:lstStyle/>
          <a:p>
            <a:r>
              <a:rPr lang="hr-HR" u="sng" dirty="0">
                <a:solidFill>
                  <a:srgbClr val="FF0000"/>
                </a:solidFill>
              </a:rPr>
              <a:t>Planirano u 2021.</a:t>
            </a:r>
            <a:r>
              <a:rPr lang="hr-HR" sz="4400" b="1" dirty="0"/>
              <a:t> </a:t>
            </a:r>
            <a:br>
              <a:rPr lang="hr-HR" sz="3600" dirty="0"/>
            </a:br>
            <a:br>
              <a:rPr lang="hr-HR" sz="4400" b="1" dirty="0"/>
            </a:br>
            <a:br>
              <a:rPr lang="hr-HR" sz="4400" b="1" dirty="0"/>
            </a:br>
            <a:endParaRPr lang="hr-HR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447" y="1484336"/>
            <a:ext cx="952366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100" b="1" dirty="0"/>
              <a:t>Udruge i mladi       2.473.605 kn</a:t>
            </a:r>
          </a:p>
          <a:p>
            <a:r>
              <a:rPr lang="hr-HR" sz="4400" b="1" dirty="0"/>
              <a:t> </a:t>
            </a:r>
          </a:p>
          <a:p>
            <a:r>
              <a:rPr lang="hr-HR" sz="1800" dirty="0"/>
              <a:t>- programi udruga                        	                         600.000 kn</a:t>
            </a:r>
          </a:p>
          <a:p>
            <a:r>
              <a:rPr lang="hr-HR" sz="1800" dirty="0"/>
              <a:t>- programi skrbi za starije           	                         400.000 kn</a:t>
            </a:r>
          </a:p>
          <a:p>
            <a:r>
              <a:rPr lang="hr-HR" sz="1800" dirty="0"/>
              <a:t>- Društvo Crvenog križa KZŽ                                     465.000 kn</a:t>
            </a:r>
          </a:p>
          <a:p>
            <a:r>
              <a:rPr lang="hr-HR" sz="1800" dirty="0"/>
              <a:t>- program podrške mladima                                         75.000 kn</a:t>
            </a:r>
          </a:p>
          <a:p>
            <a:r>
              <a:rPr lang="hr-HR" sz="1800" dirty="0"/>
              <a:t>- program žrtvama nasilja               	                           75.000 kn</a:t>
            </a:r>
          </a:p>
          <a:p>
            <a:r>
              <a:rPr lang="hr-HR" sz="1800" dirty="0"/>
              <a:t>- programi podrške braniteljskim udrugama               380.000 kn</a:t>
            </a:r>
          </a:p>
          <a:p>
            <a:endParaRPr lang="hr-HR" sz="1800" dirty="0"/>
          </a:p>
          <a:p>
            <a:r>
              <a:rPr lang="hr-HR" sz="1800" dirty="0"/>
              <a:t>Tekući projekt:</a:t>
            </a:r>
          </a:p>
          <a:p>
            <a:r>
              <a:rPr lang="hr-HR" sz="1800" dirty="0"/>
              <a:t>„Regionalni program za mlade”                                    75.000 kn</a:t>
            </a:r>
          </a:p>
          <a:p>
            <a:r>
              <a:rPr lang="hr-HR" sz="1800" dirty="0"/>
              <a:t>„Regionalna strategija za mlade i razvoj sektora”         76.725 kn</a:t>
            </a:r>
          </a:p>
          <a:p>
            <a:r>
              <a:rPr lang="hr-HR" sz="1800" dirty="0"/>
              <a:t>Projekt „</a:t>
            </a:r>
            <a:r>
              <a:rPr lang="hr-HR" sz="1800" dirty="0" err="1"/>
              <a:t>Zezara</a:t>
            </a:r>
            <a:r>
              <a:rPr lang="hr-HR" sz="1800" dirty="0"/>
              <a:t>”                                                            51.880 kn</a:t>
            </a:r>
          </a:p>
          <a:p>
            <a:r>
              <a:rPr lang="hr-HR" sz="1800" b="1" dirty="0"/>
              <a:t>   </a:t>
            </a:r>
            <a:endParaRPr lang="hr-HR" sz="1800" b="1" dirty="0">
              <a:solidFill>
                <a:srgbClr val="FF0000"/>
              </a:solidFill>
            </a:endParaRPr>
          </a:p>
          <a:p>
            <a:pPr marL="457200" indent="-457200"/>
            <a:r>
              <a:rPr lang="hr-HR" sz="18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>
                <a:solidFill>
                  <a:srgbClr val="FF0000"/>
                </a:solidFill>
              </a:rPr>
              <a:t>                                                                                 </a:t>
            </a:r>
            <a:endParaRPr lang="hr-H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80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304800"/>
            <a:ext cx="9405938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 Hvala na pozornosti 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                   ugodan dan!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641746"/>
            <a:ext cx="961654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  <a:p>
            <a:r>
              <a:rPr lang="hr-HR" sz="2800" b="1" dirty="0">
                <a:solidFill>
                  <a:srgbClr val="FF0000"/>
                </a:solidFill>
              </a:rPr>
              <a:t>   </a:t>
            </a:r>
            <a:r>
              <a:rPr lang="hr-HR" sz="4400" b="1" dirty="0">
                <a:solidFill>
                  <a:srgbClr val="FF0000"/>
                </a:solidFill>
              </a:rPr>
              <a:t>Zdravstvo                40.153.791 kn</a:t>
            </a:r>
          </a:p>
          <a:p>
            <a:r>
              <a:rPr lang="hr-HR" b="1" dirty="0">
                <a:solidFill>
                  <a:srgbClr val="FF0000"/>
                </a:solidFill>
              </a:rPr>
              <a:t> </a:t>
            </a:r>
          </a:p>
          <a:p>
            <a:endParaRPr lang="hr-HR" sz="2400" b="1" dirty="0"/>
          </a:p>
          <a:p>
            <a:r>
              <a:rPr lang="hr-HR" sz="2800" dirty="0"/>
              <a:t>         - decentralizirana sredstva               18.943.511 kn</a:t>
            </a:r>
          </a:p>
          <a:p>
            <a:endParaRPr lang="hr-HR" sz="2800" dirty="0"/>
          </a:p>
          <a:p>
            <a:r>
              <a:rPr lang="hr-HR" sz="2800" dirty="0"/>
              <a:t>         - vlastita sredstva KZŽ                       7.667.240 kn</a:t>
            </a:r>
          </a:p>
          <a:p>
            <a:r>
              <a:rPr lang="hr-HR" sz="2800" dirty="0"/>
              <a:t>         </a:t>
            </a:r>
          </a:p>
          <a:p>
            <a:r>
              <a:rPr lang="hr-HR" sz="2800" dirty="0"/>
              <a:t>        - vlastita sredstva zdrav. ustanova    13.020.715 kn</a:t>
            </a:r>
          </a:p>
          <a:p>
            <a:endParaRPr lang="hr-HR" sz="2800" dirty="0"/>
          </a:p>
          <a:p>
            <a:r>
              <a:rPr lang="hr-HR" sz="2800" dirty="0"/>
              <a:t>         - ostali izvori                                           522.325 kn</a:t>
            </a:r>
          </a:p>
          <a:p>
            <a:r>
              <a:rPr lang="hr-HR" sz="1400" dirty="0"/>
              <a:t>                </a:t>
            </a:r>
          </a:p>
          <a:p>
            <a:pPr marL="457200" indent="-457200"/>
            <a:r>
              <a:rPr lang="hr-HR" sz="2000" dirty="0"/>
              <a:t>                                                                              </a:t>
            </a:r>
            <a:endParaRPr lang="hr-HR" sz="2000" b="1" dirty="0"/>
          </a:p>
          <a:p>
            <a:pPr marL="457200" indent="-457200">
              <a:buFont typeface="Arial" charset="0"/>
              <a:buChar char="•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312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54595" y="1309640"/>
            <a:ext cx="8769369" cy="782205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</a:t>
            </a:r>
            <a:r>
              <a:rPr lang="hr-HR" dirty="0">
                <a:solidFill>
                  <a:schemeClr val="tx1"/>
                </a:solidFill>
              </a:rPr>
              <a:t>-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sz="3200" u="sng" dirty="0" err="1">
                <a:solidFill>
                  <a:schemeClr val="tx1"/>
                </a:solidFill>
              </a:rPr>
              <a:t>dec</a:t>
            </a:r>
            <a:r>
              <a:rPr lang="hr-HR" sz="3200" u="sng" dirty="0">
                <a:solidFill>
                  <a:schemeClr val="tx1"/>
                </a:solidFill>
              </a:rPr>
              <a:t>. sredstva 18.943.511 kn</a:t>
            </a:r>
            <a:br>
              <a:rPr lang="hr-HR" sz="3200" u="sng" dirty="0">
                <a:solidFill>
                  <a:schemeClr val="tx1"/>
                </a:solidFill>
              </a:rPr>
            </a:br>
            <a:br>
              <a:rPr lang="hr-HR" sz="1800" u="sng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hr-HR" sz="1800" b="1" dirty="0">
                <a:solidFill>
                  <a:schemeClr val="tx1"/>
                </a:solidFill>
              </a:rPr>
              <a:t>OB Zabok - 10.315.460 kn</a:t>
            </a:r>
            <a:br>
              <a:rPr lang="hr-HR" sz="1800" b="1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</a:t>
            </a:r>
            <a:r>
              <a:rPr lang="hr-HR" sz="1800" b="1" dirty="0">
                <a:solidFill>
                  <a:schemeClr val="tx1"/>
                </a:solidFill>
              </a:rPr>
              <a:t> </a:t>
            </a:r>
            <a:r>
              <a:rPr lang="hr-HR" sz="1800" dirty="0">
                <a:solidFill>
                  <a:schemeClr val="tx1"/>
                </a:solidFill>
              </a:rPr>
              <a:t>medicinska oprema   2.032.651 kn (digitalni RTG uređaj, UZV uređaj, C-luk mobilni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radiološki uređaj, 4 aspiratora, set za </a:t>
            </a:r>
            <a:r>
              <a:rPr lang="hr-HR" sz="1800" dirty="0" err="1">
                <a:solidFill>
                  <a:schemeClr val="tx1"/>
                </a:solidFill>
              </a:rPr>
              <a:t>atroskopiju</a:t>
            </a:r>
            <a:r>
              <a:rPr lang="hr-HR" sz="1800" dirty="0">
                <a:solidFill>
                  <a:schemeClr val="tx1"/>
                </a:solidFill>
              </a:rPr>
              <a:t>)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kredit  4.502.775 kn                     </a:t>
            </a:r>
            <a:br>
              <a:rPr lang="hr-HR" sz="1800" dirty="0">
                <a:solidFill>
                  <a:schemeClr val="tx1"/>
                </a:solidFill>
              </a:rPr>
            </a:b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b="1" dirty="0">
                <a:solidFill>
                  <a:schemeClr val="tx1"/>
                </a:solidFill>
              </a:rPr>
              <a:t>DZ KZŽ - 940.000 kn </a:t>
            </a:r>
            <a:br>
              <a:rPr lang="hr-HR" sz="1800" b="1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sanitetska vozila i održavanje (sanitetsko vozilo za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Krapinu i Zlatar) </a:t>
            </a:r>
            <a:br>
              <a:rPr lang="hr-HR" sz="1800" dirty="0">
                <a:solidFill>
                  <a:schemeClr val="tx1"/>
                </a:solidFill>
              </a:rPr>
            </a:b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b="1" dirty="0">
                <a:solidFill>
                  <a:schemeClr val="tx1"/>
                </a:solidFill>
              </a:rPr>
              <a:t>SBMR KT - 3.415.140 kn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medicinska oprema   1.435.185 kn  (digitalni RTG uređaj, </a:t>
            </a:r>
            <a:r>
              <a:rPr lang="hr-HR" sz="1800" dirty="0" err="1">
                <a:solidFill>
                  <a:schemeClr val="tx1"/>
                </a:solidFill>
              </a:rPr>
              <a:t>dezitometar</a:t>
            </a:r>
            <a:r>
              <a:rPr lang="hr-HR" sz="1800" dirty="0">
                <a:solidFill>
                  <a:schemeClr val="tx1"/>
                </a:solidFill>
              </a:rPr>
              <a:t>)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kredit                          1.053.744 kn (nabava višeslojnog CT uređaja i digitalnog 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hr-HR" sz="1800" dirty="0" err="1">
                <a:solidFill>
                  <a:schemeClr val="tx1"/>
                </a:solidFill>
              </a:rPr>
              <a:t>mamogfskog</a:t>
            </a:r>
            <a:r>
              <a:rPr lang="hr-HR" sz="1800" dirty="0">
                <a:solidFill>
                  <a:schemeClr val="tx1"/>
                </a:solidFill>
              </a:rPr>
              <a:t> uređaja)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rekonstrukcija kupaonica u bolesničkim sobama objekta NBO  374.578 kn</a:t>
            </a:r>
            <a:br>
              <a:rPr lang="hr-HR" sz="1800" dirty="0">
                <a:solidFill>
                  <a:schemeClr val="tx1"/>
                </a:solidFill>
              </a:rPr>
            </a:br>
            <a:r>
              <a:rPr lang="hr-HR" sz="1800" dirty="0">
                <a:solidFill>
                  <a:schemeClr val="tx1"/>
                </a:solidFill>
              </a:rPr>
              <a:t>- računalna oprema i računalni programi    551.633 kn </a:t>
            </a:r>
            <a:br>
              <a:rPr lang="hr-HR" sz="1600" dirty="0">
                <a:solidFill>
                  <a:schemeClr val="tx1"/>
                </a:solidFill>
              </a:rPr>
            </a:br>
            <a:br>
              <a:rPr lang="hr-HR" sz="1600" dirty="0">
                <a:solidFill>
                  <a:schemeClr val="tx1"/>
                </a:solidFill>
              </a:rPr>
            </a:br>
            <a:br>
              <a:rPr lang="hr-HR" sz="1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64888" y="6024145"/>
            <a:ext cx="2165300" cy="1946522"/>
          </a:xfrm>
        </p:spPr>
        <p:txBody>
          <a:bodyPr/>
          <a:lstStyle/>
          <a:p>
            <a:endParaRPr lang="hr-HR" sz="1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77" y="2819400"/>
            <a:ext cx="3172087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3359" y="1191987"/>
            <a:ext cx="8975831" cy="975016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</a:t>
            </a: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hr-HR" sz="3200" u="sng" dirty="0" err="1">
                <a:solidFill>
                  <a:schemeClr val="tx1"/>
                </a:solidFill>
              </a:rPr>
              <a:t>dec</a:t>
            </a:r>
            <a:r>
              <a:rPr lang="hr-HR" sz="3200" u="sng" dirty="0">
                <a:solidFill>
                  <a:schemeClr val="tx1"/>
                </a:solidFill>
              </a:rPr>
              <a:t>. sredstva 18.943.511 kn</a:t>
            </a:r>
            <a:br>
              <a:rPr lang="hr-HR" b="1" dirty="0">
                <a:solidFill>
                  <a:srgbClr val="FF0000"/>
                </a:solidFill>
              </a:rPr>
            </a:b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2563" y="2280855"/>
            <a:ext cx="9493180" cy="3944582"/>
          </a:xfrm>
        </p:spPr>
        <p:txBody>
          <a:bodyPr/>
          <a:lstStyle/>
          <a:p>
            <a:pPr lvl="0" algn="l"/>
            <a:r>
              <a:rPr lang="hr-HR" sz="2000" b="1" dirty="0">
                <a:solidFill>
                  <a:srgbClr val="000000"/>
                </a:solidFill>
              </a:rPr>
              <a:t>SBMR ST - 2.072.911 kn </a:t>
            </a:r>
            <a:br>
              <a:rPr lang="hr-HR" sz="2000" b="1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-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uredska oprema i namještaj (bolnički medicinski </a:t>
            </a:r>
            <a:r>
              <a:rPr lang="hr-HR" sz="2000" dirty="0" err="1">
                <a:solidFill>
                  <a:srgbClr val="000000"/>
                </a:solidFill>
              </a:rPr>
              <a:t>elek</a:t>
            </a:r>
            <a:r>
              <a:rPr lang="hr-HR" sz="2000" dirty="0">
                <a:solidFill>
                  <a:srgbClr val="000000"/>
                </a:solidFill>
              </a:rPr>
              <a:t>. kreveti) 140.000 kn </a:t>
            </a:r>
          </a:p>
          <a:p>
            <a:pPr lvl="0" algn="l"/>
            <a:r>
              <a:rPr lang="hr-HR" sz="2000" dirty="0">
                <a:solidFill>
                  <a:srgbClr val="000000"/>
                </a:solidFill>
              </a:rPr>
              <a:t>- medicinska oprema 35.311 kn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- rekonstrukcija odvodnje I. faza  375.974 kn </a:t>
            </a:r>
          </a:p>
          <a:p>
            <a:pPr lvl="0" algn="l"/>
            <a:r>
              <a:rPr lang="hr-HR" sz="2000" dirty="0">
                <a:solidFill>
                  <a:srgbClr val="000000"/>
                </a:solidFill>
              </a:rPr>
              <a:t>- kredit  1.124.825 kn (uređenje hidroterapije Maksimilijan – 10.000.000 kn)</a:t>
            </a:r>
          </a:p>
          <a:p>
            <a:pPr lvl="0" algn="l"/>
            <a:r>
              <a:rPr lang="hr-HR" sz="2000" dirty="0">
                <a:solidFill>
                  <a:srgbClr val="000000"/>
                </a:solidFill>
              </a:rPr>
              <a:t>- otplata kamata po kreditu za fin. vanjskog bazena 73.474 kn (24.000.000 kn)</a:t>
            </a:r>
          </a:p>
          <a:p>
            <a:pPr lvl="0" algn="l"/>
            <a:r>
              <a:rPr lang="hr-HR" sz="2000" dirty="0">
                <a:solidFill>
                  <a:srgbClr val="000000"/>
                </a:solidFill>
              </a:rPr>
              <a:t>- računalna oprema i računalni programi 292.091 kn</a:t>
            </a:r>
          </a:p>
          <a:p>
            <a:pPr lvl="0" algn="l"/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b="1" dirty="0">
                <a:solidFill>
                  <a:srgbClr val="000000"/>
                </a:solidFill>
              </a:rPr>
              <a:t>ZZHM - 2.200.000 kn</a:t>
            </a:r>
            <a:br>
              <a:rPr lang="hr-HR" sz="2000" b="1" dirty="0">
                <a:solidFill>
                  <a:srgbClr val="000000"/>
                </a:solidFill>
              </a:rPr>
            </a:b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-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medicinska oprema </a:t>
            </a:r>
          </a:p>
          <a:p>
            <a:pPr lvl="0" algn="l"/>
            <a:r>
              <a:rPr lang="hr-HR" sz="2000" dirty="0">
                <a:solidFill>
                  <a:srgbClr val="000000"/>
                </a:solidFill>
              </a:rPr>
              <a:t>(defibrilator, respirator, aspirator) 367.504 kn 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- vozilo HMP Zlatar  648.736 kn </a:t>
            </a:r>
          </a:p>
          <a:p>
            <a:pPr algn="l"/>
            <a:br>
              <a:rPr lang="hr-HR" sz="1400" dirty="0"/>
            </a:br>
            <a:endParaRPr lang="hr-HR" sz="1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181" y="4836775"/>
            <a:ext cx="3316499" cy="20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15545"/>
            <a:ext cx="9482202" cy="9134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Zdravstvo </a:t>
            </a:r>
            <a:r>
              <a:rPr lang="hr-HR" sz="3200" dirty="0">
                <a:solidFill>
                  <a:schemeClr val="tx1"/>
                </a:solidFill>
              </a:rPr>
              <a:t>vlastita sredstva KZŽ 7.667.240 kn</a:t>
            </a:r>
            <a:br>
              <a:rPr lang="hr-HR" b="1" dirty="0">
                <a:solidFill>
                  <a:srgbClr val="FF0000"/>
                </a:solidFill>
              </a:rPr>
            </a:br>
            <a:br>
              <a:rPr lang="hr-HR" sz="3200" dirty="0">
                <a:solidFill>
                  <a:srgbClr val="000000"/>
                </a:solidFill>
              </a:rPr>
            </a:br>
            <a:r>
              <a:rPr lang="hr-HR" sz="2800" dirty="0">
                <a:solidFill>
                  <a:srgbClr val="000000"/>
                </a:solidFill>
              </a:rPr>
              <a:t>-</a:t>
            </a: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2800" dirty="0">
                <a:solidFill>
                  <a:srgbClr val="000000"/>
                </a:solidFill>
              </a:rPr>
              <a:t>timovi T1 HMP – Klanjec i </a:t>
            </a:r>
            <a:r>
              <a:rPr lang="hr-HR" sz="2800" dirty="0" err="1">
                <a:solidFill>
                  <a:srgbClr val="000000"/>
                </a:solidFill>
              </a:rPr>
              <a:t>Konjščina</a:t>
            </a:r>
            <a:r>
              <a:rPr lang="hr-HR" sz="2800" dirty="0">
                <a:solidFill>
                  <a:srgbClr val="000000"/>
                </a:solidFill>
              </a:rPr>
              <a:t> 2.700.000 kn</a:t>
            </a:r>
            <a:br>
              <a:rPr lang="hr-HR" sz="2800" dirty="0">
                <a:solidFill>
                  <a:srgbClr val="000000"/>
                </a:solidFill>
              </a:rPr>
            </a:br>
            <a:br>
              <a:rPr lang="hr-HR" sz="2800" dirty="0">
                <a:solidFill>
                  <a:srgbClr val="000000"/>
                </a:solidFill>
              </a:rPr>
            </a:br>
            <a:r>
              <a:rPr lang="hr-HR" sz="2800" dirty="0">
                <a:solidFill>
                  <a:srgbClr val="000000"/>
                </a:solidFill>
              </a:rPr>
              <a:t>- kredit OB Zabok                                 1.929.761 kn</a:t>
            </a:r>
            <a:br>
              <a:rPr lang="hr-HR" sz="2800" dirty="0">
                <a:solidFill>
                  <a:srgbClr val="000000"/>
                </a:solidFill>
              </a:rPr>
            </a:br>
            <a:br>
              <a:rPr lang="hr-HR" sz="2800" dirty="0">
                <a:solidFill>
                  <a:srgbClr val="000000"/>
                </a:solidFill>
              </a:rPr>
            </a:br>
            <a:r>
              <a:rPr lang="hr-HR" sz="2800" dirty="0">
                <a:solidFill>
                  <a:srgbClr val="000000"/>
                </a:solidFill>
              </a:rPr>
              <a:t>- ostalo                                                  3.037.479kn            </a:t>
            </a:r>
            <a:br>
              <a:rPr lang="hr-HR" sz="3200" dirty="0">
                <a:solidFill>
                  <a:srgbClr val="000000"/>
                </a:solidFill>
              </a:rPr>
            </a:br>
            <a:r>
              <a:rPr lang="hr-HR" sz="3200" dirty="0">
                <a:solidFill>
                  <a:srgbClr val="000000"/>
                </a:solidFill>
              </a:rPr>
              <a:t> </a:t>
            </a:r>
            <a:r>
              <a:rPr lang="hr-HR" sz="2000" dirty="0">
                <a:solidFill>
                  <a:srgbClr val="000000"/>
                </a:solidFill>
              </a:rPr>
              <a:t>- med. opreme za ZU (COVID - 19)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- </a:t>
            </a:r>
            <a:r>
              <a:rPr lang="hr-HR" sz="2000" dirty="0">
                <a:solidFill>
                  <a:schemeClr val="tx1"/>
                </a:solidFill>
              </a:rPr>
              <a:t>udio KZŽ u projektu DZ 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- </a:t>
            </a:r>
            <a:r>
              <a:rPr lang="hr-HR" sz="2000" dirty="0" err="1">
                <a:solidFill>
                  <a:srgbClr val="000000"/>
                </a:solidFill>
              </a:rPr>
              <a:t>mrtvozorstvo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- analiza vode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- </a:t>
            </a:r>
            <a:r>
              <a:rPr lang="hr-HR" sz="2000" dirty="0" err="1">
                <a:solidFill>
                  <a:srgbClr val="000000"/>
                </a:solidFill>
              </a:rPr>
              <a:t>klaster</a:t>
            </a:r>
            <a:r>
              <a:rPr lang="hr-HR" sz="2000" dirty="0">
                <a:solidFill>
                  <a:srgbClr val="000000"/>
                </a:solidFill>
              </a:rPr>
              <a:t> zdravstvenog turizma</a:t>
            </a:r>
            <a:br>
              <a:rPr lang="hr-HR" sz="2000" dirty="0">
                <a:solidFill>
                  <a:srgbClr val="000000"/>
                </a:solidFill>
              </a:rPr>
            </a:br>
            <a:r>
              <a:rPr lang="hr-HR" sz="2000" dirty="0">
                <a:solidFill>
                  <a:srgbClr val="000000"/>
                </a:solidFill>
              </a:rPr>
              <a:t> - vodni doprinos SB KT </a:t>
            </a:r>
            <a:br>
              <a:rPr lang="hr-HR" sz="2000" dirty="0">
                <a:solidFill>
                  <a:srgbClr val="000000"/>
                </a:solidFill>
              </a:rPr>
            </a:br>
            <a:br>
              <a:rPr lang="hr-HR" sz="3200" dirty="0">
                <a:solidFill>
                  <a:srgbClr val="000000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20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sz="3200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rgbClr val="FF000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9622" y="7752737"/>
            <a:ext cx="7105333" cy="194652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9" y="4539100"/>
            <a:ext cx="4772416" cy="30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473" y="571500"/>
            <a:ext cx="9243717" cy="2041072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COVID-19 – nabava oprema za zdravstvene ustanove</a:t>
            </a:r>
            <a:r>
              <a:rPr lang="hr-HR" b="1" dirty="0"/>
              <a:t>  </a:t>
            </a:r>
            <a:br>
              <a:rPr lang="hr-HR" b="1" dirty="0"/>
            </a:br>
            <a:r>
              <a:rPr lang="hr-HR" sz="2800" u="sng" dirty="0">
                <a:solidFill>
                  <a:schemeClr val="tx1"/>
                </a:solidFill>
              </a:rPr>
              <a:t>* sredstva Krapinsko-zagorske županije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473" y="2612572"/>
            <a:ext cx="9943736" cy="4640982"/>
          </a:xfrm>
        </p:spPr>
        <p:txBody>
          <a:bodyPr/>
          <a:lstStyle/>
          <a:p>
            <a:pPr algn="l"/>
            <a:endParaRPr lang="hr-HR" sz="160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7258"/>
              </p:ext>
            </p:extLst>
          </p:nvPr>
        </p:nvGraphicFramePr>
        <p:xfrm>
          <a:off x="323850" y="2454818"/>
          <a:ext cx="6907859" cy="4789148"/>
        </p:xfrm>
        <a:graphic>
          <a:graphicData uri="http://schemas.openxmlformats.org/drawingml/2006/table">
            <a:tbl>
              <a:tblPr firstRow="1" firstCol="1" bandRow="1"/>
              <a:tblGrid>
                <a:gridCol w="184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ZDRAVSTVENA USTANOVA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OPREMA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IZNOS U KN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Zabok i BHV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respiratora, 7 monitora vitalnih funkcija, 8 uređaja za terapiju kisikom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1.398.240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SBMR Krapinske Toplice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instalacije za kisik – 59 kom, uređaji za ventilaciju i kisik, 2 monitora vitalnih funkcija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781.058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 MR Stubičke Toplice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instalacije za kisik – 36 kom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166.280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Zavod za hitnu medicinu KZŽ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 KOM ANTIGEN testova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56.250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UKUPNO: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2.401.828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ZAVOD ZA JAVNO ZDRAVSTVO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Aparat za hemokulturu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122.500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 2020. S HEMOKULTUROM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2.524.328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89" y="4158254"/>
            <a:ext cx="2617139" cy="30551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83" y="2454818"/>
            <a:ext cx="2582250" cy="15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473" y="488515"/>
            <a:ext cx="9243717" cy="2124057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</a:rPr>
              <a:t>Zdravstvene ustanove KZŽ </a:t>
            </a:r>
            <a:br>
              <a:rPr lang="hr-HR" sz="3600" b="1" dirty="0">
                <a:solidFill>
                  <a:srgbClr val="FF0000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– vlastita ulaganja 13.020.715 kn </a:t>
            </a:r>
            <a:endParaRPr lang="hr-HR" sz="3600" u="sng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817" y="1778696"/>
            <a:ext cx="9682842" cy="6847595"/>
          </a:xfrm>
        </p:spPr>
        <p:txBody>
          <a:bodyPr/>
          <a:lstStyle/>
          <a:p>
            <a:pPr algn="l"/>
            <a:r>
              <a:rPr lang="hr-HR" sz="1600" dirty="0">
                <a:solidFill>
                  <a:srgbClr val="FF0000"/>
                </a:solidFill>
              </a:rPr>
              <a:t>   DZ KZŽ   </a:t>
            </a:r>
            <a:r>
              <a:rPr lang="hr-HR" sz="1600" dirty="0"/>
              <a:t>- 1.555.000 kn vlastitih ulaganja</a:t>
            </a:r>
          </a:p>
          <a:p>
            <a:pPr algn="l"/>
            <a:r>
              <a:rPr lang="hr-HR" sz="1600" dirty="0"/>
              <a:t>                   - 2 sanitetska vozila i 1 patronažno vozilo – 700.000 kn</a:t>
            </a:r>
          </a:p>
          <a:p>
            <a:pPr algn="l"/>
            <a:r>
              <a:rPr lang="hr-HR" sz="1600" dirty="0"/>
              <a:t>	  - medicinska oprema – 500.000 kn</a:t>
            </a:r>
          </a:p>
          <a:p>
            <a:pPr algn="l"/>
            <a:r>
              <a:rPr lang="hr-HR" sz="1600" dirty="0"/>
              <a:t>	  - uredska i računalna oprema i namještaj – 155.000 kn</a:t>
            </a:r>
          </a:p>
          <a:p>
            <a:pPr algn="l"/>
            <a:r>
              <a:rPr lang="hr-HR" sz="1600" dirty="0"/>
              <a:t>	  - zamjena PVC stolarije u </a:t>
            </a:r>
            <a:r>
              <a:rPr lang="hr-HR" sz="1600" dirty="0" err="1"/>
              <a:t>Mihovljanju</a:t>
            </a:r>
            <a:r>
              <a:rPr lang="hr-HR" sz="1600" dirty="0"/>
              <a:t>, Maču, </a:t>
            </a:r>
            <a:r>
              <a:rPr lang="hr-HR" sz="1600" dirty="0" err="1"/>
              <a:t>Budinšćini</a:t>
            </a:r>
            <a:r>
              <a:rPr lang="hr-HR" sz="1600" dirty="0"/>
              <a:t> i Gornjoj Stubici – 200.000 kn</a:t>
            </a:r>
          </a:p>
          <a:p>
            <a:pPr algn="l"/>
            <a:br>
              <a:rPr lang="hr-HR" sz="1600" dirty="0"/>
            </a:br>
            <a:r>
              <a:rPr lang="hr-HR" sz="1600" dirty="0"/>
              <a:t>   </a:t>
            </a:r>
            <a:r>
              <a:rPr lang="hr-HR" sz="1600" dirty="0">
                <a:solidFill>
                  <a:srgbClr val="FF0000"/>
                </a:solidFill>
              </a:rPr>
              <a:t>OB Zabok </a:t>
            </a:r>
            <a:r>
              <a:rPr lang="hr-HR" sz="1600" dirty="0"/>
              <a:t>- 799.321 kn vlastitih ulaganja</a:t>
            </a:r>
          </a:p>
          <a:p>
            <a:pPr algn="l"/>
            <a:r>
              <a:rPr lang="hr-HR" sz="1600" dirty="0"/>
              <a:t>                     -  projekt </a:t>
            </a:r>
            <a:r>
              <a:rPr lang="hr-HR" sz="1600" dirty="0" err="1"/>
              <a:t>Mediion</a:t>
            </a:r>
            <a:r>
              <a:rPr lang="hr-HR" sz="1600" dirty="0"/>
              <a:t> - ESF i KF, udio OB 2.915.477,87 kn, 15% financirano iz vlastitih </a:t>
            </a:r>
          </a:p>
          <a:p>
            <a:pPr algn="l"/>
            <a:r>
              <a:rPr lang="hr-HR" sz="1600" dirty="0"/>
              <a:t>                        sredstava – 437.321 kn</a:t>
            </a:r>
          </a:p>
          <a:p>
            <a:pPr algn="l"/>
            <a:r>
              <a:rPr lang="hr-HR" sz="1600" dirty="0"/>
              <a:t>                     - nabava opreme – 362.000 kn</a:t>
            </a:r>
            <a:br>
              <a:rPr lang="hr-HR" sz="1600" dirty="0"/>
            </a:br>
            <a:r>
              <a:rPr lang="hr-HR" sz="1600" dirty="0"/>
              <a:t>    </a:t>
            </a:r>
            <a:br>
              <a:rPr lang="hr-HR" sz="1600" dirty="0"/>
            </a:br>
            <a:r>
              <a:rPr lang="hr-HR" sz="1600" dirty="0"/>
              <a:t>   </a:t>
            </a:r>
            <a:r>
              <a:rPr lang="hr-HR" sz="1600" dirty="0">
                <a:solidFill>
                  <a:srgbClr val="FF0000"/>
                </a:solidFill>
              </a:rPr>
              <a:t>SBMR ST   </a:t>
            </a:r>
            <a:r>
              <a:rPr lang="hr-HR" sz="1600" dirty="0"/>
              <a:t>- 8.067.000 kn vlastitih ulaganja</a:t>
            </a:r>
            <a:br>
              <a:rPr lang="hr-HR" sz="1600" dirty="0"/>
            </a:br>
            <a:r>
              <a:rPr lang="hr-HR" sz="1600" dirty="0"/>
              <a:t>                      - adaptacija vanjskih bazena  i popratnih prostora I. faza – 7.528.000 kn</a:t>
            </a:r>
            <a:br>
              <a:rPr lang="hr-HR" sz="1600" dirty="0"/>
            </a:br>
            <a:r>
              <a:rPr lang="hr-HR" sz="1600" dirty="0"/>
              <a:t>                      - projektna dokumentacija za vanjske bazene – II. Faza 1.312.500 kn</a:t>
            </a:r>
          </a:p>
          <a:p>
            <a:pPr lvl="0" algn="l"/>
            <a:r>
              <a:rPr lang="hr-HR" sz="1600" b="1" dirty="0"/>
              <a:t>                      </a:t>
            </a:r>
            <a:r>
              <a:rPr lang="hr-HR" sz="1600" dirty="0"/>
              <a:t>- oprema za hidroterapije – 119.000 kn</a:t>
            </a:r>
          </a:p>
          <a:p>
            <a:pPr lvl="0" algn="l"/>
            <a:r>
              <a:rPr lang="hr-HR" sz="1600" dirty="0"/>
              <a:t>                      - oprema i namještaj – 137.000 kn</a:t>
            </a:r>
          </a:p>
          <a:p>
            <a:pPr lvl="0" algn="l"/>
            <a:r>
              <a:rPr lang="hr-HR" sz="1600" dirty="0"/>
              <a:t>    </a:t>
            </a:r>
          </a:p>
          <a:p>
            <a:pPr lvl="0" algn="l"/>
            <a:endParaRPr lang="hr-HR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304" y="6170808"/>
            <a:ext cx="1865538" cy="12375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12" y="6170808"/>
            <a:ext cx="3143528" cy="10841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10" y="6222106"/>
            <a:ext cx="245690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473" y="571500"/>
            <a:ext cx="9243717" cy="2041072"/>
          </a:xfrm>
        </p:spPr>
        <p:txBody>
          <a:bodyPr/>
          <a:lstStyle/>
          <a:p>
            <a:br>
              <a:rPr lang="hr-HR" b="1" dirty="0"/>
            </a:br>
            <a:r>
              <a:rPr lang="hr-HR" sz="3200" b="1" dirty="0">
                <a:solidFill>
                  <a:srgbClr val="FF0000"/>
                </a:solidFill>
              </a:rPr>
              <a:t>Zdravstvene ustanove KZŽ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sz="2800" dirty="0">
                <a:solidFill>
                  <a:srgbClr val="000000"/>
                </a:solidFill>
              </a:rPr>
              <a:t>– vlastita ulaganja</a:t>
            </a:r>
            <a:endParaRPr lang="hr-HR" sz="2800" u="sng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473" y="1716066"/>
            <a:ext cx="9666138" cy="6341206"/>
          </a:xfrm>
        </p:spPr>
        <p:txBody>
          <a:bodyPr/>
          <a:lstStyle/>
          <a:p>
            <a:pPr lvl="0" algn="l"/>
            <a:endParaRPr lang="hr-HR" sz="1600" dirty="0"/>
          </a:p>
          <a:p>
            <a:pPr lvl="0" algn="l"/>
            <a:r>
              <a:rPr lang="hr-HR" sz="1600" dirty="0">
                <a:solidFill>
                  <a:srgbClr val="FF0000"/>
                </a:solidFill>
              </a:rPr>
              <a:t>      SBMR KT    </a:t>
            </a:r>
            <a:r>
              <a:rPr lang="hr-HR" sz="1600" dirty="0"/>
              <a:t>- 1.297.300,39 kn vlastitih ulaganja</a:t>
            </a:r>
          </a:p>
          <a:p>
            <a:pPr lvl="0" algn="l"/>
            <a:r>
              <a:rPr lang="hr-HR" sz="1600" dirty="0"/>
              <a:t>                          - medicinska oprema – 639.895 kn </a:t>
            </a:r>
          </a:p>
          <a:p>
            <a:pPr lvl="0" algn="l"/>
            <a:r>
              <a:rPr lang="hr-HR" sz="1600" dirty="0"/>
              <a:t>                          - ulaganja u uređenje prostora, opremu i inf. programe – 657.405 kn</a:t>
            </a:r>
          </a:p>
          <a:p>
            <a:pPr lvl="0" algn="l"/>
            <a:endParaRPr lang="hr-HR" sz="1600" dirty="0"/>
          </a:p>
          <a:p>
            <a:pPr algn="l"/>
            <a:r>
              <a:rPr lang="hr-HR" sz="1600" dirty="0">
                <a:solidFill>
                  <a:srgbClr val="FF0000"/>
                </a:solidFill>
              </a:rPr>
              <a:t>     ZZHM KZŽ     </a:t>
            </a:r>
            <a:r>
              <a:rPr lang="hr-HR" sz="1600" dirty="0"/>
              <a:t>- 335.000 vlastitih ulaganja</a:t>
            </a:r>
            <a:endParaRPr lang="hr-HR" sz="1600" dirty="0">
              <a:solidFill>
                <a:srgbClr val="FF0000"/>
              </a:solidFill>
            </a:endParaRPr>
          </a:p>
          <a:p>
            <a:pPr algn="l"/>
            <a:r>
              <a:rPr lang="hr-HR" sz="1600" dirty="0">
                <a:solidFill>
                  <a:srgbClr val="FF0000"/>
                </a:solidFill>
              </a:rPr>
              <a:t>                            </a:t>
            </a:r>
            <a:r>
              <a:rPr lang="hr-HR" sz="1600" dirty="0"/>
              <a:t>-  sanacija kotlovnice u Zaboku – 105.000 kn</a:t>
            </a:r>
          </a:p>
          <a:p>
            <a:pPr algn="l"/>
            <a:r>
              <a:rPr lang="hr-HR" sz="1600" dirty="0"/>
              <a:t>                            - specijalizacija 1 dr. med.  – 230.000 kn</a:t>
            </a:r>
          </a:p>
          <a:p>
            <a:pPr algn="l"/>
            <a:r>
              <a:rPr lang="hr-HR" sz="1600" dirty="0">
                <a:solidFill>
                  <a:srgbClr val="FF0000"/>
                </a:solidFill>
              </a:rPr>
              <a:t>     </a:t>
            </a:r>
          </a:p>
          <a:p>
            <a:pPr algn="l"/>
            <a:r>
              <a:rPr lang="hr-HR" sz="1600" dirty="0">
                <a:solidFill>
                  <a:srgbClr val="FF0000"/>
                </a:solidFill>
              </a:rPr>
              <a:t>     Ljekarna KZŽ  </a:t>
            </a:r>
            <a:r>
              <a:rPr lang="hr-HR" sz="1600" dirty="0"/>
              <a:t>- vlastitih ulaganja 720.000 kuna</a:t>
            </a:r>
          </a:p>
          <a:p>
            <a:pPr algn="l"/>
            <a:r>
              <a:rPr lang="hr-HR" sz="1600" dirty="0">
                <a:solidFill>
                  <a:srgbClr val="FF0000"/>
                </a:solidFill>
              </a:rPr>
              <a:t>                            </a:t>
            </a:r>
            <a:r>
              <a:rPr lang="hr-HR" sz="1600" dirty="0"/>
              <a:t>-  završetak uređenja Ljekarničke jedinice </a:t>
            </a:r>
            <a:r>
              <a:rPr lang="hr-HR" sz="1600" dirty="0" err="1"/>
              <a:t>Desinić</a:t>
            </a:r>
            <a:endParaRPr lang="hr-HR" sz="1600" dirty="0"/>
          </a:p>
          <a:p>
            <a:pPr algn="l"/>
            <a:endParaRPr lang="hr-HR" sz="1600" dirty="0"/>
          </a:p>
          <a:p>
            <a:pPr algn="l"/>
            <a:r>
              <a:rPr lang="hr-HR" sz="1600" dirty="0"/>
              <a:t>      </a:t>
            </a:r>
            <a:r>
              <a:rPr lang="hr-HR" sz="1600" dirty="0">
                <a:solidFill>
                  <a:srgbClr val="FF0000"/>
                </a:solidFill>
              </a:rPr>
              <a:t>ZZJZ KZŽ      </a:t>
            </a:r>
            <a:r>
              <a:rPr lang="hr-HR" sz="1600" dirty="0"/>
              <a:t>- 247.094 kn vlastitih ulaganja</a:t>
            </a:r>
            <a:endParaRPr lang="hr-HR" sz="1600" dirty="0">
              <a:solidFill>
                <a:srgbClr val="FF0000"/>
              </a:solidFill>
            </a:endParaRPr>
          </a:p>
          <a:p>
            <a:pPr algn="l"/>
            <a:r>
              <a:rPr lang="hr-HR" sz="1600" dirty="0"/>
              <a:t>                            -  uredska oprema, računala i </a:t>
            </a:r>
            <a:r>
              <a:rPr lang="hr-HR" sz="1600" dirty="0" err="1"/>
              <a:t>rač</a:t>
            </a:r>
            <a:r>
              <a:rPr lang="hr-HR" sz="1600" dirty="0"/>
              <a:t>. programi – 112.000 kn</a:t>
            </a:r>
          </a:p>
          <a:p>
            <a:pPr algn="l"/>
            <a:r>
              <a:rPr lang="hr-HR" sz="1600" dirty="0"/>
              <a:t>                            -  medicinska oprema – 135.000 kn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5258" y="4554951"/>
            <a:ext cx="1865538" cy="12375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3" y="6098700"/>
            <a:ext cx="804742" cy="12314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822" y="6599718"/>
            <a:ext cx="1439146" cy="5425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266" y="6227488"/>
            <a:ext cx="1716065" cy="128704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75" y="6273943"/>
            <a:ext cx="2107262" cy="9365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24" y="6273943"/>
            <a:ext cx="2138487" cy="11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65546"/>
      </p:ext>
    </p:extLst>
  </p:cSld>
  <p:clrMapOvr>
    <a:masterClrMapping/>
  </p:clrMapOvr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12523</TotalTime>
  <Words>2202</Words>
  <Application>Microsoft Office PowerPoint</Application>
  <PresentationFormat>Prilagođeno</PresentationFormat>
  <Paragraphs>332</Paragraphs>
  <Slides>27</Slides>
  <Notes>27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0" baseType="lpstr">
      <vt:lpstr>Arial</vt:lpstr>
      <vt:lpstr>Calibri</vt:lpstr>
      <vt:lpstr>KZZ Powerpoint predložak</vt:lpstr>
      <vt:lpstr> Zdravstvo, socijalna politika, branitelji, civilno društvo i mladi  - realizirano u 2020. godini -                        Krapina, 5. veljače 2021.</vt:lpstr>
      <vt:lpstr>PowerPoint prezentacija</vt:lpstr>
      <vt:lpstr>PowerPoint prezentacija</vt:lpstr>
      <vt:lpstr>Zdravstvo - dec. sredstva 18.943.511 kn   OB Zabok - 10.315.460 kn - medicinska oprema   2.032.651 kn (digitalni RTG uređaj, UZV uređaj, C-luk mobilni   radiološki uređaj, 4 aspiratora, set za atroskopiju)  - kredit  4.502.775 kn                       DZ KZŽ - 940.000 kn  - sanitetska vozila i održavanje (sanitetsko vozilo za    Krapinu i Zlatar)   SBMR KT - 3.415.140 kn - medicinska oprema   1.435.185 kn  (digitalni RTG uređaj, dezitometar) - kredit                          1.053.744 kn (nabava višeslojnog CT uređaja i digitalnog                                                              mamogfskog uređaja) - rekonstrukcija kupaonica u bolesničkim sobama objekta NBO  374.578 kn - računalna oprema i računalni programi    551.633 kn      </vt:lpstr>
      <vt:lpstr>Zdravstvo - dec. sredstva 18.943.511 kn </vt:lpstr>
      <vt:lpstr>Zdravstvo vlastita sredstva KZŽ 7.667.240 kn  - timovi T1 HMP – Klanjec i Konjščina 2.700.000 kn  - kredit OB Zabok                                 1.929.761 kn  - ostalo                                                  3.037.479kn              - med. opreme za ZU (COVID - 19)  - udio KZŽ u projektu DZ   - mrtvozorstvo  - analiza vode  - klaster zdravstvenog turizma  - vodni doprinos SB KT         </vt:lpstr>
      <vt:lpstr>COVID-19 – nabava oprema za zdravstvene ustanove   * sredstva Krapinsko-zagorske županije </vt:lpstr>
      <vt:lpstr>Zdravstvene ustanove KZŽ  – vlastita ulaganja 13.020.715 kn </vt:lpstr>
      <vt:lpstr> Zdravstvene ustanove KZŽ – vlastita ulaganja</vt:lpstr>
      <vt:lpstr>Specijalizacije u zdravstvenim ustanovama          </vt:lpstr>
      <vt:lpstr>Zdravstvo – projekti</vt:lpstr>
      <vt:lpstr>Zdravstvo – projekti</vt:lpstr>
      <vt:lpstr>Zdravstvo – projekti  Projekt EDUPREVENT – Edukacijom do zdravlja - vrijednost – 994.201 kn - nositelj SBMR KT, partneri: ZZJZ KZŽ, ZZHM KZŽ,    DZ KZŽ, Ljekarna KZŽ, OB Zabok - trajanje 12 mjeseci   Projekt 'Korak po korak do mentalnog zdravlja” - projektna prijava - vrijednost – 499.889,68 kn - nositelj Zavod za javno zdravstvo KZŽ  - partneri: KZŽ i Društvo psihologa KZŽ       </vt:lpstr>
      <vt:lpstr> </vt:lpstr>
      <vt:lpstr>Socijalna skrb - vlastita sredstva - 2.046.004 kn  Socijalni program - 644.753 kn  - pomoći obiteljima i samcima   - 341.753 kn (160 JNP)   - pronatalitetni dodatak              - 294.000 kn (226 JNP)   - pomoć u naravi novorođenima -  44.924 kn (oprema za rodilište i paketi za                                                            novorođene)  Provedba Socijalnog plana - 1.376.109 kn   -  razvoj socijalnih usluga za žrtve nasilja (sigurna kuća)  -  986.575 kn   -  rana intervencija                                                              -  211.362 kn   -  produženi stručni postupak i dr. programi za djecu         -    97.871 kn   -  OSI i palijativna skrb                                                        -    73.338 kn   </vt:lpstr>
      <vt:lpstr>  </vt:lpstr>
      <vt:lpstr>KZŽ – prva „Županija prijatelj djece”</vt:lpstr>
      <vt:lpstr>KZŽ – prva „Županija prijatelj djece”</vt:lpstr>
      <vt:lpstr>Socijalna skrb – projekti  Projekt NOVI POČETAK (sigurna kuća)                                       – projektna prijava  - vrijednost – 11.691.289,48 kn - nositelj – Krapinsko-zagorska županija - partneri – Dom NOVI POČETAK, CZSS Krapina - trajanje – 30 mjeseci - Poziv – Osiguravanje sustava podrške za žene žrtve    nasilja i žrtve nasilja u obitelji' – sredstva EU/ESF         </vt:lpstr>
      <vt:lpstr>Nove socijalne usluge u 2020.</vt:lpstr>
      <vt:lpstr>Ostala područja rada  - preuzeti poslovi UDU – 1 246 predmeta (3.538 predmeta ukupno )    - branitelji i stradalnici DR - humanitarna pomoć - zdravstveno osiguranje neosiguranih osoba - prava iz II. svjetskog rata - stambeno zbrinjavanje  </vt:lpstr>
      <vt:lpstr>Planirano u 2021. - 50.288.945 kn </vt:lpstr>
      <vt:lpstr>Planirano u 2021.  Zdravstvo – 35.933.840 kn </vt:lpstr>
      <vt:lpstr>Planirano u 2021. </vt:lpstr>
      <vt:lpstr>Planirano u 2021.   Socijalna skrb     11.881.500 kn    </vt:lpstr>
      <vt:lpstr>Planirano u 2021.    </vt:lpstr>
      <vt:lpstr>PowerPoint prezentacija</vt:lpstr>
    </vt:vector>
  </TitlesOfParts>
  <Company>KZZ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Nikola Gospočić</cp:lastModifiedBy>
  <cp:revision>566</cp:revision>
  <cp:lastPrinted>2021-02-05T08:03:47Z</cp:lastPrinted>
  <dcterms:created xsi:type="dcterms:W3CDTF">2012-01-12T06:54:41Z</dcterms:created>
  <dcterms:modified xsi:type="dcterms:W3CDTF">2021-02-05T09:49:09Z</dcterms:modified>
</cp:coreProperties>
</file>