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theme+xml" PartName="/ppt/theme/theme4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3" r:id="rId2"/>
    <p:sldMasterId id="2147483725" r:id="rId3"/>
    <p:sldMasterId id="2147483737" r:id="rId4"/>
    <p:sldMasterId id="2147483750" r:id="rId5"/>
  </p:sldMasterIdLst>
  <p:notesMasterIdLst>
    <p:notesMasterId r:id="rId64"/>
  </p:notesMasterIdLst>
  <p:sldIdLst>
    <p:sldId id="256" r:id="rId6"/>
    <p:sldId id="330" r:id="rId7"/>
    <p:sldId id="333" r:id="rId8"/>
    <p:sldId id="334" r:id="rId9"/>
    <p:sldId id="335" r:id="rId10"/>
    <p:sldId id="336" r:id="rId11"/>
    <p:sldId id="331" r:id="rId12"/>
    <p:sldId id="332" r:id="rId13"/>
    <p:sldId id="329" r:id="rId14"/>
    <p:sldId id="337" r:id="rId15"/>
    <p:sldId id="258" r:id="rId16"/>
    <p:sldId id="305" r:id="rId17"/>
    <p:sldId id="306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9" r:id="rId29"/>
    <p:sldId id="351" r:id="rId30"/>
    <p:sldId id="352" r:id="rId31"/>
    <p:sldId id="356" r:id="rId32"/>
    <p:sldId id="355" r:id="rId33"/>
    <p:sldId id="353" r:id="rId34"/>
    <p:sldId id="328" r:id="rId35"/>
    <p:sldId id="359" r:id="rId36"/>
    <p:sldId id="376" r:id="rId37"/>
    <p:sldId id="361" r:id="rId38"/>
    <p:sldId id="360" r:id="rId39"/>
    <p:sldId id="308" r:id="rId40"/>
    <p:sldId id="309" r:id="rId41"/>
    <p:sldId id="310" r:id="rId42"/>
    <p:sldId id="312" r:id="rId43"/>
    <p:sldId id="362" r:id="rId44"/>
    <p:sldId id="363" r:id="rId45"/>
    <p:sldId id="364" r:id="rId46"/>
    <p:sldId id="365" r:id="rId47"/>
    <p:sldId id="366" r:id="rId48"/>
    <p:sldId id="367" r:id="rId49"/>
    <p:sldId id="377" r:id="rId50"/>
    <p:sldId id="369" r:id="rId51"/>
    <p:sldId id="370" r:id="rId52"/>
    <p:sldId id="276" r:id="rId53"/>
    <p:sldId id="371" r:id="rId54"/>
    <p:sldId id="284" r:id="rId55"/>
    <p:sldId id="372" r:id="rId56"/>
    <p:sldId id="321" r:id="rId57"/>
    <p:sldId id="374" r:id="rId58"/>
    <p:sldId id="375" r:id="rId59"/>
    <p:sldId id="373" r:id="rId60"/>
    <p:sldId id="302" r:id="rId61"/>
    <p:sldId id="378" r:id="rId62"/>
    <p:sldId id="289" r:id="rId6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>
      <p:cViewPr>
        <p:scale>
          <a:sx n="60" d="100"/>
          <a:sy n="60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8FC7-154C-4FFD-A344-8CAAB0F2C0D8}" type="datetimeFigureOut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40DC-4F98-47B8-A8EC-773FC49F2B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19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6B222-2D07-426F-B652-8ACA2F02CBB7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701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97D8C-C5B4-4048-B312-24B9A2048C90}" type="slidenum">
              <a:rPr lang="hr-HR" altLang="x-none"/>
              <a:pPr/>
              <a:t>14</a:t>
            </a:fld>
            <a:endParaRPr lang="hr-HR" altLang="x-none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49605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6B222-2D07-426F-B652-8ACA2F02CBB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25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140DC-4F98-47B8-A8EC-773FC49F2B06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4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4392E51-E9A3-441F-B6A8-088B7E4C75E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81EE2E-DD26-4DD6-9142-669D2033B301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06C5D72-558B-4788-8166-B66D46FECE81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93DD338-A0E2-4151-A1E0-84216CAABBF9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435E05-1ED4-44F3-9DDA-FA6BBF9232F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C4DFFD-AB58-4DA8-93B1-C90D3A97AF36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BC07B0-554D-4791-BBCD-9A77C513B32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682D2FE-E547-4981-9E0E-F2865B916B52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26233E-7675-4914-B14F-0AED113E7DE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0" y="1768508"/>
            <a:ext cx="394560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600" y="1768508"/>
            <a:ext cx="394704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7002D2B-C427-4520-B8E1-32E0C41375A6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B5F60F-AD8D-47F4-9B2B-806B17A5D2F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7188ADF-251F-49E7-97D7-08F7415A95B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ED60A8-D1FB-4C64-8832-6936CE8BC73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12570C0-71C9-44DF-AE6D-7D88B484A855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81E560-6065-4892-B7FA-7712BBF0C2E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0A626A6-91D0-4CC9-AB92-C7807F58CB6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79B18B-A89F-4B39-ACED-B3BCD4744C0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AA1F02F-611A-4CF6-97B4-AD43180E354D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F8ECC-ED82-459B-92EC-5E54BFD6971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E90F14-00F9-48FF-ACC7-03C8B2B37616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A71C875-D5F9-424B-8343-E01291ABA700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11354E-D7CF-48A8-9CFE-6B71C8473AC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63AD758-6468-43F3-8235-93334A48551D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F10E3B-2BAB-4E5C-8B7C-EFF33FAAA85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283" y="620707"/>
            <a:ext cx="2007360" cy="567275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62" y="620707"/>
            <a:ext cx="5885280" cy="56727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009968A-941A-4F44-9D37-AFF692D87E9C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69D9FE-D84E-4055-B889-C237D780F17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4BEA024-FCC1-4C40-9B0B-77F0BAEB90CD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8C012-A502-4C92-B762-92B5EFFD28D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8EEAC0D-36FF-4102-97C4-111334678678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75476F-B44A-4CAB-8C45-A9CF46A204E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78323A3-5C74-43EF-8B36-B89FD9ACEEE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85557C-0F82-4C4A-8435-C5BFFEEAA40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760" y="1795872"/>
            <a:ext cx="394560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600" y="1795872"/>
            <a:ext cx="394704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0859C77-1349-4E46-8833-C161E6A5BF1F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1A0A37-DA69-4A4B-A4A3-A3DE86609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10286B7-BCC9-4DE1-85AF-E679689956A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ECC654-362A-477A-A175-A0B414312F2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FAC781C-EA57-4FB1-BB84-77331B042460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3A9967-362D-4933-B7EE-933F716CB3C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15CFB0A-F982-4E3B-BFC1-6DF238CFC005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44783-C6B7-45B8-B318-FCA91F1CE8A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FBB80F7-ECC9-4784-B5A4-28DC0378D65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176E5FB-C4C0-4F1B-B578-37C60E707B3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F6C2D0-530D-4562-B8CA-C34034A0F5C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F342A64-3DF1-4AAF-A3F8-905113359A13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C3CD22-54FD-4902-BF42-0F244602580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469B903-1330-4586-8248-609AA251E5A9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30ED70-457B-4005-B69E-05B33BB783D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73632"/>
            <a:ext cx="2056320" cy="60471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4" y="273632"/>
            <a:ext cx="6033600" cy="60471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E891711-3FB7-4BC4-A743-A289DE6E5410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2B3515-D25A-42D4-9B94-F4CAE610EAD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4A69F3F-B717-428A-A96B-AEA4C0E881D0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A66DAA-5E25-43C1-9842-AF817EF598F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30B254E-5D6F-495F-A6F7-F74D88F7D32E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4ADEB2-DC7D-4EFB-A559-3D0FA40440A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A5A9C7C-A420-421D-96C7-1718729447F5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7CF137-0972-498C-B888-60AEBCEFE93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96437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96437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71FC313-9421-4D42-B90D-07C3A954177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FED501-6CC2-4465-8DC9-9AB50936678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13402AB-8E60-44F6-9827-A64076BBF888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64B0A-E245-47FA-AE27-0F953601F6D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DF17065-C806-48A2-BDE8-32E737516BAE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B6A348-A0D3-4CB3-852D-6BAD60BE9C4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D14D745-E935-4AB6-AEE7-BBDFEB8390DF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CFFD2ED-4B46-4031-88AE-F9ED2A2053A0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ED3375-076C-412F-A9E1-F06033C401E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0F08BE3-067F-46CF-B90A-2197E5A1B013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2226B0-59D0-4E5D-9EBB-9AF2474A757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66418DB-BD7C-49E4-B54E-AFE4C5FC23F9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D3747A-7B5C-4B2C-97A9-DD0B84751EA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095F81E-9DC4-460C-B6E0-815FE49C8EDF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28AC8B-406D-449F-AE2E-543EDD9DBCD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621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621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1C657E5-9CFE-4143-9320-0E8DFBB6F5C2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6C0A02-785B-4D3F-AB7B-04EAFE32C58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5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BDCF8E3A-4457-41FD-AAE4-66D7160B13DC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345307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5" y="634530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E392CF4-F312-4227-8BBE-22647307D37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2118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119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119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119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21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1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119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9A2435B-090C-4FB6-AF00-6D32D881E4A2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2119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119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A66DAA-5E25-43C1-9842-AF817EF598F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1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 autoUpdateAnimBg="0"/>
      <p:bldP spid="221194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1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211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F6FA6-9E24-4E6A-AD7B-6ACC804EA6E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DEB2-DC7D-4EFB-A559-3D0FA40440A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50932C-35CC-4F80-BB21-A3E34781C518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CF137-0972-498C-B888-60AEBCEFE93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E5E33-874E-4DC3-9D75-7898906CF68C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ED501-6CC2-4465-8DC9-9AB509366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F7BD60B-2927-4B44-A483-E1C35DE7835A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AE5294-53B2-4B43-BD3C-70576A43657A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64B0A-E245-47FA-AE27-0F953601F6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97BEE6-DD79-43C1-AFD5-6BCB5A76534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6A348-A0D3-4CB3-852D-6BAD60BE9C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C9D46-0C5A-4AE6-90CC-F00C0CC1D121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D3375-076C-412F-A9E1-F06033C401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1E016-FB28-4CE2-9A61-53D5718544C5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26B0-59D0-4E5D-9EBB-9AF2474A75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6F406-EEEA-4AD4-BCEE-A17F09C20742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747A-7B5C-4B2C-97A9-DD0B84751E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B6A7A-BEFF-45AA-96BB-F313D1EA51D3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8AC8B-406D-449F-AE2E-543EDD9DBC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81E47-44E3-4FF8-A131-2460494B598E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C0A02-785B-4D3F-AB7B-04EAFE32C5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2F2228F-8044-4910-8CFA-4E58DBCC27C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0810B45-E531-4424-9452-4424A0D49362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71BD0E2-8E5E-4C68-B272-DA1F59109CE1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9458146-2991-44A7-B5BC-051CE156AE09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naslova teksta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teksta</a:t>
            </a:r>
          </a:p>
          <a:p>
            <a:pPr lvl="1"/>
            <a:r>
              <a:rPr lang="en-GB" smtClean="0"/>
              <a:t>Druga razina kontura</a:t>
            </a:r>
          </a:p>
          <a:p>
            <a:pPr lvl="2"/>
            <a:r>
              <a:rPr lang="en-GB" smtClean="0"/>
              <a:t>Treća razina konture</a:t>
            </a:r>
          </a:p>
          <a:p>
            <a:pPr lvl="3"/>
            <a:r>
              <a:rPr lang="en-GB" smtClean="0"/>
              <a:t>Četvrta razina kontura</a:t>
            </a:r>
          </a:p>
          <a:p>
            <a:pPr lvl="4"/>
            <a:r>
              <a:rPr lang="en-GB" smtClean="0"/>
              <a:t>Peta razina kontura</a:t>
            </a:r>
          </a:p>
          <a:p>
            <a:pPr lvl="4"/>
            <a:r>
              <a:rPr lang="en-GB" smtClean="0"/>
              <a:t>Šesta razina kontura</a:t>
            </a:r>
          </a:p>
          <a:p>
            <a:pPr lvl="4"/>
            <a:r>
              <a:rPr lang="en-GB" smtClean="0"/>
              <a:t>Sedma razina konture</a:t>
            </a:r>
          </a:p>
          <a:p>
            <a:pPr lvl="4"/>
            <a:r>
              <a:rPr lang="en-GB" smtClean="0"/>
              <a:t>Osma razina kontura</a:t>
            </a:r>
          </a:p>
          <a:p>
            <a:pPr lvl="4"/>
            <a:r>
              <a:rPr lang="en-GB" smtClean="0"/>
              <a:t>Devet razina kontura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1B82542-4570-4069-8D0D-5499C4C9BB21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3D37A69-B01C-43FB-B318-F5814C6FA66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3760" y="620707"/>
            <a:ext cx="7672320" cy="927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naslova teksta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3760" y="1768507"/>
            <a:ext cx="803088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teksta</a:t>
            </a:r>
          </a:p>
          <a:p>
            <a:pPr lvl="1"/>
            <a:r>
              <a:rPr lang="en-GB" smtClean="0"/>
              <a:t>Druga razina kontura</a:t>
            </a:r>
          </a:p>
          <a:p>
            <a:pPr lvl="2"/>
            <a:r>
              <a:rPr lang="en-GB" smtClean="0"/>
              <a:t>Treća razina konture</a:t>
            </a:r>
          </a:p>
          <a:p>
            <a:pPr lvl="3"/>
            <a:r>
              <a:rPr lang="en-GB" smtClean="0"/>
              <a:t>Četvrta razina kontura</a:t>
            </a:r>
          </a:p>
          <a:p>
            <a:pPr lvl="4"/>
            <a:r>
              <a:rPr lang="en-GB" smtClean="0"/>
              <a:t>Peta razina kontura</a:t>
            </a:r>
          </a:p>
          <a:p>
            <a:pPr lvl="4"/>
            <a:r>
              <a:rPr lang="en-GB" smtClean="0"/>
              <a:t>Šesta razina kontura</a:t>
            </a:r>
          </a:p>
          <a:p>
            <a:pPr lvl="4"/>
            <a:r>
              <a:rPr lang="en-GB" smtClean="0"/>
              <a:t>Sedma razina konture</a:t>
            </a:r>
          </a:p>
          <a:p>
            <a:pPr lvl="4"/>
            <a:r>
              <a:rPr lang="en-GB" smtClean="0"/>
              <a:t>Osma razina kontura</a:t>
            </a:r>
          </a:p>
          <a:p>
            <a:pPr lvl="4"/>
            <a:r>
              <a:rPr lang="en-GB" smtClean="0"/>
              <a:t>Devet razina kontura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9600" y="5731802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441168E4-0895-4C93-BC6B-C3E6FB9A187D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963520" y="575772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196322" y="575772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F20FFD16-56EE-4DDD-AD72-156353DB9FC8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860" indent="-259178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2pPr>
      <a:lvl3pPr marL="1036707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3pPr>
      <a:lvl4pPr marL="1451391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4pPr>
      <a:lvl5pPr marL="1866074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5pPr>
      <a:lvl6pPr marL="2280758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5440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10124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4806" indent="-207341" algn="ctr" defTabSz="407484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11013" indent="-311013" algn="l" defTabSz="407484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860" indent="-259178" algn="l" defTabSz="407484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cs typeface="+mn-cs"/>
        </a:defRPr>
      </a:lvl2pPr>
      <a:lvl3pPr marL="1036707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3pPr>
      <a:lvl4pPr marL="1451391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4pPr>
      <a:lvl5pPr marL="1866074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5pPr>
      <a:lvl6pPr marL="2280758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440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124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4806" indent="-207341" algn="l" defTabSz="407484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naslova teksta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3760" y="1795871"/>
            <a:ext cx="803088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teksta</a:t>
            </a:r>
          </a:p>
          <a:p>
            <a:pPr lvl="1"/>
            <a:r>
              <a:rPr lang="en-GB" smtClean="0"/>
              <a:t>Druga razina kontura</a:t>
            </a:r>
          </a:p>
          <a:p>
            <a:pPr lvl="2"/>
            <a:r>
              <a:rPr lang="en-GB" smtClean="0"/>
              <a:t>Treća razina konture</a:t>
            </a:r>
          </a:p>
          <a:p>
            <a:pPr lvl="3"/>
            <a:r>
              <a:rPr lang="en-GB" smtClean="0"/>
              <a:t>Četvrta razina kontura</a:t>
            </a:r>
          </a:p>
          <a:p>
            <a:pPr lvl="4"/>
            <a:r>
              <a:rPr lang="en-GB" smtClean="0"/>
              <a:t>Peta razina kontura</a:t>
            </a:r>
          </a:p>
          <a:p>
            <a:pPr lvl="4"/>
            <a:r>
              <a:rPr lang="en-GB" smtClean="0"/>
              <a:t>Šesta razina kontura</a:t>
            </a:r>
          </a:p>
          <a:p>
            <a:pPr lvl="4"/>
            <a:r>
              <a:rPr lang="en-GB" smtClean="0"/>
              <a:t>Sedma razina konture</a:t>
            </a:r>
          </a:p>
          <a:p>
            <a:pPr lvl="4"/>
            <a:r>
              <a:rPr lang="en-GB" smtClean="0"/>
              <a:t>Osma razina kontura</a:t>
            </a:r>
          </a:p>
          <a:p>
            <a:pPr lvl="4"/>
            <a:r>
              <a:rPr lang="en-GB" smtClean="0"/>
              <a:t>Devet razina kontura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55840" y="5953585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9EC45AFB-89EE-4F10-BB3E-FE2759A38924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25600" y="5953585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654243" y="5953585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DD159558-0E16-4B92-AA79-9CC4515427EC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+mj-lt"/>
          <a:ea typeface="+mj-ea"/>
          <a:cs typeface="+mj-cs"/>
        </a:defRPr>
      </a:lvl1pPr>
      <a:lvl2pPr marL="673790" indent="-259151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2pPr>
      <a:lvl3pPr marL="1036599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3pPr>
      <a:lvl4pPr marL="145124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4pPr>
      <a:lvl5pPr marL="1865880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5pPr>
      <a:lvl6pPr marL="228052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6pPr>
      <a:lvl7pPr marL="269516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7pPr>
      <a:lvl8pPr marL="3109802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8pPr>
      <a:lvl9pPr marL="3524441" indent="-207320" algn="ctr" defTabSz="40744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10981" indent="-310981" algn="l" defTabSz="407442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80"/>
          </a:solidFill>
          <a:latin typeface="+mn-lt"/>
          <a:ea typeface="+mn-ea"/>
          <a:cs typeface="+mn-cs"/>
        </a:defRPr>
      </a:lvl1pPr>
      <a:lvl2pPr marL="673790" indent="-259151" algn="l" defTabSz="407442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80"/>
          </a:solidFill>
          <a:latin typeface="+mn-lt"/>
          <a:cs typeface="+mn-cs"/>
        </a:defRPr>
      </a:lvl2pPr>
      <a:lvl3pPr marL="1036599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80"/>
          </a:solidFill>
          <a:latin typeface="+mn-lt"/>
          <a:cs typeface="+mn-cs"/>
        </a:defRPr>
      </a:lvl3pPr>
      <a:lvl4pPr marL="145124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4pPr>
      <a:lvl5pPr marL="1865880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5pPr>
      <a:lvl6pPr marL="228052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6pPr>
      <a:lvl7pPr marL="269516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7pPr>
      <a:lvl8pPr marL="3109802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8pPr>
      <a:lvl9pPr marL="3524441" indent="-207320" algn="l" defTabSz="407442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naslova teksta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964370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uređivanje oblika teksta</a:t>
            </a:r>
          </a:p>
          <a:p>
            <a:pPr lvl="1"/>
            <a:r>
              <a:rPr lang="en-GB" smtClean="0"/>
              <a:t>Druga razina kontura</a:t>
            </a:r>
          </a:p>
          <a:p>
            <a:pPr lvl="2"/>
            <a:r>
              <a:rPr lang="en-GB" smtClean="0"/>
              <a:t>Treća razina konture</a:t>
            </a:r>
          </a:p>
          <a:p>
            <a:pPr lvl="3"/>
            <a:r>
              <a:rPr lang="en-GB" smtClean="0"/>
              <a:t>Četvrta razina kontura</a:t>
            </a:r>
          </a:p>
          <a:p>
            <a:pPr lvl="4"/>
            <a:r>
              <a:rPr lang="en-GB" smtClean="0"/>
              <a:t>Peta razina kontura</a:t>
            </a:r>
          </a:p>
          <a:p>
            <a:pPr lvl="4"/>
            <a:r>
              <a:rPr lang="en-GB" smtClean="0"/>
              <a:t>Šesta razina kontura</a:t>
            </a:r>
          </a:p>
          <a:p>
            <a:pPr lvl="4"/>
            <a:r>
              <a:rPr lang="en-GB" smtClean="0"/>
              <a:t>Sedma razina konture</a:t>
            </a:r>
          </a:p>
          <a:p>
            <a:pPr lvl="4"/>
            <a:r>
              <a:rPr lang="en-GB" smtClean="0"/>
              <a:t>Osma razina kontura</a:t>
            </a:r>
          </a:p>
          <a:p>
            <a:pPr lvl="4"/>
            <a:r>
              <a:rPr lang="en-GB" smtClean="0"/>
              <a:t>Devet razina kontura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345307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fld id="{B1C7FA86-CE70-4D50-A858-EFB5811E111C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345307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13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345307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FFFFFF"/>
                </a:solidFill>
                <a:latin typeface="Times New Roman" pitchFamily="16" charset="0"/>
                <a:cs typeface="+mn-cs"/>
              </a:defRPr>
            </a:lvl1pPr>
          </a:lstStyle>
          <a:p>
            <a:fld id="{9772C140-26B8-4A67-BA32-8374541D18FE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marL="673720" indent="-259124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2pPr>
      <a:lvl3pPr marL="1036491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3pPr>
      <a:lvl4pPr marL="1451090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4pPr>
      <a:lvl5pPr marL="1865687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5pPr>
      <a:lvl6pPr marL="2280285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6pPr>
      <a:lvl7pPr marL="2694882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7pPr>
      <a:lvl8pPr marL="3109480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8pPr>
      <a:lvl9pPr marL="3524075" indent="-207299" algn="ctr" defTabSz="40739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10948" indent="-310948" algn="l" defTabSz="407399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673720" indent="-259124" algn="l" defTabSz="407399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FFFFFF"/>
          </a:solidFill>
          <a:latin typeface="+mn-lt"/>
          <a:cs typeface="+mn-cs"/>
        </a:defRPr>
      </a:lvl2pPr>
      <a:lvl3pPr marL="1036491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cs typeface="+mn-cs"/>
        </a:defRPr>
      </a:lvl3pPr>
      <a:lvl4pPr marL="1451090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4pPr>
      <a:lvl5pPr marL="1865687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5pPr>
      <a:lvl6pPr marL="2280285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6pPr>
      <a:lvl7pPr marL="2694882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7pPr>
      <a:lvl8pPr marL="3109480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8pPr>
      <a:lvl9pPr marL="3524075" indent="-207299" algn="l" defTabSz="407399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201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01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01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220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0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0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0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20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20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C177950-0D85-4AA1-A5A4-AC90EF376B07}" type="datetime1">
              <a:rPr lang="hr-HR" smtClean="0"/>
              <a:pPr/>
              <a:t>23.1.2018.</a:t>
            </a:fld>
            <a:endParaRPr lang="hr-HR"/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220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95449F-2FE1-47FF-BFD8-10430F5E7C6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0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 naslova matrice</a:t>
            </a:r>
          </a:p>
        </p:txBody>
      </p:sp>
      <p:sp>
        <p:nvSpPr>
          <p:cNvPr id="220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da biste uredili stilove teksta matrice</a:t>
            </a:r>
          </a:p>
          <a:p>
            <a:pPr lvl="1"/>
            <a:r>
              <a:rPr lang="en-US" smtClean="0"/>
              <a:t>Druga razina</a:t>
            </a:r>
          </a:p>
          <a:p>
            <a:pPr lvl="2"/>
            <a:r>
              <a:rPr lang="en-US" smtClean="0"/>
              <a:t>Treća razina</a:t>
            </a:r>
          </a:p>
          <a:p>
            <a:pPr lvl="3"/>
            <a:r>
              <a:rPr lang="en-US" smtClean="0"/>
              <a:t>Četvrta razina</a:t>
            </a:r>
          </a:p>
          <a:p>
            <a:pPr lvl="4"/>
            <a:r>
              <a:rPr lang="en-US" smtClean="0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414952" cy="244827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CENTAR ZA KOORDINACIJU PALIJATIVNE SKRBI KARLOVAČKE ŽUPANIJE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317576"/>
            <a:ext cx="5976664" cy="2207768"/>
          </a:xfrm>
        </p:spPr>
        <p:txBody>
          <a:bodyPr>
            <a:normAutofit fontScale="25000" lnSpcReduction="20000"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8000" dirty="0"/>
          </a:p>
          <a:p>
            <a:r>
              <a:rPr lang="hr-HR" sz="8000" b="1" dirty="0" smtClean="0"/>
              <a:t>Marijana Car, bacc.med.techn.</a:t>
            </a:r>
          </a:p>
          <a:p>
            <a:r>
              <a:rPr lang="hr-HR" sz="8000" b="1" dirty="0" smtClean="0"/>
              <a:t>Martina Horvat, bacc.med.techn.</a:t>
            </a:r>
          </a:p>
          <a:p>
            <a:endParaRPr lang="hr-HR" sz="8000" b="1" dirty="0"/>
          </a:p>
          <a:p>
            <a:r>
              <a:rPr lang="hr-HR" sz="8000" b="1" dirty="0" smtClean="0"/>
              <a:t>Zagreb, siječanj 2018</a:t>
            </a:r>
            <a:r>
              <a:rPr lang="hr-HR" sz="5600" dirty="0" smtClean="0"/>
              <a:t>.</a:t>
            </a:r>
            <a:endParaRPr lang="hr-HR" sz="5600" dirty="0"/>
          </a:p>
        </p:txBody>
      </p:sp>
      <p:pic>
        <p:nvPicPr>
          <p:cNvPr id="1026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2204864"/>
            <a:ext cx="2016224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04864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19288" t="16384" r="20075" b="7980"/>
          <a:stretch/>
        </p:blipFill>
        <p:spPr>
          <a:xfrm>
            <a:off x="539552" y="908720"/>
            <a:ext cx="7848872" cy="5328591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07604" y="6529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 ORGANIZACIJE PALIJATIVNE SKRBI U KARLOVAČKOJ ŽUPANIJI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27784" y="2636912"/>
            <a:ext cx="3384376" cy="792088"/>
          </a:xfrm>
          <a:prstGeom prst="roundRect">
            <a:avLst>
              <a:gd name="adj" fmla="val 13793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CENTAR ZA KOORDINACIJU      Dom</a:t>
            </a:r>
            <a:r>
              <a:rPr kumimoji="0" lang="hr-HR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zdravlja Karlovac</a:t>
            </a:r>
            <a:r>
              <a:rPr kumimoji="0" lang="hr-H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0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505129" cy="614149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116632"/>
            <a:ext cx="2952328" cy="151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PUT  1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Bolesnik prepoznat-registriran od strane LOM-a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MKB Z51.5, obrasci*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72000" y="170080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47864" y="3501008"/>
            <a:ext cx="2736304" cy="9361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Centar za koordinaciju palijativne skrbi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2708920"/>
            <a:ext cx="1944216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Kućno liječenje LOM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91680" y="1556792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55576" y="4221088"/>
            <a:ext cx="1944216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Patronažna sestra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63688" y="38610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3688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83568" y="5589240"/>
            <a:ext cx="2016224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Njega u kući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32240" y="2708920"/>
            <a:ext cx="1922512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Hospitalizacija – palijativni krevet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44208" y="1628800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16016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75856" y="5085184"/>
            <a:ext cx="1512168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hr-HR" dirty="0"/>
          </a:p>
          <a:p>
            <a:pPr algn="ctr">
              <a:buFont typeface="Arial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Centar </a:t>
            </a:r>
            <a:r>
              <a:rPr lang="hr-HR" b="1" dirty="0">
                <a:solidFill>
                  <a:schemeClr val="tx1"/>
                </a:solidFill>
              </a:rPr>
              <a:t>za socijalnu skrb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3275856" y="2060848"/>
            <a:ext cx="2880320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Obrazac za registraciju palijativnog pacijenta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76256" y="4293096"/>
            <a:ext cx="2051720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*</a:t>
            </a:r>
          </a:p>
          <a:p>
            <a:pPr algn="ctr"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tx1"/>
                </a:solidFill>
              </a:rPr>
              <a:t> SPICT </a:t>
            </a:r>
            <a:r>
              <a:rPr lang="hr-HR" b="1" dirty="0">
                <a:solidFill>
                  <a:schemeClr val="tx1"/>
                </a:solidFill>
              </a:rPr>
              <a:t>alat</a:t>
            </a:r>
          </a:p>
          <a:p>
            <a:pPr algn="ctr"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tx1"/>
                </a:solidFill>
              </a:rPr>
              <a:t>Obrazac  </a:t>
            </a:r>
            <a:r>
              <a:rPr lang="hr-HR" b="1" dirty="0">
                <a:solidFill>
                  <a:schemeClr val="tx1"/>
                </a:solidFill>
              </a:rPr>
              <a:t>za probir</a:t>
            </a:r>
          </a:p>
          <a:p>
            <a:pPr algn="ctr">
              <a:buFont typeface="Arial" pitchFamily="34" charset="0"/>
              <a:buChar char="•"/>
            </a:pPr>
            <a:r>
              <a:rPr lang="hr-HR" b="1" dirty="0">
                <a:solidFill>
                  <a:schemeClr val="tx1"/>
                </a:solidFill>
              </a:rPr>
              <a:t>Pismena suglasnost</a:t>
            </a:r>
          </a:p>
          <a:p>
            <a:pPr algn="ctr">
              <a:buFont typeface="Arial" pitchFamily="34" charset="0"/>
              <a:buChar char="•"/>
            </a:pPr>
            <a:r>
              <a:rPr lang="hr-HR" b="1" dirty="0">
                <a:solidFill>
                  <a:schemeClr val="tx1"/>
                </a:solidFill>
              </a:rPr>
              <a:t>Obrazac za registraciju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0072" y="5085184"/>
            <a:ext cx="1368152" cy="10081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Ljekarnici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64088" y="458112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11960" y="458112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niOkvir 20"/>
          <p:cNvSpPr txBox="1"/>
          <p:nvPr/>
        </p:nvSpPr>
        <p:spPr>
          <a:xfrm>
            <a:off x="0" y="332656"/>
            <a:ext cx="2771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PROŠIRENJE PUTA 1,2 </a:t>
            </a:r>
          </a:p>
        </p:txBody>
      </p:sp>
    </p:spTree>
    <p:extLst>
      <p:ext uri="{BB962C8B-B14F-4D97-AF65-F5344CB8AC3E}">
        <p14:creationId xmlns:p14="http://schemas.microsoft.com/office/powerpoint/2010/main" val="701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404664"/>
            <a:ext cx="2952328" cy="1368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PUT  2</a:t>
            </a: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Bolesnik prepoznat-registriran unutar bolničkog sustava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MKB Z51.5, obrasci *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44008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79912" y="2348880"/>
            <a:ext cx="1872208" cy="1080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Centar za koordinaciju palijativne skrbi (2)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1916832"/>
            <a:ext cx="2592288" cy="151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Otpust kući</a:t>
            </a:r>
          </a:p>
          <a:p>
            <a:pPr marL="342900" indent="-342900" algn="ctr">
              <a:buAutoNum type="arabicPeriod"/>
            </a:pPr>
            <a:r>
              <a:rPr lang="hr-HR" b="1" dirty="0">
                <a:solidFill>
                  <a:schemeClr val="tx1"/>
                </a:solidFill>
              </a:rPr>
              <a:t>Otpusno pismo liječnika</a:t>
            </a:r>
          </a:p>
          <a:p>
            <a:pPr marL="342900" indent="-342900" algn="ctr">
              <a:buAutoNum type="arabicPeriod"/>
            </a:pPr>
            <a:r>
              <a:rPr lang="hr-HR" b="1" dirty="0">
                <a:solidFill>
                  <a:schemeClr val="tx1"/>
                </a:solidFill>
              </a:rPr>
              <a:t>Otpusno pismo zdravstvene njege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836712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87624" y="3789040"/>
            <a:ext cx="1224136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LOM (1,2)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35696" y="34290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3688" y="52292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55576" y="5589240"/>
            <a:ext cx="2016224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Njega u kući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16216" y="2348880"/>
            <a:ext cx="2376264" cy="20162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Interhospitalni premještaj</a:t>
            </a:r>
          </a:p>
          <a:p>
            <a:pPr marL="342900" indent="-342900" algn="ctr">
              <a:buAutoNum type="arabicPeriod"/>
            </a:pPr>
            <a:r>
              <a:rPr lang="hr-HR" b="1" dirty="0">
                <a:solidFill>
                  <a:schemeClr val="tx1"/>
                </a:solidFill>
              </a:rPr>
              <a:t>Otpusno pismo liječnika</a:t>
            </a:r>
          </a:p>
          <a:p>
            <a:pPr marL="342900" indent="-342900" algn="ctr">
              <a:buAutoNum type="arabicPeriod"/>
            </a:pPr>
            <a:r>
              <a:rPr lang="hr-HR" b="1" dirty="0">
                <a:solidFill>
                  <a:schemeClr val="tx1"/>
                </a:solidFill>
              </a:rPr>
              <a:t>Otpusno pismo zdravstvene njege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156176" y="69269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16016" y="371703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51920" y="5013176"/>
            <a:ext cx="1800200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Centar za socijalnu skrb</a:t>
            </a:r>
          </a:p>
          <a:p>
            <a:pPr algn="ctr">
              <a:buFont typeface="Arial" pitchFamily="34" charset="0"/>
              <a:buChar char="•"/>
            </a:pPr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>
              <a:solidFill>
                <a:schemeClr val="tx1"/>
              </a:solidFill>
            </a:endParaRPr>
          </a:p>
          <a:p>
            <a:pPr algn="ctr"/>
            <a:endParaRPr lang="hr-HR" dirty="0"/>
          </a:p>
          <a:p>
            <a:pPr algn="ctr"/>
            <a:endParaRPr lang="hr-HR" dirty="0"/>
          </a:p>
        </p:txBody>
      </p:sp>
      <p:cxnSp>
        <p:nvCxnSpPr>
          <p:cNvPr id="32" name="Straight Arrow Connector 31"/>
          <p:cNvCxnSpPr>
            <a:endCxn id="34" idx="0"/>
          </p:cNvCxnSpPr>
          <p:nvPr/>
        </p:nvCxnSpPr>
        <p:spPr>
          <a:xfrm>
            <a:off x="1763688" y="443711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55576" y="4653136"/>
            <a:ext cx="2016224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Patronažna sestra (2)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131840" y="242088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796136" y="2636912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28184" y="5013176"/>
            <a:ext cx="1656184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Ljekarnici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52120" y="3789040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64288" y="332656"/>
            <a:ext cx="1490464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tx1"/>
                </a:solidFill>
              </a:rPr>
              <a:t>*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SPICT alat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Obrazac  za probir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Pismena suglasnost</a:t>
            </a:r>
          </a:p>
          <a:p>
            <a:pPr algn="ctr"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</a:rPr>
              <a:t>Obrazac za registraciju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0" y="332656"/>
            <a:ext cx="2771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PROŠIRENJE PUTA 1,2 </a:t>
            </a:r>
          </a:p>
        </p:txBody>
      </p:sp>
    </p:spTree>
    <p:extLst>
      <p:ext uri="{BB962C8B-B14F-4D97-AF65-F5344CB8AC3E}">
        <p14:creationId xmlns:p14="http://schemas.microsoft.com/office/powerpoint/2010/main" val="41452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1304925" y="1721644"/>
            <a:ext cx="2862263" cy="35635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8100000" scaled="1"/>
          </a:gradFill>
          <a:ln w="12600" cap="flat">
            <a:solidFill>
              <a:srgbClr val="92CDD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hr-HR" altLang="x-none" sz="1350" b="1" dirty="0">
                <a:latin typeface="Calibri" panose="020F0502020204030204" pitchFamily="34" charset="0"/>
              </a:rPr>
              <a:t>CENTAR ZA KOORDINACIJU</a:t>
            </a:r>
          </a:p>
          <a:p>
            <a:pPr algn="ctr">
              <a:spcAft>
                <a:spcPts val="750"/>
              </a:spcAft>
            </a:pPr>
            <a:r>
              <a:rPr lang="hr-HR" altLang="x-none" sz="1500" b="1" dirty="0">
                <a:latin typeface="Calibri" panose="020F0502020204030204" pitchFamily="34" charset="0"/>
              </a:rPr>
              <a:t>PRI USTANOVI ZA ZDRAVSTVENU NJEGU U KUĆI KARLOVAC</a:t>
            </a:r>
          </a:p>
          <a:p>
            <a:pPr lvl="1" algn="ctr"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njega u kući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patronažna služba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fizikalna terapija u kući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socijalni radnik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psiholog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duhovnik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posudionica pomagala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volonter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pružatelji socijalnih usluga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HZZO</a:t>
            </a:r>
          </a:p>
          <a:p>
            <a:pPr algn="ctr" hangingPunct="1">
              <a:lnSpc>
                <a:spcPct val="100000"/>
              </a:lnSpc>
              <a:buFont typeface="Symbol" panose="05050102010706020507" pitchFamily="18" charset="2"/>
              <a:buChar char="·"/>
            </a:pPr>
            <a:r>
              <a:rPr lang="hr-HR" altLang="x-none" sz="1350" b="1" dirty="0">
                <a:latin typeface="Calibri" panose="020F0502020204030204" pitchFamily="34" charset="0"/>
              </a:rPr>
              <a:t>ZZJZ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65660" y="839391"/>
            <a:ext cx="6048375" cy="529828"/>
          </a:xfrm>
          <a:prstGeom prst="rect">
            <a:avLst/>
          </a:prstGeom>
          <a:gradFill rotWithShape="0">
            <a:gsLst>
              <a:gs pos="0">
                <a:srgbClr val="CCFF00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r-HR" altLang="x-none" sz="15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ŽUPANIJSKI CENTAR ZA KOORDINACIJU PALIJATIVNE </a:t>
            </a:r>
            <a:r>
              <a:rPr lang="hr-HR" altLang="x-none" sz="15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SKRBI DZ KARLOVAC</a:t>
            </a:r>
            <a:endParaRPr lang="hr-HR" altLang="x-none" sz="15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329113" y="2336008"/>
            <a:ext cx="3401616" cy="897731"/>
          </a:xfrm>
          <a:prstGeom prst="rect">
            <a:avLst/>
          </a:prstGeom>
          <a:gradFill rotWithShape="0">
            <a:gsLst>
              <a:gs pos="0">
                <a:srgbClr val="CCFF00"/>
              </a:gs>
              <a:gs pos="100000">
                <a:srgbClr val="FFFF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hr-HR" altLang="x-none" sz="135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USPOSTAVA BRZIH LINIJA ZA PALIJATIVNE PACIJENTE SA CILJEM LAGANE DOSTUPNOSTI SVIH DIONIKA KOJI PRUŽAJU PALIJATIVNU SKRB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67189" y="3826669"/>
            <a:ext cx="1241822" cy="576263"/>
          </a:xfrm>
          <a:prstGeom prst="rect">
            <a:avLst/>
          </a:prstGeom>
          <a:gradFill rotWithShape="0">
            <a:gsLst>
              <a:gs pos="0">
                <a:srgbClr val="56AD00"/>
              </a:gs>
              <a:gs pos="100000">
                <a:srgbClr val="99FF33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x-none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IZRADA KATALOGA SA KONTAKTIMA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06541" y="4637486"/>
            <a:ext cx="2214563" cy="915590"/>
          </a:xfrm>
          <a:prstGeom prst="rect">
            <a:avLst/>
          </a:prstGeom>
          <a:gradFill rotWithShape="0">
            <a:gsLst>
              <a:gs pos="0">
                <a:srgbClr val="56AD00"/>
              </a:gs>
              <a:gs pos="100000">
                <a:srgbClr val="99FF33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x-none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JEDINSTVENA DOKUMENTACIJA ZA PRAĆENJE PALIJATIVNIH BOLESNIKA (DOPUNA POSTOJEĆE)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86438" y="3826669"/>
            <a:ext cx="1620441" cy="576263"/>
          </a:xfrm>
          <a:prstGeom prst="rect">
            <a:avLst/>
          </a:prstGeom>
          <a:gradFill rotWithShape="0">
            <a:gsLst>
              <a:gs pos="0">
                <a:srgbClr val="56AD00"/>
              </a:gs>
              <a:gs pos="100000">
                <a:srgbClr val="99FF33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x-none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IZRADA REGISTRA PALIJATIVNIH BOLESNIKA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489848" y="3233739"/>
            <a:ext cx="434578" cy="59412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435328" y="3287316"/>
            <a:ext cx="108347" cy="59412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624513" y="3233739"/>
            <a:ext cx="1191" cy="140374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35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547664" y="1844824"/>
            <a:ext cx="2376264" cy="100811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Centar za koordinaciju pri Domu zdravlja Karlovac </a:t>
            </a:r>
          </a:p>
        </p:txBody>
      </p:sp>
    </p:spTree>
    <p:extLst>
      <p:ext uri="{BB962C8B-B14F-4D97-AF65-F5344CB8AC3E}">
        <p14:creationId xmlns:p14="http://schemas.microsoft.com/office/powerpoint/2010/main" val="111227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36175" y="2780928"/>
            <a:ext cx="6776114" cy="297773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PALIJATIVNI BOLESNIK</a:t>
            </a:r>
          </a:p>
          <a:p>
            <a:pPr algn="ctr"/>
            <a:r>
              <a:rPr lang="hr-HR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MEDICINSKA DOKUMENTACIJA</a:t>
            </a:r>
            <a:r>
              <a:rPr lang="hr-HR" sz="1350" dirty="0"/>
              <a:t>:</a:t>
            </a:r>
          </a:p>
          <a:p>
            <a:endParaRPr lang="hr-HR" sz="1350" dirty="0"/>
          </a:p>
          <a:p>
            <a:pPr marL="257175" indent="-257175">
              <a:buAutoNum type="arabicPeriod"/>
            </a:pPr>
            <a:r>
              <a:rPr lang="hr-HR" b="1" dirty="0">
                <a:solidFill>
                  <a:srgbClr val="FFFF00"/>
                </a:solidFill>
                <a:latin typeface="Comic Sans MS" panose="030F0702030302020204" pitchFamily="66" charset="0"/>
              </a:rPr>
              <a:t>SPICT™ - Alat za indikatore </a:t>
            </a:r>
            <a:r>
              <a:rPr lang="hr-HR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suportivne</a:t>
            </a:r>
            <a:r>
              <a:rPr lang="hr-HR" b="1" dirty="0">
                <a:solidFill>
                  <a:srgbClr val="FFFF00"/>
                </a:solidFill>
                <a:latin typeface="Comic Sans MS" panose="030F0702030302020204" pitchFamily="66" charset="0"/>
              </a:rPr>
              <a:t> i palijativne skrbi (ispunjen dio povijesti bolesti)</a:t>
            </a:r>
          </a:p>
          <a:p>
            <a:pPr marL="342900" indent="-342900">
              <a:buFont typeface="+mj-lt"/>
              <a:buAutoNum type="arabicPeriod"/>
            </a:pPr>
            <a:endParaRPr lang="hr-H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57175" indent="-257175">
              <a:buAutoNum type="arabicPeriod"/>
            </a:pPr>
            <a:r>
              <a:rPr lang="hr-HR" b="1" dirty="0">
                <a:solidFill>
                  <a:srgbClr val="FFFF00"/>
                </a:solidFill>
                <a:latin typeface="Comic Sans MS" panose="030F0702030302020204" pitchFamily="66" charset="0"/>
              </a:rPr>
              <a:t>Pisana informacija o palijativnoj skrbi (uručena bolesniku/obitelji/skrbniku </a:t>
            </a:r>
          </a:p>
          <a:p>
            <a:pPr marL="257175" indent="-257175">
              <a:buAutoNum type="arabicPeriod"/>
            </a:pPr>
            <a:endParaRPr lang="hr-H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257175" indent="-257175">
              <a:buAutoNum type="arabicPeriod"/>
            </a:pPr>
            <a:r>
              <a:rPr lang="hr-HR" b="1" dirty="0">
                <a:solidFill>
                  <a:srgbClr val="FFFF00"/>
                </a:solidFill>
                <a:latin typeface="Comic Sans MS" panose="030F0702030302020204" pitchFamily="66" charset="0"/>
              </a:rPr>
              <a:t> Pismena suglasnost bolesnika i/ili zakonskog zastupnika</a:t>
            </a:r>
            <a:endParaRPr lang="hr-HR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67744" y="336231"/>
            <a:ext cx="4320479" cy="1800200"/>
          </a:xfrm>
          <a:prstGeom prst="rect">
            <a:avLst/>
          </a:prstGeom>
          <a:gradFill rotWithShape="0">
            <a:gsLst>
              <a:gs pos="0">
                <a:srgbClr val="56AD00"/>
              </a:gs>
              <a:gs pos="100000">
                <a:srgbClr val="99FF33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x-none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JEDINSTVENA DOKUMENTACIJA ZA PRAĆENJE PALIJATIVNIH BOLESNIKA (DOPUNA POSTOJEĆE</a:t>
            </a:r>
            <a:r>
              <a:rPr lang="hr-HR" altLang="x-none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6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/>
          <a:srcRect l="24154" t="21658" r="24179" b="9113"/>
          <a:stretch/>
        </p:blipFill>
        <p:spPr>
          <a:xfrm>
            <a:off x="647564" y="1145382"/>
            <a:ext cx="7632848" cy="568863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9752" y="148431"/>
            <a:ext cx="4248472" cy="904305"/>
          </a:xfrm>
          <a:prstGeom prst="rect">
            <a:avLst/>
          </a:prstGeom>
          <a:gradFill rotWithShape="0">
            <a:gsLst>
              <a:gs pos="0">
                <a:srgbClr val="56AD00"/>
              </a:gs>
              <a:gs pos="100000">
                <a:srgbClr val="99FF33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hr-HR" altLang="x-none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IZRADA KATALOGA SA KONTAKTIMA</a:t>
            </a:r>
          </a:p>
        </p:txBody>
      </p:sp>
    </p:spTree>
    <p:extLst>
      <p:ext uri="{BB962C8B-B14F-4D97-AF65-F5344CB8AC3E}">
        <p14:creationId xmlns:p14="http://schemas.microsoft.com/office/powerpoint/2010/main" val="39340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31540" y="138865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radom je započela u prosincu 2014. godine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2195736" y="26064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POSUDIONICA POMAGALA</a:t>
            </a:r>
          </a:p>
          <a:p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17713" t="23387" r="14563" b="6579"/>
          <a:stretch/>
        </p:blipFill>
        <p:spPr>
          <a:xfrm>
            <a:off x="431540" y="1988840"/>
            <a:ext cx="83889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3870" t="40022" r="30313" b="11204"/>
          <a:stretch/>
        </p:blipFill>
        <p:spPr>
          <a:xfrm>
            <a:off x="53498" y="393994"/>
            <a:ext cx="4320480" cy="327977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/>
          <a:srcRect l="33463" t="26189" r="37400" b="40195"/>
          <a:stretch/>
        </p:blipFill>
        <p:spPr>
          <a:xfrm>
            <a:off x="2699792" y="3892450"/>
            <a:ext cx="5688632" cy="2664296"/>
          </a:xfrm>
          <a:prstGeom prst="rect">
            <a:avLst/>
          </a:prstGeom>
        </p:spPr>
      </p:pic>
      <p:sp>
        <p:nvSpPr>
          <p:cNvPr id="5" name="Strelica dolje 4"/>
          <p:cNvSpPr/>
          <p:nvPr/>
        </p:nvSpPr>
        <p:spPr>
          <a:xfrm>
            <a:off x="6048164" y="2171154"/>
            <a:ext cx="57606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4572000" y="11105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prvoj polovini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2016.g.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godine stvoreni su uvjeti za otvaranje podružnica Posudionice u Slunju i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Ogulinu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7308304" y="422108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7308304" y="55892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331640" y="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omic Sans MS" panose="030F0702030302020204" pitchFamily="66" charset="0"/>
              </a:rPr>
              <a:t>PUBLICIRANI RADOVI / PREDAVANJA 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/>
          </p:nvPr>
        </p:nvGraphicFramePr>
        <p:xfrm>
          <a:off x="0" y="650305"/>
          <a:ext cx="9144000" cy="486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540000"/>
                <a:gridCol w="2286000"/>
                <a:gridCol w="2286000"/>
              </a:tblGrid>
              <a:tr h="934041">
                <a:tc>
                  <a:txBody>
                    <a:bodyPr/>
                    <a:lstStyle/>
                    <a:p>
                      <a:r>
                        <a:rPr lang="hr-HR" dirty="0" smtClean="0"/>
                        <a:t>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GODINA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NASLOV RADA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AUTORI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SB</a:t>
                      </a:r>
                      <a:r>
                        <a:rPr lang="hr-H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Duga Resa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Listopad 2015.g. 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: ''Maligna bol''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Transtec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„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dr. sci. prim. dr. Mirjana Lončarić Katušin </a:t>
                      </a:r>
                    </a:p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SB</a:t>
                      </a:r>
                      <a:r>
                        <a:rPr lang="hr-H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Duga Resa</a:t>
                      </a:r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Studeni</a:t>
                      </a:r>
                      <a:r>
                        <a:rPr lang="hr-H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2015.g.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Edukacija za davanje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s.c.infuzija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kod palijativnih bolesnika za liječnike i medicinske sestre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Palijativni</a:t>
                      </a:r>
                      <a:r>
                        <a:rPr lang="hr-H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tim SB Duga Resa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Prosinac – 2015. g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Predavanje o standardizaciji dokumentacije, registru i prepoznavanju palijativnog bolesnika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dr. sci. prim. Lončarić Katušin Mirjana                                        dr. sci. doc. dr. Josip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Žunić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6224" t="19609" r="37001" b="11759"/>
          <a:stretch/>
        </p:blipFill>
        <p:spPr>
          <a:xfrm>
            <a:off x="467544" y="999892"/>
            <a:ext cx="7812868" cy="554461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779912" y="5661248"/>
            <a:ext cx="151216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107504" y="29200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 na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16. sjednici Županijske skupštine održane 14. srpnja 2015.g.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6" name="Ravni poveznik 5"/>
          <p:cNvCxnSpPr/>
          <p:nvPr/>
        </p:nvCxnSpPr>
        <p:spPr bwMode="auto">
          <a:xfrm>
            <a:off x="1619672" y="5445224"/>
            <a:ext cx="525658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Ravni poveznik 8"/>
          <p:cNvCxnSpPr/>
          <p:nvPr/>
        </p:nvCxnSpPr>
        <p:spPr bwMode="auto">
          <a:xfrm>
            <a:off x="2267744" y="5661248"/>
            <a:ext cx="417646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5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403648" y="1833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Comic Sans MS" panose="030F0702030302020204" pitchFamily="66" charset="0"/>
              </a:rPr>
              <a:t>PUBLICIRANI RADOVI / PREDAVANJA </a:t>
            </a:r>
            <a:endParaRPr lang="hr-H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/>
          </p:nvPr>
        </p:nvGraphicFramePr>
        <p:xfrm>
          <a:off x="107504" y="479996"/>
          <a:ext cx="8928992" cy="590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  <a:gridCol w="2232248"/>
              </a:tblGrid>
              <a:tr h="1012306"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GODINA</a:t>
                      </a:r>
                      <a:r>
                        <a:rPr lang="hr-HR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NASLOV RADA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AUTORI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91917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„Deset godina palijativne skrbi u Istri“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održavala 2. i 3. listopada 2015. godine u Puli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„Model organizacije palijativne skrbi u Karlovačkoj županiji“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Županijski</a:t>
                      </a:r>
                      <a:r>
                        <a:rPr lang="hr-H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projektni tim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156189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„Palijativna skrb u specijalnoj bolnici za produženo liječenje Duga Resa“,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Višnja Mihalić-</a:t>
                      </a:r>
                      <a:r>
                        <a:rPr lang="hr-HR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Mikuljan</a:t>
                      </a: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, dr. med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2046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„Uloga Ustanove za zdravstvenu njegu u kući u skrbi palijativnog bolesnika“.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Marica Plavetić, </a:t>
                      </a:r>
                      <a:r>
                        <a:rPr lang="hr-HR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bacc</a:t>
                      </a: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. med. </a:t>
                      </a:r>
                      <a:r>
                        <a:rPr lang="hr-HR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techn</a:t>
                      </a:r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.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420460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2. Konferencija o palijativnoj skrbi s međunarodnim sudjelovanjem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14. - 16. listopada 2016.  u Puli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„ Bol kao simptom kod palijativnih bolesnika u 2015.g. u SB za produženo liječenje D. Resa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Josip Kovačić dr. Med.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/>
          </p:nvPr>
        </p:nvGraphicFramePr>
        <p:xfrm>
          <a:off x="323528" y="0"/>
          <a:ext cx="8712968" cy="602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745"/>
                <a:gridCol w="1414926"/>
                <a:gridCol w="3351142"/>
                <a:gridCol w="2085155"/>
              </a:tblGrid>
              <a:tr h="934041">
                <a:tc>
                  <a:txBody>
                    <a:bodyPr/>
                    <a:lstStyle/>
                    <a:p>
                      <a:r>
                        <a:rPr lang="hr-HR" dirty="0" smtClean="0"/>
                        <a:t>MJESTO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GODINA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NASLOV RADA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AUTORI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2. Konferencija o palijativnoj skrbi s međunarodnim sudjelovanjem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14. - 16. listopada 2016.  u Puli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Učinak strategije razvoja palijativne skrbi i akcijskog plana na prepoznavanju palijativnog bolesnika u Karlovačkoj županiji tijekom 2015.g.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Projektni tim KŽ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Registracija palijativnih bolesnika u OB Karlovac“ – 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N.Š.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Korač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i M. Car, OB Karlovac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„Hospitalna palijativna skrb u SB D. Resa“ a produženo liječenje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–M.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Spudić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SB Duga Resa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„Mehanička ventilacija u kućnim uvjetima, planirani otpust – prikaz slučaja“  </a:t>
                      </a:r>
                    </a:p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Blaženka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Krivačić</a:t>
                      </a:r>
                      <a:endParaRPr lang="hr-H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OB Karlovac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U studenom 2016. godine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u prostorijama Karlovačke ljekarne održani je predavanje o liječenju karcinomske boli za ljekarnike navedene ustanove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Prim. dr. </a:t>
                      </a:r>
                      <a:r>
                        <a:rPr lang="hr-H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sc</a:t>
                      </a:r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. Mirjana Lončarić Katušin, dr. med.,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9512" y="757883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Stručni skup na temu "</a:t>
            </a:r>
            <a:r>
              <a:rPr lang="hr-HR" dirty="0">
                <a:solidFill>
                  <a:srgbClr val="FF0000"/>
                </a:solidFill>
              </a:rPr>
              <a:t>Palijativna skrb u Karlovačkoj županiji danas</a:t>
            </a:r>
            <a:r>
              <a:rPr lang="hr-HR" dirty="0"/>
              <a:t>" održan je u </a:t>
            </a:r>
            <a:r>
              <a:rPr lang="hr-HR" dirty="0">
                <a:solidFill>
                  <a:srgbClr val="FF0000"/>
                </a:solidFill>
              </a:rPr>
              <a:t>četvrtak, 2. lipnja, </a:t>
            </a:r>
            <a:r>
              <a:rPr lang="hr-HR" dirty="0"/>
              <a:t>u prostoru gradske vijećnice Grada Duga Rese. Glavni organizatori skupa bili su Specijalna bolnica za produženo liječenje Duga Resa, Projektni tim za palijativnu skrb i suorganizator Hrvatska liječnička komora - podružnica Karlovac.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35295" t="36417" r="30793" b="24364"/>
          <a:stretch/>
        </p:blipFill>
        <p:spPr>
          <a:xfrm>
            <a:off x="4973736" y="757883"/>
            <a:ext cx="3528392" cy="2239069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394915" y="3797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Dana </a:t>
            </a:r>
            <a:r>
              <a:rPr lang="hr-HR" dirty="0">
                <a:solidFill>
                  <a:srgbClr val="FF0000"/>
                </a:solidFill>
              </a:rPr>
              <a:t>24. svibnja 2016. godine </a:t>
            </a:r>
            <a:r>
              <a:rPr lang="hr-HR" dirty="0"/>
              <a:t>održana je v</a:t>
            </a:r>
            <a:r>
              <a:rPr lang="hr-HR" dirty="0">
                <a:solidFill>
                  <a:srgbClr val="FF0000"/>
                </a:solidFill>
              </a:rPr>
              <a:t>ideokonferencija </a:t>
            </a:r>
            <a:r>
              <a:rPr lang="hr-HR" dirty="0"/>
              <a:t>sa predstavnicima </a:t>
            </a:r>
            <a:r>
              <a:rPr lang="hr-HR" dirty="0" smtClean="0"/>
              <a:t>Svjetske </a:t>
            </a:r>
            <a:r>
              <a:rPr lang="hr-HR" dirty="0"/>
              <a:t>banke zaduženima za područje zdravstva. Tema videokonferencije bila je predstavljanje modela razvoja palijativne skrbi u Karlovačkoj županiji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35686" t="35993" r="31096" b="30391"/>
          <a:stretch/>
        </p:blipFill>
        <p:spPr>
          <a:xfrm>
            <a:off x="4788024" y="3789040"/>
            <a:ext cx="36420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5576" y="143353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Prepoznavanje palijativnog bolesnika sa osnovama komunikacije članova vanbolničkog i bolničkog palijativnog tima</a:t>
            </a:r>
            <a:endParaRPr lang="hr-H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23528" y="14421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latin typeface="Comic Sans MS" panose="030F0702030302020204" pitchFamily="66" charset="0"/>
              </a:rPr>
              <a:t>Na tečaju je bilo prisutno ukopno </a:t>
            </a:r>
            <a:r>
              <a:rPr lang="hr-HR" b="1" dirty="0">
                <a:solidFill>
                  <a:srgbClr val="FF0000"/>
                </a:solidFill>
                <a:latin typeface="Comic Sans MS" panose="030F0702030302020204" pitchFamily="66" charset="0"/>
              </a:rPr>
              <a:t>70 polaznika te ukupno 24 stručna predavača</a:t>
            </a:r>
            <a:r>
              <a:rPr lang="hr-HR" b="1" dirty="0">
                <a:latin typeface="Comic Sans MS" panose="030F0702030302020204" pitchFamily="66" charset="0"/>
              </a:rPr>
              <a:t>. Tečaj je bio bodovan od strane Hrvatske liječničke komore i Hrvatske komore medicinskih sestara.</a:t>
            </a:r>
          </a:p>
          <a:p>
            <a:r>
              <a:rPr lang="hr-HR" b="1" dirty="0">
                <a:latin typeface="Comic Sans MS" panose="030F0702030302020204" pitchFamily="66" charset="0"/>
              </a:rPr>
              <a:t>Tečaj se održao </a:t>
            </a:r>
            <a:r>
              <a:rPr lang="hr-HR" b="1" dirty="0">
                <a:solidFill>
                  <a:srgbClr val="FF0000"/>
                </a:solidFill>
                <a:latin typeface="Comic Sans MS" panose="030F0702030302020204" pitchFamily="66" charset="0"/>
              </a:rPr>
              <a:t>9. travnja 2016</a:t>
            </a:r>
            <a:r>
              <a:rPr lang="hr-HR" b="1" dirty="0">
                <a:latin typeface="Comic Sans MS" panose="030F0702030302020204" pitchFamily="66" charset="0"/>
              </a:rPr>
              <a:t>. godine u Domu za starije i nemoćne osobe Sv. Antun, I. Kukuljevića 2, Karlovac sa početkom u 9 sati.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35038" t="47199" r="31100" b="24788"/>
          <a:stretch/>
        </p:blipFill>
        <p:spPr>
          <a:xfrm>
            <a:off x="5148064" y="1495827"/>
            <a:ext cx="3672408" cy="207718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13829" y="44287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latin typeface="Comic Sans MS" panose="030F0702030302020204" pitchFamily="66" charset="0"/>
              </a:rPr>
              <a:t>U subotu</a:t>
            </a:r>
            <a:r>
              <a:rPr lang="hr-HR" b="1" dirty="0">
                <a:solidFill>
                  <a:srgbClr val="FF0000"/>
                </a:solidFill>
                <a:latin typeface="Comic Sans MS" panose="030F0702030302020204" pitchFamily="66" charset="0"/>
              </a:rPr>
              <a:t>, 8. travnja 2017</a:t>
            </a:r>
            <a:r>
              <a:rPr lang="hr-HR" b="1" dirty="0">
                <a:latin typeface="Comic Sans MS" panose="030F0702030302020204" pitchFamily="66" charset="0"/>
              </a:rPr>
              <a:t>. godine, u prostoru kongresne dvorane Restorana Kristal, Upravni odjel za zdravstvo i socijalnu skrb Karlovačke županije, u suradnji sa Projektnim timom za palijativnu skrb Karlovačke županije, organizirao </a:t>
            </a:r>
            <a:r>
              <a:rPr lang="hr-HR" b="1" dirty="0">
                <a:solidFill>
                  <a:srgbClr val="FF0000"/>
                </a:solidFill>
                <a:latin typeface="Comic Sans MS" panose="030F0702030302020204" pitchFamily="66" charset="0"/>
              </a:rPr>
              <a:t>je 2. tečaj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/>
          <a:srcRect l="34250" t="34592" r="32675" b="21987"/>
          <a:stretch/>
        </p:blipFill>
        <p:spPr>
          <a:xfrm>
            <a:off x="5148064" y="3957126"/>
            <a:ext cx="36724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536" y="47667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Jedan od značajnih rezultata Projektnog tima  je i uvođenje izbornih kolegija na stručnom studiju sestrinstva  ( liječenje boli, zdravstvena njega umirućih bolesnika te umiranje, smrt i žalovanje ) koji se izvodi na Veleučilištu u Karlovcu, a nositelj je Medicinski fakultet Sveučilišta u Rijeci. </a:t>
            </a:r>
          </a:p>
          <a:p>
            <a:r>
              <a:rPr lang="hr-H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 akademskoj godini 2016./2017. na Veleučilištu prva generacija studenata  odrađuje vježbe u zdravstvenim ustanovama na području naše županije</a:t>
            </a:r>
            <a:r>
              <a:rPr lang="hr-HR" sz="2000" b="1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14445" t="21002" r="15555" b="12568"/>
          <a:stretch/>
        </p:blipFill>
        <p:spPr>
          <a:xfrm>
            <a:off x="539552" y="3031217"/>
            <a:ext cx="75608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051720" y="32120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 28. lipnja 2016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godine članice projektnog tima za palijativnu skrb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Zlata </a:t>
            </a:r>
            <a:r>
              <a:rPr lang="hr-H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Mateljak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Marica </a:t>
            </a:r>
            <a:endParaRPr lang="hr-H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611560" y="2078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PROMOTIVNO EDUKATIVNE 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AKTIVNOSTI – GOST DANA - TV4 Rijeke</a:t>
            </a:r>
            <a:endPara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79512" y="1486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 14. ožujka 2017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godine članice projektnog tima za palijativnu skrb Karlovačke županije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gđa. Višnja Mihalić, gđa. Višnja Jović i gđa. </a:t>
            </a:r>
            <a:r>
              <a:rPr lang="hr-H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Dahna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Arbanas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356992" y="493727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Dana 17. svibnja 2016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godine članice projektnog tima za palijativnu skrb </a:t>
            </a:r>
            <a:r>
              <a:rPr lang="hr-H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Mirjana Lončarić - Katušin i Višnja Jović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sudjelovale su u TV/radio emisiji "Gost dana" Trend radija i TV4rijeke. </a:t>
            </a:r>
          </a:p>
        </p:txBody>
      </p:sp>
    </p:spTree>
    <p:extLst>
      <p:ext uri="{BB962C8B-B14F-4D97-AF65-F5344CB8AC3E}">
        <p14:creationId xmlns:p14="http://schemas.microsoft.com/office/powerpoint/2010/main" val="13413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9137" t="18209" r="29913" b="4754"/>
          <a:stretch/>
        </p:blipFill>
        <p:spPr>
          <a:xfrm>
            <a:off x="1547664" y="1340768"/>
            <a:ext cx="5832648" cy="504056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547664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PROMOTIVNO EDUKATIVNE AKTIVNOSTI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27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22837" t="36418" r="22827" b="-373"/>
          <a:stretch/>
        </p:blipFill>
        <p:spPr>
          <a:xfrm>
            <a:off x="1259632" y="836712"/>
            <a:ext cx="5688632" cy="54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28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32961" t="14431" r="30332" b="29967"/>
          <a:stretch/>
        </p:blipFill>
        <p:spPr>
          <a:xfrm>
            <a:off x="1187624" y="1196752"/>
            <a:ext cx="633670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414952" cy="244827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CENTAR ZA KOORDINACIJU PALIJATIVNE SKRBI KARLOVAČKE ŽUPANIJE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317576"/>
            <a:ext cx="5976664" cy="2207768"/>
          </a:xfrm>
        </p:spPr>
        <p:txBody>
          <a:bodyPr>
            <a:normAutofit lnSpcReduction="10000"/>
          </a:bodyPr>
          <a:lstStyle/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6500" dirty="0" smtClean="0"/>
              <a:t>01.09.2017.</a:t>
            </a:r>
            <a:r>
              <a:rPr lang="hr-HR" sz="6500" b="1" dirty="0" smtClean="0"/>
              <a:t> </a:t>
            </a:r>
            <a:endParaRPr lang="hr-HR" sz="6500" b="1" dirty="0"/>
          </a:p>
        </p:txBody>
      </p:sp>
      <p:pic>
        <p:nvPicPr>
          <p:cNvPr id="1026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642" y="2829172"/>
            <a:ext cx="2016224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1098" y="2829172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891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5678" t="14983" r="35825" b="12182"/>
          <a:stretch/>
        </p:blipFill>
        <p:spPr>
          <a:xfrm>
            <a:off x="1259632" y="548680"/>
            <a:ext cx="6408712" cy="576064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635896" y="5589240"/>
            <a:ext cx="172819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8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30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27951" t="17785" r="28737" b="13583"/>
          <a:stretch/>
        </p:blipFill>
        <p:spPr>
          <a:xfrm>
            <a:off x="395535" y="1052736"/>
            <a:ext cx="8001073" cy="46085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29525" t="57003" r="28738" b="26189"/>
          <a:stretch/>
        </p:blipFill>
        <p:spPr>
          <a:xfrm>
            <a:off x="2487859" y="0"/>
            <a:ext cx="381642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31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467544" y="3595468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1. Koordinira </a:t>
            </a:r>
            <a:r>
              <a:rPr lang="hr-HR" sz="2800" i="1" dirty="0"/>
              <a:t>i osnažuje postojeći sustav zdravstvene, socijalne i duhovne skrbi </a:t>
            </a:r>
          </a:p>
          <a:p>
            <a:endParaRPr lang="hr-HR" sz="2800" i="1" dirty="0" smtClean="0"/>
          </a:p>
          <a:p>
            <a:r>
              <a:rPr lang="hr-HR" sz="2800" i="1" dirty="0" smtClean="0"/>
              <a:t>2. Koordinira </a:t>
            </a:r>
            <a:r>
              <a:rPr lang="hr-HR" sz="2800" i="1" dirty="0"/>
              <a:t>i povezuje djelovanje svih razina u sustavu zdravstvene zaštite i socijalne skrbi </a:t>
            </a:r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94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32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19288" t="16384" r="20075" b="7980"/>
          <a:stretch/>
        </p:blipFill>
        <p:spPr>
          <a:xfrm>
            <a:off x="539552" y="908720"/>
            <a:ext cx="7848872" cy="5328591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07604" y="6529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 ORGANIZACIJE PALIJATIVNE SKRBI U KARLOVAČKOJ ŽUPANIJI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27784" y="2636912"/>
            <a:ext cx="3384376" cy="792088"/>
          </a:xfrm>
          <a:prstGeom prst="roundRect">
            <a:avLst>
              <a:gd name="adj" fmla="val 13793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hr-H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CENTAR ZA KOORDINACIJU      Dom</a:t>
            </a:r>
            <a:r>
              <a:rPr kumimoji="0" lang="hr-HR" sz="18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zdravlja Karlovac</a:t>
            </a:r>
            <a:r>
              <a:rPr kumimoji="0" lang="hr-HR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0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Izrada kataloga s kontaktima pružatelja palijativne skrbi te ažuriranje internetskih stranica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604329"/>
            <a:ext cx="4547567" cy="4524955"/>
          </a:xfrm>
        </p:spPr>
        <p:txBody>
          <a:bodyPr/>
          <a:lstStyle/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www.kazup.hr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www.domzdravlja-karlovac.hr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                        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33</a:t>
            </a:fld>
            <a:endParaRPr lang="hr-HR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r="780" b="11747"/>
          <a:stretch>
            <a:fillRect/>
          </a:stretch>
        </p:blipFill>
        <p:spPr bwMode="auto">
          <a:xfrm>
            <a:off x="539552" y="3717032"/>
            <a:ext cx="417646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2483768" y="5661248"/>
            <a:ext cx="720080" cy="28803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1197" t="19933" r="28641" b="39462"/>
          <a:stretch>
            <a:fillRect/>
          </a:stretch>
        </p:blipFill>
        <p:spPr bwMode="auto">
          <a:xfrm>
            <a:off x="5292080" y="2564904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0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34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827584" y="3933056"/>
            <a:ext cx="73448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3. Koordinira </a:t>
            </a:r>
            <a:r>
              <a:rPr lang="hr-HR" sz="2800" i="1" dirty="0"/>
              <a:t>i osnažuje specijalističke službe palijativne skrbi </a:t>
            </a:r>
            <a:endParaRPr lang="hr-HR" sz="2800" i="1" dirty="0" smtClean="0"/>
          </a:p>
          <a:p>
            <a:endParaRPr lang="hr-HR" sz="2800" i="1" dirty="0"/>
          </a:p>
          <a:p>
            <a:r>
              <a:rPr lang="hr-HR" sz="2800" i="1" dirty="0" smtClean="0"/>
              <a:t>4. Uspostavljanje </a:t>
            </a:r>
            <a:r>
              <a:rPr lang="hr-HR" sz="2800" i="1" dirty="0"/>
              <a:t>brzih linija za palijativne bolesnike</a:t>
            </a:r>
            <a:endParaRPr lang="hr-HR" sz="2800" i="1" dirty="0" smtClean="0"/>
          </a:p>
          <a:p>
            <a:pPr algn="ctr"/>
            <a:endParaRPr lang="hr-HR" dirty="0"/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3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474" y="0"/>
            <a:ext cx="8195051" cy="908720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chemeClr val="tx1"/>
                </a:solidFill>
              </a:rPr>
              <a:t>BRZA LINIJA ZA DOBIVANJE ORTOPEDSKIH POMAGALA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052736"/>
            <a:ext cx="316835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LOM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548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5292080" y="1052736"/>
            <a:ext cx="3168352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Bolnica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8104" y="2132856"/>
            <a:ext cx="2448272" cy="108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Potvrda o ortopedskim i  drugim pomagalima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2160" y="3861048"/>
            <a:ext cx="1656184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HZZO odobrenje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52120" y="5229200"/>
            <a:ext cx="2376264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Podizanje  novog ortopedskog pomagala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2852936"/>
            <a:ext cx="2376264" cy="1130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Potvrda LOM-a o vrsti pomagala i razdoblju na koje se posuđuje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5301208"/>
            <a:ext cx="2304256" cy="10584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tx1"/>
                </a:solidFill>
              </a:rPr>
              <a:t>Posudionica ortopedskih pomagala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07904" y="1412776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60232" y="177281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11960" y="1484784"/>
            <a:ext cx="1080120" cy="2016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63688" y="191683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04248" y="3356992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804248" y="472514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331640" y="414908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987824" y="3645024"/>
            <a:ext cx="2520280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Županijski centar za koordinaciju palijativne skrbi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619672" y="4509120"/>
            <a:ext cx="129614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339752" y="1844824"/>
            <a:ext cx="1368152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91880" y="1844824"/>
            <a:ext cx="187220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2699792" y="5013176"/>
            <a:ext cx="936104" cy="6480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55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30" y="152636"/>
            <a:ext cx="8213916" cy="756084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chemeClr val="tx1"/>
                </a:solidFill>
              </a:rPr>
              <a:t>BRZA LINIJA ZA DOBIVANJE FIZIKALNE TERAPIJE U KUĆI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453336"/>
            <a:ext cx="6400800" cy="404664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51520" y="1052736"/>
            <a:ext cx="3168352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LOM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548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228184" y="908720"/>
            <a:ext cx="2736304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Bolnica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8224" y="2276872"/>
            <a:ext cx="2376264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Interna uputnica</a:t>
            </a:r>
          </a:p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948264" y="3645024"/>
            <a:ext cx="1800200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Fiz.th.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2035163"/>
            <a:ext cx="2376264" cy="601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Uputnica fizijatru (A5)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4437112"/>
            <a:ext cx="230425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Odobrenje HZZO-a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812360" y="177281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436096" y="1340768"/>
            <a:ext cx="72008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741438" y="1808820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740352" y="2852936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741438" y="256490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779912" y="2348880"/>
            <a:ext cx="2088232" cy="16561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Županijski centar za koordinaciju palijativne skrbi</a:t>
            </a:r>
          </a:p>
        </p:txBody>
      </p:sp>
      <p:cxnSp>
        <p:nvCxnSpPr>
          <p:cNvPr id="59" name="Straight Arrow Connector 58"/>
          <p:cNvCxnSpPr>
            <a:stCxn id="27" idx="2"/>
          </p:cNvCxnSpPr>
          <p:nvPr/>
        </p:nvCxnSpPr>
        <p:spPr>
          <a:xfrm>
            <a:off x="1619672" y="400506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91880" y="1844824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0800000" flipV="1">
            <a:off x="323528" y="3068960"/>
            <a:ext cx="2592288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Zahtjev za provođenje fizikalne th. u kući( LOM)</a:t>
            </a:r>
          </a:p>
        </p:txBody>
      </p:sp>
      <p:sp>
        <p:nvSpPr>
          <p:cNvPr id="35" name="Rectangle 34"/>
          <p:cNvSpPr/>
          <p:nvPr/>
        </p:nvSpPr>
        <p:spPr>
          <a:xfrm rot="10800000" flipH="1" flipV="1">
            <a:off x="971600" y="5589240"/>
            <a:ext cx="3240360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Uputnica za fiz.th. u kući D (LOM)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80112" y="5589240"/>
            <a:ext cx="2952328" cy="72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Ustanova za zdravstvenu njegu u kući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71800" y="1988840"/>
            <a:ext cx="864096" cy="3384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619672" y="5157192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355976" y="5949280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19" y="116633"/>
            <a:ext cx="8640960" cy="936103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BRZA LINIJA ZA DOBIVANJE ANTIDEKUBITALNOG MADRACA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453336"/>
            <a:ext cx="6400800" cy="404664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2664296" cy="11521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LOM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548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228184" y="1052736"/>
            <a:ext cx="2736304" cy="12241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Palijativni  pacijent   Z51.5</a:t>
            </a:r>
          </a:p>
          <a:p>
            <a:r>
              <a:rPr lang="hr-HR" dirty="0">
                <a:solidFill>
                  <a:schemeClr val="tx1"/>
                </a:solidFill>
              </a:rPr>
              <a:t>                  Bolnica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832" y="2852936"/>
            <a:ext cx="3024336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Uputnica ortopedu, </a:t>
            </a:r>
            <a:r>
              <a:rPr lang="hr-HR" dirty="0" smtClean="0">
                <a:solidFill>
                  <a:schemeClr val="tx1"/>
                </a:solidFill>
              </a:rPr>
              <a:t>fizijatru, kirurgu, neurologu </a:t>
            </a:r>
            <a:r>
              <a:rPr lang="hr-HR" dirty="0">
                <a:solidFill>
                  <a:schemeClr val="tx1"/>
                </a:solidFill>
              </a:rPr>
              <a:t>(A5)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1880" y="4941168"/>
            <a:ext cx="2304256" cy="64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HZZO odobrenje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724128" y="177281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300192" y="2348880"/>
            <a:ext cx="1440160" cy="657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635896" y="1124744"/>
            <a:ext cx="2016224" cy="12241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Županijski centar za koordinaciju palijativne skrbi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059832" y="177281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10800000" flipV="1">
            <a:off x="3275856" y="3861048"/>
            <a:ext cx="2592288" cy="79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Potvrda o ortopedskom pomagalu od specijalista</a:t>
            </a:r>
          </a:p>
        </p:txBody>
      </p:sp>
      <p:sp>
        <p:nvSpPr>
          <p:cNvPr id="35" name="Rectangle 34"/>
          <p:cNvSpPr/>
          <p:nvPr/>
        </p:nvSpPr>
        <p:spPr>
          <a:xfrm rot="10800000" flipH="1" flipV="1">
            <a:off x="2915816" y="5877272"/>
            <a:ext cx="3672408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 Isporučitelj pomagala(ugovoren sa HZZO-om)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691679" y="2528900"/>
            <a:ext cx="122413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2"/>
            <a:endCxn id="27" idx="0"/>
          </p:cNvCxnSpPr>
          <p:nvPr/>
        </p:nvCxnSpPr>
        <p:spPr bwMode="auto">
          <a:xfrm>
            <a:off x="4572000" y="3573016"/>
            <a:ext cx="0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7" idx="2"/>
          </p:cNvCxnSpPr>
          <p:nvPr/>
        </p:nvCxnSpPr>
        <p:spPr bwMode="auto">
          <a:xfrm>
            <a:off x="4572000" y="4653136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1" idx="2"/>
          </p:cNvCxnSpPr>
          <p:nvPr/>
        </p:nvCxnSpPr>
        <p:spPr bwMode="auto">
          <a:xfrm>
            <a:off x="4644008" y="5589240"/>
            <a:ext cx="0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91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193"/>
            <a:ext cx="8229600" cy="55967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/>
              <a:t>BRZA LINIJA </a:t>
            </a:r>
            <a:r>
              <a:rPr lang="hr-HR" sz="2800" b="1" dirty="0" smtClean="0"/>
              <a:t>– AMBULANTA </a:t>
            </a:r>
            <a:r>
              <a:rPr lang="hr-HR" sz="2800" b="1" dirty="0"/>
              <a:t>ZA KRONIČNE 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57200" y="1396552"/>
            <a:ext cx="3610744" cy="13123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Bolesnik </a:t>
            </a:r>
            <a:r>
              <a:rPr lang="hr-HR" b="1" dirty="0" smtClean="0">
                <a:solidFill>
                  <a:schemeClr val="tx1"/>
                </a:solidFill>
              </a:rPr>
              <a:t>prepoznat - registriran </a:t>
            </a:r>
            <a:r>
              <a:rPr lang="hr-HR" b="1" dirty="0">
                <a:solidFill>
                  <a:schemeClr val="tx1"/>
                </a:solidFill>
              </a:rPr>
              <a:t>od strane LOM-a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MKB Z51.5, obrasci*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3212976"/>
            <a:ext cx="3312368" cy="10081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LOM - crvena </a:t>
            </a:r>
            <a:r>
              <a:rPr lang="hr-HR" dirty="0">
                <a:solidFill>
                  <a:schemeClr val="tx1"/>
                </a:solidFill>
              </a:rPr>
              <a:t>uputnica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576" y="4797152"/>
            <a:ext cx="3312368" cy="108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Ambulanta za kronične rane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8184" y="3717032"/>
            <a:ext cx="1944216" cy="2304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*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SPICT alat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Obrazac  za probir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Pismena suglasnost</a:t>
            </a:r>
          </a:p>
          <a:p>
            <a:pPr algn="ctr"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Obrazac za registraciju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6176" y="1412776"/>
            <a:ext cx="2448272" cy="12961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Županijski centar za koordinaciju palijativne skrbi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9992" y="1628800"/>
            <a:ext cx="1296144" cy="9361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Obrazac za registraciju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123728" y="2708920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123728" y="4221088"/>
            <a:ext cx="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39952" y="2060848"/>
            <a:ext cx="2880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868144" y="2060848"/>
            <a:ext cx="2160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48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39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043608" y="40050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</a:t>
            </a:r>
            <a:r>
              <a:rPr lang="hr-HR" sz="2800" i="1" dirty="0" smtClean="0"/>
              <a:t>5. Koordinira </a:t>
            </a:r>
            <a:r>
              <a:rPr lang="hr-HR" sz="2800" i="1" dirty="0"/>
              <a:t>i vodi registar korisnika </a:t>
            </a:r>
            <a:r>
              <a:rPr lang="hr-HR" sz="2800" i="1" dirty="0" smtClean="0"/>
              <a:t> palijativne </a:t>
            </a:r>
            <a:r>
              <a:rPr lang="hr-HR" sz="2800" i="1" dirty="0"/>
              <a:t>skrbi u </a:t>
            </a:r>
            <a:r>
              <a:rPr lang="hr-HR" sz="2800" i="1" dirty="0" smtClean="0"/>
              <a:t>županiji </a:t>
            </a:r>
            <a:endParaRPr lang="hr-HR" sz="2800" i="1" dirty="0"/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05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5825" t="15407" r="35825" b="12182"/>
          <a:stretch/>
        </p:blipFill>
        <p:spPr>
          <a:xfrm>
            <a:off x="1547664" y="548680"/>
            <a:ext cx="57606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Jedinstvena dokumentacija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276872"/>
            <a:ext cx="8215657" cy="38524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SPICT alat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Obrazac za probir za palijativnu skrb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Pismena suglasnost pacijenta za izvođenje palijativne skrbi</a:t>
            </a:r>
          </a:p>
          <a:p>
            <a:pPr>
              <a:buFont typeface="Arial" pitchFamily="34" charset="0"/>
              <a:buChar char="•"/>
            </a:pPr>
            <a:r>
              <a:rPr lang="hr-HR" b="1" dirty="0" smtClean="0"/>
              <a:t>Obrazac za registraciju palijativnih pacijenata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1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931150" cy="1009650"/>
          </a:xfrm>
        </p:spPr>
        <p:txBody>
          <a:bodyPr/>
          <a:lstStyle/>
          <a:p>
            <a:pPr algn="ctr">
              <a:defRPr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Obrazac za probir za palijativnu skrb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981075"/>
            <a:ext cx="4248150" cy="5661025"/>
          </a:xfrm>
          <a:noFill/>
        </p:spPr>
      </p:pic>
    </p:spTree>
    <p:extLst>
      <p:ext uri="{BB962C8B-B14F-4D97-AF65-F5344CB8AC3E}">
        <p14:creationId xmlns:p14="http://schemas.microsoft.com/office/powerpoint/2010/main" val="1756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dirty="0" smtClean="0">
                <a:latin typeface="Arial" pitchFamily="34" charset="0"/>
              </a:rPr>
              <a:t>Pismena suglasnost pacijenta / skrbnika za izvođenje palijativne skrbi</a:t>
            </a:r>
          </a:p>
        </p:txBody>
      </p:sp>
      <p:pic>
        <p:nvPicPr>
          <p:cNvPr id="18435" name="Rectangl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45280" t="19627" r="20724" b="14917"/>
          <a:stretch>
            <a:fillRect/>
          </a:stretch>
        </p:blipFill>
        <p:spPr>
          <a:xfrm>
            <a:off x="2411413" y="1341438"/>
            <a:ext cx="4464050" cy="5111750"/>
          </a:xfrm>
        </p:spPr>
      </p:pic>
    </p:spTree>
    <p:extLst>
      <p:ext uri="{BB962C8B-B14F-4D97-AF65-F5344CB8AC3E}">
        <p14:creationId xmlns:p14="http://schemas.microsoft.com/office/powerpoint/2010/main" val="1006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785225" cy="61595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dirty="0" smtClean="0">
                <a:latin typeface="Arial" pitchFamily="34" charset="0"/>
              </a:rPr>
              <a:t>Obrazac za registraciju palijativnih pacijenata</a:t>
            </a:r>
          </a:p>
        </p:txBody>
      </p:sp>
      <p:pic>
        <p:nvPicPr>
          <p:cNvPr id="21507" name="Rectangl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42999" t="17787" r="16750" b="8714"/>
          <a:stretch>
            <a:fillRect/>
          </a:stretch>
        </p:blipFill>
        <p:spPr>
          <a:xfrm>
            <a:off x="2267745" y="1052513"/>
            <a:ext cx="4896544" cy="5445125"/>
          </a:xfrm>
        </p:spPr>
      </p:pic>
    </p:spTree>
    <p:extLst>
      <p:ext uri="{BB962C8B-B14F-4D97-AF65-F5344CB8AC3E}">
        <p14:creationId xmlns:p14="http://schemas.microsoft.com/office/powerpoint/2010/main" val="19646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Registar palijativnih pacijenata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6720" cy="41649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tx1"/>
                </a:solidFill>
                <a:latin typeface="Arial" charset="0"/>
              </a:rPr>
              <a:t>Podaci o pacijentu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Podaci o primarnom obiteljskom njegovatelju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Podaci o zdravstvenim radnicima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Pacijentovo stanje i potrebe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Informiranost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Pacijentove želje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>
                <a:latin typeface="Arial" charset="0"/>
              </a:rPr>
              <a:t>Smrt i žalovanje 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6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  <a:latin typeface="Arial" pitchFamily="34" charset="0"/>
              </a:rPr>
              <a:t>Registar bi trebao biti dostupan i vidljiv....</a:t>
            </a:r>
            <a:endParaRPr lang="hr-HR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7433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Pacijentovom liječniku opće medicine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Županijskim zavodima za hitnu medicinu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Bolničkim hitnim službama (OHBP, hitne ambulante)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Patronažnoj službi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Zdravstvenoj njezi u kući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Arial" pitchFamily="34" charset="0"/>
              </a:rPr>
              <a:t>Centrima za socijalnu skrb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Arial" pitchFamily="34" charset="0"/>
              </a:rPr>
              <a:t>Županijskom centru za koordinaciju palijativne skrbi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Izvješće prema registru od 01.09.-31.12.2017.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46</a:t>
            </a:fld>
            <a:endParaRPr lang="hr-HR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1673417"/>
          <a:ext cx="7416825" cy="5067943"/>
        </p:xfrm>
        <a:graphic>
          <a:graphicData uri="http://schemas.openxmlformats.org/drawingml/2006/table">
            <a:tbl>
              <a:tblPr/>
              <a:tblGrid>
                <a:gridCol w="2472275"/>
                <a:gridCol w="2472275"/>
                <a:gridCol w="2472275"/>
              </a:tblGrid>
              <a:tr h="2520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Ukupan broj palijativnih pacijenata N=214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Muški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 95 ( 44,4%)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Ženski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 119 ( 55,6%)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Raspodjela  pacijenata po dobi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18-40 godina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 2 ( 0,9%)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41-60 godina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23 ( 10,8%)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61-80 godina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100 ( 46,7%)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81i više godina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 89 ( 41,6%)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Mjesto registracije palijativnih pacijenata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LOM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             53 ( 24,7%)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Opća bolnica Karlovac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21 ( 9,8%)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SBPL Duga Resa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59 ( 27,6%)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OB Ogulin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81 ( 37,9%)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SPICT alat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CVI/Demencija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65 (30,4%)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Maligne bolesti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94 (43,9%)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Multiorgansko zatajenje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55 (25,7%)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6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Mjesto stanovanja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Karlovačka županija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134 (62,6%)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Van Karlovačke županije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>
                          <a:latin typeface="Calibri"/>
                          <a:ea typeface="Calibri"/>
                          <a:cs typeface="Times New Roman"/>
                        </a:rPr>
                        <a:t>             80 ( 37,4%)</a:t>
                      </a: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6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520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Umrli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300" b="1" dirty="0">
                          <a:latin typeface="Calibri"/>
                          <a:ea typeface="Calibri"/>
                          <a:cs typeface="Times New Roman"/>
                        </a:rPr>
                        <a:t>             103 (48,4%)</a:t>
                      </a:r>
                      <a:endParaRPr lang="hr-H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5548" marR="6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47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187624" y="4365104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6. K</a:t>
            </a:r>
            <a:r>
              <a:rPr lang="it-IT" sz="2800" i="1" dirty="0" smtClean="0"/>
              <a:t>oordinira </a:t>
            </a:r>
            <a:r>
              <a:rPr lang="it-IT" sz="2800" i="1" dirty="0"/>
              <a:t>ili </a:t>
            </a:r>
            <a:r>
              <a:rPr lang="it-IT" sz="2800" i="1" dirty="0" smtClean="0"/>
              <a:t>organizira</a:t>
            </a:r>
            <a:r>
              <a:rPr lang="hr-HR" sz="2800" i="1" dirty="0" smtClean="0"/>
              <a:t> </a:t>
            </a:r>
            <a:r>
              <a:rPr lang="it-IT" sz="2800" i="1" dirty="0" smtClean="0"/>
              <a:t>posudionice </a:t>
            </a:r>
            <a:r>
              <a:rPr lang="it-IT" sz="2800" i="1" dirty="0"/>
              <a:t>pomagala </a:t>
            </a:r>
            <a:endParaRPr lang="hr-HR" sz="2800" i="1" dirty="0"/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1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Posudionica medicinskih i ortopedskih pomagala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90084"/>
            <a:ext cx="8215657" cy="38524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3 posudionice u županiji (Karlovac,Slunj i Ogulin)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Potvrda LOM-a u kojoj je navedena vrsta pomagala i razdoblje na koje se posuđuje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Posudba je besplatna uz obavezu povrata posuđenog pomagala</a:t>
            </a:r>
          </a:p>
          <a:p>
            <a:endParaRPr lang="hr-HR" dirty="0" smtClean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48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49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259632" y="443711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7. Informira </a:t>
            </a:r>
            <a:r>
              <a:rPr lang="hr-HR" sz="2800" i="1" dirty="0"/>
              <a:t>građane i promiče palijativnu skrb </a:t>
            </a:r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10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5825" t="14984" r="35825" b="6579"/>
          <a:stretch/>
        </p:blipFill>
        <p:spPr>
          <a:xfrm>
            <a:off x="1331640" y="476672"/>
            <a:ext cx="6408712" cy="626469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779912" y="5517232"/>
            <a:ext cx="158417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Informiranje i edukacija građana; te promicanje palijativne skrbi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772816"/>
            <a:ext cx="8143649" cy="43564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Letak,plakat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Radio i tv emisije</a:t>
            </a:r>
          </a:p>
          <a:p>
            <a:endParaRPr lang="hr-HR" dirty="0"/>
          </a:p>
        </p:txBody>
      </p:sp>
      <p:pic>
        <p:nvPicPr>
          <p:cNvPr id="6" name="Slika 1"/>
          <p:cNvPicPr/>
          <p:nvPr/>
        </p:nvPicPr>
        <p:blipFill>
          <a:blip r:embed="rId2" cstate="print"/>
          <a:srcRect l="18749" t="9930" r="19999"/>
          <a:stretch>
            <a:fillRect/>
          </a:stretch>
        </p:blipFill>
        <p:spPr bwMode="auto">
          <a:xfrm>
            <a:off x="4932040" y="1844824"/>
            <a:ext cx="381642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50</a:t>
            </a:fld>
            <a:endParaRPr lang="hr-H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253" t="13289" r="1958" b="7716"/>
          <a:stretch>
            <a:fillRect/>
          </a:stretch>
        </p:blipFill>
        <p:spPr bwMode="auto">
          <a:xfrm>
            <a:off x="611560" y="378904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51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971600" y="40050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8. Koordinira </a:t>
            </a:r>
            <a:r>
              <a:rPr lang="hr-HR" sz="2800" i="1" dirty="0"/>
              <a:t>programe edukacije iz područja palijativne skrbi </a:t>
            </a:r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02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268760"/>
            <a:ext cx="7773120" cy="1152128"/>
          </a:xfrm>
        </p:spPr>
        <p:txBody>
          <a:bodyPr/>
          <a:lstStyle/>
          <a:p>
            <a:pPr algn="l"/>
            <a:r>
              <a:rPr lang="hr-HR" sz="2400" b="1" dirty="0" smtClean="0">
                <a:latin typeface="+mn-lt"/>
              </a:rPr>
              <a:t>Organizacija i sudjelovanje na stručnim skupovima</a:t>
            </a:r>
            <a:r>
              <a:rPr lang="hr-HR" sz="2800" b="1" dirty="0" smtClean="0">
                <a:latin typeface="+mn-lt"/>
              </a:rPr>
              <a:t/>
            </a:r>
            <a:br>
              <a:rPr lang="hr-HR" sz="2800" b="1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/>
            </a:r>
            <a:br>
              <a:rPr lang="hr-HR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>1. Obilježavanje Svjetskog dana hospicija i palijativne skrbi</a:t>
            </a:r>
            <a:br>
              <a:rPr lang="hr-HR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/>
            </a:r>
            <a:br>
              <a:rPr lang="hr-HR" sz="2400" dirty="0" smtClean="0">
                <a:latin typeface="+mn-lt"/>
              </a:rPr>
            </a:br>
            <a:r>
              <a:rPr lang="hr-HR" sz="2400" dirty="0" smtClean="0">
                <a:latin typeface="+mn-lt"/>
              </a:rPr>
              <a:t>2. Mini simpozij - Uloga socijalnog radnika u palijativnoj skrbi</a:t>
            </a:r>
            <a:endParaRPr lang="hr-HR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IMG_20171214_131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140968"/>
            <a:ext cx="3420888" cy="31957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 l="32515" t="3688" r="29412" b="6653"/>
          <a:stretch>
            <a:fillRect/>
          </a:stretch>
        </p:blipFill>
        <p:spPr bwMode="auto">
          <a:xfrm>
            <a:off x="4932040" y="3068960"/>
            <a:ext cx="33843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53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1403648" y="436510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9. Surađuje </a:t>
            </a:r>
            <a:r>
              <a:rPr lang="hr-HR" sz="2800" i="1" dirty="0"/>
              <a:t>s predstavnicima lokalne samouprave </a:t>
            </a:r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5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54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10155" t="-4230" r="20665" b="32719"/>
          <a:stretch/>
        </p:blipFill>
        <p:spPr>
          <a:xfrm>
            <a:off x="539552" y="404664"/>
            <a:ext cx="784887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55</a:t>
            </a:fld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899592" y="4077072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 smtClean="0"/>
              <a:t>10. Surađuje </a:t>
            </a:r>
            <a:r>
              <a:rPr lang="hr-HR" sz="2800" i="1" dirty="0"/>
              <a:t>s drugim važnim dionicima palijativne skrbi (srodne organizacije civilnog društva, mediji, donatori, stručna društva i komore, institucije i organizacije na nacionalnoj razini i dr.) </a:t>
            </a:r>
          </a:p>
        </p:txBody>
      </p:sp>
      <p:pic>
        <p:nvPicPr>
          <p:cNvPr id="4" name="Picture 2" descr="C:\Documents and Settings\Martina\Desktop\Letak i plakat i logo\CKPSKZ-01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59228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8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rgbClr val="FF0000"/>
                </a:solidFill>
              </a:rPr>
              <a:t>SELFIE 2020-europski projekt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700808"/>
            <a:ext cx="8226720" cy="46805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dirty="0" smtClean="0"/>
              <a:t>Od 02.10.2017. provodimo anketu u suradnji sa Ministarstvom zdravstva, Ministarstvom za demografiju,obitelj,mlade i socijalnu politiku te HZZO-om kroz standardizirani upitnik</a:t>
            </a:r>
          </a:p>
          <a:p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Cilj istraživanja:procijeniti kako specifično liječenje (uobičajena skrb bez mobilnog tima) utječe na zdravlje i dobrobit,iskustvo sa skrbi te korištenje resursa i troškova skrbi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56</a:t>
            </a:fld>
            <a:endParaRPr lang="hr-HR"/>
          </a:p>
        </p:txBody>
      </p:sp>
      <p:pic>
        <p:nvPicPr>
          <p:cNvPr id="5" name="Picture 4" descr="\\campus.eur.nl\users\home\59180fle\Documents\SELFIE\WP8_Communication\Logos\SELFIE20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17789" r="12714" b="17789"/>
          <a:stretch/>
        </p:blipFill>
        <p:spPr bwMode="auto">
          <a:xfrm>
            <a:off x="7308304" y="260649"/>
            <a:ext cx="1728192" cy="1224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Planovi za budućnost...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2132856"/>
            <a:ext cx="8226720" cy="39964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Povezivanje svih dionika u palijativnoj skrbi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Mobilni tim i volonteri – minimalni standard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Informatička povezanost</a:t>
            </a:r>
          </a:p>
          <a:p>
            <a:pPr>
              <a:buFont typeface="Arial" pitchFamily="34" charset="0"/>
              <a:buChar char="•"/>
            </a:pPr>
            <a:r>
              <a:rPr lang="hr-HR" smtClean="0"/>
              <a:t>Edukacija profesionalaca</a:t>
            </a:r>
            <a:r>
              <a:rPr lang="hr-HR" dirty="0" smtClean="0"/>
              <a:t>, pučanstva, pacijenata..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Promocija palijativne skrbi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57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ovni rezultat za jesen živ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988"/>
            <a:ext cx="8784976" cy="6665380"/>
          </a:xfrm>
          <a:prstGeom prst="rect">
            <a:avLst/>
          </a:prstGeom>
          <a:noFill/>
        </p:spPr>
      </p:pic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58</a:t>
            </a:fld>
            <a:endParaRPr lang="hr-HR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87824" y="4930801"/>
            <a:ext cx="59766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Svi smo mi anđeli s jednim krilom, letjeti možemo samo zajedno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hr-H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Antoine de Saint-Exupery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35825" t="14983" r="35825" b="12182"/>
          <a:stretch/>
        </p:blipFill>
        <p:spPr>
          <a:xfrm>
            <a:off x="1259632" y="692696"/>
            <a:ext cx="67687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/>
          <a:srcRect l="35638" t="17784" r="36126" b="10675"/>
          <a:stretch/>
        </p:blipFill>
        <p:spPr>
          <a:xfrm>
            <a:off x="323528" y="476672"/>
            <a:ext cx="8568952" cy="5976664"/>
          </a:xfrm>
          <a:prstGeom prst="rect">
            <a:avLst/>
          </a:prstGeom>
        </p:spPr>
      </p:pic>
      <p:cxnSp>
        <p:nvCxnSpPr>
          <p:cNvPr id="4" name="Ravni poveznik 3"/>
          <p:cNvCxnSpPr/>
          <p:nvPr/>
        </p:nvCxnSpPr>
        <p:spPr>
          <a:xfrm>
            <a:off x="1187624" y="3356992"/>
            <a:ext cx="5688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/>
          <a:srcRect l="21262" t="26614" r="23613" b="15959"/>
          <a:stretch/>
        </p:blipFill>
        <p:spPr>
          <a:xfrm>
            <a:off x="611560" y="1268760"/>
            <a:ext cx="8136904" cy="4464496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1043608" y="1700808"/>
            <a:ext cx="115212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1043608" y="2924944"/>
            <a:ext cx="172819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5"/>
          <p:cNvCxnSpPr/>
          <p:nvPr/>
        </p:nvCxnSpPr>
        <p:spPr bwMode="auto">
          <a:xfrm>
            <a:off x="1187624" y="4509120"/>
            <a:ext cx="518457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29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3D37A69-B01C-43FB-B318-F5814C6FA66A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/>
          <a:srcRect l="31100" t="20586" r="28738" b="14983"/>
          <a:stretch/>
        </p:blipFill>
        <p:spPr>
          <a:xfrm>
            <a:off x="323527" y="188640"/>
            <a:ext cx="8361113" cy="6320097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 bwMode="auto">
          <a:xfrm>
            <a:off x="2123728" y="404664"/>
            <a:ext cx="3240360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Zaobljeni pravokutnik 4"/>
          <p:cNvSpPr/>
          <p:nvPr/>
        </p:nvSpPr>
        <p:spPr bwMode="auto">
          <a:xfrm>
            <a:off x="5148064" y="980728"/>
            <a:ext cx="2952328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hr-HR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34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Slojevi sta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ojevi sta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ojevi sta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ojevi sta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1449</TotalTime>
  <Words>1839</Words>
  <Application>Microsoft Office PowerPoint</Application>
  <PresentationFormat>Prikaz na zaslonu (4:3)</PresentationFormat>
  <Paragraphs>346</Paragraphs>
  <Slides>58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58</vt:i4>
      </vt:variant>
    </vt:vector>
  </HeadingPairs>
  <TitlesOfParts>
    <vt:vector size="63" baseType="lpstr">
      <vt:lpstr>Theme4</vt:lpstr>
      <vt:lpstr>Office Theme</vt:lpstr>
      <vt:lpstr>1_Office Theme</vt:lpstr>
      <vt:lpstr>2_Office Theme</vt:lpstr>
      <vt:lpstr>Theme34</vt:lpstr>
      <vt:lpstr>CENTAR ZA KOORDINACIJU PALIJATIVNE SKRBI KARLOVAČKE ŽUPANIJE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CENTAR ZA KOORDINACIJU PALIJATIVNE SKRBI KARLOVAČKE ŽUPANIJE</vt:lpstr>
      <vt:lpstr>PowerPointova prezentacija</vt:lpstr>
      <vt:lpstr>PowerPointova prezentacija</vt:lpstr>
      <vt:lpstr>PowerPointova prezentacija</vt:lpstr>
      <vt:lpstr> Izrada kataloga s kontaktima pružatelja palijativne skrbi te ažuriranje internetskih stranica</vt:lpstr>
      <vt:lpstr>PowerPointova prezentacija</vt:lpstr>
      <vt:lpstr>BRZA LINIJA ZA DOBIVANJE ORTOPEDSKIH POMAGALA</vt:lpstr>
      <vt:lpstr>BRZA LINIJA ZA DOBIVANJE FIZIKALNE TERAPIJE U KUĆI</vt:lpstr>
      <vt:lpstr>BRZA LINIJA ZA DOBIVANJE ANTIDEKUBITALNOG MADRACA </vt:lpstr>
      <vt:lpstr>BRZA LINIJA – AMBULANTA ZA KRONIČNE RANE</vt:lpstr>
      <vt:lpstr>PowerPointova prezentacija</vt:lpstr>
      <vt:lpstr>Jedinstvena dokumentacija</vt:lpstr>
      <vt:lpstr>Obrazac za probir za palijativnu skrb</vt:lpstr>
      <vt:lpstr>Pismena suglasnost pacijenta / skrbnika za izvođenje palijativne skrbi</vt:lpstr>
      <vt:lpstr>Obrazac za registraciju palijativnih pacijenata</vt:lpstr>
      <vt:lpstr>Registar palijativnih pacijenata</vt:lpstr>
      <vt:lpstr>Registar bi trebao biti dostupan i vidljiv....</vt:lpstr>
      <vt:lpstr>Izvješće prema registru od 01.09.-31.12.2017.</vt:lpstr>
      <vt:lpstr>PowerPointova prezentacija</vt:lpstr>
      <vt:lpstr>Posudionica medicinskih i ortopedskih pomagala</vt:lpstr>
      <vt:lpstr>PowerPointova prezentacija</vt:lpstr>
      <vt:lpstr>Informiranje i edukacija građana; te promicanje palijativne skrbi</vt:lpstr>
      <vt:lpstr>PowerPointova prezentacija</vt:lpstr>
      <vt:lpstr>Organizacija i sudjelovanje na stručnim skupovima  1. Obilježavanje Svjetskog dana hospicija i palijativne skrbi  2. Mini simpozij - Uloga socijalnog radnika u palijativnoj skrbi</vt:lpstr>
      <vt:lpstr>PowerPointova prezentacija</vt:lpstr>
      <vt:lpstr>PowerPointova prezentacija</vt:lpstr>
      <vt:lpstr>PowerPointova prezentacija</vt:lpstr>
      <vt:lpstr>SELFIE 2020-europski projekt </vt:lpstr>
      <vt:lpstr>Planovi za budućnost...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KOORDINACIJU PALIJATIVNE SKRBI KARLOVAČKE ŽUPANIJE</dc:title>
  <dc:creator>Kreso</dc:creator>
  <cp:lastModifiedBy>prezentacija</cp:lastModifiedBy>
  <cp:revision>180</cp:revision>
  <dcterms:created xsi:type="dcterms:W3CDTF">2017-08-17T15:43:14Z</dcterms:created>
  <dcterms:modified xsi:type="dcterms:W3CDTF">2018-01-23T15:06:47Z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4886549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S7.2.2</vt:lpwstr>
  </property>
</Properties>
</file>