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13" r:id="rId3"/>
    <p:sldId id="314" r:id="rId4"/>
    <p:sldId id="315" r:id="rId5"/>
    <p:sldId id="325" r:id="rId6"/>
    <p:sldId id="329" r:id="rId7"/>
    <p:sldId id="335" r:id="rId8"/>
    <p:sldId id="330" r:id="rId9"/>
    <p:sldId id="334" r:id="rId10"/>
    <p:sldId id="333" r:id="rId11"/>
    <p:sldId id="331" r:id="rId12"/>
    <p:sldId id="318" r:id="rId13"/>
    <p:sldId id="319" r:id="rId14"/>
    <p:sldId id="327" r:id="rId15"/>
    <p:sldId id="321" r:id="rId16"/>
    <p:sldId id="322" r:id="rId17"/>
    <p:sldId id="328" r:id="rId18"/>
    <p:sldId id="288" r:id="rId19"/>
    <p:sldId id="290" r:id="rId20"/>
    <p:sldId id="291" r:id="rId21"/>
    <p:sldId id="292" r:id="rId22"/>
    <p:sldId id="293" r:id="rId23"/>
    <p:sldId id="332" r:id="rId24"/>
    <p:sldId id="295" r:id="rId25"/>
    <p:sldId id="297" r:id="rId26"/>
    <p:sldId id="336" r:id="rId27"/>
    <p:sldId id="298" r:id="rId28"/>
    <p:sldId id="300" r:id="rId29"/>
    <p:sldId id="337" r:id="rId30"/>
    <p:sldId id="301" r:id="rId31"/>
    <p:sldId id="302" r:id="rId32"/>
    <p:sldId id="303" r:id="rId33"/>
    <p:sldId id="304" r:id="rId34"/>
    <p:sldId id="305" r:id="rId35"/>
    <p:sldId id="309" r:id="rId36"/>
    <p:sldId id="310" r:id="rId37"/>
    <p:sldId id="311" r:id="rId38"/>
    <p:sldId id="323" r:id="rId39"/>
    <p:sldId id="266" r:id="rId40"/>
    <p:sldId id="284" r:id="rId41"/>
  </p:sldIdLst>
  <p:sldSz cx="9144000" cy="6858000" type="screen4x3"/>
  <p:notesSz cx="6797675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9AEB8DA-4445-4F1C-B7D1-A261648F038A}" type="datetimeFigureOut">
              <a:rPr lang="hr-HR" smtClean="0"/>
              <a:t>13.10.2019.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23F9F34-67CC-4BFF-956B-A9C798D2C42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4797152"/>
            <a:ext cx="4953000" cy="1752600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CENTAR ZA SOCIJALNU SKRB KRAPINA</a:t>
            </a:r>
          </a:p>
          <a:p>
            <a:r>
              <a:rPr lang="hr-HR" dirty="0"/>
              <a:t>PODRUŽNICA OBITELJSKI CENTAR</a:t>
            </a:r>
            <a:br>
              <a:rPr lang="hr-HR" dirty="0"/>
            </a:br>
            <a:endParaRPr lang="hr-HR" dirty="0"/>
          </a:p>
          <a:p>
            <a:r>
              <a:rPr lang="hr-HR" dirty="0"/>
              <a:t>Frana Galovića 1a, Krapina</a:t>
            </a:r>
            <a:br>
              <a:rPr lang="hr-HR" dirty="0"/>
            </a:br>
            <a:r>
              <a:rPr lang="hr-HR" dirty="0"/>
              <a:t>049/371-319, 371-193</a:t>
            </a:r>
            <a:br>
              <a:rPr lang="hr-HR" dirty="0"/>
            </a:br>
            <a:r>
              <a:rPr lang="hr-HR" dirty="0"/>
              <a:t>www.obiteljskicentar-kzz.hr</a:t>
            </a:r>
            <a:endParaRPr lang="en-US" dirty="0"/>
          </a:p>
          <a:p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58200" cy="1470025"/>
          </a:xfrm>
        </p:spPr>
        <p:txBody>
          <a:bodyPr>
            <a:normAutofit/>
          </a:bodyPr>
          <a:lstStyle/>
          <a:p>
            <a:r>
              <a:rPr lang="hr-HR" dirty="0"/>
              <a:t>KOMUNIKACIJA </a:t>
            </a:r>
            <a:br>
              <a:rPr lang="hr-HR" dirty="0"/>
            </a:br>
            <a:r>
              <a:rPr lang="hr-HR" dirty="0"/>
              <a:t>S ONKOLOŠKIM BOLESNICIMA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CE02F7F-C217-42AA-84E7-FAD9B74F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9E03F89-3D03-4DF1-8DC7-15F1D5FF2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hr-HR" dirty="0"/>
              <a:t>Pacijenti su često nezadovoljni sadržajem komunikacije u konzultacijama, a to uključuje slabije rezultate suočavanja, nepridržavanje</a:t>
            </a:r>
          </a:p>
          <a:p>
            <a:pPr marL="109728" indent="0" algn="just">
              <a:buNone/>
            </a:pPr>
            <a:r>
              <a:rPr lang="hr-HR" dirty="0"/>
              <a:t>liječničkih savjeta, uspoređivanje i mijenjanje                 	liječnika, medicinsko-pravne prigovore…</a:t>
            </a:r>
          </a:p>
        </p:txBody>
      </p:sp>
    </p:spTree>
    <p:extLst>
      <p:ext uri="{BB962C8B-B14F-4D97-AF65-F5344CB8AC3E}">
        <p14:creationId xmlns:p14="http://schemas.microsoft.com/office/powerpoint/2010/main" val="1362425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33259AA-ED25-444A-83D0-46DA3F5D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538A1B4-8AD4-453F-9EA7-8DF6DE2DC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marL="109728" indent="0">
              <a:buNone/>
            </a:pPr>
            <a:r>
              <a:rPr lang="hr-HR" dirty="0"/>
              <a:t>	„ Nemojte mene pitati,</a:t>
            </a:r>
          </a:p>
          <a:p>
            <a:pPr marL="109728" indent="0">
              <a:buNone/>
            </a:pPr>
            <a:r>
              <a:rPr lang="hr-HR" dirty="0"/>
              <a:t>	   pitajte liječnika.</a:t>
            </a:r>
          </a:p>
          <a:p>
            <a:pPr marL="109728" indent="0">
              <a:buNone/>
            </a:pPr>
            <a:r>
              <a:rPr lang="hr-HR" dirty="0"/>
              <a:t>            Imate sve napisano u nalazu.</a:t>
            </a:r>
          </a:p>
          <a:p>
            <a:pPr marL="109728" indent="0">
              <a:buNone/>
            </a:pPr>
            <a:r>
              <a:rPr lang="hr-HR" dirty="0"/>
              <a:t>	   Čitajte !”	</a:t>
            </a:r>
          </a:p>
        </p:txBody>
      </p:sp>
    </p:spTree>
    <p:extLst>
      <p:ext uri="{BB962C8B-B14F-4D97-AF65-F5344CB8AC3E}">
        <p14:creationId xmlns:p14="http://schemas.microsoft.com/office/powerpoint/2010/main" val="2907103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200" dirty="0"/>
              <a:t>Može se govoriti o više razloga loše komunikacije s umirućim bolesnicima: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sz="2600" b="1" dirty="0"/>
              <a:t>obrazovanje zdravstvenog osoblja </a:t>
            </a:r>
            <a:r>
              <a:rPr lang="hr-HR" sz="2600" dirty="0"/>
              <a:t>– </a:t>
            </a:r>
          </a:p>
          <a:p>
            <a:pPr marL="623888" indent="-514350" eaLnBrk="1" hangingPunct="1">
              <a:buFont typeface="Trebuchet MS" pitchFamily="34" charset="0"/>
              <a:buNone/>
            </a:pPr>
            <a:r>
              <a:rPr lang="hr-HR" sz="2600" dirty="0"/>
              <a:t>       “usmjereno akcijsko = što brže izliječiti što više bolesnika“ – ne ostavlja mnogo prostora za razgovore s umirućima</a:t>
            </a:r>
          </a:p>
          <a:p>
            <a:pPr marL="623888" indent="-514350" eaLnBrk="1" hangingPunct="1">
              <a:buFont typeface="Trebuchet MS" pitchFamily="34" charset="0"/>
              <a:buNone/>
            </a:pPr>
            <a:r>
              <a:rPr lang="hr-HR" sz="2600" dirty="0">
                <a:solidFill>
                  <a:schemeClr val="accent3"/>
                </a:solidFill>
              </a:rPr>
              <a:t>2.   </a:t>
            </a:r>
            <a:r>
              <a:rPr lang="hr-HR" sz="2600" b="1" dirty="0"/>
              <a:t>veliko emotivno opterećenje takve komunikacije za samo zdravstveno osoblje </a:t>
            </a:r>
          </a:p>
          <a:p>
            <a:pPr marL="623888" indent="-514350" eaLnBrk="1" hangingPunct="1">
              <a:buFont typeface="Trebuchet MS" pitchFamily="34" charset="0"/>
              <a:buNone/>
            </a:pPr>
            <a:r>
              <a:rPr lang="hr-HR" sz="2600" dirty="0"/>
              <a:t>    - takva komunikacija – neugodna, izbjegavaju je; dolaze u dodir s bolesnikom samo kada je to nužno potrebno i vode samo rutinsku komunikaciju vezanu uz određene dijagnostičko-terapijske postupke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2938" indent="-533400" eaLnBrk="1" hangingPunct="1">
              <a:lnSpc>
                <a:spcPct val="90000"/>
              </a:lnSpc>
              <a:buFont typeface="Georgia" pitchFamily="18" charset="0"/>
              <a:buAutoNum type="arabicPeriod" startAt="3"/>
            </a:pPr>
            <a:r>
              <a:rPr lang="hr-HR" b="1" dirty="0"/>
              <a:t>nedostatak sadržaja o komunikaciji u obrazovanju  zdravstvenog osoblja </a:t>
            </a:r>
          </a:p>
          <a:p>
            <a:pPr marL="642938" indent="-533400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hr-HR" dirty="0"/>
              <a:t>     – nemaju teoretskog znanja o važnosti iste, a ni razvijene vještine komuniciranja </a:t>
            </a:r>
          </a:p>
          <a:p>
            <a:pPr marL="642938" indent="-533400" eaLnBrk="1" hangingPunct="1">
              <a:lnSpc>
                <a:spcPct val="90000"/>
              </a:lnSpc>
              <a:buFont typeface="Georgia" pitchFamily="18" charset="0"/>
              <a:buAutoNum type="arabicPeriod" startAt="4"/>
            </a:pPr>
            <a:r>
              <a:rPr lang="hr-HR" b="1" dirty="0"/>
              <a:t>sukob uloge zdravstvenog osoblja</a:t>
            </a:r>
          </a:p>
          <a:p>
            <a:pPr marL="642938" indent="-533400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hr-HR" dirty="0"/>
              <a:t>     - sukob između  afektivne neutralnosti (racionalne primjene najboljih postupaka liječenja i njege) i potrebe za suosjećanjem s bolesnikom (prejako emotivno proživljavanje bolesnikovih patnji   - manja racionalnost u primjeni terapijskih postupaka)</a:t>
            </a:r>
          </a:p>
          <a:p>
            <a:pPr marL="642938" indent="-533400" eaLnBrk="1" hangingPunct="1">
              <a:lnSpc>
                <a:spcPct val="90000"/>
              </a:lnSpc>
            </a:pPr>
            <a:endParaRPr lang="hr-HR" dirty="0"/>
          </a:p>
        </p:txBody>
      </p:sp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543339" y="188640"/>
            <a:ext cx="8229600" cy="1066800"/>
          </a:xfrm>
        </p:spPr>
        <p:txBody>
          <a:bodyPr/>
          <a:lstStyle/>
          <a:p>
            <a:pPr eaLnBrk="1" hangingPunct="1"/>
            <a:endParaRPr lang="hr-HR" sz="2800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5089752"/>
          </a:xfrm>
        </p:spPr>
        <p:txBody>
          <a:bodyPr>
            <a:normAutofit fontScale="92500" lnSpcReduction="20000"/>
          </a:bodyPr>
          <a:lstStyle/>
          <a:p>
            <a:pPr marL="109728" indent="0" eaLnBrk="1" hangingPunct="1">
              <a:lnSpc>
                <a:spcPct val="90000"/>
              </a:lnSpc>
              <a:buNone/>
            </a:pPr>
            <a:r>
              <a:rPr lang="hr-HR" sz="2400" dirty="0"/>
              <a:t>Dileme:</a:t>
            </a:r>
          </a:p>
          <a:p>
            <a:pPr eaLnBrk="1" hangingPunct="1">
              <a:lnSpc>
                <a:spcPct val="90000"/>
              </a:lnSpc>
            </a:pPr>
            <a:r>
              <a:rPr lang="hr-HR" sz="2400" b="1" dirty="0"/>
              <a:t> da li i kada bolesniku treba reći dijagnozu</a:t>
            </a:r>
            <a:r>
              <a:rPr lang="hr-HR" sz="2400" dirty="0"/>
              <a:t>: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hr-HR" sz="2400" dirty="0">
                <a:solidFill>
                  <a:schemeClr val="accent2"/>
                </a:solidFill>
              </a:rPr>
              <a:t>-  E </a:t>
            </a:r>
            <a:r>
              <a:rPr lang="hr-HR" sz="2400" dirty="0" err="1">
                <a:solidFill>
                  <a:schemeClr val="accent2"/>
                </a:solidFill>
              </a:rPr>
              <a:t>Kuebler</a:t>
            </a:r>
            <a:r>
              <a:rPr lang="hr-HR" sz="2400" dirty="0">
                <a:solidFill>
                  <a:schemeClr val="accent2"/>
                </a:solidFill>
              </a:rPr>
              <a:t>-Ross je mišljenja da bolesniku treba objasniti dijagnozu čim je uspostavljena, ali mu ne treba reći da umire (izričito) nego da je teško bolestan i da će se učiniti sve što je </a:t>
            </a:r>
            <a:r>
              <a:rPr lang="hr-HR" sz="2400" b="1" dirty="0"/>
              <a:t>moguće kako bi mu se pomoglo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hr-HR" sz="2400" b="1" dirty="0"/>
          </a:p>
          <a:p>
            <a:pPr eaLnBrk="1" hangingPunct="1">
              <a:lnSpc>
                <a:spcPct val="90000"/>
              </a:lnSpc>
            </a:pPr>
            <a:r>
              <a:rPr lang="hr-HR" sz="2400" b="1" dirty="0"/>
              <a:t>na upit o izgledima življenja još neko vrijeme</a:t>
            </a:r>
            <a:r>
              <a:rPr lang="hr-HR" sz="2400" dirty="0"/>
              <a:t>:</a:t>
            </a:r>
          </a:p>
          <a:p>
            <a:pPr lvl="1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hr-HR" sz="2400" dirty="0"/>
              <a:t> - bolesniku je bolje odgovoriti da se ne zna, budući da su prognoze o dužini života pojedinog bolesnika koji boluje od neizlječive bolesti vrlo nesigurne, obično netočne i preoptimistične (… velike emotivne napetosti zbog očekivanja vlastite smrti)</a:t>
            </a:r>
          </a:p>
          <a:p>
            <a:pPr lvl="1" eaLnBrk="1" hangingPunct="1">
              <a:lnSpc>
                <a:spcPct val="90000"/>
              </a:lnSpc>
              <a:buFont typeface="Georgia" pitchFamily="18" charset="0"/>
              <a:buNone/>
            </a:pPr>
            <a:endParaRPr lang="hr-HR" sz="2400" dirty="0"/>
          </a:p>
          <a:p>
            <a:pPr marL="109728" indent="0">
              <a:buNone/>
            </a:pPr>
            <a:r>
              <a:rPr lang="hr-HR" sz="2400" dirty="0"/>
              <a:t>Realniji odgovori:</a:t>
            </a:r>
          </a:p>
          <a:p>
            <a:pPr marL="109728" indent="0">
              <a:buNone/>
            </a:pPr>
            <a:r>
              <a:rPr lang="hr-HR" sz="2400" dirty="0"/>
              <a:t>„Istina je da nisam siguran.</a:t>
            </a:r>
          </a:p>
          <a:p>
            <a:pPr marL="109728" indent="0">
              <a:buNone/>
            </a:pPr>
            <a:r>
              <a:rPr lang="hr-HR" sz="2400" dirty="0"/>
              <a:t>  Shvaćam da ova neizvjesnost predstavlja </a:t>
            </a:r>
          </a:p>
          <a:p>
            <a:pPr marL="109728" indent="0">
              <a:buNone/>
            </a:pPr>
            <a:r>
              <a:rPr lang="hr-HR" sz="2400" dirty="0"/>
              <a:t>  velik teret za vas.”</a:t>
            </a:r>
          </a:p>
          <a:p>
            <a:pPr eaLnBrk="1" hangingPunct="1">
              <a:lnSpc>
                <a:spcPct val="90000"/>
              </a:lnSpc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52040189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700" dirty="0"/>
              <a:t>Odgovor na najsloženije pitanje: </a:t>
            </a:r>
            <a:r>
              <a:rPr lang="hr-HR" sz="2700" b="1" dirty="0">
                <a:solidFill>
                  <a:schemeClr val="tx1"/>
                </a:solidFill>
              </a:rPr>
              <a:t>„Što treba reći </a:t>
            </a:r>
            <a:r>
              <a:rPr lang="hr-HR" sz="2700" b="1" dirty="0"/>
              <a:t>bolesniku?“ </a:t>
            </a:r>
            <a:r>
              <a:rPr lang="hr-HR" sz="2700" dirty="0"/>
              <a:t>treba proizaći iz razmatranja osnovnih potreba umirućih bolesnika koje se mogu podijeliti na 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hr-HR" b="1" dirty="0"/>
              <a:t>potreba za ublažavanjem boli </a:t>
            </a:r>
          </a:p>
          <a:p>
            <a:pPr marL="623888" indent="-514350" eaLnBrk="1" hangingPunct="1">
              <a:buFont typeface="Trebuchet MS" pitchFamily="34" charset="0"/>
              <a:buNone/>
            </a:pPr>
            <a:r>
              <a:rPr lang="hr-HR" dirty="0"/>
              <a:t>  – jedan je od najvažnijih zadataka zdravstvenog osoblja u radu s umirućim bolesnicima pri čemu se koriste suvremene kirurške , farmakološke i psihološke metode i tehnike uklanjanja boli</a:t>
            </a:r>
          </a:p>
          <a:p>
            <a:pPr marL="623888" indent="-514350" eaLnBrk="1" hangingPunct="1">
              <a:buFont typeface="Trebuchet MS" pitchFamily="34" charset="0"/>
              <a:buNone/>
            </a:pPr>
            <a:endParaRPr lang="hr-HR" dirty="0"/>
          </a:p>
          <a:p>
            <a:pPr marL="623888" indent="-514350" eaLnBrk="1" hangingPunct="1">
              <a:buFont typeface="Trebuchet MS" pitchFamily="34" charset="0"/>
              <a:buNone/>
            </a:pPr>
            <a:r>
              <a:rPr lang="hr-HR" dirty="0"/>
              <a:t>2. </a:t>
            </a:r>
            <a:r>
              <a:rPr lang="hr-HR" b="1" dirty="0"/>
              <a:t>potreba za samopoštovanjem </a:t>
            </a:r>
          </a:p>
          <a:p>
            <a:pPr marL="623888" indent="-514350" eaLnBrk="1" hangingPunct="1">
              <a:buFont typeface="Trebuchet MS" pitchFamily="34" charset="0"/>
              <a:buNone/>
            </a:pPr>
            <a:r>
              <a:rPr lang="hr-HR" dirty="0"/>
              <a:t>   – proizlazi iz nastojanja bolesnika da što duže zadrži kontrolu nad vlastitim ponašanjem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 startAt="3"/>
            </a:pPr>
            <a:r>
              <a:rPr lang="hr-HR" b="1" dirty="0"/>
              <a:t>potreba za pažnjom i pripadanjem </a:t>
            </a:r>
          </a:p>
          <a:p>
            <a:pPr marL="623888" indent="-514350" eaLnBrk="1" hangingPunct="1">
              <a:buFont typeface="Trebuchet MS" pitchFamily="34" charset="0"/>
              <a:buNone/>
            </a:pPr>
            <a:r>
              <a:rPr lang="hr-HR" dirty="0"/>
              <a:t>  – ponašanje bolesnika koji želi da netko bude stalno s njim, a  osobito kroz želju za tjelesnim kontaktom (kao npr. držanje bolesnika za ruku, tapšanje, dodirivanje i slično)</a:t>
            </a:r>
          </a:p>
          <a:p>
            <a:pPr marL="623888" indent="-514350" eaLnBrk="1" hangingPunct="1">
              <a:buFont typeface="Trebuchet MS" pitchFamily="34" charset="0"/>
              <a:buAutoNum type="arabicPeriod" startAt="3"/>
            </a:pPr>
            <a:r>
              <a:rPr lang="hr-HR" b="1" dirty="0"/>
              <a:t>potreba za suosjećanjem i komunikacijom-</a:t>
            </a:r>
            <a:r>
              <a:rPr lang="hr-HR" dirty="0"/>
              <a:t>osobito je intenzivno ako je zdravstveno osoblje hladno prema bolesniku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eaLnBrk="1" hangingPunct="1">
              <a:buNone/>
            </a:pPr>
            <a:r>
              <a:rPr lang="hr-HR" dirty="0"/>
              <a:t>Bez obzira na sadržaje komunikacije s umirućim bolesnicima: </a:t>
            </a:r>
          </a:p>
          <a:p>
            <a:pPr eaLnBrk="1" hangingPunct="1">
              <a:buFont typeface="Georgia" pitchFamily="18" charset="0"/>
              <a:buNone/>
            </a:pPr>
            <a:r>
              <a:rPr lang="hr-HR" dirty="0"/>
              <a:t>   nada u mogućnost izlječenja ne smije biti zanemarena, ali pri tome se ne smiju pružati lažne nade jasnim izričajima o sigurnom ozdravljenju, </a:t>
            </a:r>
          </a:p>
          <a:p>
            <a:pPr eaLnBrk="1" hangingPunct="1">
              <a:buFont typeface="Georgia" pitchFamily="18" charset="0"/>
              <a:buNone/>
            </a:pPr>
            <a:r>
              <a:rPr lang="hr-HR" dirty="0"/>
              <a:t>   već treba ukazivati na neizvjesnost ishoda, ali i na postojanje određenih šansi za ozdravljenje </a:t>
            </a:r>
          </a:p>
          <a:p>
            <a:pPr eaLnBrk="1" hangingPunct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924235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D8A12C6-77C4-4FB1-BB8B-952029628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55B11A0-4AE6-45BE-9D36-35462AEBA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hr-HR" dirty="0"/>
              <a:t>Komunikacijske vještine su među najvažnijima koje medicinsko osoblje mora posjedovati. </a:t>
            </a:r>
          </a:p>
          <a:p>
            <a:pPr marL="109728" indent="0" algn="just">
              <a:buNone/>
            </a:pPr>
            <a:r>
              <a:rPr lang="hr-HR" dirty="0"/>
              <a:t>Važno je podučavanje komunikacijskim vještinama s pacijentima (način naše svakodnevne komunikacije ne mora biti prihvatljiv u medicinskoj praksi), a kako bi razgovor bio usmjeren na ono što pacijentu najviše pomaže  i kako bi mu se pomoglo na najbolji način kada je uznemiren, depresivan ili ima neke druge poteškoće.</a:t>
            </a:r>
          </a:p>
        </p:txBody>
      </p:sp>
    </p:spTree>
    <p:extLst>
      <p:ext uri="{BB962C8B-B14F-4D97-AF65-F5344CB8AC3E}">
        <p14:creationId xmlns:p14="http://schemas.microsoft.com/office/powerpoint/2010/main" val="2707165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BD5593B-4060-48E5-BE42-A23B2C7A1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D0C6949-E366-4584-A484-B57C05D85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r-HR" dirty="0"/>
              <a:t>Dobra komunikacija u liječenju onkoloških bolesnika je ključna – ti pacijenti moraju podnositi stres, nesigurnost, primiti niz informacija i temeljem komunikacije s liječnikom donijeti odluke vezano uz liječenje i odluke koje bitno utječu na njihov život.</a:t>
            </a:r>
          </a:p>
          <a:p>
            <a:pPr marL="109728" indent="0">
              <a:buNone/>
            </a:pPr>
            <a:r>
              <a:rPr lang="hr-HR" dirty="0"/>
              <a:t>Pacijent treba shvatiti dijagnozu, liječenje, statistiku koja se odnosi na prognozu i podnijeti neizvjesnost kad se održava nada.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006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/>
              <a:t>Bolesnik i neizlječiva bolest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538" indent="0">
              <a:lnSpc>
                <a:spcPct val="80000"/>
              </a:lnSpc>
              <a:buNone/>
            </a:pPr>
            <a:r>
              <a:rPr lang="hr-HR" sz="2400" dirty="0"/>
              <a:t>Svijest o vlastitom stanju kod umirućih bolesnika razvija se u nekoliko razdoblja (prema </a:t>
            </a:r>
            <a:r>
              <a:rPr lang="hr-HR" sz="2400" dirty="0" err="1"/>
              <a:t>Glasser</a:t>
            </a:r>
            <a:r>
              <a:rPr lang="hr-HR" sz="2400" dirty="0"/>
              <a:t> i Strauss, 1968.):</a:t>
            </a:r>
          </a:p>
          <a:p>
            <a:pPr marL="109538" indent="0">
              <a:lnSpc>
                <a:spcPct val="80000"/>
              </a:lnSpc>
              <a:buNone/>
            </a:pPr>
            <a:endParaRPr lang="hr-HR" sz="2400" b="1" dirty="0"/>
          </a:p>
          <a:p>
            <a:pPr marL="623888" indent="-514350" eaLnBrk="1" hangingPunct="1">
              <a:lnSpc>
                <a:spcPct val="80000"/>
              </a:lnSpc>
              <a:buFont typeface="Trebuchet MS" pitchFamily="34" charset="0"/>
              <a:buAutoNum type="arabicPeriod"/>
            </a:pPr>
            <a:r>
              <a:rPr lang="hr-HR" sz="2200" b="1" dirty="0"/>
              <a:t>bolesnik nije uopće svjestan činjenice da umire </a:t>
            </a:r>
            <a:r>
              <a:rPr lang="hr-HR" sz="2200" dirty="0"/>
              <a:t>i vrlo malo osoba  iz njegove okoline je toga svjesno; što je više osoba iz bolesnikove okoline upoznato s njegovim stanjem, bolesnik temeljem raznih znakova i ponašanja  počinje razvijati sumnje o tome da je njegovo stanje  vrlo teško</a:t>
            </a:r>
          </a:p>
          <a:p>
            <a:pPr marL="623888" indent="-514350" eaLnBrk="1" hangingPunct="1">
              <a:lnSpc>
                <a:spcPct val="80000"/>
              </a:lnSpc>
              <a:buFont typeface="Trebuchet MS" pitchFamily="34" charset="0"/>
              <a:buAutoNum type="arabicPeriod"/>
            </a:pPr>
            <a:r>
              <a:rPr lang="hr-HR" sz="2200" b="1" dirty="0"/>
              <a:t>razdoblje sumnjičavosti</a:t>
            </a:r>
            <a:r>
              <a:rPr lang="hr-HR" sz="2200" dirty="0"/>
              <a:t> – bolesnik sve više procjenjuje težinu svog stanja na osnovi vanjskih znakova i vlastitog  organskog stanja, sve više postaje  svjestan vlastitog umiranja</a:t>
            </a:r>
          </a:p>
          <a:p>
            <a:pPr marL="623888" indent="-514350" eaLnBrk="1" hangingPunct="1">
              <a:lnSpc>
                <a:spcPct val="80000"/>
              </a:lnSpc>
              <a:buFont typeface="Trebuchet MS" pitchFamily="34" charset="0"/>
              <a:buAutoNum type="arabicPeriod"/>
            </a:pPr>
            <a:r>
              <a:rPr lang="hr-HR" sz="2200" b="1" dirty="0"/>
              <a:t>razdoblje otvorene svjesnosti </a:t>
            </a:r>
            <a:r>
              <a:rPr lang="hr-HR" sz="2200" dirty="0"/>
              <a:t>– obitelj, znanci i prijatelji i bolesnik postanu potpuno svjesni težine bolesnikova stanja – vrlo mučne situacije u kojima najčešće obitelj, taktizira u razgovorima s umirućim,  zadržavajući se samo na temama koje nemaju izravne veze s bolesnikovim stanjem</a:t>
            </a:r>
          </a:p>
          <a:p>
            <a:pPr marL="623888" indent="-514350" eaLnBrk="1" hangingPunct="1">
              <a:lnSpc>
                <a:spcPct val="80000"/>
              </a:lnSpc>
            </a:pPr>
            <a:endParaRPr lang="hr-HR" sz="2200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11816F7-FCFB-43F2-99E1-FC5A59BED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0BC7AE2-C504-4E87-81A9-6645B708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većini razvijenijih zapadnih zemalja sve se više predlaže dvosmjeran odnos u kojem pacijent igra aktivnu ulogu,</a:t>
            </a:r>
          </a:p>
          <a:p>
            <a:endParaRPr lang="hr-HR" dirty="0"/>
          </a:p>
          <a:p>
            <a:r>
              <a:rPr lang="hr-HR" dirty="0"/>
              <a:t>takav odnos se naziva </a:t>
            </a:r>
            <a:r>
              <a:rPr lang="hr-HR" b="1" dirty="0"/>
              <a:t>briga usmjerena na pacijenta (eng. </a:t>
            </a:r>
            <a:r>
              <a:rPr lang="hr-HR" b="1" dirty="0" err="1"/>
              <a:t>patient-centered</a:t>
            </a:r>
            <a:r>
              <a:rPr lang="hr-HR" b="1" dirty="0"/>
              <a:t> care) </a:t>
            </a:r>
            <a:r>
              <a:rPr lang="hr-HR" dirty="0"/>
              <a:t>i nadovezuje se na holističko shvaćanje bolesnika (bavi se svim njegovim aspektima, ne samo fiziološkim ili psihološko-ponašajnim)</a:t>
            </a:r>
          </a:p>
        </p:txBody>
      </p:sp>
    </p:spTree>
    <p:extLst>
      <p:ext uri="{BB962C8B-B14F-4D97-AF65-F5344CB8AC3E}">
        <p14:creationId xmlns:p14="http://schemas.microsoft.com/office/powerpoint/2010/main" val="3326869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EE250CE-FD0C-426E-83E8-4F331CDE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8FEF701-ABA0-435E-9706-7405AC409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koncept „</a:t>
            </a:r>
            <a:r>
              <a:rPr lang="hr-HR" b="1" dirty="0" err="1"/>
              <a:t>patient</a:t>
            </a:r>
            <a:r>
              <a:rPr lang="hr-HR" b="1" dirty="0"/>
              <a:t> – </a:t>
            </a:r>
            <a:r>
              <a:rPr lang="hr-HR" b="1" dirty="0" err="1"/>
              <a:t>centered</a:t>
            </a:r>
            <a:r>
              <a:rPr lang="hr-HR" b="1" dirty="0"/>
              <a:t> care” </a:t>
            </a:r>
            <a:r>
              <a:rPr lang="hr-HR" dirty="0"/>
              <a:t>najčešće se objašnjava kao:</a:t>
            </a:r>
          </a:p>
          <a:p>
            <a:pPr>
              <a:buFontTx/>
              <a:buChar char="-"/>
            </a:pPr>
            <a:r>
              <a:rPr lang="hr-HR" dirty="0"/>
              <a:t>pravilna upotreba sposobnosti aktivnog slušanja</a:t>
            </a:r>
          </a:p>
          <a:p>
            <a:pPr>
              <a:buFontTx/>
              <a:buChar char="-"/>
            </a:pPr>
            <a:r>
              <a:rPr lang="hr-HR" dirty="0"/>
              <a:t>poticanje pacijenta da izrazi svoje stajalište</a:t>
            </a:r>
          </a:p>
          <a:p>
            <a:pPr>
              <a:buFontTx/>
              <a:buChar char="-"/>
            </a:pPr>
            <a:r>
              <a:rPr lang="hr-HR" dirty="0"/>
              <a:t>pokušaj razumijevanja pacijentovog stajališta</a:t>
            </a:r>
          </a:p>
          <a:p>
            <a:pPr>
              <a:buFontTx/>
              <a:buChar char="-"/>
            </a:pPr>
            <a:r>
              <a:rPr lang="hr-HR" dirty="0"/>
              <a:t>zajednički rad pri liječenju </a:t>
            </a:r>
            <a:r>
              <a:rPr lang="hr-HR" sz="2400" dirty="0"/>
              <a:t>(odluke donose liječnik i pacijent kao tim; time se izgrađuje povjerljiv, pun razumijevanja i privrženosti odnos liječnik-pacijent, a koji dovodi do veće „poslušnosti” pacijenta koji će prihvatiti savjete, upute i biti motiviraniji za </a:t>
            </a:r>
            <a:r>
              <a:rPr lang="hr-HR" sz="2400" dirty="0" err="1"/>
              <a:t>izliječenje</a:t>
            </a:r>
            <a:r>
              <a:rPr lang="hr-H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2820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E77C681-B8D0-4A24-96FF-33834A1D1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7C52267-5E97-4E05-8724-3E1C610DC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komunikacija s onkološkim bolesnikom prema kojoj je pacijent u središtu pozornosti –</a:t>
            </a:r>
          </a:p>
          <a:p>
            <a:pPr>
              <a:buFontTx/>
              <a:buChar char="-"/>
            </a:pPr>
            <a:r>
              <a:rPr lang="hr-HR" dirty="0"/>
              <a:t>uzima u obzir pacijentove potrebe, perspektive i individualna iskustva</a:t>
            </a:r>
          </a:p>
          <a:p>
            <a:pPr>
              <a:buFontTx/>
              <a:buChar char="-"/>
            </a:pPr>
            <a:r>
              <a:rPr lang="hr-HR" dirty="0"/>
              <a:t>daje pacijentu mogućnost sudjelovanja u liječenju</a:t>
            </a:r>
          </a:p>
          <a:p>
            <a:pPr>
              <a:buFontTx/>
              <a:buChar char="-"/>
            </a:pPr>
            <a:r>
              <a:rPr lang="hr-HR" dirty="0"/>
              <a:t>poboljšava odnos pacijenta i liječnika</a:t>
            </a:r>
          </a:p>
          <a:p>
            <a:pPr marL="109728" indent="0">
              <a:buNone/>
            </a:pPr>
            <a:r>
              <a:rPr lang="hr-HR" dirty="0"/>
              <a:t> 	(</a:t>
            </a:r>
            <a:r>
              <a:rPr lang="hr-HR" sz="1800" dirty="0" err="1"/>
              <a:t>Dowsett</a:t>
            </a:r>
            <a:r>
              <a:rPr lang="hr-HR" sz="1800" dirty="0"/>
              <a:t>, Saul; </a:t>
            </a:r>
            <a:r>
              <a:rPr lang="hr-HR" sz="1800" dirty="0" err="1"/>
              <a:t>Button</a:t>
            </a:r>
            <a:r>
              <a:rPr lang="hr-HR" sz="1800" dirty="0"/>
              <a:t>; </a:t>
            </a:r>
            <a:r>
              <a:rPr lang="hr-HR" sz="1800" dirty="0" err="1"/>
              <a:t>Dunn</a:t>
            </a:r>
            <a:r>
              <a:rPr lang="hr-HR" sz="1800" dirty="0"/>
              <a:t>; </a:t>
            </a:r>
            <a:r>
              <a:rPr lang="hr-HR" sz="1800" dirty="0" err="1"/>
              <a:t>Boyer</a:t>
            </a:r>
            <a:r>
              <a:rPr lang="hr-HR" sz="1800" dirty="0"/>
              <a:t>; </a:t>
            </a:r>
            <a:r>
              <a:rPr lang="hr-HR" sz="1800" dirty="0" err="1"/>
              <a:t>Findlow</a:t>
            </a:r>
            <a:r>
              <a:rPr lang="hr-HR" sz="1800" dirty="0"/>
              <a:t> i </a:t>
            </a:r>
            <a:r>
              <a:rPr lang="hr-HR" sz="1800" dirty="0" err="1"/>
              <a:t>Dunsmore</a:t>
            </a:r>
            <a:r>
              <a:rPr lang="hr-HR" sz="1800" dirty="0"/>
              <a:t>, 2000.)</a:t>
            </a:r>
          </a:p>
          <a:p>
            <a:pPr marL="109728" indent="0">
              <a:buNone/>
            </a:pPr>
            <a:r>
              <a:rPr lang="hr-HR" sz="1800" dirty="0"/>
              <a:t>- takva komunikacija usmjerena je otkrivanju i razumijevanju pacijentove perspektive od strane medicinskog tima</a:t>
            </a:r>
          </a:p>
        </p:txBody>
      </p:sp>
    </p:spTree>
    <p:extLst>
      <p:ext uri="{BB962C8B-B14F-4D97-AF65-F5344CB8AC3E}">
        <p14:creationId xmlns:p14="http://schemas.microsoft.com/office/powerpoint/2010/main" val="1772653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D411086-FD8D-4969-A944-B994B1C8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xmlns="" id="{73DAE5BC-5062-4806-A3DB-15ECFBE84E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88" y="175987"/>
            <a:ext cx="9045084" cy="6605814"/>
          </a:xfrm>
        </p:spPr>
      </p:pic>
    </p:spTree>
    <p:extLst>
      <p:ext uri="{BB962C8B-B14F-4D97-AF65-F5344CB8AC3E}">
        <p14:creationId xmlns:p14="http://schemas.microsoft.com/office/powerpoint/2010/main" val="3407642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503E080-301A-4751-8B25-D329464AA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EF66797-E3A9-4B39-985A-EC2049555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4000" dirty="0">
                <a:solidFill>
                  <a:schemeClr val="accent2"/>
                </a:solidFill>
              </a:rPr>
              <a:t>Osnove komunikacije</a:t>
            </a:r>
          </a:p>
          <a:p>
            <a:pPr marL="109728" indent="0">
              <a:buNone/>
            </a:pPr>
            <a:r>
              <a:rPr lang="hr-HR" sz="4000" dirty="0">
                <a:solidFill>
                  <a:schemeClr val="accent2"/>
                </a:solidFill>
              </a:rPr>
              <a:t>s onkološkim bolesnicima</a:t>
            </a:r>
          </a:p>
        </p:txBody>
      </p:sp>
    </p:spTree>
    <p:extLst>
      <p:ext uri="{BB962C8B-B14F-4D97-AF65-F5344CB8AC3E}">
        <p14:creationId xmlns:p14="http://schemas.microsoft.com/office/powerpoint/2010/main" val="1330264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0DF4584-9C9D-451C-937C-F5F7E09BF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Komunikacija između liječnika i pacijenta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D2046875-7820-41A0-ABA3-7C15B2730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malo istraživanja</a:t>
            </a:r>
          </a:p>
          <a:p>
            <a:r>
              <a:rPr lang="hr-HR" dirty="0"/>
              <a:t>u komunikaciji između liječnika i pacijenta liječnik se češće percipira kao vrhovni autoritet koji jedini zna što nije u redu s pacijentom, no on nije protivnik niti čarobnjak, trebalo bi ga percipirati kao saveznika i prijatelja</a:t>
            </a:r>
          </a:p>
          <a:p>
            <a:r>
              <a:rPr lang="hr-HR" sz="2000" dirty="0"/>
              <a:t>u našoj kulturi i dalje prevladava pristup autoritarnog optimizma između zdravstvenog osoblja i oboljelog (pacijent se u potpunosti predaje liječniku, ne ispituje ništa, nema pravo uključiti se u odluku o svojoj terapiji) – takav pristup prepreka je zdravoj i konstruktivnoj komunikaciji (liječnik nema sve potrebne informacije, pogoršava se psihološko stanje pacijenta)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756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789E4B0-5867-4070-B69F-B60C14CD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D90D091-F6F5-4700-9C3F-E652209D2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dirty="0"/>
              <a:t>Liječnikova uloga je dati sve potrebne informacije:</a:t>
            </a:r>
          </a:p>
          <a:p>
            <a:pPr marL="109728" indent="0">
              <a:buNone/>
            </a:pPr>
            <a:endParaRPr lang="hr-HR" dirty="0"/>
          </a:p>
          <a:p>
            <a:r>
              <a:rPr lang="hr-HR" dirty="0"/>
              <a:t>o mogućnostima i načinima liječenja</a:t>
            </a:r>
          </a:p>
          <a:p>
            <a:r>
              <a:rPr lang="hr-HR" dirty="0"/>
              <a:t>o prednostima i nedostacima pojedinih metoda </a:t>
            </a:r>
          </a:p>
          <a:p>
            <a:r>
              <a:rPr lang="hr-HR" dirty="0"/>
              <a:t>o najboljim opcijama</a:t>
            </a:r>
          </a:p>
        </p:txBody>
      </p:sp>
    </p:spTree>
    <p:extLst>
      <p:ext uri="{BB962C8B-B14F-4D97-AF65-F5344CB8AC3E}">
        <p14:creationId xmlns:p14="http://schemas.microsoft.com/office/powerpoint/2010/main" val="25998191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D1AB9B2-BFC3-49D7-A80D-267C281F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EC75BD1-7D25-430F-911F-CB61DA6F5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dirty="0"/>
              <a:t>Dobra komunikacija između liječnika i pacijenta zahtjeva:</a:t>
            </a:r>
          </a:p>
          <a:p>
            <a:pPr marL="109728" indent="0"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Aktivno slušanje</a:t>
            </a:r>
          </a:p>
          <a:p>
            <a:pPr>
              <a:buFontTx/>
              <a:buChar char="-"/>
            </a:pPr>
            <a:r>
              <a:rPr lang="hr-HR" dirty="0"/>
              <a:t>Poticanje druge osobe na razgovor</a:t>
            </a:r>
          </a:p>
          <a:p>
            <a:pPr>
              <a:buFontTx/>
              <a:buChar char="-"/>
            </a:pPr>
            <a:r>
              <a:rPr lang="hr-HR" dirty="0"/>
              <a:t>Davanje drugoj osobi psihološkog prostora koji ona treba</a:t>
            </a:r>
          </a:p>
          <a:p>
            <a:pPr>
              <a:buFontTx/>
              <a:buChar char="-"/>
            </a:pPr>
            <a:r>
              <a:rPr lang="hr-HR" dirty="0"/>
              <a:t>Pokazivanje poštovanja prema onome što osoba govori</a:t>
            </a:r>
          </a:p>
        </p:txBody>
      </p:sp>
    </p:spTree>
    <p:extLst>
      <p:ext uri="{BB962C8B-B14F-4D97-AF65-F5344CB8AC3E}">
        <p14:creationId xmlns:p14="http://schemas.microsoft.com/office/powerpoint/2010/main" val="633784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5E53AD2-3263-42AE-A427-7A77741B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982B752-7C5E-4A6C-8FF3-974C57254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dirty="0"/>
              <a:t>Osim rutinskih razgovora s pacijentom je važno razgovarati kada on to želi, kada pokaže zanimanje za otvoren razgovor o svojoj bolesti, a čemu pomaže odnos pun povjerenja koji liječnik treba stvoriti s pacijentom ( što iziskuje puno strpljenja i razumijevanja od strane liječnika).</a:t>
            </a:r>
          </a:p>
        </p:txBody>
      </p:sp>
    </p:spTree>
    <p:extLst>
      <p:ext uri="{BB962C8B-B14F-4D97-AF65-F5344CB8AC3E}">
        <p14:creationId xmlns:p14="http://schemas.microsoft.com/office/powerpoint/2010/main" val="3580905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C6C7693-DD99-495A-9BFA-CC117FA2E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16E2811-083F-4495-A618-A0BA1A853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dirty="0"/>
              <a:t>Dobra komunikaciju i odnos povjerenja –</a:t>
            </a:r>
          </a:p>
          <a:p>
            <a:pPr marL="109728" indent="0">
              <a:buNone/>
            </a:pPr>
            <a:r>
              <a:rPr lang="hr-HR" dirty="0"/>
              <a:t>ukoliko pacijent bez ustručavanja može zamoliti liječnika za pojašnjenje informacija/uputa koje nije razumio (osjećaj slobode u komunikaciji) i kada se pacijent motivira za edukaciju o svojoj bolesti kako bi bio sposobniji za suradnju s medicinskim timom</a:t>
            </a:r>
          </a:p>
        </p:txBody>
      </p:sp>
    </p:spTree>
    <p:extLst>
      <p:ext uri="{BB962C8B-B14F-4D97-AF65-F5344CB8AC3E}">
        <p14:creationId xmlns:p14="http://schemas.microsoft.com/office/powerpoint/2010/main" val="89867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373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2400" dirty="0"/>
              <a:t>Nakon velikog broja intervjua provedenih s umirućim bolesnicima, Elisabeth </a:t>
            </a:r>
            <a:r>
              <a:rPr lang="hr-HR" sz="2400" dirty="0" err="1"/>
              <a:t>Kuebler</a:t>
            </a:r>
            <a:r>
              <a:rPr lang="hr-HR" sz="2400" dirty="0"/>
              <a:t>-Ross, zaključila je kako postoji pet tipičnih razdoblja kroz koje ovi bolesnici prolaze:</a:t>
            </a:r>
            <a:r>
              <a:rPr lang="hr-HR" sz="3600" dirty="0"/>
              <a:t/>
            </a:r>
            <a:br>
              <a:rPr lang="hr-HR" sz="3600" dirty="0"/>
            </a:br>
            <a:endParaRPr lang="hr-HR" sz="3600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5513" lvl="1" indent="-514350" eaLnBrk="1" hangingPunct="1">
              <a:buFont typeface="Trebuchet MS" pitchFamily="34" charset="0"/>
              <a:buAutoNum type="arabicPeriod"/>
            </a:pPr>
            <a:r>
              <a:rPr lang="hr-HR" sz="2800" dirty="0"/>
              <a:t>razdoblje odbijanja ili nepriznavanja bolesti </a:t>
            </a:r>
            <a:r>
              <a:rPr lang="hr-HR" sz="2800" dirty="0">
                <a:solidFill>
                  <a:schemeClr val="tx1"/>
                </a:solidFill>
              </a:rPr>
              <a:t>– bolesnik ne vjeruje da stvarno ima neizlječivu bolest (nalazi slučajno zamijenjeni s nalazima drugih bolesnika…)</a:t>
            </a:r>
          </a:p>
          <a:p>
            <a:pPr marL="925513" lvl="1" indent="-514350" eaLnBrk="1" hangingPunct="1">
              <a:buFont typeface="Trebuchet MS" pitchFamily="34" charset="0"/>
              <a:buAutoNum type="arabicPeriod"/>
            </a:pPr>
            <a:r>
              <a:rPr lang="hr-HR" sz="2800" dirty="0"/>
              <a:t>razdoblje gnjeva </a:t>
            </a:r>
          </a:p>
          <a:p>
            <a:pPr marL="411163" lvl="1" indent="0" eaLnBrk="1" hangingPunct="1">
              <a:buNone/>
            </a:pPr>
            <a:r>
              <a:rPr lang="hr-HR" sz="2800" dirty="0">
                <a:solidFill>
                  <a:schemeClr val="tx1"/>
                </a:solidFill>
              </a:rPr>
              <a:t>	– gnjev zbog poremećenih životnih planova i 	osjećaj zavisti prema ljudima koji mogu i </a:t>
            </a:r>
            <a:r>
              <a:rPr lang="hr-HR" sz="2800" dirty="0" err="1">
                <a:solidFill>
                  <a:schemeClr val="tx1"/>
                </a:solidFill>
              </a:rPr>
              <a:t>dal</a:t>
            </a:r>
            <a:r>
              <a:rPr lang="hr-HR" sz="2800" dirty="0">
                <a:solidFill>
                  <a:schemeClr val="tx1"/>
                </a:solidFill>
              </a:rPr>
              <a:t>	je uživati u životu (gnjev prema svakom; nije 	usmjeren osobno</a:t>
            </a:r>
            <a:r>
              <a:rPr lang="hr-HR" sz="2800" dirty="0"/>
              <a:t>)</a:t>
            </a:r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274E3BB-4288-4713-AAAE-B76135B6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Komunikacija između onkoloških bolesnika i liječnika može se poboljšati tako da liječnici: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18CDE592-3CE9-46BA-8A3E-42FC7245C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2000" dirty="0"/>
              <a:t>pruže veći broj obavijesti o uzrocima i obilježjima bolesti</a:t>
            </a:r>
          </a:p>
          <a:p>
            <a:pPr>
              <a:buFontTx/>
              <a:buChar char="-"/>
            </a:pPr>
            <a:r>
              <a:rPr lang="hr-HR" sz="2000" dirty="0"/>
              <a:t>povećaju razumljivost komunikacije</a:t>
            </a:r>
          </a:p>
          <a:p>
            <a:pPr>
              <a:buFontTx/>
              <a:buChar char="-"/>
            </a:pPr>
            <a:r>
              <a:rPr lang="hr-HR" sz="2000" dirty="0"/>
              <a:t>uvode sadržaje koji nisu izravno vezani za organske pojavnosti bolesti</a:t>
            </a:r>
          </a:p>
          <a:p>
            <a:pPr>
              <a:buFontTx/>
              <a:buChar char="-"/>
            </a:pPr>
            <a:endParaRPr lang="hr-HR" sz="2000" dirty="0"/>
          </a:p>
          <a:p>
            <a:pPr>
              <a:buFontTx/>
              <a:buChar char="-"/>
            </a:pPr>
            <a:r>
              <a:rPr lang="hr-HR" sz="2000" dirty="0"/>
              <a:t>važno – liječnici bi trebali -</a:t>
            </a:r>
          </a:p>
          <a:p>
            <a:pPr>
              <a:buFontTx/>
              <a:buChar char="-"/>
            </a:pPr>
            <a:r>
              <a:rPr lang="hr-HR" sz="2000" dirty="0"/>
              <a:t>prilagoditi komunikaciju pacijentovoj dobi, kulturi, trenutnom zdravstvenom stanju, obrazovanju i </a:t>
            </a:r>
            <a:r>
              <a:rPr lang="hr-HR" sz="2000" dirty="0" err="1"/>
              <a:t>sl</a:t>
            </a:r>
            <a:r>
              <a:rPr lang="hr-HR" sz="2000" dirty="0"/>
              <a:t>…</a:t>
            </a:r>
          </a:p>
          <a:p>
            <a:pPr>
              <a:buFontTx/>
              <a:buChar char="-"/>
            </a:pPr>
            <a:r>
              <a:rPr lang="hr-HR" sz="2000" dirty="0"/>
              <a:t>objasniti i ponoviti rečeno više puta, najvažniju obavijest reći prvu</a:t>
            </a:r>
          </a:p>
          <a:p>
            <a:pPr>
              <a:buFontTx/>
              <a:buChar char="-"/>
            </a:pPr>
            <a:r>
              <a:rPr lang="hr-HR" sz="2000" dirty="0"/>
              <a:t>provjeriti, više puta, da li je pacijent razumio i upamtio savjet i uputu (zamoliti pacijenta da ponovi rečeno)</a:t>
            </a:r>
          </a:p>
          <a:p>
            <a:pPr>
              <a:buFontTx/>
              <a:buChar char="-"/>
            </a:pPr>
            <a:r>
              <a:rPr lang="hr-HR" sz="2000" dirty="0"/>
              <a:t>kratko i razumljivo zapisati rečeno</a:t>
            </a:r>
          </a:p>
        </p:txBody>
      </p:sp>
    </p:spTree>
    <p:extLst>
      <p:ext uri="{BB962C8B-B14F-4D97-AF65-F5344CB8AC3E}">
        <p14:creationId xmlns:p14="http://schemas.microsoft.com/office/powerpoint/2010/main" val="2097861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4471296-F949-4A17-8B09-B376CDF1D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Komunikacija između medicinskih sestara/tehničara i pacijenta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26AF198-C6DB-4220-BE9C-851883BA1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sz="2000" dirty="0"/>
              <a:t>medicinska sestra/ tehničar </a:t>
            </a:r>
            <a:r>
              <a:rPr lang="hr-HR" dirty="0"/>
              <a:t>–</a:t>
            </a:r>
          </a:p>
          <a:p>
            <a:pPr>
              <a:buFontTx/>
              <a:buChar char="-"/>
            </a:pPr>
            <a:r>
              <a:rPr lang="hr-HR" sz="2000" dirty="0"/>
              <a:t>prvi su s kojima pacijent ostvaruje kontakt u zdravstvenoj ustanovi (preuzimaju </a:t>
            </a:r>
            <a:r>
              <a:rPr lang="hr-HR" sz="2000" dirty="0" smtClean="0"/>
              <a:t>zdravstvene </a:t>
            </a:r>
            <a:r>
              <a:rPr lang="hr-HR" sz="2000" dirty="0"/>
              <a:t>iskaznice, pozivaju pacijenta u ordinaciju, upućuju ga na pregled liječniku…)</a:t>
            </a:r>
          </a:p>
          <a:p>
            <a:pPr>
              <a:buFontTx/>
              <a:buChar char="-"/>
            </a:pPr>
            <a:r>
              <a:rPr lang="hr-HR" sz="2000" dirty="0"/>
              <a:t>najviše su u kontaktu s pacijentom</a:t>
            </a:r>
          </a:p>
          <a:p>
            <a:pPr>
              <a:buFontTx/>
              <a:buChar char="-"/>
            </a:pPr>
            <a:r>
              <a:rPr lang="hr-HR" sz="2000" dirty="0"/>
              <a:t>najviše brinu za njegove potrebe</a:t>
            </a:r>
          </a:p>
          <a:p>
            <a:pPr>
              <a:buFontTx/>
              <a:buChar char="-"/>
            </a:pPr>
            <a:r>
              <a:rPr lang="hr-HR" sz="2000" dirty="0"/>
              <a:t>pacijenti im se lakše povjeravaju nego liječniku</a:t>
            </a:r>
          </a:p>
          <a:p>
            <a:pPr>
              <a:buFontTx/>
              <a:buChar char="-"/>
            </a:pPr>
            <a:r>
              <a:rPr lang="hr-HR" sz="2000" dirty="0"/>
              <a:t>lako uočavaju psihičko stanje pacijenta (tjeskoba, strah, anksioznost..)</a:t>
            </a:r>
          </a:p>
          <a:p>
            <a:pPr marL="109728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898750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1A1F0F8-FA5F-46A4-A1A9-51BAC0F2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4A977FC-0278-44B1-8702-EECCC9277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hr-HR" dirty="0"/>
              <a:t>prvi susret medicinske sestre/tehničara i pacijenta trebao bi biti:</a:t>
            </a:r>
          </a:p>
          <a:p>
            <a:r>
              <a:rPr lang="hr-HR" dirty="0"/>
              <a:t>topao, susretljiv, neposredan, blag, profesionalan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/>
              <a:t>- razgovor bi trebao početi spontano, neusiljeno, strpljivo uz kratka, sažeta, direktna, jasna pitanja i omogućavanje dovoljno slobode pacijentu</a:t>
            </a:r>
          </a:p>
          <a:p>
            <a:pPr marL="109728" indent="0">
              <a:buNone/>
            </a:pPr>
            <a:r>
              <a:rPr lang="hr-HR" dirty="0"/>
              <a:t>- ista komunikacija se očekuje i sa pratnjom pacijenta uz slijeđenje neverbalne komunikacije </a:t>
            </a:r>
          </a:p>
        </p:txBody>
      </p:sp>
    </p:spTree>
    <p:extLst>
      <p:ext uri="{BB962C8B-B14F-4D97-AF65-F5344CB8AC3E}">
        <p14:creationId xmlns:p14="http://schemas.microsoft.com/office/powerpoint/2010/main" val="2092396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051466B-13D9-4F9C-B902-5DE042484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Komunikacija s obitelji onkoloških pacijenata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E1471D7-DC93-4963-B8DC-BF1F762C4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ako su članovi obitelji bliski i povezani i o bolesti će se otvoreno govoriti i nema prostora za nepovjerenje, usamljenost i bespomoćnost</a:t>
            </a:r>
          </a:p>
          <a:p>
            <a:r>
              <a:rPr lang="hr-HR" sz="2400" dirty="0"/>
              <a:t>razgovor sa bliskim članovima obitelji je važan zbog psihološke podrške pacijentu i neophodne njege koju članovi obitelji moraju pružiti između dva ciklusa terapije ili u terminalnoj fazi bolesti</a:t>
            </a:r>
          </a:p>
          <a:p>
            <a:r>
              <a:rPr lang="hr-HR" sz="2400" dirty="0"/>
              <a:t>važno je pripremiti obitelj pacijenta i da tijekom malignih bolesti ima faza pogoršanja i poboljšanja, ponovljenih liječenja i medicinskih intervencija (može dugo trajati)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6136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9589516-C431-42CD-9A97-3087FFF0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Komunikacija s obitelji onkoloških pacijenata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E84ECE3-985D-4966-8FFB-903BB70DE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kod </a:t>
            </a:r>
            <a:r>
              <a:rPr lang="hr-HR" dirty="0" err="1"/>
              <a:t>mlt</a:t>
            </a:r>
            <a:r>
              <a:rPr lang="hr-HR" dirty="0"/>
              <a:t>. pacijenata i pacijenata koji su lišeni poslovne sposobnosti informacije se u punom opsegu daju roditeljima ili skrbnicima, koji i daju pristanak na liječenje</a:t>
            </a:r>
          </a:p>
        </p:txBody>
      </p:sp>
    </p:spTree>
    <p:extLst>
      <p:ext uri="{BB962C8B-B14F-4D97-AF65-F5344CB8AC3E}">
        <p14:creationId xmlns:p14="http://schemas.microsoft.com/office/powerpoint/2010/main" val="2560221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EA81868-EEA0-441F-9E1C-19475F84A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9557143-F0B1-4AE7-8FA9-4740BDCB3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b="1" dirty="0"/>
              <a:t>pozitivna komunikacija </a:t>
            </a:r>
            <a:r>
              <a:rPr lang="hr-HR" dirty="0"/>
              <a:t>s pacijentom ima za posljedicu:</a:t>
            </a:r>
          </a:p>
          <a:p>
            <a:pPr marL="109728" indent="0">
              <a:buNone/>
            </a:pPr>
            <a:r>
              <a:rPr lang="hr-HR" sz="2400" dirty="0"/>
              <a:t>   a</a:t>
            </a:r>
            <a:r>
              <a:rPr lang="hr-HR" sz="2400" b="1" dirty="0"/>
              <a:t>) zadovoljstvo pacijenta </a:t>
            </a:r>
            <a:r>
              <a:rPr lang="hr-HR" sz="2400" dirty="0"/>
              <a:t>–</a:t>
            </a:r>
          </a:p>
          <a:p>
            <a:pPr marL="109728" indent="0">
              <a:buNone/>
            </a:pPr>
            <a:r>
              <a:rPr lang="hr-HR" sz="2400" dirty="0"/>
              <a:t>         	bolja psihološka prilagodba pacijenta i njegovo 	zadovoljstvo iznosom i vrstom informacija koje 	dobiva prilikom postavljanja dijagnoze	</a:t>
            </a:r>
          </a:p>
          <a:p>
            <a:pPr marL="109728" indent="0">
              <a:buNone/>
            </a:pPr>
            <a:r>
              <a:rPr lang="hr-HR" sz="2400" dirty="0"/>
              <a:t>    b) </a:t>
            </a:r>
            <a:r>
              <a:rPr lang="hr-HR" sz="2400" b="1" dirty="0"/>
              <a:t>informirani pristanak </a:t>
            </a:r>
            <a:r>
              <a:rPr lang="hr-HR" sz="2400" dirty="0"/>
              <a:t>– s ciljem djelotvornije 	komunikacije između pacijenta i liječnika; 	objavljivanja informacija i strpljivog, zajedničkog 	sudjelovanja u odlučivanju	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087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41AEE9B-E888-4D8B-9C74-EDA9A4A12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A71AFEC-6714-4F60-8863-73E7353EC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dirty="0"/>
              <a:t>Pacijentu je važna pravovremena i iscrpna informacija o bolesti, a nekada je samo važno da čuju kako su njegove reakcije sasvim očekivane i normalne.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sz="3200" dirty="0"/>
              <a:t>Nekada je dovoljno da ih se samo sasluša u teškim i prijelomnim trenucima.</a:t>
            </a:r>
          </a:p>
        </p:txBody>
      </p:sp>
    </p:spTree>
    <p:extLst>
      <p:ext uri="{BB962C8B-B14F-4D97-AF65-F5344CB8AC3E}">
        <p14:creationId xmlns:p14="http://schemas.microsoft.com/office/powerpoint/2010/main" val="11400703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08258FA-8174-4D86-93AB-18771761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BD5A3DA-2960-4349-9805-4C69DA5F3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b="1" dirty="0"/>
              <a:t>Dobra i otvorena komunikacija dovodi do povećanja kvalitete života onkoloških bolesnika. </a:t>
            </a:r>
            <a:r>
              <a:rPr lang="hr-HR" dirty="0"/>
              <a:t>(</a:t>
            </a:r>
            <a:r>
              <a:rPr lang="hr-HR" dirty="0" err="1"/>
              <a:t>Velikova</a:t>
            </a:r>
            <a:r>
              <a:rPr lang="hr-HR" dirty="0"/>
              <a:t> i sur., 2004.) 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/>
              <a:t>	Kada čovjek uoči da i u stanju teške bolesti može u nečemu biti uspješan to mu daje osjećaj kontrole nad životom i osjećaj povezanosti sa stvarnim svijetom</a:t>
            </a:r>
          </a:p>
        </p:txBody>
      </p:sp>
    </p:spTree>
    <p:extLst>
      <p:ext uri="{BB962C8B-B14F-4D97-AF65-F5344CB8AC3E}">
        <p14:creationId xmlns:p14="http://schemas.microsoft.com/office/powerpoint/2010/main" val="22500627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Prof. dr. sc. Robert </a:t>
            </a:r>
            <a:r>
              <a:rPr lang="hr-HR" dirty="0" err="1"/>
              <a:t>Buckman</a:t>
            </a:r>
            <a:r>
              <a:rPr lang="hr-HR" dirty="0"/>
              <a:t>, kanadski liječnik, nakon što je obolio od bolesti zbog koje mu je dvije godine ugrožen život, iskreno priznaje: </a:t>
            </a:r>
            <a:r>
              <a:rPr lang="hr-HR" b="1" dirty="0"/>
              <a:t>„Tada sam naučio mnogo toga što sam davno prije trebao znati. Kao bolesnik naučio sam vrijednost suosjećanja i podrške koja razlikuje dobre liječnike od običnih liječnika.”</a:t>
            </a: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916113"/>
            <a:ext cx="7772400" cy="1462087"/>
          </a:xfrm>
        </p:spPr>
        <p:txBody>
          <a:bodyPr/>
          <a:lstStyle/>
          <a:p>
            <a:pPr algn="ctr" eaLnBrk="1" hangingPunct="1"/>
            <a:r>
              <a:rPr lang="hr-HR" sz="4000" b="1" dirty="0"/>
              <a:t>HVALA NA PAŽNJI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19250" y="3933825"/>
            <a:ext cx="6783388" cy="2139950"/>
          </a:xfrm>
          <a:noFill/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hr-HR" sz="4000" dirty="0"/>
              <a:t>	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CENTAR ZA SOCIJALNU SKRB KRAPINA</a:t>
            </a:r>
          </a:p>
          <a:p>
            <a:pPr eaLnBrk="1" hangingPunct="1">
              <a:buFontTx/>
              <a:buNone/>
            </a:pPr>
            <a:r>
              <a:rPr lang="hr-HR" sz="2000" dirty="0"/>
              <a:t>     </a:t>
            </a:r>
            <a:r>
              <a:rPr lang="hr-HR" sz="2200" dirty="0"/>
              <a:t>PODRUŽNICA OBITELJSKI CENTAR</a:t>
            </a:r>
          </a:p>
          <a:p>
            <a:pPr eaLnBrk="1" hangingPunct="1">
              <a:buFontTx/>
              <a:buNone/>
            </a:pP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>Frana </a:t>
            </a:r>
            <a:r>
              <a:rPr lang="hr-HR" sz="2400"/>
              <a:t>Galovića </a:t>
            </a:r>
            <a:r>
              <a:rPr lang="hr-HR" sz="2400" smtClean="0"/>
              <a:t>1a, </a:t>
            </a:r>
            <a:r>
              <a:rPr lang="hr-HR" sz="2400" dirty="0"/>
              <a:t>Krapina</a:t>
            </a:r>
            <a:br>
              <a:rPr lang="hr-HR" sz="2400" dirty="0"/>
            </a:br>
            <a:r>
              <a:rPr lang="hr-HR" sz="2400" dirty="0"/>
              <a:t>049/371-319, 371-193</a:t>
            </a:r>
            <a:br>
              <a:rPr lang="hr-HR" sz="2400" dirty="0"/>
            </a:br>
            <a:r>
              <a:rPr lang="hr-HR" sz="2400" dirty="0"/>
              <a:t>www.obiteljskicentar-kzz.hr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25513" lvl="1" indent="-514350" eaLnBrk="1" hangingPunct="1">
              <a:lnSpc>
                <a:spcPct val="80000"/>
              </a:lnSpc>
              <a:buFont typeface="Georgia" pitchFamily="18" charset="0"/>
              <a:buAutoNum type="arabicPeriod" startAt="3"/>
            </a:pPr>
            <a:r>
              <a:rPr lang="hr-HR" sz="2200" dirty="0"/>
              <a:t>razdoblje cjenjkanja </a:t>
            </a:r>
          </a:p>
          <a:p>
            <a:pPr marL="411163" lvl="1" indent="0" eaLnBrk="1" hangingPunct="1">
              <a:lnSpc>
                <a:spcPct val="80000"/>
              </a:lnSpc>
              <a:buNone/>
            </a:pPr>
            <a:r>
              <a:rPr lang="hr-HR" sz="2200" dirty="0">
                <a:solidFill>
                  <a:schemeClr val="tx1"/>
                </a:solidFill>
              </a:rPr>
              <a:t>– traje relativno kratko; bolesnici obično nastoje odgoditi na neko vrijeme neizbježan kraj života da uspiju još nešto obaviti, ako već moraju umrijeti da dožive što više ugodnih trenutaka</a:t>
            </a:r>
          </a:p>
          <a:p>
            <a:pPr marL="925513" lvl="1" indent="-514350" eaLnBrk="1" hangingPunct="1">
              <a:lnSpc>
                <a:spcPct val="80000"/>
              </a:lnSpc>
              <a:buFont typeface="Georgia" pitchFamily="18" charset="0"/>
              <a:buAutoNum type="arabicPeriod" startAt="4"/>
            </a:pPr>
            <a:r>
              <a:rPr lang="hr-HR" sz="2200" dirty="0"/>
              <a:t>razdoblje potištenosti </a:t>
            </a:r>
          </a:p>
          <a:p>
            <a:pPr marL="411163" lvl="1" indent="0" eaLnBrk="1" hangingPunct="1">
              <a:lnSpc>
                <a:spcPct val="80000"/>
              </a:lnSpc>
              <a:buNone/>
            </a:pPr>
            <a:r>
              <a:rPr lang="hr-HR" sz="2200" dirty="0">
                <a:solidFill>
                  <a:schemeClr val="tx1"/>
                </a:solidFill>
              </a:rPr>
              <a:t>– povezano je i pojavljuje se sa sve većom učestalošću i težinom simptoma, te primjetnim opadanjem tjelesne sposobnosti i očitim približavanjem trenutka smrti (pojačano nakon operativnog zahvata…)</a:t>
            </a:r>
          </a:p>
          <a:p>
            <a:pPr marL="925513" lvl="1" indent="-514350" eaLnBrk="1" hangingPunct="1">
              <a:lnSpc>
                <a:spcPct val="80000"/>
              </a:lnSpc>
              <a:buFont typeface="Georgia" pitchFamily="18" charset="0"/>
              <a:buAutoNum type="arabicPeriod" startAt="5"/>
            </a:pPr>
            <a:r>
              <a:rPr lang="hr-HR" sz="2200" dirty="0"/>
              <a:t>razdoblje prihvaćanja </a:t>
            </a:r>
          </a:p>
          <a:p>
            <a:pPr marL="411163" lvl="1" indent="0" eaLnBrk="1" hangingPunct="1">
              <a:lnSpc>
                <a:spcPct val="80000"/>
              </a:lnSpc>
              <a:buNone/>
            </a:pPr>
            <a:r>
              <a:rPr lang="hr-HR" sz="2200" dirty="0">
                <a:solidFill>
                  <a:schemeClr val="tx1"/>
                </a:solidFill>
              </a:rPr>
              <a:t>– javlja se samo kod onih bolesnika koji žive dovoljno dugo i koji su potpuno prihvatili neizbježnost svoje sudbine – to nije razdoblje prilagodbe i smirenosti, već razdoblje  prestanka opiranja bolesti, cjenjkanja i razmišljanja o mogućim načinima ozdravljenja</a:t>
            </a:r>
          </a:p>
          <a:p>
            <a:pPr eaLnBrk="1" hangingPunct="1">
              <a:lnSpc>
                <a:spcPct val="80000"/>
              </a:lnSpc>
            </a:pPr>
            <a:endParaRPr lang="hr-HR" sz="2200" dirty="0"/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hr-HR" dirty="0"/>
              <a:t>Literatura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/>
          </a:bodyPr>
          <a:lstStyle/>
          <a:p>
            <a:pPr lvl="0"/>
            <a:r>
              <a:rPr lang="hr-HR" sz="2400" dirty="0"/>
              <a:t>Braš, M., Đorđević V., Suvremene spoznaje iz palijativne medicine, Uloga ljekarnika u palijativnoj skrbi, Medicinska naklada, Zagreb, 2012.</a:t>
            </a:r>
          </a:p>
          <a:p>
            <a:pPr lvl="0"/>
            <a:r>
              <a:rPr lang="hr-HR" sz="2400" dirty="0"/>
              <a:t>Havelka, M., Zdravstvena psihologija, Naklada Slap, Jastrebarsko, 2002.</a:t>
            </a:r>
          </a:p>
          <a:p>
            <a:pPr lvl="0"/>
            <a:r>
              <a:rPr lang="hr-HR" sz="2400" dirty="0"/>
              <a:t>Šamija, M. , Nemet, D. i sur., Potporno i palijativno liječenje onkoloških bolesnika, Medicinska naklada, Zagreb, 2010.</a:t>
            </a:r>
          </a:p>
          <a:p>
            <a:pPr lvl="0"/>
            <a:r>
              <a:rPr lang="hr-HR" sz="2400" dirty="0"/>
              <a:t>Štifanić, M., Kultura umiranja, smrti i žalovanja, Adamić, Rijeka 2009.</a:t>
            </a:r>
          </a:p>
          <a:p>
            <a:pPr lvl="0"/>
            <a:r>
              <a:rPr lang="hr-HR" sz="2400" dirty="0"/>
              <a:t>Kovačević, M., Komunikacija s onkološkim bolesnicima, Završni rad, Osijek, 2012.</a:t>
            </a:r>
          </a:p>
          <a:p>
            <a:pPr lvl="0"/>
            <a:endParaRPr lang="hr-HR" dirty="0"/>
          </a:p>
          <a:p>
            <a:pPr lvl="0"/>
            <a:endParaRPr lang="hr-HR" dirty="0"/>
          </a:p>
          <a:p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E0EB704-3F98-42B7-8922-A227A292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9EA9C4D-2938-4C02-A046-759795F13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sz="4000" dirty="0">
                <a:solidFill>
                  <a:schemeClr val="accent2"/>
                </a:solidFill>
              </a:rPr>
              <a:t>Zdravstveno</a:t>
            </a:r>
            <a:r>
              <a:rPr lang="hr-HR" dirty="0">
                <a:solidFill>
                  <a:schemeClr val="accent2"/>
                </a:solidFill>
              </a:rPr>
              <a:t> </a:t>
            </a:r>
            <a:r>
              <a:rPr lang="hr-HR" sz="4000" dirty="0">
                <a:solidFill>
                  <a:schemeClr val="accent2"/>
                </a:solidFill>
              </a:rPr>
              <a:t>osoblje</a:t>
            </a:r>
          </a:p>
          <a:p>
            <a:pPr marL="109728" indent="0">
              <a:buNone/>
            </a:pPr>
            <a:r>
              <a:rPr lang="hr-HR" sz="4000" dirty="0">
                <a:solidFill>
                  <a:schemeClr val="accent2"/>
                </a:solidFill>
              </a:rPr>
              <a:t>i komunikacija </a:t>
            </a:r>
          </a:p>
          <a:p>
            <a:pPr marL="109728" indent="0">
              <a:buNone/>
            </a:pPr>
            <a:r>
              <a:rPr lang="hr-HR" sz="4000" dirty="0">
                <a:solidFill>
                  <a:schemeClr val="accent2"/>
                </a:solidFill>
              </a:rPr>
              <a:t>s onkološkim bolesnicima</a:t>
            </a:r>
          </a:p>
        </p:txBody>
      </p:sp>
    </p:spTree>
    <p:extLst>
      <p:ext uri="{BB962C8B-B14F-4D97-AF65-F5344CB8AC3E}">
        <p14:creationId xmlns:p14="http://schemas.microsoft.com/office/powerpoint/2010/main" val="174132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21BFA81-103F-4EC6-85B1-8A661C49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6CD2A9F-2637-4D2A-B9E9-6B45E1E11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dirty="0"/>
              <a:t>Komunikacija nije samo prijenos informacija između dviju ili više osoba,</a:t>
            </a:r>
          </a:p>
          <a:p>
            <a:endParaRPr lang="hr-HR" dirty="0"/>
          </a:p>
          <a:p>
            <a:pPr marL="109728" indent="0">
              <a:buNone/>
            </a:pPr>
            <a:r>
              <a:rPr lang="hr-HR" dirty="0"/>
              <a:t>   komunikacija je</a:t>
            </a:r>
          </a:p>
          <a:p>
            <a:pPr marL="109728" indent="0">
              <a:buNone/>
            </a:pPr>
            <a:r>
              <a:rPr lang="hr-HR" dirty="0"/>
              <a:t>   upućivanje verbalnih ili neverbalnih znakova s               ciljem iskazivanja emocija ili saopćavanja potreba koje treba zadovoljiti između dva ili više bića u nekoj interakciji                              (</a:t>
            </a:r>
            <a:r>
              <a:rPr lang="hr-HR" dirty="0" err="1"/>
              <a:t>Paravlić</a:t>
            </a:r>
            <a:r>
              <a:rPr lang="hr-HR" dirty="0"/>
              <a:t>, 2006.)</a:t>
            </a:r>
          </a:p>
        </p:txBody>
      </p:sp>
    </p:spTree>
    <p:extLst>
      <p:ext uri="{BB962C8B-B14F-4D97-AF65-F5344CB8AC3E}">
        <p14:creationId xmlns:p14="http://schemas.microsoft.com/office/powerpoint/2010/main" val="143469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5BB91B9-B468-4386-B91A-10A1F994C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739A476-3E33-471C-8B66-FF52CDEC2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dirty="0"/>
              <a:t>Osnovna svrha komunikacije u medicinskoj praksi:</a:t>
            </a:r>
          </a:p>
          <a:p>
            <a:pPr marL="109728" indent="0">
              <a:buNone/>
            </a:pPr>
            <a:endParaRPr lang="hr-HR" dirty="0"/>
          </a:p>
          <a:p>
            <a:r>
              <a:rPr lang="hr-HR" dirty="0"/>
              <a:t>prikupljanje podataka o organskim i psihološkim pojavnostima bolesti</a:t>
            </a:r>
          </a:p>
          <a:p>
            <a:r>
              <a:rPr lang="hr-HR" dirty="0"/>
              <a:t>povećanje zadovoljstva bolesnika</a:t>
            </a:r>
          </a:p>
          <a:p>
            <a:r>
              <a:rPr lang="hr-HR" dirty="0"/>
              <a:t>motiviranje bolesnika</a:t>
            </a:r>
          </a:p>
          <a:p>
            <a:pPr marL="109728" indent="0">
              <a:buNone/>
            </a:pPr>
            <a:r>
              <a:rPr lang="hr-HR" dirty="0"/>
              <a:t> 		</a:t>
            </a:r>
          </a:p>
          <a:p>
            <a:pPr marL="109728" indent="0">
              <a:buNone/>
            </a:pPr>
            <a:r>
              <a:rPr lang="hr-HR" dirty="0"/>
              <a:t>		(Anton, </a:t>
            </a:r>
            <a:r>
              <a:rPr lang="hr-HR" dirty="0" err="1"/>
              <a:t>Mrđenović</a:t>
            </a:r>
            <a:r>
              <a:rPr lang="hr-HR" dirty="0"/>
              <a:t> i Gugić, 2012.)</a:t>
            </a:r>
          </a:p>
        </p:txBody>
      </p:sp>
    </p:spTree>
    <p:extLst>
      <p:ext uri="{BB962C8B-B14F-4D97-AF65-F5344CB8AC3E}">
        <p14:creationId xmlns:p14="http://schemas.microsoft.com/office/powerpoint/2010/main" val="52033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9E0EC86-6AC4-45CE-8A1E-9B216F68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E14DBCD-EAAD-4792-B71C-D752C56CE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r-HR" sz="2400" dirty="0">
                <a:cs typeface="Arial" panose="020B0604020202020204" pitchFamily="34" charset="0"/>
              </a:rPr>
              <a:t>	U današnjoj eri kompjuterizacije komunikacija licem u lice u medicinskoj praksi postaje sve </a:t>
            </a:r>
            <a:r>
              <a:rPr lang="hr-HR" sz="2400" dirty="0" err="1">
                <a:cs typeface="Arial" panose="020B0604020202020204" pitchFamily="34" charset="0"/>
              </a:rPr>
              <a:t>rutiniziranija</a:t>
            </a:r>
            <a:r>
              <a:rPr lang="hr-HR" sz="2400" dirty="0">
                <a:cs typeface="Arial" panose="020B0604020202020204" pitchFamily="34" charset="0"/>
              </a:rPr>
              <a:t> i sve se više svodi na hladno iznošenje činjenica pri kojem se ne obraća pažnja na pacijentove emocionalne i psihološke potrebe.</a:t>
            </a:r>
          </a:p>
          <a:p>
            <a:pPr marL="109728" indent="0">
              <a:buNone/>
            </a:pPr>
            <a:r>
              <a:rPr lang="hr-HR" sz="2400" dirty="0">
                <a:cs typeface="Arial" panose="020B0604020202020204" pitchFamily="34" charset="0"/>
              </a:rPr>
              <a:t>	</a:t>
            </a:r>
            <a:r>
              <a:rPr lang="hr-HR" sz="2400" dirty="0"/>
              <a:t>Mnogobrojna istraživanja pokazuju da zdravstveno osoblje izbjegava razgovore s bolesnicima koji umiru, </a:t>
            </a:r>
          </a:p>
          <a:p>
            <a:pPr marL="109728" indent="0">
              <a:buNone/>
            </a:pPr>
            <a:r>
              <a:rPr lang="hr-HR" sz="2400" dirty="0"/>
              <a:t>jer to ne smatraju svojom medicinskom obvezom, te su upravo ti bolesnici najpotrebniji primjerene komunikacije sa zdravstvenim osobljem najviše izolirani i odbačeni.</a:t>
            </a:r>
          </a:p>
          <a:p>
            <a:pPr marL="109728" indent="0"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5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88C42BD-ADF5-463B-A207-55BAC7FF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982BFB0-9230-4C8C-973E-8E0C0BD4C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hr-HR" dirty="0"/>
              <a:t>Prema izjavama pacijenata komunikacija s medicinskim osobljem je:</a:t>
            </a:r>
          </a:p>
          <a:p>
            <a:pPr marL="109728" indent="0"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nedovoljna</a:t>
            </a:r>
          </a:p>
          <a:p>
            <a:pPr>
              <a:buFontTx/>
              <a:buChar char="-"/>
            </a:pPr>
            <a:r>
              <a:rPr lang="hr-HR" dirty="0"/>
              <a:t>premalo je informacija o bolesti</a:t>
            </a:r>
          </a:p>
          <a:p>
            <a:pPr>
              <a:buFontTx/>
              <a:buChar char="-"/>
            </a:pPr>
            <a:r>
              <a:rPr lang="hr-HR" dirty="0"/>
              <a:t>informacije su često nejasne i nerazumljive i ne mogu ih shvatiti dovoljno brzo i zbog toga ih brzo i zaboravljaju</a:t>
            </a:r>
          </a:p>
          <a:p>
            <a:pPr>
              <a:buFontTx/>
              <a:buChar char="-"/>
            </a:pPr>
            <a:r>
              <a:rPr lang="hr-HR" dirty="0"/>
              <a:t>sadržajno, razgovara se o fizičkim aspektima bolesti, zanemaruje psihološki aspekt</a:t>
            </a:r>
          </a:p>
        </p:txBody>
      </p:sp>
    </p:spTree>
    <p:extLst>
      <p:ext uri="{BB962C8B-B14F-4D97-AF65-F5344CB8AC3E}">
        <p14:creationId xmlns:p14="http://schemas.microsoft.com/office/powerpoint/2010/main" val="141069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368</TotalTime>
  <Words>1993</Words>
  <Application>Microsoft Office PowerPoint</Application>
  <PresentationFormat>On-screen Show (4:3)</PresentationFormat>
  <Paragraphs>172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Georgia</vt:lpstr>
      <vt:lpstr>Trebuchet MS</vt:lpstr>
      <vt:lpstr>Wingdings 2</vt:lpstr>
      <vt:lpstr>Urban</vt:lpstr>
      <vt:lpstr>KOMUNIKACIJA  S ONKOLOŠKIM BOLESNICIMA</vt:lpstr>
      <vt:lpstr>Bolesnik i neizlječiva bolest</vt:lpstr>
      <vt:lpstr>Nakon velikog broja intervjua provedenih s umirućim bolesnicima, Elisabeth Kuebler-Ross, zaključila je kako postoji pet tipičnih razdoblja kroz koje ovi bolesnici prolaze: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Može se govoriti o više razloga loše komunikacije s umirućim bolesnicima:</vt:lpstr>
      <vt:lpstr>PowerPoint Presentation</vt:lpstr>
      <vt:lpstr>PowerPoint Presentation</vt:lpstr>
      <vt:lpstr>Odgovor na najsloženije pitanje: „Što treba reći bolesniku?“ treba proizaći iz razmatranja osnovnih potreba umirućih bolesnika koje se mogu podijeliti na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Komunikacija između liječnika i pacijenta</vt:lpstr>
      <vt:lpstr>PowerPoint Presentation</vt:lpstr>
      <vt:lpstr>PowerPoint Presentation</vt:lpstr>
      <vt:lpstr>PowerPoint Presentation</vt:lpstr>
      <vt:lpstr>PowerPoint Presentation</vt:lpstr>
      <vt:lpstr>Komunikacija između onkoloških bolesnika i liječnika može se poboljšati tako da liječnici: </vt:lpstr>
      <vt:lpstr>Komunikacija između medicinskih sestara/tehničara i pacijenta</vt:lpstr>
      <vt:lpstr>PowerPoint Presentation</vt:lpstr>
      <vt:lpstr>Komunikacija s obitelji onkoloških pacijenata</vt:lpstr>
      <vt:lpstr>Komunikacija s obitelji onkoloških pacijenata</vt:lpstr>
      <vt:lpstr>PowerPoint Presentation</vt:lpstr>
      <vt:lpstr>PowerPoint Presentation</vt:lpstr>
      <vt:lpstr>PowerPoint Presentation</vt:lpstr>
      <vt:lpstr>PowerPoint Presentation</vt:lpstr>
      <vt:lpstr>HVALA NA PAŽNJI</vt:lpstr>
      <vt:lpstr>Literatura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NEIZLJEČIVE BOLESTI- PERCEPCIJE, BOLESNIKA I POMAGAČA</dc:title>
  <dc:creator>Ivica</dc:creator>
  <cp:lastModifiedBy>K L </cp:lastModifiedBy>
  <cp:revision>64</cp:revision>
  <cp:lastPrinted>2019-10-10T11:28:32Z</cp:lastPrinted>
  <dcterms:created xsi:type="dcterms:W3CDTF">2013-11-28T17:43:53Z</dcterms:created>
  <dcterms:modified xsi:type="dcterms:W3CDTF">2019-10-13T20:47:36Z</dcterms:modified>
</cp:coreProperties>
</file>