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2" r:id="rId3"/>
    <p:sldId id="311" r:id="rId4"/>
    <p:sldId id="288" r:id="rId5"/>
    <p:sldId id="317" r:id="rId6"/>
    <p:sldId id="306" r:id="rId7"/>
    <p:sldId id="318" r:id="rId8"/>
    <p:sldId id="289" r:id="rId9"/>
    <p:sldId id="319" r:id="rId10"/>
    <p:sldId id="293" r:id="rId11"/>
    <p:sldId id="320" r:id="rId12"/>
    <p:sldId id="305" r:id="rId13"/>
    <p:sldId id="323" r:id="rId14"/>
    <p:sldId id="324" r:id="rId15"/>
    <p:sldId id="32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4" autoAdjust="0"/>
    <p:restoredTop sz="86428" autoAdjust="0"/>
  </p:normalViewPr>
  <p:slideViewPr>
    <p:cSldViewPr>
      <p:cViewPr varScale="1">
        <p:scale>
          <a:sx n="114" d="100"/>
          <a:sy n="114" d="100"/>
        </p:scale>
        <p:origin x="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 godina: Ukupno 152 pacijenata</c:v>
                </c:pt>
              </c:strCache>
            </c:strRef>
          </c:tx>
          <c:explosion val="1"/>
          <c:dPt>
            <c:idx val="0"/>
            <c:bubble3D val="0"/>
            <c:explosion val="12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Pacijenti sa šifrom Z 51.5 16</c:v>
                </c:pt>
                <c:pt idx="1">
                  <c:v>Ostalo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0.13800000000000001</c:v>
                </c:pt>
                <c:pt idx="1">
                  <c:v>0.86200000000000065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022759307864294"/>
          <c:y val="0.31717073250488692"/>
          <c:w val="0.32341438223000418"/>
          <c:h val="0.40699148600894131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Pacijenti sa širom Z 51.5 30</c:v>
                </c:pt>
                <c:pt idx="1">
                  <c:v>Ostalo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Ukupno 152 pacijenata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umrli</c:v>
                </c:pt>
                <c:pt idx="1">
                  <c:v>ostali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0.35500000000000032</c:v>
                </c:pt>
                <c:pt idx="1">
                  <c:v>0.64500000000000179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575161059413121"/>
          <c:y val="0.44868936151032635"/>
          <c:w val="0.10018038654259125"/>
          <c:h val="0.14540245808515417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2016. Godina Ukupno 120 pacijenata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0.12236384514435696"/>
                  <c:y val="-1.013088488149038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umrli</c:v>
                </c:pt>
                <c:pt idx="1">
                  <c:v>ostalo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4220071449402203"/>
          <c:y val="0.3981807624544797"/>
          <c:w val="0.11131027024399727"/>
          <c:h val="0.14540245808515417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54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umrl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pacijenata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Od 54 umrlih pacijenata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Pacijenti koji su umrli u bolnici: 37 </c:v>
                </c:pt>
                <c:pt idx="1">
                  <c:v>Pacijenti koji su umrli kod kuće: 17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0.68500000000000005</c:v>
                </c:pt>
                <c:pt idx="1">
                  <c:v>0.31500000000000228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</c:legendEntry>
      <c:layout/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61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umrlih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pacijenata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Od 61 umrlih pacijenata</c:v>
                </c:pt>
              </c:strCache>
            </c:strRef>
          </c:tx>
          <c:explosion val="8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2"/>
                <c:pt idx="0">
                  <c:v>Pacijenti koji su umrli u bolnici: 33</c:v>
                </c:pt>
                <c:pt idx="1">
                  <c:v>Pacijenti koji su umrli kod kuće: 28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648148148148151"/>
          <c:y val="0.26414605336942731"/>
          <c:w val="0.31969767667930415"/>
          <c:h val="0.25713251679974336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51750765529308862"/>
          <c:y val="0.1094352979543355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UKUPNO 152 pacijenata</c:v>
                </c:pt>
              </c:strCache>
            </c:strRef>
          </c:tx>
          <c:dPt>
            <c:idx val="0"/>
            <c:bubble3D val="0"/>
            <c:explosion val="21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Onkološki pacijenti: 85</c:v>
                </c:pt>
                <c:pt idx="1">
                  <c:v>Ostale dijagnoze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0.57199999999999995</c:v>
                </c:pt>
                <c:pt idx="1">
                  <c:v>0.42800000000000032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5190508651696315"/>
          <c:y val="0.14591373060578072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UKUPNO 120 pacijenata</c:v>
                </c:pt>
              </c:strCache>
            </c:strRef>
          </c:tx>
          <c:explosion val="13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2"/>
                <c:pt idx="0">
                  <c:v>Onkološki pacijenti: 80</c:v>
                </c:pt>
                <c:pt idx="1">
                  <c:v>Ostale dijagnoze: 40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428999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 ZDRAVLJA KRAPINSKO ZAGORSKE ŽUPANIJE</a:t>
            </a:r>
            <a:br>
              <a:rPr lang="hr-HR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 ORGANIZACIJE PALIJATIVNE SKRBI                                                                               U DZ KZŽ</a:t>
            </a:r>
            <a:endParaRPr lang="hr-HR" sz="3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257800"/>
            <a:ext cx="7620000" cy="1219200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algn="l"/>
            <a:r>
              <a:rPr lang="hr-HR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Valent Balija, bacc.med.techn.</a:t>
            </a:r>
          </a:p>
          <a:p>
            <a:pPr algn="l"/>
            <a:r>
              <a:rPr lang="hr-HR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Biserka Sviben, dipl.med</a:t>
            </a:r>
            <a:r>
              <a:rPr lang="hr-HR" sz="6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r-HR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techn.                                          </a:t>
            </a:r>
          </a:p>
          <a:p>
            <a:pPr algn="l"/>
            <a:endParaRPr lang="hr-H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H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</a:t>
            </a:r>
          </a:p>
          <a:p>
            <a:pPr algn="l"/>
            <a:endParaRPr lang="hr-H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6851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48600" cy="10668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UDIO ONKOLOŠKIH PACIJENATA S POTREBOM ZA PALIJATIVNOM SKRBI 2015.</a:t>
            </a:r>
            <a:endParaRPr lang="hr-H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52265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r-HR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UDIO ONKOLOŠKIH PACIJENATA S POTREBOM ZA PALIJATIVNOM SKRBI 2016.</a:t>
            </a:r>
            <a:endParaRPr lang="hr-H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Autofit/>
          </a:bodyPr>
          <a:lstStyle/>
          <a:p>
            <a:r>
              <a:rPr lang="hr-HR" sz="1600" dirty="0" smtClean="0">
                <a:latin typeface="Arial" pitchFamily="34" charset="0"/>
                <a:cs typeface="Arial" pitchFamily="34" charset="0"/>
              </a:rPr>
              <a:t>Posudionicu smo opremili uz pomoć HZZO-a, donacije KZŽ, SBKT, CK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1600" dirty="0" smtClean="0">
                <a:latin typeface="Arial" pitchFamily="34" charset="0"/>
                <a:cs typeface="Arial" pitchFamily="34" charset="0"/>
              </a:rPr>
              <a:t>veća količina pelena, podmetača, pomagala za </a:t>
            </a:r>
            <a:r>
              <a:rPr lang="hr-HR" sz="1600" dirty="0" err="1" smtClean="0">
                <a:latin typeface="Arial" pitchFamily="34" charset="0"/>
                <a:cs typeface="Arial" pitchFamily="34" charset="0"/>
              </a:rPr>
              <a:t>urostomu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1600" dirty="0" err="1" smtClean="0">
                <a:latin typeface="Arial" pitchFamily="34" charset="0"/>
                <a:cs typeface="Arial" pitchFamily="34" charset="0"/>
              </a:rPr>
              <a:t>kolostomu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> te traheostomu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POSUDIONICA POMAGALA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82974"/>
              </p:ext>
            </p:extLst>
          </p:nvPr>
        </p:nvGraphicFramePr>
        <p:xfrm>
          <a:off x="2667000" y="1524000"/>
          <a:ext cx="3689350" cy="373761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77330"/>
                <a:gridCol w="2160332"/>
                <a:gridCol w="95168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BR.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POMAGALA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BROJ KOMADA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INVALIDSKA KOLICA STAN.IZRADE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INVALIDSKA KOLICA-DJEČJA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HODALICA S 4 KRAKA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1o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HODALICA S 4 KOTAČA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ŠTAKE PODLAKTIČNE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ŠTAKE PODPAZUŠNE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ASPIRATOR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ENTERALNA PUMPA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BOLESNIČKI KREVET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1o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ANTIDEKUBITALNI MADRAC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ANTIDEKUBITALNI  PODLOŽAK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ORMARIĆ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BOLESNIČKI STOLIĆ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APARAT ZA KISIK-konc. O2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ANTIDEKUBITALNI KOLUT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46468" y="19050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Ugovaranje standardnog tima sa HZZO- om- koordinator i mobilni palijativni tim</a:t>
            </a:r>
          </a:p>
          <a:p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ISPUNITI PREDUVJETE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Imenovanje Županijskog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tima</a:t>
            </a:r>
          </a:p>
          <a:p>
            <a:pPr marL="109728" indent="0">
              <a:lnSpc>
                <a:spcPct val="80000"/>
              </a:lnSpc>
              <a:buNone/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Izrada Županijske strategije razvoja palijativne skrbi sa odlukom županije o ustanovi/ustanovama za djelatnost palijativne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skrbi</a:t>
            </a:r>
          </a:p>
          <a:p>
            <a:pPr marL="109728" indent="0">
              <a:lnSpc>
                <a:spcPct val="80000"/>
              </a:lnSpc>
              <a:buNone/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Rješenje Ministarstva zdravstva o proširenju djelatnosti ( za ustanove koje nemaju registriranu djelatnost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8" indent="0">
              <a:lnSpc>
                <a:spcPct val="80000"/>
              </a:lnSpc>
              <a:buNone/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Registracija djelatnosti palijativne skrbi pri Trgovačkom sudu </a:t>
            </a:r>
            <a:endParaRPr lang="hr-HR" altLang="sr-Latn-R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ct val="80000"/>
              </a:lnSpc>
              <a:buNone/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Priprema za očevid- za utvrđivanje minimalnih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uvjeta</a:t>
            </a:r>
          </a:p>
          <a:p>
            <a:pPr>
              <a:lnSpc>
                <a:spcPct val="80000"/>
              </a:lnSpc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Zahtjev za suglasnost za zapošljavanje uz Odluku UV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ustanove</a:t>
            </a:r>
          </a:p>
          <a:p>
            <a:pPr>
              <a:lnSpc>
                <a:spcPct val="80000"/>
              </a:lnSpc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Zahtjev za očevid Ministarstvu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zdravstva</a:t>
            </a:r>
          </a:p>
          <a:p>
            <a:pPr>
              <a:lnSpc>
                <a:spcPct val="80000"/>
              </a:lnSpc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2. rješenje Ministarstva zdravstva za obavljanje djelatnosti palijativne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skrbi</a:t>
            </a:r>
          </a:p>
          <a:p>
            <a:pPr>
              <a:lnSpc>
                <a:spcPct val="80000"/>
              </a:lnSpc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Ustanova podnosi ponudu HZZO-u za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ugovaranje</a:t>
            </a:r>
          </a:p>
          <a:p>
            <a:pPr>
              <a:lnSpc>
                <a:spcPct val="80000"/>
              </a:lnSpc>
            </a:pP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Preporuka </a:t>
            </a: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Ministarstva zdravlja za ugovaranje koordinatora palijativne </a:t>
            </a: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skrbi da </a:t>
            </a:r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na području županije postoje minimalno tri elementa palijativne skrbi  i to u najmanje dvije razne domene (zdravstvena zaštita; socijalna zaštita; nevladine organizacije i ostale domene skrbi) </a:t>
            </a:r>
          </a:p>
          <a:p>
            <a:pPr>
              <a:lnSpc>
                <a:spcPct val="90000"/>
              </a:lnSpc>
              <a:buNone/>
            </a:pPr>
            <a:endParaRPr lang="sr-Latn-RS" altLang="sr-Latn-R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7" indent="0">
              <a:buNone/>
            </a:pPr>
            <a:endParaRPr lang="hr-H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7" indent="0">
              <a:buNone/>
            </a:pP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r-HR" sz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ŠTO DALJE?</a:t>
            </a:r>
            <a:endParaRPr lang="hr-H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65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osnažuje i koordinira postojeći sustav zdravstvene zaštite (liječnik obiteljske medicine, zdravstvena njega u kući, ljekarnici, fizioterapeuti…) </a:t>
            </a:r>
          </a:p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koordinira postojeći sustav socijalne skrbi za pružanje palijativne skrbi</a:t>
            </a:r>
          </a:p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koordinira sve dionike u pružanju palijativne skrbi</a:t>
            </a:r>
          </a:p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vodi registar korisnika palijativne skrbi</a:t>
            </a:r>
          </a:p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organizira i koordinira rad volonterskih timova</a:t>
            </a:r>
          </a:p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koordinira ili organizira posudionice pomagala</a:t>
            </a:r>
          </a:p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organizira osnovnu izobrazbu iz područja palijativne skrbi</a:t>
            </a:r>
          </a:p>
          <a:p>
            <a:r>
              <a:rPr lang="hr-HR" alt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promiče palijativnu skrb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KOORDINATOR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69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altLang="sr-Latn-RS" sz="1600" kern="0" dirty="0">
                <a:solidFill>
                  <a:srgbClr val="000000"/>
                </a:solidFill>
                <a:latin typeface="Arial"/>
              </a:rPr>
              <a:t>uz svakog koordinatora za palijativnu skrb može se organizirati po jedan mobilni palijativni tim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altLang="sr-Latn-RS" sz="1600" kern="0" dirty="0">
                <a:solidFill>
                  <a:srgbClr val="000000"/>
                </a:solidFill>
                <a:latin typeface="Arial"/>
              </a:rPr>
              <a:t>Sastav tima: najmanje jedan doktor specijalist s posebnom edukacijom iz palijativne skrbi i jedna </a:t>
            </a:r>
            <a:r>
              <a:rPr lang="hr-HR" altLang="sr-Latn-RS" sz="1600" kern="0" dirty="0" err="1">
                <a:solidFill>
                  <a:srgbClr val="000000"/>
                </a:solidFill>
                <a:latin typeface="Arial"/>
              </a:rPr>
              <a:t>prvostupnica</a:t>
            </a:r>
            <a:r>
              <a:rPr lang="hr-HR" altLang="sr-Latn-RS" sz="1600" kern="0" dirty="0">
                <a:solidFill>
                  <a:srgbClr val="000000"/>
                </a:solidFill>
                <a:latin typeface="Arial"/>
              </a:rPr>
              <a:t> sestrinstva s posebnom edukacijom iz palijativne skrbi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altLang="sr-Latn-RS" sz="1600" kern="0" dirty="0">
                <a:solidFill>
                  <a:srgbClr val="000000"/>
                </a:solidFill>
                <a:latin typeface="Arial"/>
              </a:rPr>
              <a:t>mogućnost i više stručnjaka specijalista </a:t>
            </a:r>
            <a:r>
              <a:rPr lang="pl-PL" altLang="sr-Latn-RS" sz="1600" kern="0" dirty="0">
                <a:solidFill>
                  <a:srgbClr val="000000"/>
                </a:solidFill>
                <a:latin typeface="Arial"/>
              </a:rPr>
              <a:t>ovisno o procjeni potreba na pojedinom području,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altLang="sr-Latn-RS" sz="1600" kern="0" dirty="0">
                <a:solidFill>
                  <a:srgbClr val="000000"/>
                </a:solidFill>
                <a:latin typeface="Arial"/>
              </a:rPr>
              <a:t>tim pruža specijalističku palijativnu skrb i  djeluje koordinirano s izabranim doktorom obiteljske medicine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MOBILNI PALIJATIVNI TIM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2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2DA2BF"/>
              </a:buClr>
            </a:pPr>
            <a:r>
              <a:rPr lang="hr-H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 </a:t>
            </a:r>
            <a:r>
              <a:rPr lang="hr-H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pacijenta </a:t>
            </a:r>
            <a:r>
              <a:rPr lang="hr-H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 korisnici neke od usluga mobilnog palijativnog tima</a:t>
            </a:r>
          </a:p>
          <a:p>
            <a:pPr lvl="0">
              <a:buClr>
                <a:srgbClr val="2DA2BF"/>
              </a:buClr>
            </a:pPr>
            <a:r>
              <a:rPr lang="hr-H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 pacijenata koristilo posudionicu pomagala- posuđeno 84 </a:t>
            </a:r>
            <a:r>
              <a:rPr lang="hr-H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pomagala</a:t>
            </a:r>
          </a:p>
          <a:p>
            <a:pPr lvl="0">
              <a:buClr>
                <a:srgbClr val="2DA2BF"/>
              </a:buClr>
            </a:pPr>
            <a:r>
              <a:rPr lang="hr-H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Grupa za samopomoć oboljelima i obiteljima održana 49 puta</a:t>
            </a:r>
          </a:p>
          <a:p>
            <a:pPr lvl="0">
              <a:buClr>
                <a:srgbClr val="2DA2BF"/>
              </a:buClr>
            </a:pPr>
            <a:endParaRPr lang="hr-H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2DA2BF"/>
              </a:buClr>
            </a:pPr>
            <a:r>
              <a:rPr lang="hr-H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 KROZ GODINU</a:t>
            </a:r>
          </a:p>
          <a:p>
            <a:pPr lvl="0" algn="ctr">
              <a:buClr>
                <a:srgbClr val="2DA2BF"/>
              </a:buClr>
            </a:pPr>
            <a:endParaRPr lang="hr-HR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2DA2BF"/>
              </a:buClr>
            </a:pP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sudjelovanje na Tečaju trajnog usavršavanja za medicinske sestre „Uvođenje palijativne skrbi u sustav zdravstva“</a:t>
            </a:r>
          </a:p>
          <a:p>
            <a:pPr lvl="0" algn="just"/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edukacija udomitelja i djelatnika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na području nadležnosti Centra za socijalnu skrb  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Zabok, zlatar Bistrica i Donja Stubica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na temu Palijativna skrb u primarnoj zdravstvenoj 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zaštiti </a:t>
            </a:r>
          </a:p>
          <a:p>
            <a:pPr lvl="0" algn="just"/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sudjelovanje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na radionici pod nazivom „Rad s volonterkama/volonterima“ u okviru projekta „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Volonterski centar VolontirAJMO"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 algn="just"/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rad mobilnog tima se uključuje i liječnik 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urolog,neurolog i anesteziolog OB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Zabok i bolnice hrvatskih veterana</a:t>
            </a:r>
          </a:p>
          <a:p>
            <a:pPr lvl="0" algn="just"/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opremanje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posudionice sa 6 kreveta- donacija Spec. bolnice za med. rehabilitaciju Krapinske Toplice</a:t>
            </a:r>
          </a:p>
          <a:p>
            <a:pPr lvl="0" algn="just"/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Poslijediplomski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tečaj Osnove palijativne medicine- Renata Vukmanić (financirala KZŽ u cijelosti)</a:t>
            </a:r>
          </a:p>
          <a:p>
            <a:pPr lvl="0" algn="just"/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opremanje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posudionice pomagala uz donaciju CK Donja Stubica</a:t>
            </a:r>
          </a:p>
          <a:p>
            <a:pPr lvl="0" algn="just"/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14.12. prva edukacija volontera u palijativi u KZŽ- imenovana voditeljica volontera Renata Vukmanić</a:t>
            </a:r>
          </a:p>
          <a:p>
            <a:r>
              <a:rPr lang="hr-HR" sz="1400" dirty="0"/>
              <a:t> </a:t>
            </a:r>
          </a:p>
          <a:p>
            <a:pPr lvl="0">
              <a:buClr>
                <a:srgbClr val="2DA2BF"/>
              </a:buClr>
            </a:pPr>
            <a:endParaRPr lang="hr-H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hr-HR" sz="2400" dirty="0">
                <a:solidFill>
                  <a:prstClr val="black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STANJE U REGISTRU NA 13.12.2016.</a:t>
            </a:r>
            <a:endParaRPr lang="hr-H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706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04800" y="4114800"/>
            <a:ext cx="8229600" cy="381000"/>
          </a:xfrm>
        </p:spPr>
        <p:txBody>
          <a:bodyPr>
            <a:normAutofit/>
          </a:bodyPr>
          <a:lstStyle/>
          <a:p>
            <a:r>
              <a:rPr lang="hr-HR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Tablica 1: </a:t>
            </a:r>
            <a:r>
              <a:rPr lang="hr-HR" sz="12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Broj palijativnih pacijenata za 2015.                               </a:t>
            </a:r>
            <a:r>
              <a:rPr lang="hr-HR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Tablica </a:t>
            </a:r>
            <a:r>
              <a:rPr lang="hr-HR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hr-HR" sz="12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Broj palijativnih pacijenata za </a:t>
            </a:r>
            <a:r>
              <a:rPr lang="hr-HR" sz="12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2016.  </a:t>
            </a:r>
            <a:endParaRPr lang="hr-HR" sz="12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335181"/>
              </p:ext>
            </p:extLst>
          </p:nvPr>
        </p:nvGraphicFramePr>
        <p:xfrm>
          <a:off x="4724400" y="1524000"/>
          <a:ext cx="41148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Radni list" r:id="rId4" imgW="8001068" imgH="4391010" progId="Excel.Sheet.8">
                  <p:embed/>
                </p:oleObj>
              </mc:Choice>
              <mc:Fallback>
                <p:oleObj name="Radni list" r:id="rId4" imgW="8001068" imgH="4391010" progId="Excel.Sheet.8">
                  <p:embed/>
                  <p:pic>
                    <p:nvPicPr>
                      <p:cNvPr id="0" name="Picture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0"/>
                        <a:ext cx="4114800" cy="2438400"/>
                      </a:xfrm>
                      <a:prstGeom prst="rect">
                        <a:avLst/>
                      </a:prstGeom>
                      <a:solidFill>
                        <a:srgbClr val="7F7F7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4267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7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898519"/>
              </p:ext>
            </p:extLst>
          </p:nvPr>
        </p:nvGraphicFramePr>
        <p:xfrm>
          <a:off x="304800" y="1524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249362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2015</a:t>
            </a:r>
            <a:r>
              <a:rPr lang="hr-HR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GODINA: </a:t>
            </a:r>
            <a:r>
              <a:rPr lang="hr-HR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it-I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UKUPNO 152 PACIJENATA</a:t>
            </a:r>
            <a:r>
              <a:rPr lang="hr-HR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 POTREBOM ZA PALIJATIVNOM SKRBI</a:t>
            </a:r>
            <a:r>
              <a:rPr lang="it-IT" sz="2900" dirty="0">
                <a:latin typeface="Arial" pitchFamily="34" charset="0"/>
                <a:cs typeface="Arial" pitchFamily="34" charset="0"/>
              </a:rPr>
              <a:t/>
            </a:r>
            <a:br>
              <a:rPr lang="it-IT" sz="2900" dirty="0">
                <a:latin typeface="Arial" pitchFamily="34" charset="0"/>
                <a:cs typeface="Arial" pitchFamily="34" charset="0"/>
              </a:rPr>
            </a:br>
            <a:endParaRPr lang="hr-HR" sz="2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hr-HR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it-IT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GODINA: </a:t>
            </a:r>
            <a:r>
              <a:rPr lang="hr-HR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UKUPNO 1</a:t>
            </a:r>
            <a:r>
              <a:rPr lang="hr-HR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it-IT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PACIJENATA</a:t>
            </a:r>
            <a:r>
              <a:rPr lang="hr-HR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POTREBOM ZA PALIJATIVNOM SKRBI</a:t>
            </a:r>
            <a:endParaRPr lang="hr-HR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83072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977114"/>
              </p:ext>
            </p:extLst>
          </p:nvPr>
        </p:nvGraphicFramePr>
        <p:xfrm>
          <a:off x="457200" y="1481138"/>
          <a:ext cx="8382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2015</a:t>
            </a:r>
            <a: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GODINA: </a:t>
            </a:r>
            <a: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it-IT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UKUPNO 152 PACIJENATA</a:t>
            </a:r>
            <a: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 POTREBOM ZA PALIJATIVNOM SKRBI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35595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GODINA: 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UKUPNO 1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PACIJENATA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POTREBOM ZA PALIJATIVNOM SKRBI</a:t>
            </a:r>
            <a:endParaRPr lang="hr-H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61447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2015</a:t>
            </a:r>
            <a: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GODINA: </a:t>
            </a:r>
            <a: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it-IT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UKUPNO 152 PACIJENATA</a:t>
            </a:r>
            <a:r>
              <a:rPr lang="hr-HR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 POTREBOM ZA PALIJATIVNOM SKRBI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14802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GODINA: 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UKUPNO 1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PACIJENATA</a:t>
            </a:r>
            <a:r>
              <a:rPr lang="hr-H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POTREBOM ZA PALIJATIVNOM SKRBI</a:t>
            </a:r>
            <a:endParaRPr lang="hr-H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1448</TotalTime>
  <Words>628</Words>
  <Application>Microsoft Office PowerPoint</Application>
  <PresentationFormat>Prikaz na zaslonu (4:3)</PresentationFormat>
  <Paragraphs>145</Paragraphs>
  <Slides>15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2" baseType="lpstr">
      <vt:lpstr>Arial</vt:lpstr>
      <vt:lpstr>Lucida Sans Unicode</vt:lpstr>
      <vt:lpstr>Verdana</vt:lpstr>
      <vt:lpstr>Wingdings 2</vt:lpstr>
      <vt:lpstr>Wingdings 3</vt:lpstr>
      <vt:lpstr>Concourse</vt:lpstr>
      <vt:lpstr>Radni list</vt:lpstr>
      <vt:lpstr>DOM ZDRAVLJA KRAPINSKO ZAGORSKE ŽUPANIJE  MODEL ORGANIZACIJE PALIJATIVNE SKRBI                                                                               U DZ KZŽ</vt:lpstr>
      <vt:lpstr>STANJE U REGISTRU NA 13.12.2016.</vt:lpstr>
      <vt:lpstr>Tablica 1: Broj palijativnih pacijenata za 2015.                               Tablica 1: Broj palijativnih pacijenata za 2016.  </vt:lpstr>
      <vt:lpstr>2015. GODINA:  UKUPNO 152 PACIJENATA S POTREBOM ZA PALIJATIVNOM SKRBI </vt:lpstr>
      <vt:lpstr>2016. GODINA:  UKUPNO 120 PACIJENATA S POTREBOM ZA PALIJATIVNOM SKRBI</vt:lpstr>
      <vt:lpstr>2015. GODINA:  UKUPNO 152 PACIJENATA S POTREBOM ZA PALIJATIVNOM SKRBI</vt:lpstr>
      <vt:lpstr>2016. GODINA:  UKUPNO 120 PACIJENATA S POTREBOM ZA PALIJATIVNOM SKRBI</vt:lpstr>
      <vt:lpstr>2015. GODINA:  UKUPNO 152 PACIJENATA S POTREBOM ZA PALIJATIVNOM SKRBI</vt:lpstr>
      <vt:lpstr>2016. GODINA:  UKUPNO 120 PACIJENATA S POTREBOM ZA PALIJATIVNOM SKRBI</vt:lpstr>
      <vt:lpstr>UDIO ONKOLOŠKIH PACIJENATA S POTREBOM ZA PALIJATIVNOM SKRBI 2015.</vt:lpstr>
      <vt:lpstr>UDIO ONKOLOŠKIH PACIJENATA S POTREBOM ZA PALIJATIVNOM SKRBI 2016.</vt:lpstr>
      <vt:lpstr>POSUDIONICA POMAGALA</vt:lpstr>
      <vt:lpstr>ŠTO DALJE?</vt:lpstr>
      <vt:lpstr>KOORDINATOR</vt:lpstr>
      <vt:lpstr>MOBILNI PALIJATIVNI TIM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MODOL ORGANIZACIJE PALIJATIVNE SKRBI U DZ KZŽ</dc:title>
  <dc:creator>Palijativa</dc:creator>
  <cp:lastModifiedBy>Damir Galoić</cp:lastModifiedBy>
  <cp:revision>270</cp:revision>
  <dcterms:created xsi:type="dcterms:W3CDTF">2006-08-16T00:00:00Z</dcterms:created>
  <dcterms:modified xsi:type="dcterms:W3CDTF">2016-12-21T07:28:47Z</dcterms:modified>
</cp:coreProperties>
</file>