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gif" Extension="gif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70" r:id="rId4"/>
    <p:sldId id="271" r:id="rId5"/>
    <p:sldId id="258" r:id="rId6"/>
    <p:sldId id="267" r:id="rId7"/>
    <p:sldId id="272" r:id="rId8"/>
    <p:sldId id="27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6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9F6F61-F34A-441C-8349-2598EAB5A3BF}" type="doc">
      <dgm:prSet loTypeId="urn:microsoft.com/office/officeart/2005/8/layout/hProcess9" loCatId="process" qsTypeId="urn:microsoft.com/office/officeart/2005/8/quickstyle/3d4" qsCatId="3D" csTypeId="urn:microsoft.com/office/officeart/2005/8/colors/accent1_2" csCatId="accent1" phldr="1"/>
      <dgm:spPr/>
    </dgm:pt>
    <dgm:pt modelId="{FF3B1F54-3E77-4CCC-97BA-3DCDC2020AB4}">
      <dgm:prSet phldrT="[Text]" custT="1"/>
      <dgm:spPr/>
      <dgm:t>
        <a:bodyPr/>
        <a:lstStyle/>
        <a:p>
          <a:r>
            <a:rPr lang="hr-HR" sz="1800" dirty="0" smtClean="0">
              <a:solidFill>
                <a:srgbClr val="002060"/>
              </a:solidFill>
            </a:rPr>
            <a:t>Udruga “Pomoć neizlječivima”</a:t>
          </a:r>
          <a:endParaRPr lang="hr-HR" sz="1800" dirty="0">
            <a:solidFill>
              <a:srgbClr val="002060"/>
            </a:solidFill>
          </a:endParaRPr>
        </a:p>
      </dgm:t>
    </dgm:pt>
    <dgm:pt modelId="{3B4AFD24-0165-427E-A5AD-8445243F9819}" type="parTrans" cxnId="{131700AD-AEB4-435F-B356-ABD8740CC1C6}">
      <dgm:prSet/>
      <dgm:spPr/>
      <dgm:t>
        <a:bodyPr/>
        <a:lstStyle/>
        <a:p>
          <a:endParaRPr lang="hr-HR"/>
        </a:p>
      </dgm:t>
    </dgm:pt>
    <dgm:pt modelId="{E85C8783-1BFE-4DE6-8D49-AF94D27CD26E}" type="sibTrans" cxnId="{131700AD-AEB4-435F-B356-ABD8740CC1C6}">
      <dgm:prSet/>
      <dgm:spPr/>
      <dgm:t>
        <a:bodyPr/>
        <a:lstStyle/>
        <a:p>
          <a:endParaRPr lang="hr-HR"/>
        </a:p>
      </dgm:t>
    </dgm:pt>
    <dgm:pt modelId="{08393B0D-A68B-4DAF-A470-A6159CC0C0E6}">
      <dgm:prSet phldrT="[Text]" custT="1"/>
      <dgm:spPr/>
      <dgm:t>
        <a:bodyPr/>
        <a:lstStyle/>
        <a:p>
          <a:r>
            <a:rPr lang="hr-HR" sz="2000" dirty="0" smtClean="0">
              <a:solidFill>
                <a:srgbClr val="002060"/>
              </a:solidFill>
            </a:rPr>
            <a:t>Mobilni tim</a:t>
          </a:r>
          <a:endParaRPr lang="hr-HR" sz="2000" dirty="0">
            <a:solidFill>
              <a:srgbClr val="002060"/>
            </a:solidFill>
          </a:endParaRPr>
        </a:p>
      </dgm:t>
    </dgm:pt>
    <dgm:pt modelId="{87C6A4D4-4E00-4403-820C-51D200685F39}" type="parTrans" cxnId="{32705AE5-FA54-4C0B-8BFC-95C08E86D83F}">
      <dgm:prSet/>
      <dgm:spPr/>
      <dgm:t>
        <a:bodyPr/>
        <a:lstStyle/>
        <a:p>
          <a:endParaRPr lang="hr-HR"/>
        </a:p>
      </dgm:t>
    </dgm:pt>
    <dgm:pt modelId="{BFCFB379-9F13-4D4F-A92A-F738341F185E}" type="sibTrans" cxnId="{32705AE5-FA54-4C0B-8BFC-95C08E86D83F}">
      <dgm:prSet/>
      <dgm:spPr/>
      <dgm:t>
        <a:bodyPr/>
        <a:lstStyle/>
        <a:p>
          <a:endParaRPr lang="hr-HR"/>
        </a:p>
      </dgm:t>
    </dgm:pt>
    <dgm:pt modelId="{C2229654-52B3-4699-8355-F6E1A666FD3D}">
      <dgm:prSet phldrT="[Text]" custT="1"/>
      <dgm:spPr/>
      <dgm:t>
        <a:bodyPr/>
        <a:lstStyle/>
        <a:p>
          <a:r>
            <a:rPr lang="hr-HR" sz="2000" dirty="0" smtClean="0">
              <a:solidFill>
                <a:srgbClr val="002060"/>
              </a:solidFill>
            </a:rPr>
            <a:t>Bolnički tim</a:t>
          </a:r>
          <a:endParaRPr lang="hr-HR" sz="2000" dirty="0">
            <a:solidFill>
              <a:srgbClr val="002060"/>
            </a:solidFill>
          </a:endParaRPr>
        </a:p>
      </dgm:t>
    </dgm:pt>
    <dgm:pt modelId="{F55792D6-713A-47CE-9A1E-3B5D3104A54E}" type="parTrans" cxnId="{F95DC659-10E8-4D46-A485-454D181F57F0}">
      <dgm:prSet/>
      <dgm:spPr/>
      <dgm:t>
        <a:bodyPr/>
        <a:lstStyle/>
        <a:p>
          <a:endParaRPr lang="hr-HR"/>
        </a:p>
      </dgm:t>
    </dgm:pt>
    <dgm:pt modelId="{711F747F-4A56-44B1-9C09-5F229A7D6B89}" type="sibTrans" cxnId="{F95DC659-10E8-4D46-A485-454D181F57F0}">
      <dgm:prSet/>
      <dgm:spPr/>
      <dgm:t>
        <a:bodyPr/>
        <a:lstStyle/>
        <a:p>
          <a:endParaRPr lang="hr-HR"/>
        </a:p>
      </dgm:t>
    </dgm:pt>
    <dgm:pt modelId="{9128BBB0-4592-472E-85BE-5A195F842990}">
      <dgm:prSet custT="1"/>
      <dgm:spPr/>
      <dgm:t>
        <a:bodyPr/>
        <a:lstStyle/>
        <a:p>
          <a:r>
            <a:rPr lang="hr-HR" sz="2000" dirty="0" smtClean="0">
              <a:solidFill>
                <a:srgbClr val="002060"/>
              </a:solidFill>
            </a:rPr>
            <a:t>Posudionica pomagala</a:t>
          </a:r>
          <a:endParaRPr lang="hr-HR" sz="2000" dirty="0">
            <a:solidFill>
              <a:srgbClr val="002060"/>
            </a:solidFill>
          </a:endParaRPr>
        </a:p>
      </dgm:t>
    </dgm:pt>
    <dgm:pt modelId="{12FC6959-3B3F-4D2F-8CBA-351549864189}" type="parTrans" cxnId="{4DDC86C8-7EEF-438F-A9E5-E215CD5442FD}">
      <dgm:prSet/>
      <dgm:spPr/>
      <dgm:t>
        <a:bodyPr/>
        <a:lstStyle/>
        <a:p>
          <a:endParaRPr lang="hr-HR"/>
        </a:p>
      </dgm:t>
    </dgm:pt>
    <dgm:pt modelId="{EE73C73F-FE42-4206-B612-87980D9A6556}" type="sibTrans" cxnId="{4DDC86C8-7EEF-438F-A9E5-E215CD5442FD}">
      <dgm:prSet/>
      <dgm:spPr/>
      <dgm:t>
        <a:bodyPr/>
        <a:lstStyle/>
        <a:p>
          <a:endParaRPr lang="hr-HR"/>
        </a:p>
      </dgm:t>
    </dgm:pt>
    <dgm:pt modelId="{2473BFAD-DF35-46C0-B3E3-54DEE27EF78D}">
      <dgm:prSet custT="1"/>
      <dgm:spPr/>
      <dgm:t>
        <a:bodyPr/>
        <a:lstStyle/>
        <a:p>
          <a:r>
            <a:rPr lang="hr-HR" sz="1800" dirty="0" smtClean="0">
              <a:solidFill>
                <a:srgbClr val="002060"/>
              </a:solidFill>
            </a:rPr>
            <a:t>Centar za koordinaciju</a:t>
          </a:r>
          <a:endParaRPr lang="hr-HR" sz="1800" dirty="0">
            <a:solidFill>
              <a:srgbClr val="002060"/>
            </a:solidFill>
          </a:endParaRPr>
        </a:p>
      </dgm:t>
    </dgm:pt>
    <dgm:pt modelId="{AED43526-4E63-4B9C-890C-EFE487D4ACE4}" type="parTrans" cxnId="{30C26B7D-7F17-4981-8F9B-602F37B1E93E}">
      <dgm:prSet/>
      <dgm:spPr/>
      <dgm:t>
        <a:bodyPr/>
        <a:lstStyle/>
        <a:p>
          <a:endParaRPr lang="hr-HR"/>
        </a:p>
      </dgm:t>
    </dgm:pt>
    <dgm:pt modelId="{F7A142C9-B741-45C4-9758-DCF2AEF67735}" type="sibTrans" cxnId="{30C26B7D-7F17-4981-8F9B-602F37B1E93E}">
      <dgm:prSet/>
      <dgm:spPr/>
      <dgm:t>
        <a:bodyPr/>
        <a:lstStyle/>
        <a:p>
          <a:endParaRPr lang="hr-HR"/>
        </a:p>
      </dgm:t>
    </dgm:pt>
    <dgm:pt modelId="{225AEF6F-FA48-439B-B1B8-98EAF7540E8C}" type="pres">
      <dgm:prSet presAssocID="{1C9F6F61-F34A-441C-8349-2598EAB5A3BF}" presName="CompostProcess" presStyleCnt="0">
        <dgm:presLayoutVars>
          <dgm:dir/>
          <dgm:resizeHandles val="exact"/>
        </dgm:presLayoutVars>
      </dgm:prSet>
      <dgm:spPr/>
    </dgm:pt>
    <dgm:pt modelId="{ED367DE2-12B1-468A-9B22-7BC03C8069EE}" type="pres">
      <dgm:prSet presAssocID="{1C9F6F61-F34A-441C-8349-2598EAB5A3BF}" presName="arrow" presStyleLbl="bgShp" presStyleIdx="0" presStyleCnt="1"/>
      <dgm:spPr/>
    </dgm:pt>
    <dgm:pt modelId="{8A78EBCF-6185-4EFA-AD7D-FC73DE7769AA}" type="pres">
      <dgm:prSet presAssocID="{1C9F6F61-F34A-441C-8349-2598EAB5A3BF}" presName="linearProcess" presStyleCnt="0"/>
      <dgm:spPr/>
    </dgm:pt>
    <dgm:pt modelId="{14FABA25-583E-4E18-A1CC-3772D1D475C6}" type="pres">
      <dgm:prSet presAssocID="{FF3B1F54-3E77-4CCC-97BA-3DCDC2020AB4}" presName="textNode" presStyleLbl="node1" presStyleIdx="0" presStyleCnt="5" custScaleX="95507" custScaleY="10514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E26F03F-83B5-452F-A876-472765E3F613}" type="pres">
      <dgm:prSet presAssocID="{E85C8783-1BFE-4DE6-8D49-AF94D27CD26E}" presName="sibTrans" presStyleCnt="0"/>
      <dgm:spPr/>
    </dgm:pt>
    <dgm:pt modelId="{79FF5811-F9DA-483E-B901-5411C4F5238F}" type="pres">
      <dgm:prSet presAssocID="{9128BBB0-4592-472E-85BE-5A195F842990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919C2C6-49DE-4E18-AD6A-6245B4DA0D1E}" type="pres">
      <dgm:prSet presAssocID="{EE73C73F-FE42-4206-B612-87980D9A6556}" presName="sibTrans" presStyleCnt="0"/>
      <dgm:spPr/>
    </dgm:pt>
    <dgm:pt modelId="{DA09E57A-2571-4E31-97DF-46D68446D4B2}" type="pres">
      <dgm:prSet presAssocID="{08393B0D-A68B-4DAF-A470-A6159CC0C0E6}" presName="textNode" presStyleLbl="node1" presStyleIdx="2" presStyleCnt="5" custLinFactNeighborX="38330" custLinFactNeighborY="234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53E67EA-6003-49C2-B31B-0AC17392D4A3}" type="pres">
      <dgm:prSet presAssocID="{BFCFB379-9F13-4D4F-A92A-F738341F185E}" presName="sibTrans" presStyleCnt="0"/>
      <dgm:spPr/>
    </dgm:pt>
    <dgm:pt modelId="{E35B51DB-3C82-4B8F-9EF7-95A41E7E8605}" type="pres">
      <dgm:prSet presAssocID="{C2229654-52B3-4699-8355-F6E1A666FD3D}" presName="textNode" presStyleLbl="node1" presStyleIdx="3" presStyleCnt="5" custLinFactNeighborX="-7194" custLinFactNeighborY="234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8006B36-80BC-4560-90BE-CFD5524BCDE9}" type="pres">
      <dgm:prSet presAssocID="{711F747F-4A56-44B1-9C09-5F229A7D6B89}" presName="sibTrans" presStyleCnt="0"/>
      <dgm:spPr/>
    </dgm:pt>
    <dgm:pt modelId="{7D2FFE28-F906-45CC-BDF9-F106B8F00671}" type="pres">
      <dgm:prSet presAssocID="{2473BFAD-DF35-46C0-B3E3-54DEE27EF78D}" presName="textNode" presStyleLbl="node1" presStyleIdx="4" presStyleCnt="5" custScaleX="90674" custScaleY="97301" custLinFactNeighborX="-42837" custLinFactNeighborY="392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30C26B7D-7F17-4981-8F9B-602F37B1E93E}" srcId="{1C9F6F61-F34A-441C-8349-2598EAB5A3BF}" destId="{2473BFAD-DF35-46C0-B3E3-54DEE27EF78D}" srcOrd="4" destOrd="0" parTransId="{AED43526-4E63-4B9C-890C-EFE487D4ACE4}" sibTransId="{F7A142C9-B741-45C4-9758-DCF2AEF67735}"/>
    <dgm:cxn modelId="{E8C4ED30-B9F8-4FFD-BA7F-0AED9541833B}" type="presOf" srcId="{9128BBB0-4592-472E-85BE-5A195F842990}" destId="{79FF5811-F9DA-483E-B901-5411C4F5238F}" srcOrd="0" destOrd="0" presId="urn:microsoft.com/office/officeart/2005/8/layout/hProcess9"/>
    <dgm:cxn modelId="{F95DC659-10E8-4D46-A485-454D181F57F0}" srcId="{1C9F6F61-F34A-441C-8349-2598EAB5A3BF}" destId="{C2229654-52B3-4699-8355-F6E1A666FD3D}" srcOrd="3" destOrd="0" parTransId="{F55792D6-713A-47CE-9A1E-3B5D3104A54E}" sibTransId="{711F747F-4A56-44B1-9C09-5F229A7D6B89}"/>
    <dgm:cxn modelId="{32705AE5-FA54-4C0B-8BFC-95C08E86D83F}" srcId="{1C9F6F61-F34A-441C-8349-2598EAB5A3BF}" destId="{08393B0D-A68B-4DAF-A470-A6159CC0C0E6}" srcOrd="2" destOrd="0" parTransId="{87C6A4D4-4E00-4403-820C-51D200685F39}" sibTransId="{BFCFB379-9F13-4D4F-A92A-F738341F185E}"/>
    <dgm:cxn modelId="{E2638EF8-680B-422E-B768-74F1ED18D376}" type="presOf" srcId="{2473BFAD-DF35-46C0-B3E3-54DEE27EF78D}" destId="{7D2FFE28-F906-45CC-BDF9-F106B8F00671}" srcOrd="0" destOrd="0" presId="urn:microsoft.com/office/officeart/2005/8/layout/hProcess9"/>
    <dgm:cxn modelId="{5B692F7C-868E-447A-A963-107A3A3C1F64}" type="presOf" srcId="{1C9F6F61-F34A-441C-8349-2598EAB5A3BF}" destId="{225AEF6F-FA48-439B-B1B8-98EAF7540E8C}" srcOrd="0" destOrd="0" presId="urn:microsoft.com/office/officeart/2005/8/layout/hProcess9"/>
    <dgm:cxn modelId="{4DDC86C8-7EEF-438F-A9E5-E215CD5442FD}" srcId="{1C9F6F61-F34A-441C-8349-2598EAB5A3BF}" destId="{9128BBB0-4592-472E-85BE-5A195F842990}" srcOrd="1" destOrd="0" parTransId="{12FC6959-3B3F-4D2F-8CBA-351549864189}" sibTransId="{EE73C73F-FE42-4206-B612-87980D9A6556}"/>
    <dgm:cxn modelId="{E1B1FA45-080B-45D1-A86F-A95DBD1BD07A}" type="presOf" srcId="{C2229654-52B3-4699-8355-F6E1A666FD3D}" destId="{E35B51DB-3C82-4B8F-9EF7-95A41E7E8605}" srcOrd="0" destOrd="0" presId="urn:microsoft.com/office/officeart/2005/8/layout/hProcess9"/>
    <dgm:cxn modelId="{131700AD-AEB4-435F-B356-ABD8740CC1C6}" srcId="{1C9F6F61-F34A-441C-8349-2598EAB5A3BF}" destId="{FF3B1F54-3E77-4CCC-97BA-3DCDC2020AB4}" srcOrd="0" destOrd="0" parTransId="{3B4AFD24-0165-427E-A5AD-8445243F9819}" sibTransId="{E85C8783-1BFE-4DE6-8D49-AF94D27CD26E}"/>
    <dgm:cxn modelId="{51B78C65-D929-4248-A584-9CB95AF5F9FA}" type="presOf" srcId="{FF3B1F54-3E77-4CCC-97BA-3DCDC2020AB4}" destId="{14FABA25-583E-4E18-A1CC-3772D1D475C6}" srcOrd="0" destOrd="0" presId="urn:microsoft.com/office/officeart/2005/8/layout/hProcess9"/>
    <dgm:cxn modelId="{7D6A4392-3C19-4868-9BF7-B8B138AEB1C8}" type="presOf" srcId="{08393B0D-A68B-4DAF-A470-A6159CC0C0E6}" destId="{DA09E57A-2571-4E31-97DF-46D68446D4B2}" srcOrd="0" destOrd="0" presId="urn:microsoft.com/office/officeart/2005/8/layout/hProcess9"/>
    <dgm:cxn modelId="{FB9685CE-F4EE-40C2-B044-3342C0E683EC}" type="presParOf" srcId="{225AEF6F-FA48-439B-B1B8-98EAF7540E8C}" destId="{ED367DE2-12B1-468A-9B22-7BC03C8069EE}" srcOrd="0" destOrd="0" presId="urn:microsoft.com/office/officeart/2005/8/layout/hProcess9"/>
    <dgm:cxn modelId="{76EC2E50-896F-4667-8EFD-023FD5A9F14B}" type="presParOf" srcId="{225AEF6F-FA48-439B-B1B8-98EAF7540E8C}" destId="{8A78EBCF-6185-4EFA-AD7D-FC73DE7769AA}" srcOrd="1" destOrd="0" presId="urn:microsoft.com/office/officeart/2005/8/layout/hProcess9"/>
    <dgm:cxn modelId="{663555AB-E605-47E7-9CCF-3F808EB942F3}" type="presParOf" srcId="{8A78EBCF-6185-4EFA-AD7D-FC73DE7769AA}" destId="{14FABA25-583E-4E18-A1CC-3772D1D475C6}" srcOrd="0" destOrd="0" presId="urn:microsoft.com/office/officeart/2005/8/layout/hProcess9"/>
    <dgm:cxn modelId="{189A6001-E228-432E-9B3A-89DE75469E8A}" type="presParOf" srcId="{8A78EBCF-6185-4EFA-AD7D-FC73DE7769AA}" destId="{AE26F03F-83B5-452F-A876-472765E3F613}" srcOrd="1" destOrd="0" presId="urn:microsoft.com/office/officeart/2005/8/layout/hProcess9"/>
    <dgm:cxn modelId="{0DA5B0F9-0122-48AB-AF74-39FA75B0E4C9}" type="presParOf" srcId="{8A78EBCF-6185-4EFA-AD7D-FC73DE7769AA}" destId="{79FF5811-F9DA-483E-B901-5411C4F5238F}" srcOrd="2" destOrd="0" presId="urn:microsoft.com/office/officeart/2005/8/layout/hProcess9"/>
    <dgm:cxn modelId="{B2A122DE-E40F-4649-86EE-A838B34714CE}" type="presParOf" srcId="{8A78EBCF-6185-4EFA-AD7D-FC73DE7769AA}" destId="{8919C2C6-49DE-4E18-AD6A-6245B4DA0D1E}" srcOrd="3" destOrd="0" presId="urn:microsoft.com/office/officeart/2005/8/layout/hProcess9"/>
    <dgm:cxn modelId="{F973504D-C04F-4ED1-9597-CA83E2F4F3A4}" type="presParOf" srcId="{8A78EBCF-6185-4EFA-AD7D-FC73DE7769AA}" destId="{DA09E57A-2571-4E31-97DF-46D68446D4B2}" srcOrd="4" destOrd="0" presId="urn:microsoft.com/office/officeart/2005/8/layout/hProcess9"/>
    <dgm:cxn modelId="{B5384AAA-1FF9-487E-9453-822F603A3C8E}" type="presParOf" srcId="{8A78EBCF-6185-4EFA-AD7D-FC73DE7769AA}" destId="{B53E67EA-6003-49C2-B31B-0AC17392D4A3}" srcOrd="5" destOrd="0" presId="urn:microsoft.com/office/officeart/2005/8/layout/hProcess9"/>
    <dgm:cxn modelId="{335C0F33-F0F1-4BA8-9018-0D73241AA4A0}" type="presParOf" srcId="{8A78EBCF-6185-4EFA-AD7D-FC73DE7769AA}" destId="{E35B51DB-3C82-4B8F-9EF7-95A41E7E8605}" srcOrd="6" destOrd="0" presId="urn:microsoft.com/office/officeart/2005/8/layout/hProcess9"/>
    <dgm:cxn modelId="{A0948422-04BA-4E13-B3A6-D7B58C825CFC}" type="presParOf" srcId="{8A78EBCF-6185-4EFA-AD7D-FC73DE7769AA}" destId="{98006B36-80BC-4560-90BE-CFD5524BCDE9}" srcOrd="7" destOrd="0" presId="urn:microsoft.com/office/officeart/2005/8/layout/hProcess9"/>
    <dgm:cxn modelId="{2E852E88-AE8C-4523-A6B6-6FD53E998164}" type="presParOf" srcId="{8A78EBCF-6185-4EFA-AD7D-FC73DE7769AA}" destId="{7D2FFE28-F906-45CC-BDF9-F106B8F00671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2CE72E-EB52-4FCC-AD1F-277E4164830F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3109A8A9-9973-4824-9E2A-4DD174E381B7}">
      <dgm:prSet phldrT="[Tekst]"/>
      <dgm:spPr/>
      <dgm:t>
        <a:bodyPr/>
        <a:lstStyle/>
        <a:p>
          <a:r>
            <a:rPr lang="hr-HR" dirty="0" smtClean="0"/>
            <a:t>ZDRAVSTVO</a:t>
          </a:r>
        </a:p>
        <a:p>
          <a:r>
            <a:rPr lang="hr-HR" dirty="0" smtClean="0"/>
            <a:t>SOCIJALA</a:t>
          </a:r>
        </a:p>
        <a:p>
          <a:r>
            <a:rPr lang="hr-HR" dirty="0" smtClean="0"/>
            <a:t>DUHOVNO</a:t>
          </a:r>
          <a:endParaRPr lang="hr-HR" dirty="0"/>
        </a:p>
      </dgm:t>
    </dgm:pt>
    <dgm:pt modelId="{3DF68341-A0A3-4410-8108-A53344920EB3}" type="parTrans" cxnId="{7C3FE17F-ABC5-460F-BFED-7725BADEF885}">
      <dgm:prSet/>
      <dgm:spPr/>
      <dgm:t>
        <a:bodyPr/>
        <a:lstStyle/>
        <a:p>
          <a:endParaRPr lang="hr-HR"/>
        </a:p>
      </dgm:t>
    </dgm:pt>
    <dgm:pt modelId="{913B81E3-2B95-4119-AC92-A59FC0D4EF6B}" type="sibTrans" cxnId="{7C3FE17F-ABC5-460F-BFED-7725BADEF885}">
      <dgm:prSet/>
      <dgm:spPr/>
      <dgm:t>
        <a:bodyPr/>
        <a:lstStyle/>
        <a:p>
          <a:endParaRPr lang="hr-HR"/>
        </a:p>
      </dgm:t>
    </dgm:pt>
    <dgm:pt modelId="{BEFF6FF3-8B43-44AD-820B-FEFEC19E60E1}">
      <dgm:prSet phldrT="[Tekst]"/>
      <dgm:spPr/>
      <dgm:t>
        <a:bodyPr/>
        <a:lstStyle/>
        <a:p>
          <a:r>
            <a:rPr lang="hr-HR" dirty="0" smtClean="0"/>
            <a:t>LOKALNA SAMOUPRAVA</a:t>
          </a:r>
        </a:p>
        <a:p>
          <a:r>
            <a:rPr lang="hr-HR" dirty="0" smtClean="0"/>
            <a:t>NACIONALNE RAZINE</a:t>
          </a:r>
        </a:p>
        <a:p>
          <a:r>
            <a:rPr lang="hr-HR" dirty="0" smtClean="0"/>
            <a:t>ŠKOLSTVO</a:t>
          </a:r>
          <a:endParaRPr lang="hr-HR" dirty="0"/>
        </a:p>
      </dgm:t>
    </dgm:pt>
    <dgm:pt modelId="{516ED016-4568-49F6-A8F1-DB0B0CB93337}" type="parTrans" cxnId="{D07F0A19-070E-42D0-A38C-70A579CA8CFD}">
      <dgm:prSet/>
      <dgm:spPr/>
      <dgm:t>
        <a:bodyPr/>
        <a:lstStyle/>
        <a:p>
          <a:endParaRPr lang="hr-HR"/>
        </a:p>
      </dgm:t>
    </dgm:pt>
    <dgm:pt modelId="{7A17E316-69DE-414B-900A-B99CB6847E0D}" type="sibTrans" cxnId="{D07F0A19-070E-42D0-A38C-70A579CA8CFD}">
      <dgm:prSet/>
      <dgm:spPr/>
      <dgm:t>
        <a:bodyPr/>
        <a:lstStyle/>
        <a:p>
          <a:endParaRPr lang="hr-HR"/>
        </a:p>
      </dgm:t>
    </dgm:pt>
    <dgm:pt modelId="{B5F1B364-8F59-406C-9FD1-08F1A2155151}">
      <dgm:prSet phldrT="[Tekst]"/>
      <dgm:spPr/>
      <dgm:t>
        <a:bodyPr/>
        <a:lstStyle/>
        <a:p>
          <a:r>
            <a:rPr lang="hr-HR" dirty="0" smtClean="0"/>
            <a:t>VOLONTERI</a:t>
          </a:r>
        </a:p>
        <a:p>
          <a:r>
            <a:rPr lang="hr-HR" dirty="0" smtClean="0"/>
            <a:t>GRAĐANI</a:t>
          </a:r>
        </a:p>
        <a:p>
          <a:r>
            <a:rPr lang="hr-HR" dirty="0" smtClean="0"/>
            <a:t>MEDIIJI</a:t>
          </a:r>
          <a:endParaRPr lang="hr-HR" dirty="0"/>
        </a:p>
      </dgm:t>
    </dgm:pt>
    <dgm:pt modelId="{F68C91FE-AA8F-4F58-B552-3D04F26B8E40}" type="parTrans" cxnId="{35E6871B-1EA3-450A-ABD4-FCBC72A8ECE7}">
      <dgm:prSet/>
      <dgm:spPr/>
      <dgm:t>
        <a:bodyPr/>
        <a:lstStyle/>
        <a:p>
          <a:endParaRPr lang="hr-HR"/>
        </a:p>
      </dgm:t>
    </dgm:pt>
    <dgm:pt modelId="{81401D06-4546-45A4-87C6-CEB91AC7371B}" type="sibTrans" cxnId="{35E6871B-1EA3-450A-ABD4-FCBC72A8ECE7}">
      <dgm:prSet/>
      <dgm:spPr/>
      <dgm:t>
        <a:bodyPr/>
        <a:lstStyle/>
        <a:p>
          <a:endParaRPr lang="hr-HR"/>
        </a:p>
      </dgm:t>
    </dgm:pt>
    <dgm:pt modelId="{2D555BB8-1726-4CDB-8060-CFA522CF89AD}">
      <dgm:prSet phldrT="[Tekst]"/>
      <dgm:spPr/>
      <dgm:t>
        <a:bodyPr/>
        <a:lstStyle/>
        <a:p>
          <a:r>
            <a:rPr lang="hr-HR" dirty="0" smtClean="0"/>
            <a:t>SUSTAV</a:t>
          </a:r>
          <a:endParaRPr lang="hr-HR" dirty="0"/>
        </a:p>
      </dgm:t>
    </dgm:pt>
    <dgm:pt modelId="{AD3106F8-3B93-479B-B9B3-E867ECFFCA2B}" type="parTrans" cxnId="{F2497F9A-D111-479E-9AC9-06A42F2065CC}">
      <dgm:prSet/>
      <dgm:spPr/>
      <dgm:t>
        <a:bodyPr/>
        <a:lstStyle/>
        <a:p>
          <a:endParaRPr lang="hr-HR"/>
        </a:p>
      </dgm:t>
    </dgm:pt>
    <dgm:pt modelId="{2A7249CD-A48B-47C7-9192-F45FD22DF8D2}" type="sibTrans" cxnId="{F2497F9A-D111-479E-9AC9-06A42F2065CC}">
      <dgm:prSet/>
      <dgm:spPr/>
      <dgm:t>
        <a:bodyPr/>
        <a:lstStyle/>
        <a:p>
          <a:endParaRPr lang="hr-HR"/>
        </a:p>
      </dgm:t>
    </dgm:pt>
    <dgm:pt modelId="{18E06DBA-EB01-46D0-AE0E-B2886F0DA809}" type="pres">
      <dgm:prSet presAssocID="{552CE72E-EB52-4FCC-AD1F-277E4164830F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09D135BB-6CAD-4DE3-8D17-80D3263E0D1D}" type="pres">
      <dgm:prSet presAssocID="{552CE72E-EB52-4FCC-AD1F-277E4164830F}" presName="ellipse" presStyleLbl="trBgShp" presStyleIdx="0" presStyleCnt="1"/>
      <dgm:spPr/>
    </dgm:pt>
    <dgm:pt modelId="{6F06F57B-1572-42E7-8B0C-C7DBE73ED4F1}" type="pres">
      <dgm:prSet presAssocID="{552CE72E-EB52-4FCC-AD1F-277E4164830F}" presName="arrow1" presStyleLbl="fgShp" presStyleIdx="0" presStyleCnt="1"/>
      <dgm:spPr/>
    </dgm:pt>
    <dgm:pt modelId="{4BF11AE9-A67B-4053-BFB4-269C409E32D5}" type="pres">
      <dgm:prSet presAssocID="{552CE72E-EB52-4FCC-AD1F-277E4164830F}" presName="rectangle" presStyleLbl="revTx" presStyleIdx="0" presStyleCnt="1" custLinFactNeighborX="-58188" custLinFactNeighborY="-236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C4332DD-AB3C-406B-B33C-A32FD1DD3B62}" type="pres">
      <dgm:prSet presAssocID="{BEFF6FF3-8B43-44AD-820B-FEFEC19E60E1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A96DF37-8E0C-4C76-B371-9FD8EDF20120}" type="pres">
      <dgm:prSet presAssocID="{B5F1B364-8F59-406C-9FD1-08F1A2155151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F80B50D-91D7-41BB-84D0-EBF44924432E}" type="pres">
      <dgm:prSet presAssocID="{2D555BB8-1726-4CDB-8060-CFA522CF89AD}" presName="item3" presStyleLbl="node1" presStyleIdx="2" presStyleCnt="3" custLinFactNeighborX="-2425" custLinFactNeighborY="-327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7D96A2E-ACCB-444C-9C99-E3563907E52B}" type="pres">
      <dgm:prSet presAssocID="{552CE72E-EB52-4FCC-AD1F-277E4164830F}" presName="funnel" presStyleLbl="trAlignAcc1" presStyleIdx="0" presStyleCnt="1" custLinFactNeighborX="-1222" custLinFactNeighborY="-6635"/>
      <dgm:spPr/>
    </dgm:pt>
  </dgm:ptLst>
  <dgm:cxnLst>
    <dgm:cxn modelId="{AC256B90-ADB1-4E50-BB41-CB057FD518F3}" type="presOf" srcId="{2D555BB8-1726-4CDB-8060-CFA522CF89AD}" destId="{4BF11AE9-A67B-4053-BFB4-269C409E32D5}" srcOrd="0" destOrd="0" presId="urn:microsoft.com/office/officeart/2005/8/layout/funnel1"/>
    <dgm:cxn modelId="{D07F0A19-070E-42D0-A38C-70A579CA8CFD}" srcId="{552CE72E-EB52-4FCC-AD1F-277E4164830F}" destId="{BEFF6FF3-8B43-44AD-820B-FEFEC19E60E1}" srcOrd="1" destOrd="0" parTransId="{516ED016-4568-49F6-A8F1-DB0B0CB93337}" sibTransId="{7A17E316-69DE-414B-900A-B99CB6847E0D}"/>
    <dgm:cxn modelId="{F2497F9A-D111-479E-9AC9-06A42F2065CC}" srcId="{552CE72E-EB52-4FCC-AD1F-277E4164830F}" destId="{2D555BB8-1726-4CDB-8060-CFA522CF89AD}" srcOrd="3" destOrd="0" parTransId="{AD3106F8-3B93-479B-B9B3-E867ECFFCA2B}" sibTransId="{2A7249CD-A48B-47C7-9192-F45FD22DF8D2}"/>
    <dgm:cxn modelId="{69FD3E0E-BD6B-4E81-BA76-5F8FFAA3610A}" type="presOf" srcId="{3109A8A9-9973-4824-9E2A-4DD174E381B7}" destId="{FF80B50D-91D7-41BB-84D0-EBF44924432E}" srcOrd="0" destOrd="0" presId="urn:microsoft.com/office/officeart/2005/8/layout/funnel1"/>
    <dgm:cxn modelId="{8CF63DB5-AC22-4007-A911-4D003F5A67E5}" type="presOf" srcId="{552CE72E-EB52-4FCC-AD1F-277E4164830F}" destId="{18E06DBA-EB01-46D0-AE0E-B2886F0DA809}" srcOrd="0" destOrd="0" presId="urn:microsoft.com/office/officeart/2005/8/layout/funnel1"/>
    <dgm:cxn modelId="{7C3FE17F-ABC5-460F-BFED-7725BADEF885}" srcId="{552CE72E-EB52-4FCC-AD1F-277E4164830F}" destId="{3109A8A9-9973-4824-9E2A-4DD174E381B7}" srcOrd="0" destOrd="0" parTransId="{3DF68341-A0A3-4410-8108-A53344920EB3}" sibTransId="{913B81E3-2B95-4119-AC92-A59FC0D4EF6B}"/>
    <dgm:cxn modelId="{35E6871B-1EA3-450A-ABD4-FCBC72A8ECE7}" srcId="{552CE72E-EB52-4FCC-AD1F-277E4164830F}" destId="{B5F1B364-8F59-406C-9FD1-08F1A2155151}" srcOrd="2" destOrd="0" parTransId="{F68C91FE-AA8F-4F58-B552-3D04F26B8E40}" sibTransId="{81401D06-4546-45A4-87C6-CEB91AC7371B}"/>
    <dgm:cxn modelId="{86018083-AC99-4235-85C3-ABC0D2197400}" type="presOf" srcId="{BEFF6FF3-8B43-44AD-820B-FEFEC19E60E1}" destId="{8A96DF37-8E0C-4C76-B371-9FD8EDF20120}" srcOrd="0" destOrd="0" presId="urn:microsoft.com/office/officeart/2005/8/layout/funnel1"/>
    <dgm:cxn modelId="{B5B1EB74-2B7E-4737-95F7-4CB9B41B634F}" type="presOf" srcId="{B5F1B364-8F59-406C-9FD1-08F1A2155151}" destId="{7C4332DD-AB3C-406B-B33C-A32FD1DD3B62}" srcOrd="0" destOrd="0" presId="urn:microsoft.com/office/officeart/2005/8/layout/funnel1"/>
    <dgm:cxn modelId="{0EAA5684-5C6E-452F-8BF2-AAFEF4F6A633}" type="presParOf" srcId="{18E06DBA-EB01-46D0-AE0E-B2886F0DA809}" destId="{09D135BB-6CAD-4DE3-8D17-80D3263E0D1D}" srcOrd="0" destOrd="0" presId="urn:microsoft.com/office/officeart/2005/8/layout/funnel1"/>
    <dgm:cxn modelId="{1FB76610-240F-4A31-9BA2-AF05E45C706E}" type="presParOf" srcId="{18E06DBA-EB01-46D0-AE0E-B2886F0DA809}" destId="{6F06F57B-1572-42E7-8B0C-C7DBE73ED4F1}" srcOrd="1" destOrd="0" presId="urn:microsoft.com/office/officeart/2005/8/layout/funnel1"/>
    <dgm:cxn modelId="{5A06CBEC-7F72-478F-89E9-A0EA087D8AA7}" type="presParOf" srcId="{18E06DBA-EB01-46D0-AE0E-B2886F0DA809}" destId="{4BF11AE9-A67B-4053-BFB4-269C409E32D5}" srcOrd="2" destOrd="0" presId="urn:microsoft.com/office/officeart/2005/8/layout/funnel1"/>
    <dgm:cxn modelId="{C13D37B8-91E9-4606-AFE8-B2C3AA29C093}" type="presParOf" srcId="{18E06DBA-EB01-46D0-AE0E-B2886F0DA809}" destId="{7C4332DD-AB3C-406B-B33C-A32FD1DD3B62}" srcOrd="3" destOrd="0" presId="urn:microsoft.com/office/officeart/2005/8/layout/funnel1"/>
    <dgm:cxn modelId="{164CB4A1-A040-486A-9805-F6D5AE53B38E}" type="presParOf" srcId="{18E06DBA-EB01-46D0-AE0E-B2886F0DA809}" destId="{8A96DF37-8E0C-4C76-B371-9FD8EDF20120}" srcOrd="4" destOrd="0" presId="urn:microsoft.com/office/officeart/2005/8/layout/funnel1"/>
    <dgm:cxn modelId="{A4B9F602-AFB6-45B5-8C88-3683A46089F9}" type="presParOf" srcId="{18E06DBA-EB01-46D0-AE0E-B2886F0DA809}" destId="{FF80B50D-91D7-41BB-84D0-EBF44924432E}" srcOrd="5" destOrd="0" presId="urn:microsoft.com/office/officeart/2005/8/layout/funnel1"/>
    <dgm:cxn modelId="{3B679A03-87E9-4527-92B0-266A535652F6}" type="presParOf" srcId="{18E06DBA-EB01-46D0-AE0E-B2886F0DA809}" destId="{B7D96A2E-ACCB-444C-9C99-E3563907E52B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367DE2-12B1-468A-9B22-7BC03C8069EE}">
      <dsp:nvSpPr>
        <dsp:cNvPr id="0" name=""/>
        <dsp:cNvSpPr/>
      </dsp:nvSpPr>
      <dsp:spPr>
        <a:xfrm>
          <a:off x="651509" y="0"/>
          <a:ext cx="738378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FABA25-583E-4E18-A1CC-3772D1D475C6}">
      <dsp:nvSpPr>
        <dsp:cNvPr id="0" name=""/>
        <dsp:cNvSpPr/>
      </dsp:nvSpPr>
      <dsp:spPr>
        <a:xfrm>
          <a:off x="4289" y="1311252"/>
          <a:ext cx="1507369" cy="19034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solidFill>
                <a:srgbClr val="002060"/>
              </a:solidFill>
            </a:rPr>
            <a:t>Udruga “Pomoć neizlječivima”</a:t>
          </a:r>
          <a:endParaRPr lang="hr-HR" sz="1800" kern="1200" dirty="0">
            <a:solidFill>
              <a:srgbClr val="002060"/>
            </a:solidFill>
          </a:endParaRPr>
        </a:p>
      </dsp:txBody>
      <dsp:txXfrm>
        <a:off x="77873" y="1384836"/>
        <a:ext cx="1360201" cy="1756289"/>
      </dsp:txXfrm>
    </dsp:sp>
    <dsp:sp modelId="{79FF5811-F9DA-483E-B901-5411C4F5238F}">
      <dsp:nvSpPr>
        <dsp:cNvPr id="0" name=""/>
        <dsp:cNvSpPr/>
      </dsp:nvSpPr>
      <dsp:spPr>
        <a:xfrm>
          <a:off x="1762887" y="1357788"/>
          <a:ext cx="157828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>
              <a:solidFill>
                <a:srgbClr val="002060"/>
              </a:solidFill>
            </a:rPr>
            <a:t>Posudionica pomagala</a:t>
          </a:r>
          <a:endParaRPr lang="hr-HR" sz="2000" kern="1200" dirty="0">
            <a:solidFill>
              <a:srgbClr val="002060"/>
            </a:solidFill>
          </a:endParaRPr>
        </a:p>
      </dsp:txBody>
      <dsp:txXfrm>
        <a:off x="1839932" y="1434833"/>
        <a:ext cx="1424192" cy="1656295"/>
      </dsp:txXfrm>
    </dsp:sp>
    <dsp:sp modelId="{DA09E57A-2571-4E31-97DF-46D68446D4B2}">
      <dsp:nvSpPr>
        <dsp:cNvPr id="0" name=""/>
        <dsp:cNvSpPr/>
      </dsp:nvSpPr>
      <dsp:spPr>
        <a:xfrm>
          <a:off x="3688693" y="1400170"/>
          <a:ext cx="157828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>
              <a:solidFill>
                <a:srgbClr val="002060"/>
              </a:solidFill>
            </a:rPr>
            <a:t>Mobilni tim</a:t>
          </a:r>
          <a:endParaRPr lang="hr-HR" sz="2000" kern="1200" dirty="0">
            <a:solidFill>
              <a:srgbClr val="002060"/>
            </a:solidFill>
          </a:endParaRPr>
        </a:p>
      </dsp:txBody>
      <dsp:txXfrm>
        <a:off x="3765738" y="1477215"/>
        <a:ext cx="1424192" cy="1656295"/>
      </dsp:txXfrm>
    </dsp:sp>
    <dsp:sp modelId="{E35B51DB-3C82-4B8F-9EF7-95A41E7E8605}">
      <dsp:nvSpPr>
        <dsp:cNvPr id="0" name=""/>
        <dsp:cNvSpPr/>
      </dsp:nvSpPr>
      <dsp:spPr>
        <a:xfrm>
          <a:off x="5403835" y="1400170"/>
          <a:ext cx="157828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>
              <a:solidFill>
                <a:srgbClr val="002060"/>
              </a:solidFill>
            </a:rPr>
            <a:t>Bolnički tim</a:t>
          </a:r>
          <a:endParaRPr lang="hr-HR" sz="2000" kern="1200" dirty="0">
            <a:solidFill>
              <a:srgbClr val="002060"/>
            </a:solidFill>
          </a:endParaRPr>
        </a:p>
      </dsp:txBody>
      <dsp:txXfrm>
        <a:off x="5480880" y="1477215"/>
        <a:ext cx="1424192" cy="1656295"/>
      </dsp:txXfrm>
    </dsp:sp>
    <dsp:sp modelId="{7D2FFE28-F906-45CC-BDF9-F106B8F00671}">
      <dsp:nvSpPr>
        <dsp:cNvPr id="0" name=""/>
        <dsp:cNvSpPr/>
      </dsp:nvSpPr>
      <dsp:spPr>
        <a:xfrm>
          <a:off x="7143800" y="1453187"/>
          <a:ext cx="1431091" cy="17615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solidFill>
                <a:srgbClr val="002060"/>
              </a:solidFill>
            </a:rPr>
            <a:t>Centar za koordinaciju</a:t>
          </a:r>
          <a:endParaRPr lang="hr-HR" sz="1800" kern="1200" dirty="0">
            <a:solidFill>
              <a:srgbClr val="002060"/>
            </a:solidFill>
          </a:endParaRPr>
        </a:p>
      </dsp:txBody>
      <dsp:txXfrm>
        <a:off x="7213660" y="1523047"/>
        <a:ext cx="1291371" cy="16218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D135BB-6CAD-4DE3-8D17-80D3263E0D1D}">
      <dsp:nvSpPr>
        <dsp:cNvPr id="0" name=""/>
        <dsp:cNvSpPr/>
      </dsp:nvSpPr>
      <dsp:spPr>
        <a:xfrm>
          <a:off x="2036742" y="124083"/>
          <a:ext cx="2462572" cy="855218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06F57B-1572-42E7-8B0C-C7DBE73ED4F1}">
      <dsp:nvSpPr>
        <dsp:cNvPr id="0" name=""/>
        <dsp:cNvSpPr/>
      </dsp:nvSpPr>
      <dsp:spPr>
        <a:xfrm>
          <a:off x="3033224" y="2218223"/>
          <a:ext cx="477242" cy="305435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F11AE9-A67B-4053-BFB4-269C409E32D5}">
      <dsp:nvSpPr>
        <dsp:cNvPr id="0" name=""/>
        <dsp:cNvSpPr/>
      </dsp:nvSpPr>
      <dsp:spPr>
        <a:xfrm>
          <a:off x="793513" y="2449039"/>
          <a:ext cx="2290764" cy="572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SUSTAV</a:t>
          </a:r>
          <a:endParaRPr lang="hr-HR" sz="2000" kern="1200" dirty="0"/>
        </a:p>
      </dsp:txBody>
      <dsp:txXfrm>
        <a:off x="793513" y="2449039"/>
        <a:ext cx="2290764" cy="572691"/>
      </dsp:txXfrm>
    </dsp:sp>
    <dsp:sp modelId="{7C4332DD-AB3C-406B-B33C-A32FD1DD3B62}">
      <dsp:nvSpPr>
        <dsp:cNvPr id="0" name=""/>
        <dsp:cNvSpPr/>
      </dsp:nvSpPr>
      <dsp:spPr>
        <a:xfrm>
          <a:off x="2932049" y="1045352"/>
          <a:ext cx="859036" cy="8590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700" kern="1200" dirty="0" smtClean="0"/>
            <a:t>VOLONTERI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700" kern="1200" dirty="0" smtClean="0"/>
            <a:t>GRAĐANI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700" kern="1200" dirty="0" smtClean="0"/>
            <a:t>MEDIIJI</a:t>
          </a:r>
          <a:endParaRPr lang="hr-HR" sz="700" kern="1200" dirty="0"/>
        </a:p>
      </dsp:txBody>
      <dsp:txXfrm>
        <a:off x="3057852" y="1171155"/>
        <a:ext cx="607430" cy="607430"/>
      </dsp:txXfrm>
    </dsp:sp>
    <dsp:sp modelId="{8A96DF37-8E0C-4C76-B371-9FD8EDF20120}">
      <dsp:nvSpPr>
        <dsp:cNvPr id="0" name=""/>
        <dsp:cNvSpPr/>
      </dsp:nvSpPr>
      <dsp:spPr>
        <a:xfrm>
          <a:off x="2317360" y="400883"/>
          <a:ext cx="859036" cy="8590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700" kern="1200" dirty="0" smtClean="0"/>
            <a:t>LOKALNA SAMOUPRAVA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700" kern="1200" dirty="0" smtClean="0"/>
            <a:t>NACIONALNE RAZINE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700" kern="1200" dirty="0" smtClean="0"/>
            <a:t>ŠKOLSTVO</a:t>
          </a:r>
          <a:endParaRPr lang="hr-HR" sz="700" kern="1200" dirty="0"/>
        </a:p>
      </dsp:txBody>
      <dsp:txXfrm>
        <a:off x="2443163" y="526686"/>
        <a:ext cx="607430" cy="607430"/>
      </dsp:txXfrm>
    </dsp:sp>
    <dsp:sp modelId="{FF80B50D-91D7-41BB-84D0-EBF44924432E}">
      <dsp:nvSpPr>
        <dsp:cNvPr id="0" name=""/>
        <dsp:cNvSpPr/>
      </dsp:nvSpPr>
      <dsp:spPr>
        <a:xfrm>
          <a:off x="3174655" y="165088"/>
          <a:ext cx="859036" cy="8590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700" kern="1200" dirty="0" smtClean="0"/>
            <a:t>ZDRAVSTVO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700" kern="1200" dirty="0" smtClean="0"/>
            <a:t>SOCIJALA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700" kern="1200" dirty="0" smtClean="0"/>
            <a:t>DUHOVNO</a:t>
          </a:r>
          <a:endParaRPr lang="hr-HR" sz="700" kern="1200" dirty="0"/>
        </a:p>
      </dsp:txBody>
      <dsp:txXfrm>
        <a:off x="3300458" y="290891"/>
        <a:ext cx="607430" cy="607430"/>
      </dsp:txXfrm>
    </dsp:sp>
    <dsp:sp modelId="{B7D96A2E-ACCB-444C-9C99-E3563907E52B}">
      <dsp:nvSpPr>
        <dsp:cNvPr id="0" name=""/>
        <dsp:cNvSpPr/>
      </dsp:nvSpPr>
      <dsp:spPr>
        <a:xfrm>
          <a:off x="1902907" y="0"/>
          <a:ext cx="2672558" cy="2138047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B211-527D-43F0-BDEE-4DED3E022AB9}" type="datetimeFigureOut">
              <a:rPr lang="sr-Latn-CS" smtClean="0"/>
              <a:t>23.1.2018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94BC-7905-4820-BF92-AA3E9C6ADF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B211-527D-43F0-BDEE-4DED3E022AB9}" type="datetimeFigureOut">
              <a:rPr lang="sr-Latn-CS" smtClean="0"/>
              <a:t>23.1.2018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94BC-7905-4820-BF92-AA3E9C6ADF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B211-527D-43F0-BDEE-4DED3E022AB9}" type="datetimeFigureOut">
              <a:rPr lang="sr-Latn-CS" smtClean="0"/>
              <a:t>23.1.2018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94BC-7905-4820-BF92-AA3E9C6ADF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B211-527D-43F0-BDEE-4DED3E022AB9}" type="datetimeFigureOut">
              <a:rPr lang="sr-Latn-CS" smtClean="0"/>
              <a:t>23.1.2018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94BC-7905-4820-BF92-AA3E9C6ADF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B211-527D-43F0-BDEE-4DED3E022AB9}" type="datetimeFigureOut">
              <a:rPr lang="sr-Latn-CS" smtClean="0"/>
              <a:t>23.1.2018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94BC-7905-4820-BF92-AA3E9C6ADF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B211-527D-43F0-BDEE-4DED3E022AB9}" type="datetimeFigureOut">
              <a:rPr lang="sr-Latn-CS" smtClean="0"/>
              <a:t>23.1.2018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94BC-7905-4820-BF92-AA3E9C6ADF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B211-527D-43F0-BDEE-4DED3E022AB9}" type="datetimeFigureOut">
              <a:rPr lang="sr-Latn-CS" smtClean="0"/>
              <a:t>23.1.2018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94BC-7905-4820-BF92-AA3E9C6ADF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B211-527D-43F0-BDEE-4DED3E022AB9}" type="datetimeFigureOut">
              <a:rPr lang="sr-Latn-CS" smtClean="0"/>
              <a:t>23.1.2018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94BC-7905-4820-BF92-AA3E9C6ADF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B211-527D-43F0-BDEE-4DED3E022AB9}" type="datetimeFigureOut">
              <a:rPr lang="sr-Latn-CS" smtClean="0"/>
              <a:t>23.1.2018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94BC-7905-4820-BF92-AA3E9C6ADF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B211-527D-43F0-BDEE-4DED3E022AB9}" type="datetimeFigureOut">
              <a:rPr lang="sr-Latn-CS" smtClean="0"/>
              <a:t>23.1.2018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94BC-7905-4820-BF92-AA3E9C6ADF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B211-527D-43F0-BDEE-4DED3E022AB9}" type="datetimeFigureOut">
              <a:rPr lang="sr-Latn-CS" smtClean="0"/>
              <a:t>23.1.2018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94BC-7905-4820-BF92-AA3E9C6ADF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8B211-527D-43F0-BDEE-4DED3E022AB9}" type="datetimeFigureOut">
              <a:rPr lang="sr-Latn-CS" smtClean="0"/>
              <a:t>23.1.2018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C94BC-7905-4820-BF92-AA3E9C6ADFD3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 ?><Relationships xmlns="http://schemas.openxmlformats.org/package/2006/relationships"><Relationship Id="rId3" Target="../diagrams/layout1.xml" Type="http://schemas.openxmlformats.org/officeDocument/2006/relationships/diagramLayout"/><Relationship Id="rId7" Target="../media/image4.jpeg" Type="http://schemas.openxmlformats.org/officeDocument/2006/relationships/image"/><Relationship Id="rId2" Target="../diagrams/data1.xml" Type="http://schemas.openxmlformats.org/officeDocument/2006/relationships/diagramData"/><Relationship Id="rId1" Target="../slideLayouts/slideLayout2.xml" Type="http://schemas.openxmlformats.org/officeDocument/2006/relationships/slideLayout"/><Relationship Id="rId6" Target="../diagrams/drawing1.xml" Type="http://schemas.microsoft.com/office/2007/relationships/diagramDrawing"/><Relationship Id="rId5" Target="../diagrams/colors1.xml" Type="http://schemas.openxmlformats.org/officeDocument/2006/relationships/diagramColors"/><Relationship Id="rId4" Target="../diagrams/quickStyle1.xml" Type="http://schemas.openxmlformats.org/officeDocument/2006/relationships/diagramQuickStyle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 ?><Relationships xmlns="http://schemas.openxmlformats.org/package/2006/relationships"><Relationship Id="rId3" Target="../diagrams/layout2.xml" Type="http://schemas.openxmlformats.org/officeDocument/2006/relationships/diagramLayout"/><Relationship Id="rId7" Target="../media/image5.jpeg" Type="http://schemas.openxmlformats.org/officeDocument/2006/relationships/image"/><Relationship Id="rId2" Target="../diagrams/data2.xml" Type="http://schemas.openxmlformats.org/officeDocument/2006/relationships/diagramData"/><Relationship Id="rId1" Target="../slideLayouts/slideLayout2.xml" Type="http://schemas.openxmlformats.org/officeDocument/2006/relationships/slideLayout"/><Relationship Id="rId6" Target="../diagrams/drawing2.xml" Type="http://schemas.microsoft.com/office/2007/relationships/diagramDrawing"/><Relationship Id="rId5" Target="../diagrams/colors2.xml" Type="http://schemas.openxmlformats.org/officeDocument/2006/relationships/diagramColors"/><Relationship Id="rId4" Target="../diagrams/quickStyle2.xml" Type="http://schemas.openxmlformats.org/officeDocument/2006/relationships/diagramQuickStyle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21455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sz="4000" dirty="0" smtClean="0"/>
              <a:t>Koordinacija palijativne skrbi u Međimurskoj županiji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4" name="Content Placeholder 3" descr="Logo_bijela_pozadin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868" y="4500570"/>
            <a:ext cx="1800854" cy="2104679"/>
          </a:xfrm>
        </p:spPr>
      </p:pic>
      <p:sp>
        <p:nvSpPr>
          <p:cNvPr id="5" name="TextBox 4"/>
          <p:cNvSpPr txBox="1"/>
          <p:nvPr/>
        </p:nvSpPr>
        <p:spPr>
          <a:xfrm>
            <a:off x="5500662" y="3214686"/>
            <a:ext cx="3643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   </a:t>
            </a:r>
            <a:r>
              <a:rPr lang="hr-HR" sz="1400" dirty="0" smtClean="0">
                <a:solidFill>
                  <a:srgbClr val="006600"/>
                </a:solidFill>
              </a:rPr>
              <a:t>mr.sc. </a:t>
            </a:r>
            <a:r>
              <a:rPr lang="hr-HR" sz="1400" b="1" dirty="0" smtClean="0">
                <a:solidFill>
                  <a:srgbClr val="006600"/>
                </a:solidFill>
              </a:rPr>
              <a:t>Renata Marđetko</a:t>
            </a:r>
          </a:p>
          <a:p>
            <a:r>
              <a:rPr lang="hr-HR" sz="1400" dirty="0" smtClean="0">
                <a:solidFill>
                  <a:srgbClr val="006600"/>
                </a:solidFill>
              </a:rPr>
              <a:t>  Koordinator palijativne skrbi</a:t>
            </a:r>
            <a:endParaRPr lang="hr-HR" sz="14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>
            <a:normAutofit/>
          </a:bodyPr>
          <a:lstStyle/>
          <a:p>
            <a:r>
              <a:rPr lang="hr-HR" sz="3200" dirty="0" smtClean="0"/>
              <a:t>Razvoj i koordinacija palijativne skrbi</a:t>
            </a:r>
            <a:endParaRPr lang="hr-HR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643050"/>
            <a:ext cx="6400800" cy="4857784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hr-HR" sz="2000" dirty="0" smtClean="0">
                <a:solidFill>
                  <a:schemeClr val="tx1"/>
                </a:solidFill>
              </a:rPr>
              <a:t>Različite karakteristike županije</a:t>
            </a:r>
          </a:p>
          <a:p>
            <a:pPr algn="l">
              <a:buFont typeface="Arial" pitchFamily="34" charset="0"/>
              <a:buChar char="•"/>
            </a:pPr>
            <a:r>
              <a:rPr lang="hr-HR" sz="2000" dirty="0" smtClean="0">
                <a:solidFill>
                  <a:schemeClr val="tx1"/>
                </a:solidFill>
              </a:rPr>
              <a:t>Različiti resursi/prednosti/izazovi</a:t>
            </a:r>
          </a:p>
          <a:p>
            <a:pPr algn="l">
              <a:buFont typeface="Arial" pitchFamily="34" charset="0"/>
              <a:buChar char="•"/>
            </a:pPr>
            <a:r>
              <a:rPr lang="hr-HR" sz="2000" dirty="0" smtClean="0">
                <a:solidFill>
                  <a:schemeClr val="tx1"/>
                </a:solidFill>
              </a:rPr>
              <a:t>Različiti početak</a:t>
            </a:r>
          </a:p>
          <a:p>
            <a:pPr algn="l">
              <a:buFont typeface="Arial" pitchFamily="34" charset="0"/>
              <a:buChar char="•"/>
            </a:pPr>
            <a:r>
              <a:rPr lang="hr-HR" sz="2000" dirty="0" smtClean="0">
                <a:solidFill>
                  <a:schemeClr val="tx1"/>
                </a:solidFill>
              </a:rPr>
              <a:t>Različite inicijative i motivi za početak</a:t>
            </a:r>
          </a:p>
          <a:p>
            <a:pPr algn="l">
              <a:buFont typeface="Arial" pitchFamily="34" charset="0"/>
              <a:buChar char="•"/>
            </a:pPr>
            <a:r>
              <a:rPr lang="hr-HR" sz="2000" dirty="0" smtClean="0">
                <a:solidFill>
                  <a:schemeClr val="tx1"/>
                </a:solidFill>
              </a:rPr>
              <a:t>Različiti razvoji</a:t>
            </a:r>
          </a:p>
          <a:p>
            <a:pPr algn="l">
              <a:buFont typeface="Arial" pitchFamily="34" charset="0"/>
              <a:buChar char="•"/>
            </a:pPr>
            <a:endParaRPr lang="hr-HR" sz="2000" dirty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hr-HR" sz="2000" dirty="0" smtClean="0">
                <a:solidFill>
                  <a:srgbClr val="FF0000"/>
                </a:solidFill>
              </a:rPr>
              <a:t>Različita polazišta, ali ujednačen rad prema </a:t>
            </a:r>
          </a:p>
          <a:p>
            <a:pPr algn="l"/>
            <a:r>
              <a:rPr lang="hr-HR" sz="2000" dirty="0" smtClean="0">
                <a:solidFill>
                  <a:srgbClr val="FF0000"/>
                </a:solidFill>
              </a:rPr>
              <a:t>NPRPS 2017-2020.</a:t>
            </a:r>
          </a:p>
          <a:p>
            <a:pPr algn="l"/>
            <a:endParaRPr lang="hr-HR" sz="24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hr-HR" sz="2400" dirty="0" smtClean="0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4966640" y="2857496"/>
            <a:ext cx="4177360" cy="4000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arta međimurje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714356"/>
            <a:ext cx="6215106" cy="5024979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1785918" y="2000240"/>
            <a:ext cx="5286412" cy="1785950"/>
          </a:xfrm>
          <a:prstGeom prst="straightConnector1">
            <a:avLst/>
          </a:prstGeom>
          <a:ln w="117475" cmpd="tri">
            <a:solidFill>
              <a:srgbClr val="FF0000">
                <a:alpha val="64000"/>
              </a:srgb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572264" y="5643578"/>
            <a:ext cx="214314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 smtClean="0"/>
              <a:t>Površina: 729 km²</a:t>
            </a:r>
          </a:p>
          <a:p>
            <a:r>
              <a:rPr lang="hr-HR" dirty="0" smtClean="0"/>
              <a:t>Populacija: 113.804</a:t>
            </a:r>
            <a:endParaRPr lang="hr-HR" dirty="0"/>
          </a:p>
        </p:txBody>
      </p:sp>
      <p:sp>
        <p:nvSpPr>
          <p:cNvPr id="10" name="TextBox 9"/>
          <p:cNvSpPr txBox="1"/>
          <p:nvPr/>
        </p:nvSpPr>
        <p:spPr>
          <a:xfrm>
            <a:off x="500034" y="5643578"/>
            <a:ext cx="207170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Prednosti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Izazovi</a:t>
            </a:r>
            <a:endParaRPr lang="hr-HR" dirty="0"/>
          </a:p>
        </p:txBody>
      </p:sp>
      <p:sp>
        <p:nvSpPr>
          <p:cNvPr id="11" name="TextBox 10"/>
          <p:cNvSpPr txBox="1"/>
          <p:nvPr/>
        </p:nvSpPr>
        <p:spPr>
          <a:xfrm>
            <a:off x="3857620" y="214290"/>
            <a:ext cx="500066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 smtClean="0"/>
              <a:t>Palijativna skrb je obaveza cijele lokalne zajednice...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Razvoj službi palijativne skrbi u Međimurju</a:t>
            </a:r>
            <a:endParaRPr lang="hr-HR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85720" y="1285860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Content Placeholder 3" descr="Logo_bijela_pozadina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786710" y="5677960"/>
            <a:ext cx="1015036" cy="9272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0034" y="1785926"/>
            <a:ext cx="142876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2010.</a:t>
            </a:r>
            <a:endParaRPr lang="hr-HR" dirty="0"/>
          </a:p>
        </p:txBody>
      </p:sp>
      <p:sp>
        <p:nvSpPr>
          <p:cNvPr id="9" name="TextBox 8"/>
          <p:cNvSpPr txBox="1"/>
          <p:nvPr/>
        </p:nvSpPr>
        <p:spPr>
          <a:xfrm>
            <a:off x="4214810" y="1785926"/>
            <a:ext cx="121444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2013.</a:t>
            </a:r>
            <a:endParaRPr lang="hr-HR" dirty="0"/>
          </a:p>
        </p:txBody>
      </p:sp>
      <p:sp>
        <p:nvSpPr>
          <p:cNvPr id="10" name="TextBox 9"/>
          <p:cNvSpPr txBox="1"/>
          <p:nvPr/>
        </p:nvSpPr>
        <p:spPr>
          <a:xfrm>
            <a:off x="7572396" y="1857364"/>
            <a:ext cx="107157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2017.</a:t>
            </a:r>
            <a:endParaRPr lang="hr-HR" dirty="0"/>
          </a:p>
        </p:txBody>
      </p:sp>
      <p:sp>
        <p:nvSpPr>
          <p:cNvPr id="12" name="Rectangle 11"/>
          <p:cNvSpPr/>
          <p:nvPr/>
        </p:nvSpPr>
        <p:spPr>
          <a:xfrm>
            <a:off x="357158" y="5929330"/>
            <a:ext cx="6286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 smtClean="0"/>
              <a:t>Koordinator </a:t>
            </a:r>
            <a:r>
              <a:rPr lang="hr-HR" b="1" dirty="0" smtClean="0"/>
              <a:t>slučaja /skrbi </a:t>
            </a:r>
            <a:r>
              <a:rPr lang="hr-HR" dirty="0" smtClean="0"/>
              <a:t>(case/care manager)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 smtClean="0"/>
              <a:t>Koordinator </a:t>
            </a:r>
            <a:r>
              <a:rPr lang="hr-HR" b="1" dirty="0" smtClean="0"/>
              <a:t>sustava </a:t>
            </a:r>
            <a:r>
              <a:rPr lang="hr-HR" dirty="0" smtClean="0"/>
              <a:t>(service manager)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Connector 4"/>
          <p:cNvSpPr/>
          <p:nvPr/>
        </p:nvSpPr>
        <p:spPr>
          <a:xfrm>
            <a:off x="1428728" y="3357562"/>
            <a:ext cx="1071570" cy="1071570"/>
          </a:xfrm>
          <a:prstGeom prst="flowChartConnector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100" dirty="0" smtClean="0">
                <a:solidFill>
                  <a:srgbClr val="002060"/>
                </a:solidFill>
              </a:rPr>
              <a:t>Prve inicijative pojedinci</a:t>
            </a:r>
            <a:endParaRPr lang="hr-HR" sz="1100" dirty="0">
              <a:solidFill>
                <a:srgbClr val="002060"/>
              </a:solidFill>
            </a:endParaRPr>
          </a:p>
        </p:txBody>
      </p:sp>
      <p:sp>
        <p:nvSpPr>
          <p:cNvPr id="6" name="Flowchart: Connector 5"/>
          <p:cNvSpPr/>
          <p:nvPr/>
        </p:nvSpPr>
        <p:spPr>
          <a:xfrm>
            <a:off x="3357554" y="1285860"/>
            <a:ext cx="1428760" cy="13144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100" dirty="0" smtClean="0">
                <a:solidFill>
                  <a:srgbClr val="002060"/>
                </a:solidFill>
              </a:rPr>
              <a:t>Udruga </a:t>
            </a:r>
          </a:p>
          <a:p>
            <a:pPr algn="ctr"/>
            <a:r>
              <a:rPr lang="hr-HR" sz="1100" dirty="0" smtClean="0">
                <a:solidFill>
                  <a:srgbClr val="002060"/>
                </a:solidFill>
              </a:rPr>
              <a:t>“Pomoć neizlječivima”</a:t>
            </a:r>
            <a:endParaRPr lang="hr-HR" sz="1100" dirty="0">
              <a:solidFill>
                <a:srgbClr val="002060"/>
              </a:solidFill>
            </a:endParaRPr>
          </a:p>
        </p:txBody>
      </p:sp>
      <p:sp>
        <p:nvSpPr>
          <p:cNvPr id="7" name="Flowchart: Connector 6"/>
          <p:cNvSpPr/>
          <p:nvPr/>
        </p:nvSpPr>
        <p:spPr>
          <a:xfrm>
            <a:off x="4929190" y="1928802"/>
            <a:ext cx="1071570" cy="1028704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100" dirty="0" smtClean="0">
                <a:solidFill>
                  <a:srgbClr val="002060"/>
                </a:solidFill>
              </a:rPr>
              <a:t>Općine </a:t>
            </a:r>
            <a:endParaRPr lang="hr-HR" sz="1100" dirty="0">
              <a:solidFill>
                <a:srgbClr val="002060"/>
              </a:solidFill>
            </a:endParaRPr>
          </a:p>
        </p:txBody>
      </p:sp>
      <p:sp>
        <p:nvSpPr>
          <p:cNvPr id="8" name="Flowchart: Connector 7"/>
          <p:cNvSpPr/>
          <p:nvPr/>
        </p:nvSpPr>
        <p:spPr>
          <a:xfrm>
            <a:off x="2857488" y="4357694"/>
            <a:ext cx="1000132" cy="10001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100" dirty="0" smtClean="0">
                <a:solidFill>
                  <a:srgbClr val="002060"/>
                </a:solidFill>
              </a:rPr>
              <a:t>Građani</a:t>
            </a:r>
            <a:endParaRPr lang="hr-HR" sz="1100" dirty="0">
              <a:solidFill>
                <a:srgbClr val="002060"/>
              </a:solidFill>
            </a:endParaRPr>
          </a:p>
        </p:txBody>
      </p:sp>
      <p:sp>
        <p:nvSpPr>
          <p:cNvPr id="9" name="Flowchart: Connector 8"/>
          <p:cNvSpPr/>
          <p:nvPr/>
        </p:nvSpPr>
        <p:spPr>
          <a:xfrm>
            <a:off x="6929454" y="3429000"/>
            <a:ext cx="1214446" cy="1143008"/>
          </a:xfrm>
          <a:prstGeom prst="flowChartConnector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100" dirty="0" smtClean="0">
                <a:solidFill>
                  <a:srgbClr val="002060"/>
                </a:solidFill>
              </a:rPr>
              <a:t>Bolnički tim</a:t>
            </a:r>
            <a:endParaRPr lang="hr-HR" sz="1100" dirty="0">
              <a:solidFill>
                <a:srgbClr val="002060"/>
              </a:solidFill>
            </a:endParaRPr>
          </a:p>
        </p:txBody>
      </p:sp>
      <p:sp>
        <p:nvSpPr>
          <p:cNvPr id="10" name="Flowchart: Connector 9"/>
          <p:cNvSpPr/>
          <p:nvPr/>
        </p:nvSpPr>
        <p:spPr>
          <a:xfrm>
            <a:off x="2143108" y="1000108"/>
            <a:ext cx="1000132" cy="885828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100" dirty="0" smtClean="0">
                <a:solidFill>
                  <a:srgbClr val="002060"/>
                </a:solidFill>
              </a:rPr>
              <a:t>Gradovi</a:t>
            </a:r>
            <a:endParaRPr lang="hr-HR" sz="1100" dirty="0">
              <a:solidFill>
                <a:srgbClr val="002060"/>
              </a:solidFill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5500694" y="3143248"/>
            <a:ext cx="1357322" cy="1243018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100" dirty="0" smtClean="0">
                <a:solidFill>
                  <a:srgbClr val="002060"/>
                </a:solidFill>
              </a:rPr>
              <a:t>Međimurska županija</a:t>
            </a:r>
            <a:endParaRPr lang="hr-HR" sz="1100" dirty="0">
              <a:solidFill>
                <a:srgbClr val="002060"/>
              </a:solidFill>
            </a:endParaRPr>
          </a:p>
        </p:txBody>
      </p:sp>
      <p:sp>
        <p:nvSpPr>
          <p:cNvPr id="12" name="Flowchart: Connector 11"/>
          <p:cNvSpPr/>
          <p:nvPr/>
        </p:nvSpPr>
        <p:spPr>
          <a:xfrm>
            <a:off x="2571736" y="2928934"/>
            <a:ext cx="1071570" cy="1071570"/>
          </a:xfrm>
          <a:prstGeom prst="flowChartConnector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100" dirty="0" smtClean="0">
                <a:solidFill>
                  <a:srgbClr val="002060"/>
                </a:solidFill>
              </a:rPr>
              <a:t>Mobilni tim</a:t>
            </a:r>
            <a:endParaRPr lang="hr-HR" sz="1100" dirty="0">
              <a:solidFill>
                <a:srgbClr val="002060"/>
              </a:solidFill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6143636" y="357166"/>
            <a:ext cx="1100142" cy="102870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100" dirty="0" smtClean="0">
                <a:solidFill>
                  <a:srgbClr val="002060"/>
                </a:solidFill>
              </a:rPr>
              <a:t>Srodne udruge</a:t>
            </a:r>
            <a:endParaRPr lang="hr-HR" sz="1100" dirty="0">
              <a:solidFill>
                <a:srgbClr val="002060"/>
              </a:solidFill>
            </a:endParaRPr>
          </a:p>
        </p:txBody>
      </p:sp>
      <p:sp>
        <p:nvSpPr>
          <p:cNvPr id="14" name="Flowchart: Connector 13"/>
          <p:cNvSpPr/>
          <p:nvPr/>
        </p:nvSpPr>
        <p:spPr>
          <a:xfrm>
            <a:off x="357158" y="5214950"/>
            <a:ext cx="1285884" cy="1243018"/>
          </a:xfrm>
          <a:prstGeom prst="flowChartConnector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100" dirty="0" smtClean="0">
                <a:solidFill>
                  <a:srgbClr val="002060"/>
                </a:solidFill>
              </a:rPr>
              <a:t>Posudionica pomagala</a:t>
            </a:r>
            <a:endParaRPr lang="hr-HR" sz="1100" dirty="0">
              <a:solidFill>
                <a:srgbClr val="002060"/>
              </a:solidFill>
            </a:endParaRPr>
          </a:p>
        </p:txBody>
      </p:sp>
      <p:sp>
        <p:nvSpPr>
          <p:cNvPr id="15" name="Flowchart: Connector 14"/>
          <p:cNvSpPr/>
          <p:nvPr/>
        </p:nvSpPr>
        <p:spPr>
          <a:xfrm>
            <a:off x="1714480" y="1928802"/>
            <a:ext cx="1143008" cy="1028704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100" dirty="0" smtClean="0">
                <a:solidFill>
                  <a:srgbClr val="002060"/>
                </a:solidFill>
              </a:rPr>
              <a:t>Hitna služba</a:t>
            </a:r>
            <a:endParaRPr lang="hr-HR" sz="1100" dirty="0">
              <a:solidFill>
                <a:srgbClr val="002060"/>
              </a:solidFill>
            </a:endParaRPr>
          </a:p>
        </p:txBody>
      </p:sp>
      <p:sp>
        <p:nvSpPr>
          <p:cNvPr id="16" name="Flowchart: Connector 15"/>
          <p:cNvSpPr/>
          <p:nvPr/>
        </p:nvSpPr>
        <p:spPr>
          <a:xfrm>
            <a:off x="3786182" y="3071810"/>
            <a:ext cx="1357322" cy="1214446"/>
          </a:xfrm>
          <a:prstGeom prst="flowChartConnector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100" dirty="0" smtClean="0">
                <a:solidFill>
                  <a:srgbClr val="002060"/>
                </a:solidFill>
              </a:rPr>
              <a:t>Centar za koordinaciju /koordinator palijativne skrbi</a:t>
            </a:r>
            <a:endParaRPr lang="hr-HR" sz="1100" dirty="0">
              <a:solidFill>
                <a:srgbClr val="002060"/>
              </a:solidFill>
            </a:endParaRPr>
          </a:p>
        </p:txBody>
      </p:sp>
      <p:sp>
        <p:nvSpPr>
          <p:cNvPr id="17" name="Flowchart: Connector 16"/>
          <p:cNvSpPr/>
          <p:nvPr/>
        </p:nvSpPr>
        <p:spPr>
          <a:xfrm>
            <a:off x="7215206" y="1285860"/>
            <a:ext cx="1143008" cy="102870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100" dirty="0" smtClean="0">
                <a:solidFill>
                  <a:srgbClr val="002060"/>
                </a:solidFill>
              </a:rPr>
              <a:t>LOM</a:t>
            </a:r>
            <a:endParaRPr lang="hr-HR" sz="1100" dirty="0">
              <a:solidFill>
                <a:srgbClr val="002060"/>
              </a:solidFill>
            </a:endParaRPr>
          </a:p>
        </p:txBody>
      </p:sp>
      <p:sp>
        <p:nvSpPr>
          <p:cNvPr id="18" name="Flowchart: Connector 17"/>
          <p:cNvSpPr/>
          <p:nvPr/>
        </p:nvSpPr>
        <p:spPr>
          <a:xfrm>
            <a:off x="5643570" y="4643446"/>
            <a:ext cx="1214446" cy="1100142"/>
          </a:xfrm>
          <a:prstGeom prst="flowChartConnector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100" dirty="0" smtClean="0">
                <a:solidFill>
                  <a:srgbClr val="002060"/>
                </a:solidFill>
              </a:rPr>
              <a:t>Patronažna služba</a:t>
            </a:r>
            <a:endParaRPr lang="hr-HR" sz="1100" dirty="0">
              <a:solidFill>
                <a:srgbClr val="002060"/>
              </a:solidFill>
            </a:endParaRPr>
          </a:p>
        </p:txBody>
      </p:sp>
      <p:sp>
        <p:nvSpPr>
          <p:cNvPr id="19" name="Flowchart: Connector 18"/>
          <p:cNvSpPr/>
          <p:nvPr/>
        </p:nvSpPr>
        <p:spPr>
          <a:xfrm>
            <a:off x="7786710" y="2428868"/>
            <a:ext cx="1214446" cy="1100142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100" dirty="0" smtClean="0">
                <a:solidFill>
                  <a:srgbClr val="002060"/>
                </a:solidFill>
              </a:rPr>
              <a:t>Centri za soc. skrb</a:t>
            </a:r>
            <a:endParaRPr lang="hr-HR" sz="1100" dirty="0">
              <a:solidFill>
                <a:srgbClr val="002060"/>
              </a:solidFill>
            </a:endParaRPr>
          </a:p>
        </p:txBody>
      </p:sp>
      <p:sp>
        <p:nvSpPr>
          <p:cNvPr id="20" name="Flowchart: Connector 19"/>
          <p:cNvSpPr/>
          <p:nvPr/>
        </p:nvSpPr>
        <p:spPr>
          <a:xfrm>
            <a:off x="4929190" y="5715016"/>
            <a:ext cx="1028704" cy="957266"/>
          </a:xfrm>
          <a:prstGeom prst="flowChartConnec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100" dirty="0" smtClean="0">
                <a:solidFill>
                  <a:srgbClr val="002060"/>
                </a:solidFill>
              </a:rPr>
              <a:t>Domovi za starije</a:t>
            </a:r>
            <a:endParaRPr lang="hr-HR" sz="1100" dirty="0">
              <a:solidFill>
                <a:srgbClr val="002060"/>
              </a:solidFill>
            </a:endParaRPr>
          </a:p>
        </p:txBody>
      </p:sp>
      <p:sp>
        <p:nvSpPr>
          <p:cNvPr id="21" name="Flowchart: Connector 20"/>
          <p:cNvSpPr/>
          <p:nvPr/>
        </p:nvSpPr>
        <p:spPr>
          <a:xfrm>
            <a:off x="3357554" y="5357826"/>
            <a:ext cx="1285884" cy="1171580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100" dirty="0" smtClean="0">
                <a:solidFill>
                  <a:srgbClr val="002060"/>
                </a:solidFill>
              </a:rPr>
              <a:t>Bolnica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22" name="Flowchart: Connector 21"/>
          <p:cNvSpPr/>
          <p:nvPr/>
        </p:nvSpPr>
        <p:spPr>
          <a:xfrm>
            <a:off x="6786578" y="5286388"/>
            <a:ext cx="1171580" cy="107154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100" dirty="0" smtClean="0">
                <a:solidFill>
                  <a:srgbClr val="002060"/>
                </a:solidFill>
              </a:rPr>
              <a:t>Udomiteljske obitelji</a:t>
            </a:r>
            <a:endParaRPr lang="hr-HR" sz="1100" dirty="0">
              <a:solidFill>
                <a:srgbClr val="002060"/>
              </a:solidFill>
            </a:endParaRPr>
          </a:p>
        </p:txBody>
      </p:sp>
      <p:sp>
        <p:nvSpPr>
          <p:cNvPr id="23" name="Flowchart: Connector 22"/>
          <p:cNvSpPr/>
          <p:nvPr/>
        </p:nvSpPr>
        <p:spPr>
          <a:xfrm>
            <a:off x="3357554" y="214290"/>
            <a:ext cx="1000132" cy="928694"/>
          </a:xfrm>
          <a:prstGeom prst="flowChartConnecto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100" dirty="0" smtClean="0">
                <a:solidFill>
                  <a:srgbClr val="002060"/>
                </a:solidFill>
              </a:rPr>
              <a:t>Zdr. Njega u kući</a:t>
            </a:r>
            <a:endParaRPr lang="hr-HR" sz="1100" dirty="0">
              <a:solidFill>
                <a:srgbClr val="002060"/>
              </a:solidFill>
            </a:endParaRPr>
          </a:p>
        </p:txBody>
      </p:sp>
      <p:sp>
        <p:nvSpPr>
          <p:cNvPr id="24" name="Flowchart: Connector 23"/>
          <p:cNvSpPr/>
          <p:nvPr/>
        </p:nvSpPr>
        <p:spPr>
          <a:xfrm>
            <a:off x="428596" y="1071546"/>
            <a:ext cx="1143008" cy="117158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100" dirty="0" smtClean="0">
                <a:solidFill>
                  <a:srgbClr val="002060"/>
                </a:solidFill>
              </a:rPr>
              <a:t>Obrazovne institucija</a:t>
            </a:r>
            <a:endParaRPr lang="hr-HR" sz="1100" dirty="0">
              <a:solidFill>
                <a:srgbClr val="002060"/>
              </a:solidFill>
            </a:endParaRPr>
          </a:p>
        </p:txBody>
      </p:sp>
      <p:sp>
        <p:nvSpPr>
          <p:cNvPr id="25" name="Flowchart: Connector 24"/>
          <p:cNvSpPr/>
          <p:nvPr/>
        </p:nvSpPr>
        <p:spPr>
          <a:xfrm>
            <a:off x="7929586" y="285728"/>
            <a:ext cx="1000132" cy="1000132"/>
          </a:xfrm>
          <a:prstGeom prst="flowChartConnector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100" dirty="0" smtClean="0">
                <a:solidFill>
                  <a:srgbClr val="002060"/>
                </a:solidFill>
              </a:rPr>
              <a:t>Psiholog </a:t>
            </a:r>
            <a:endParaRPr lang="hr-HR" sz="1100" dirty="0">
              <a:solidFill>
                <a:srgbClr val="002060"/>
              </a:solidFill>
            </a:endParaRPr>
          </a:p>
        </p:txBody>
      </p:sp>
      <p:sp>
        <p:nvSpPr>
          <p:cNvPr id="26" name="Flowchart: Connector 25"/>
          <p:cNvSpPr/>
          <p:nvPr/>
        </p:nvSpPr>
        <p:spPr>
          <a:xfrm>
            <a:off x="2000232" y="5572140"/>
            <a:ext cx="1028704" cy="102870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>
                <a:solidFill>
                  <a:srgbClr val="002060"/>
                </a:solidFill>
              </a:rPr>
              <a:t>HZZO</a:t>
            </a:r>
            <a:endParaRPr lang="hr-HR" sz="1400" dirty="0">
              <a:solidFill>
                <a:srgbClr val="002060"/>
              </a:solidFill>
            </a:endParaRPr>
          </a:p>
        </p:txBody>
      </p:sp>
      <p:sp>
        <p:nvSpPr>
          <p:cNvPr id="27" name="Flowchart: Connector 26"/>
          <p:cNvSpPr/>
          <p:nvPr/>
        </p:nvSpPr>
        <p:spPr>
          <a:xfrm>
            <a:off x="4786314" y="500042"/>
            <a:ext cx="1028704" cy="957266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100" dirty="0" smtClean="0">
                <a:solidFill>
                  <a:srgbClr val="002060"/>
                </a:solidFill>
              </a:rPr>
              <a:t>Komore</a:t>
            </a:r>
            <a:endParaRPr lang="hr-HR" sz="1100" dirty="0">
              <a:solidFill>
                <a:srgbClr val="002060"/>
              </a:solidFill>
            </a:endParaRPr>
          </a:p>
        </p:txBody>
      </p:sp>
      <p:sp>
        <p:nvSpPr>
          <p:cNvPr id="28" name="Flowchart: Connector 27"/>
          <p:cNvSpPr/>
          <p:nvPr/>
        </p:nvSpPr>
        <p:spPr>
          <a:xfrm>
            <a:off x="214282" y="2786058"/>
            <a:ext cx="1171580" cy="1243018"/>
          </a:xfrm>
          <a:prstGeom prst="flowChartConnector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100" dirty="0" smtClean="0">
                <a:solidFill>
                  <a:srgbClr val="002060"/>
                </a:solidFill>
              </a:rPr>
              <a:t>MIZ</a:t>
            </a:r>
            <a:endParaRPr lang="hr-HR" sz="1100" dirty="0">
              <a:solidFill>
                <a:srgbClr val="002060"/>
              </a:solidFill>
            </a:endParaRPr>
          </a:p>
        </p:txBody>
      </p:sp>
      <p:sp>
        <p:nvSpPr>
          <p:cNvPr id="29" name="Flowchart: Connector 28"/>
          <p:cNvSpPr/>
          <p:nvPr/>
        </p:nvSpPr>
        <p:spPr>
          <a:xfrm>
            <a:off x="7786710" y="4357694"/>
            <a:ext cx="1171580" cy="1071570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100" dirty="0" smtClean="0">
                <a:solidFill>
                  <a:srgbClr val="002060"/>
                </a:solidFill>
              </a:rPr>
              <a:t>Srodne službe, institucije</a:t>
            </a:r>
            <a:endParaRPr lang="hr-HR" sz="1100" dirty="0">
              <a:solidFill>
                <a:srgbClr val="00206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4282" y="285728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Razvoj sustava palijativne skrbi</a:t>
            </a:r>
          </a:p>
          <a:p>
            <a:pPr algn="ctr"/>
            <a:r>
              <a:rPr lang="hr-HR" dirty="0" smtClean="0"/>
              <a:t>u Međimurju</a:t>
            </a:r>
            <a:endParaRPr lang="hr-HR" dirty="0"/>
          </a:p>
        </p:txBody>
      </p:sp>
      <p:sp>
        <p:nvSpPr>
          <p:cNvPr id="31" name="Flowchart: Connector 30"/>
          <p:cNvSpPr/>
          <p:nvPr/>
        </p:nvSpPr>
        <p:spPr>
          <a:xfrm>
            <a:off x="4500562" y="4500570"/>
            <a:ext cx="957266" cy="885828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100" dirty="0" smtClean="0">
                <a:solidFill>
                  <a:srgbClr val="002060"/>
                </a:solidFill>
              </a:rPr>
              <a:t>Dom zdravlja Čakovec</a:t>
            </a:r>
            <a:endParaRPr lang="hr-HR" sz="1100" dirty="0">
              <a:solidFill>
                <a:srgbClr val="002060"/>
              </a:solidFill>
            </a:endParaRPr>
          </a:p>
        </p:txBody>
      </p:sp>
      <p:sp>
        <p:nvSpPr>
          <p:cNvPr id="32" name="Flowchart: Connector 31"/>
          <p:cNvSpPr/>
          <p:nvPr/>
        </p:nvSpPr>
        <p:spPr>
          <a:xfrm>
            <a:off x="6286512" y="2071678"/>
            <a:ext cx="1071570" cy="1071570"/>
          </a:xfrm>
          <a:prstGeom prst="flowChartConnector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900" dirty="0" smtClean="0">
                <a:solidFill>
                  <a:srgbClr val="002060"/>
                </a:solidFill>
              </a:rPr>
              <a:t>Crkvene organizacije</a:t>
            </a:r>
            <a:r>
              <a:rPr lang="hr-HR" dirty="0" smtClean="0">
                <a:solidFill>
                  <a:srgbClr val="002060"/>
                </a:solidFill>
              </a:rPr>
              <a:t> 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33" name="Flowchart: Connector 32"/>
          <p:cNvSpPr/>
          <p:nvPr/>
        </p:nvSpPr>
        <p:spPr>
          <a:xfrm>
            <a:off x="8001024" y="5786454"/>
            <a:ext cx="1028704" cy="95726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100" dirty="0" smtClean="0">
                <a:solidFill>
                  <a:srgbClr val="002060"/>
                </a:solidFill>
              </a:rPr>
              <a:t>MCS</a:t>
            </a:r>
            <a:endParaRPr lang="hr-HR" sz="1100" dirty="0">
              <a:solidFill>
                <a:srgbClr val="002060"/>
              </a:solidFill>
            </a:endParaRPr>
          </a:p>
        </p:txBody>
      </p:sp>
      <p:sp>
        <p:nvSpPr>
          <p:cNvPr id="34" name="Flowchart: Connector 33"/>
          <p:cNvSpPr/>
          <p:nvPr/>
        </p:nvSpPr>
        <p:spPr>
          <a:xfrm>
            <a:off x="1571604" y="4572008"/>
            <a:ext cx="857256" cy="742952"/>
          </a:xfrm>
          <a:prstGeom prst="flowChartConnector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100" dirty="0" smtClean="0">
                <a:solidFill>
                  <a:srgbClr val="002060"/>
                </a:solidFill>
              </a:rPr>
              <a:t>Mediiji</a:t>
            </a:r>
            <a:endParaRPr lang="hr-HR" sz="11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build="allAtOnce" animBg="1"/>
      <p:bldP spid="16" grpId="0" build="allAtOnce" animBg="1"/>
      <p:bldP spid="17" grpId="0" build="allAtOnce" animBg="1"/>
      <p:bldP spid="18" grpId="0" build="allAtOnce" animBg="1"/>
      <p:bldP spid="19" grpId="0" build="allAtOnce" animBg="1"/>
      <p:bldP spid="20" grpId="0" build="allAtOnce" animBg="1"/>
      <p:bldP spid="21" grpId="0" build="allAtOnce" animBg="1"/>
      <p:bldP spid="22" grpId="0" build="allAtOnce" animBg="1"/>
      <p:bldP spid="23" grpId="0" build="allAtOnce" animBg="1"/>
      <p:bldP spid="24" grpId="0" build="allAtOnce" animBg="1"/>
      <p:bldP spid="25" grpId="0" build="allAtOnce" animBg="1"/>
      <p:bldP spid="26" grpId="0" build="allAtOnce" animBg="1"/>
      <p:bldP spid="27" grpId="0" build="allAtOnce" animBg="1"/>
      <p:bldP spid="28" grpId="0" build="allAtOnce" animBg="1"/>
      <p:bldP spid="29" grpId="0" build="allAtOnce" animBg="1"/>
      <p:bldP spid="31" grpId="0" build="allAtOnce" animBg="1"/>
      <p:bldP spid="32" grpId="0" build="allAtOnce" animBg="1"/>
      <p:bldP spid="33" grpId="0" build="allAtOnce" animBg="1"/>
      <p:bldP spid="34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2400" dirty="0" smtClean="0"/>
              <a:t>Daljnji planovi....</a:t>
            </a:r>
            <a:endParaRPr lang="hr-H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521497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hr-HR" sz="2400" dirty="0" smtClean="0"/>
              <a:t>Međimurska županija-podrška od samog početka razvoja</a:t>
            </a:r>
          </a:p>
          <a:p>
            <a:pPr>
              <a:buNone/>
            </a:pPr>
            <a:r>
              <a:rPr lang="hr-HR" sz="2400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hr-HR" sz="2400" dirty="0" smtClean="0"/>
              <a:t>Provedba Nacionalnog programa 2017-2020.</a:t>
            </a:r>
          </a:p>
          <a:p>
            <a:pPr>
              <a:buFont typeface="Wingdings" pitchFamily="2" charset="2"/>
              <a:buChar char="q"/>
            </a:pPr>
            <a:r>
              <a:rPr lang="hr-HR" sz="2400" dirty="0" smtClean="0"/>
              <a:t>Provedba akcijskog plana p.s. za Međimursku županiju</a:t>
            </a:r>
          </a:p>
          <a:p>
            <a:pPr>
              <a:buNone/>
            </a:pPr>
            <a:endParaRPr lang="hr-HR" sz="2400" dirty="0" smtClean="0"/>
          </a:p>
          <a:p>
            <a:r>
              <a:rPr lang="hr-HR" sz="2200" dirty="0" smtClean="0"/>
              <a:t>Plan aktivnosti unutar pojedine organizacije</a:t>
            </a:r>
          </a:p>
          <a:p>
            <a:r>
              <a:rPr lang="hr-HR" sz="2200" dirty="0" smtClean="0"/>
              <a:t>Daljnje ostvarivanje suradnje s pojedinim dionikom</a:t>
            </a:r>
          </a:p>
          <a:p>
            <a:r>
              <a:rPr lang="hr-HR" sz="2200" dirty="0" smtClean="0"/>
              <a:t>Put bolesnika, specifičnost pojedine bolesti, grupe bolesnika</a:t>
            </a:r>
          </a:p>
          <a:p>
            <a:r>
              <a:rPr lang="hr-HR" sz="2200" dirty="0" smtClean="0"/>
              <a:t>Procedure u skrbi</a:t>
            </a:r>
          </a:p>
          <a:p>
            <a:r>
              <a:rPr lang="hr-HR" sz="2200" dirty="0" smtClean="0"/>
              <a:t>Kontinuirana skrb (suradnja kod “preuzimanja” bolesnika)</a:t>
            </a:r>
          </a:p>
          <a:p>
            <a:r>
              <a:rPr lang="hr-HR" sz="2200" dirty="0"/>
              <a:t>B</a:t>
            </a:r>
            <a:r>
              <a:rPr lang="hr-HR" sz="2200" dirty="0" smtClean="0"/>
              <a:t>aza podataka o palijativnim bolesnicima</a:t>
            </a:r>
          </a:p>
          <a:p>
            <a:r>
              <a:rPr lang="hr-HR" sz="2200" dirty="0" smtClean="0"/>
              <a:t>Istraživanja u palijativnoj skrbi</a:t>
            </a:r>
          </a:p>
          <a:p>
            <a:r>
              <a:rPr lang="hr-HR" sz="2200" smtClean="0"/>
              <a:t>Edukacija profesionalaca, volontera i laika i podizanje svijesti</a:t>
            </a:r>
            <a:endParaRPr lang="hr-HR" sz="2200" dirty="0" smtClean="0"/>
          </a:p>
          <a:p>
            <a:r>
              <a:rPr lang="hr-HR" sz="2200" dirty="0" smtClean="0"/>
              <a:t>Informatički program za palijativnu skrb- uključivanje što više dionika</a:t>
            </a:r>
          </a:p>
          <a:p>
            <a:r>
              <a:rPr lang="hr-HR" sz="2200" dirty="0" smtClean="0"/>
              <a:t>Informatički program za posudionicu pomagala</a:t>
            </a:r>
          </a:p>
          <a:p>
            <a:r>
              <a:rPr lang="hr-HR" sz="2200" dirty="0" smtClean="0"/>
              <a:t>Uključivanje psihologa u p.s.</a:t>
            </a:r>
          </a:p>
          <a:p>
            <a:endParaRPr lang="hr-HR" sz="2200" dirty="0" smtClean="0"/>
          </a:p>
          <a:p>
            <a:endParaRPr lang="hr-HR" sz="2200" dirty="0" smtClean="0"/>
          </a:p>
          <a:p>
            <a:endParaRPr lang="hr-HR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“Ključ uspjeha”: </a:t>
            </a:r>
            <a:r>
              <a:rPr lang="hr-HR" sz="3600" b="1" dirty="0" smtClean="0">
                <a:solidFill>
                  <a:srgbClr val="FF0000"/>
                </a:solidFill>
              </a:rPr>
              <a:t>kontinuitet</a:t>
            </a:r>
            <a:endParaRPr lang="hr-HR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Rezervirano mjesto sadržaja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8311694"/>
              </p:ext>
            </p:extLst>
          </p:nvPr>
        </p:nvGraphicFramePr>
        <p:xfrm>
          <a:off x="1285852" y="2000240"/>
          <a:ext cx="6543692" cy="3054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54" y="4929198"/>
            <a:ext cx="2292916" cy="1738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026_84886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357166"/>
            <a:ext cx="8001056" cy="60007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8550</TotalTime>
  <Words>284</Words>
  <Application>Microsoft Office PowerPoint</Application>
  <PresentationFormat>Prikaz na zaslonu (4:3)</PresentationFormat>
  <Paragraphs>89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Office Theme</vt:lpstr>
      <vt:lpstr>Koordinacija palijativne skrbi u Međimurskoj županiji </vt:lpstr>
      <vt:lpstr>Razvoj i koordinacija palijativne skrbi</vt:lpstr>
      <vt:lpstr>PowerPointova prezentacija</vt:lpstr>
      <vt:lpstr>Razvoj službi palijativne skrbi u Međimurju</vt:lpstr>
      <vt:lpstr>PowerPointova prezentacija</vt:lpstr>
      <vt:lpstr>Daljnji planovi....</vt:lpstr>
      <vt:lpstr>“Ključ uspjeha”: kontinuitet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Koordinacija palijativne skrbi</dc:title>
  <dc:creator>USER</dc:creator>
  <cp:lastModifiedBy>prezentacija</cp:lastModifiedBy>
  <cp:revision>57</cp:revision>
  <dcterms:created xsi:type="dcterms:W3CDTF">2018-01-17T09:34:35Z</dcterms:created>
  <dcterms:modified xsi:type="dcterms:W3CDTF">2018-01-23T14:59:36Z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329380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S7.2.2</vt:lpwstr>
  </property>
</Properties>
</file>