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74" r:id="rId4"/>
    <p:sldId id="276" r:id="rId5"/>
    <p:sldId id="277" r:id="rId6"/>
    <p:sldId id="317" r:id="rId7"/>
    <p:sldId id="318" r:id="rId8"/>
    <p:sldId id="316" r:id="rId9"/>
    <p:sldId id="269" r:id="rId10"/>
    <p:sldId id="263" r:id="rId11"/>
    <p:sldId id="295" r:id="rId12"/>
    <p:sldId id="297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280" r:id="rId23"/>
    <p:sldId id="311" r:id="rId24"/>
    <p:sldId id="312" r:id="rId25"/>
    <p:sldId id="293" r:id="rId26"/>
    <p:sldId id="314" r:id="rId27"/>
    <p:sldId id="319" r:id="rId28"/>
    <p:sldId id="279" r:id="rId29"/>
    <p:sldId id="283" r:id="rId3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rednji stil 2 - Istic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rednji stil 3 - Isticanj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rednji stil 4 - Isticanj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Tamni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Tamni sti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C5D24-0400-4842-875F-86EB42139BB3}" type="datetimeFigureOut">
              <a:rPr lang="hr-HR" smtClean="0"/>
              <a:t>12.01.2022.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BE87F-9B35-4037-865D-86CC56565DA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568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0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5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9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6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6CE2F-06AF-4C73-8CB0-BE81ACB9C4E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12.01.2022.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583B6-4CFF-4300-AB4E-DACBBDB0218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8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jpeg"/><Relationship Id="rId7" Type="http://schemas.openxmlformats.org/officeDocument/2006/relationships/image" Target="../media/image3.png"/><Relationship Id="rId12" Type="http://schemas.openxmlformats.org/officeDocument/2006/relationships/image" Target="../media/image4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43.jpeg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7.pn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7.png"/><Relationship Id="rId7" Type="http://schemas.openxmlformats.org/officeDocument/2006/relationships/image" Target="../media/image7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.png"/><Relationship Id="rId7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EC430347-F336-450E-B81B-2D0F511FF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8E425D7-F0D4-4268-BC3D-C6893D20E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26"/>
            <a:ext cx="12192000" cy="6858000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4161744" y="4713189"/>
            <a:ext cx="8219849" cy="136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b="1" dirty="0">
                <a:solidFill>
                  <a:prstClr val="white"/>
                </a:solidFill>
                <a:latin typeface="Zagorje Regular" panose="02000503000000020003" pitchFamily="50" charset="-18"/>
                <a:ea typeface="Zagorje Regular" panose="02000503000000020003" pitchFamily="50" charset="-18"/>
              </a:rPr>
              <a:t>ZAGORJE – BAJKA NA DLANU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84" y="-9026"/>
            <a:ext cx="1867968" cy="118698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7051" y="46105"/>
            <a:ext cx="1476004" cy="124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D08C293-71AB-4752-BE8A-4B8957972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7" y="4530443"/>
            <a:ext cx="2465768" cy="246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4346" y="2633804"/>
            <a:ext cx="2481512" cy="2186889"/>
          </a:xfrm>
          <a:prstGeom prst="rect">
            <a:avLst/>
          </a:prstGeom>
          <a:noFill/>
          <a:effectLst>
            <a:outerShdw blurRad="431800" dist="38100" sx="97000" sy="97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Slika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7191">
            <a:off x="8164385" y="4718368"/>
            <a:ext cx="3209530" cy="2139686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 b="2635"/>
          <a:stretch/>
        </p:blipFill>
        <p:spPr>
          <a:xfrm rot="154716">
            <a:off x="4933187" y="4595495"/>
            <a:ext cx="3506523" cy="221479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8" name="Pravokutnik 27"/>
          <p:cNvSpPr/>
          <p:nvPr/>
        </p:nvSpPr>
        <p:spPr>
          <a:xfrm>
            <a:off x="5866778" y="4809306"/>
            <a:ext cx="2136378" cy="222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Muzej "Staro selo" Kumrovec 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b="4201"/>
          <a:stretch/>
        </p:blipFill>
        <p:spPr>
          <a:xfrm rot="194051">
            <a:off x="8600828" y="1095881"/>
            <a:ext cx="3678906" cy="2245613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8" name="Pravokutnik 17"/>
          <p:cNvSpPr/>
          <p:nvPr/>
        </p:nvSpPr>
        <p:spPr>
          <a:xfrm rot="215351">
            <a:off x="9835219" y="3368558"/>
            <a:ext cx="2002782" cy="250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Galerija Antuna Augustinčića 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7229" y="336576"/>
            <a:ext cx="8786607" cy="1045969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MUZEJI I SVETIŠTE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41856" y="72231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84" y="-40407"/>
            <a:ext cx="1867968" cy="1186982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890" y="2608718"/>
            <a:ext cx="3115887" cy="207667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6" name="Pravokutnik 25"/>
          <p:cNvSpPr/>
          <p:nvPr/>
        </p:nvSpPr>
        <p:spPr>
          <a:xfrm>
            <a:off x="6357437" y="4228478"/>
            <a:ext cx="1878330" cy="286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Muzej krapinskih neandertalaca 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90791">
            <a:off x="2563950" y="4471482"/>
            <a:ext cx="3329599" cy="221985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2" name="Pravokutnik 31"/>
          <p:cNvSpPr/>
          <p:nvPr/>
        </p:nvSpPr>
        <p:spPr>
          <a:xfrm>
            <a:off x="3597371" y="6098294"/>
            <a:ext cx="1082368" cy="175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Muzej </a:t>
            </a:r>
            <a:r>
              <a:rPr lang="hr-HR" sz="1000" dirty="0" err="1">
                <a:solidFill>
                  <a:schemeClr val="tx1"/>
                </a:solidFill>
              </a:rPr>
              <a:t>Radboa</a:t>
            </a:r>
            <a:endParaRPr lang="hr-HR" sz="1000" dirty="0">
              <a:solidFill>
                <a:schemeClr val="tx1"/>
              </a:solidFill>
            </a:endParaRP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id="{B94B82EE-06C2-4603-A139-549CC1682D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76">
            <a:off x="9139096" y="3716757"/>
            <a:ext cx="2472786" cy="164055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36" name="Pravokutnik 35"/>
          <p:cNvSpPr/>
          <p:nvPr/>
        </p:nvSpPr>
        <p:spPr>
          <a:xfrm rot="785518">
            <a:off x="10011134" y="3856197"/>
            <a:ext cx="1683183" cy="2259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Muzej </a:t>
            </a:r>
            <a:r>
              <a:rPr lang="hr-HR" sz="1000" dirty="0" err="1">
                <a:solidFill>
                  <a:schemeClr val="tx1"/>
                </a:solidFill>
              </a:rPr>
              <a:t>oldtimera</a:t>
            </a:r>
            <a:r>
              <a:rPr lang="hr-HR" sz="1000" dirty="0">
                <a:solidFill>
                  <a:schemeClr val="tx1"/>
                </a:solidFill>
              </a:rPr>
              <a:t> Presečki 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10359">
            <a:off x="-8928" y="4495630"/>
            <a:ext cx="3320971" cy="2213980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Pravokutnik 37"/>
          <p:cNvSpPr/>
          <p:nvPr/>
        </p:nvSpPr>
        <p:spPr>
          <a:xfrm rot="21402939">
            <a:off x="95441" y="4612589"/>
            <a:ext cx="2283417" cy="259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Dvorac </a:t>
            </a:r>
            <a:r>
              <a:rPr lang="hr-HR" sz="1000" dirty="0" err="1">
                <a:solidFill>
                  <a:schemeClr val="tx1"/>
                </a:solidFill>
              </a:rPr>
              <a:t>Oršić</a:t>
            </a:r>
            <a:r>
              <a:rPr lang="hr-HR" sz="1000" dirty="0">
                <a:solidFill>
                  <a:schemeClr val="tx1"/>
                </a:solidFill>
              </a:rPr>
              <a:t> – Muzej seljačkih buna</a:t>
            </a:r>
          </a:p>
        </p:txBody>
      </p:sp>
      <p:sp>
        <p:nvSpPr>
          <p:cNvPr id="47" name="Pravokutnik 46"/>
          <p:cNvSpPr/>
          <p:nvPr/>
        </p:nvSpPr>
        <p:spPr>
          <a:xfrm rot="21306463">
            <a:off x="8527103" y="6565159"/>
            <a:ext cx="2764566" cy="217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Muzej grada Pregrade "Zlatko Dragutin </a:t>
            </a:r>
            <a:r>
              <a:rPr lang="hr-HR" sz="1000" dirty="0" err="1">
                <a:solidFill>
                  <a:schemeClr val="tx1"/>
                </a:solidFill>
              </a:rPr>
              <a:t>Tudjina</a:t>
            </a:r>
            <a:r>
              <a:rPr lang="hr-HR" sz="1000" dirty="0">
                <a:solidFill>
                  <a:schemeClr val="tx1"/>
                </a:solidFill>
              </a:rPr>
              <a:t>"</a:t>
            </a:r>
          </a:p>
        </p:txBody>
      </p:sp>
      <p:sp>
        <p:nvSpPr>
          <p:cNvPr id="24" name="Pravokutnik 23"/>
          <p:cNvSpPr/>
          <p:nvPr/>
        </p:nvSpPr>
        <p:spPr>
          <a:xfrm>
            <a:off x="3256267" y="4199124"/>
            <a:ext cx="1397348" cy="1946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00" dirty="0">
                <a:solidFill>
                  <a:schemeClr val="tx1"/>
                </a:solidFill>
              </a:rPr>
              <a:t>Dvor Veliki Tabor </a:t>
            </a: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6814FE2D-F285-45B5-9523-67186B88C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54855"/>
              </p:ext>
            </p:extLst>
          </p:nvPr>
        </p:nvGraphicFramePr>
        <p:xfrm>
          <a:off x="176905" y="1281074"/>
          <a:ext cx="4264737" cy="1257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0835">
                  <a:extLst>
                    <a:ext uri="{9D8B030D-6E8A-4147-A177-3AD203B41FA5}">
                      <a16:colId xmlns:a16="http://schemas.microsoft.com/office/drawing/2014/main" val="3837728798"/>
                    </a:ext>
                  </a:extLst>
                </a:gridCol>
                <a:gridCol w="664634">
                  <a:extLst>
                    <a:ext uri="{9D8B030D-6E8A-4147-A177-3AD203B41FA5}">
                      <a16:colId xmlns:a16="http://schemas.microsoft.com/office/drawing/2014/main" val="2908556452"/>
                    </a:ext>
                  </a:extLst>
                </a:gridCol>
                <a:gridCol w="664634">
                  <a:extLst>
                    <a:ext uri="{9D8B030D-6E8A-4147-A177-3AD203B41FA5}">
                      <a16:colId xmlns:a16="http://schemas.microsoft.com/office/drawing/2014/main" val="313887759"/>
                    </a:ext>
                  </a:extLst>
                </a:gridCol>
                <a:gridCol w="664634">
                  <a:extLst>
                    <a:ext uri="{9D8B030D-6E8A-4147-A177-3AD203B41FA5}">
                      <a16:colId xmlns:a16="http://schemas.microsoft.com/office/drawing/2014/main" val="85867052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MUZEJI </a:t>
                      </a:r>
                      <a:r>
                        <a:rPr lang="hr-HR" sz="1200" b="1" u="none" strike="noStrike" dirty="0">
                          <a:effectLst/>
                        </a:rPr>
                        <a:t>/ POSJETITELJI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202</a:t>
                      </a:r>
                      <a:r>
                        <a:rPr lang="hr-HR" sz="1200" b="1" u="none" strike="noStrike" dirty="0">
                          <a:effectLst/>
                        </a:rPr>
                        <a:t>1</a:t>
                      </a:r>
                      <a:r>
                        <a:rPr lang="en-US" sz="1200" b="1" u="none" strike="noStrike" dirty="0">
                          <a:effectLst/>
                        </a:rPr>
                        <a:t>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2019.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INDEKS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9054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Muzeji Hrvatskog zagorja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170.002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234.897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696847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Muzej Radboa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589327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</a:rPr>
                        <a:t>Muzej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hr-HR" sz="1200" u="none" strike="noStrike" dirty="0">
                          <a:effectLst/>
                        </a:rPr>
                        <a:t>o</a:t>
                      </a:r>
                      <a:r>
                        <a:rPr lang="en-US" sz="1200" u="none" strike="noStrike" dirty="0" err="1">
                          <a:effectLst/>
                        </a:rPr>
                        <a:t>ldtimera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Presečki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81228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Muzej Grada Pregrade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028198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UKUPNO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171.774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238.566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5773023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A9C8D998-1022-4A4A-8616-98D46E638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664074"/>
              </p:ext>
            </p:extLst>
          </p:nvPr>
        </p:nvGraphicFramePr>
        <p:xfrm>
          <a:off x="4681912" y="1276590"/>
          <a:ext cx="3763616" cy="7051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4234">
                  <a:extLst>
                    <a:ext uri="{9D8B030D-6E8A-4147-A177-3AD203B41FA5}">
                      <a16:colId xmlns:a16="http://schemas.microsoft.com/office/drawing/2014/main" val="2979642613"/>
                    </a:ext>
                  </a:extLst>
                </a:gridCol>
                <a:gridCol w="653219">
                  <a:extLst>
                    <a:ext uri="{9D8B030D-6E8A-4147-A177-3AD203B41FA5}">
                      <a16:colId xmlns:a16="http://schemas.microsoft.com/office/drawing/2014/main" val="2138638357"/>
                    </a:ext>
                  </a:extLst>
                </a:gridCol>
                <a:gridCol w="604007">
                  <a:extLst>
                    <a:ext uri="{9D8B030D-6E8A-4147-A177-3AD203B41FA5}">
                      <a16:colId xmlns:a16="http://schemas.microsoft.com/office/drawing/2014/main" val="1703809877"/>
                    </a:ext>
                  </a:extLst>
                </a:gridCol>
                <a:gridCol w="652156">
                  <a:extLst>
                    <a:ext uri="{9D8B030D-6E8A-4147-A177-3AD203B41FA5}">
                      <a16:colId xmlns:a16="http://schemas.microsoft.com/office/drawing/2014/main" val="1037649455"/>
                    </a:ext>
                  </a:extLst>
                </a:gridCol>
              </a:tblGrid>
              <a:tr h="23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SVETIŠT</a:t>
                      </a:r>
                      <a:r>
                        <a:rPr lang="hr-HR" sz="1200" b="1" u="none" strike="noStrike" dirty="0">
                          <a:effectLst/>
                        </a:rPr>
                        <a:t>E / POSJETITELJI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20</a:t>
                      </a:r>
                      <a:r>
                        <a:rPr lang="hr-HR" sz="1200" b="1" u="none" strike="noStrike" dirty="0">
                          <a:effectLst/>
                        </a:rPr>
                        <a:t>21.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201</a:t>
                      </a:r>
                      <a:r>
                        <a:rPr lang="hr-HR" sz="1200" b="1" u="none" strike="noStrike" dirty="0">
                          <a:effectLst/>
                        </a:rPr>
                        <a:t>9</a:t>
                      </a:r>
                      <a:r>
                        <a:rPr lang="en-US" sz="1200" b="1" u="none" strike="noStrike" dirty="0">
                          <a:effectLst/>
                        </a:rPr>
                        <a:t>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INDEKS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8042150"/>
                  </a:ext>
                </a:extLst>
              </a:tr>
              <a:tr h="235045"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Hrvatsko n</a:t>
                      </a:r>
                      <a:r>
                        <a:rPr lang="es-ES" sz="1200" u="none" strike="noStrike" dirty="0">
                          <a:effectLst/>
                        </a:rPr>
                        <a:t>acionalno svetište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561.700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971.250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7459186"/>
                  </a:ext>
                </a:extLst>
              </a:tr>
              <a:tr h="2350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Majke Božje Bistričke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691755"/>
                  </a:ext>
                </a:extLst>
              </a:tr>
            </a:tbl>
          </a:graphicData>
        </a:graphic>
      </p:graphicFrame>
      <p:pic>
        <p:nvPicPr>
          <p:cNvPr id="29" name="Slika 20">
            <a:extLst>
              <a:ext uri="{FF2B5EF4-FFF2-40B4-BE49-F238E27FC236}">
                <a16:creationId xmlns:a16="http://schemas.microsoft.com/office/drawing/2014/main" id="{90265194-B201-4BDA-93B4-91A5F047DF3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4092" y="2843495"/>
            <a:ext cx="2489334" cy="153827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FC7BE42-B74A-4CD2-894E-D6E7305E0986}"/>
              </a:ext>
            </a:extLst>
          </p:cNvPr>
          <p:cNvSpPr txBox="1"/>
          <p:nvPr/>
        </p:nvSpPr>
        <p:spPr>
          <a:xfrm>
            <a:off x="286737" y="2930513"/>
            <a:ext cx="136049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/>
              <a:t>Svetište Majke Božje Bistričke</a:t>
            </a:r>
          </a:p>
        </p:txBody>
      </p:sp>
    </p:spTree>
    <p:extLst>
      <p:ext uri="{BB962C8B-B14F-4D97-AF65-F5344CB8AC3E}">
        <p14:creationId xmlns:p14="http://schemas.microsoft.com/office/powerpoint/2010/main" val="3804458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 animBg="1"/>
      <p:bldP spid="26" grpId="0" animBg="1"/>
      <p:bldP spid="32" grpId="0" animBg="1"/>
      <p:bldP spid="36" grpId="0" animBg="1"/>
      <p:bldP spid="38" grpId="0" animBg="1"/>
      <p:bldP spid="47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AKTIVNOSTI U 2021. GODINI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BEE701-E994-4A27-BF27-3DE19F9D7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1600" b="1" dirty="0" err="1"/>
              <a:t>Labelling</a:t>
            </a:r>
            <a:r>
              <a:rPr lang="hr-HR" sz="1600" b="1" dirty="0"/>
              <a:t> obiteljskog smještaja "</a:t>
            </a:r>
            <a:r>
              <a:rPr lang="hr-HR" sz="1600" b="1" dirty="0" err="1"/>
              <a:t>True</a:t>
            </a:r>
            <a:r>
              <a:rPr lang="hr-HR" sz="1600" b="1" dirty="0"/>
              <a:t> Zagorje Home"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Zagorje </a:t>
            </a:r>
            <a:r>
              <a:rPr lang="hr-HR" sz="1600" b="1" dirty="0" err="1"/>
              <a:t>Outdoor</a:t>
            </a:r>
            <a:endParaRPr lang="hr-HR" sz="1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 err="1"/>
              <a:t>Around</a:t>
            </a:r>
            <a:r>
              <a:rPr lang="hr-HR" sz="1600" b="1" dirty="0"/>
              <a:t> Zagreb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Vinogradi s pogledom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100 dvoraca Sjeverne Hrvatske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Okusi hrvatske tradicije - Okusi Zagorja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Zagorje </a:t>
            </a:r>
            <a:r>
              <a:rPr lang="hr-HR" sz="1600" b="1" dirty="0" err="1"/>
              <a:t>card</a:t>
            </a:r>
            <a:endParaRPr lang="hr-HR" sz="16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600" b="1" dirty="0"/>
              <a:t>online i offline oglašavanje</a:t>
            </a:r>
            <a:endParaRPr lang="hr-HR" sz="1600" dirty="0"/>
          </a:p>
          <a:p>
            <a:endParaRPr lang="hr-HR" sz="1600" dirty="0"/>
          </a:p>
          <a:p>
            <a:endParaRPr lang="hr-HR" sz="1600" dirty="0"/>
          </a:p>
          <a:p>
            <a:pPr marL="0" indent="0">
              <a:buNone/>
            </a:pPr>
            <a:endParaRPr lang="hr-HR" sz="16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88C0ADA-C741-41CC-87BF-F738C6EF0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690" y="4397410"/>
            <a:ext cx="2271309" cy="209546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589AB52-4839-48CF-A505-95CA3DC90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89" y="2486171"/>
            <a:ext cx="3302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TRUE ZAGORJE HOME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039" y="1134023"/>
            <a:ext cx="6789234" cy="48021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sustav standarda i mjerila kojima se želi stvoriti nova osnova za povezivanje nositelja obiteljskog smještaja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cilj: povećanje konkurentnosti i razine kvalitete obiteljskog smještaja u KZŽ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unapređenje ponude obiteljskog smještaja na području i KZŽ i omogućavanje pravnim i fizičkim osobama povećanje kvalitete usluge i konkurentnosti</a:t>
            </a:r>
          </a:p>
        </p:txBody>
      </p:sp>
    </p:spTree>
    <p:extLst>
      <p:ext uri="{BB962C8B-B14F-4D97-AF65-F5344CB8AC3E}">
        <p14:creationId xmlns:p14="http://schemas.microsoft.com/office/powerpoint/2010/main" val="28872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OUTDOOR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860" y="1385693"/>
            <a:ext cx="6786488" cy="48021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izrada priručnika kojim se definiraju grafički standardi brenda Zagorje </a:t>
            </a:r>
            <a:r>
              <a:rPr lang="hr-HR" dirty="0" err="1"/>
              <a:t>Outdoor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dizajn krovnog logotipa Zagorje </a:t>
            </a:r>
            <a:r>
              <a:rPr lang="hr-HR" dirty="0" err="1"/>
              <a:t>Outdoor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dizajn logotipa i izrada grafičkih standarda za tri segmenta: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Zagorje Bike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Zagorje </a:t>
            </a:r>
            <a:r>
              <a:rPr lang="hr-HR" dirty="0" err="1"/>
              <a:t>Trail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Zagorje </a:t>
            </a:r>
            <a:r>
              <a:rPr lang="hr-HR" dirty="0" err="1"/>
              <a:t>Ride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17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BIKE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860" y="1385693"/>
            <a:ext cx="6786488" cy="480218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cilj je pod brendom Zagorje Bike razviti i promovirati </a:t>
            </a:r>
            <a:r>
              <a:rPr lang="hr-HR" dirty="0" err="1"/>
              <a:t>cikloturizam</a:t>
            </a: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izrađeni standardi za označavanje staza tj. ruta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korištenje iste, prepoznatljive signalizacije na području cijele KZŽ</a:t>
            </a:r>
          </a:p>
        </p:txBody>
      </p:sp>
    </p:spTree>
    <p:extLst>
      <p:ext uri="{BB962C8B-B14F-4D97-AF65-F5344CB8AC3E}">
        <p14:creationId xmlns:p14="http://schemas.microsoft.com/office/powerpoint/2010/main" val="23104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BIKE</a:t>
            </a:r>
            <a:endParaRPr lang="hr-HR" dirty="0">
              <a:solidFill>
                <a:srgbClr val="FF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5 područja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raspon od 50 brojeva po JLS-u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AB5C57E-7643-47B3-AB5D-DFDD3A5A8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4" y="3042826"/>
            <a:ext cx="4431792" cy="298704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A2867DD-21D2-4E15-9813-56B8588B7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20" y="1494387"/>
            <a:ext cx="3775047" cy="51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TRAIL</a:t>
            </a: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057" y="1385693"/>
            <a:ext cx="6740290" cy="480218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cilj je da se gostima pruži sadržaj za višednevni boravak, organizatorima poticaj za organizaciju novih manifestacija, a time i kvalitetan pješačko-trkači proizvod ravnomjerno razvijen na području cijele KZŽ te prepoznat na tržištu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219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TRAIL</a:t>
            </a: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5 područja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raspon od 50 brojeva po JLS-u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AB5C57E-7643-47B3-AB5D-DFDD3A5A8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4" y="3042826"/>
            <a:ext cx="4431792" cy="298704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A2867DD-21D2-4E15-9813-56B8588B7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766" y="1494387"/>
            <a:ext cx="3235891" cy="51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RIDE</a:t>
            </a:r>
            <a:endParaRPr lang="hr-HR" dirty="0">
              <a:solidFill>
                <a:schemeClr val="accent6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057" y="1402038"/>
            <a:ext cx="6740290" cy="476949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99625" y="1826957"/>
            <a:ext cx="37750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cilj je da se gostima pruži dodatni sadržaj u destinaciji, organizatorima poticaj za organizaciju novih manifestacija, a time i kvalitetan konjički proizvod ravnomjerno razvijen na području cijele KZŽ te prepoznat na tržištu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3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AROUND ZAGREB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569" y="1625645"/>
            <a:ext cx="10063703" cy="469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18" y="1512271"/>
            <a:ext cx="7842019" cy="502044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1096" y="325289"/>
            <a:ext cx="8860760" cy="1045969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                       ZAGORJE </a:t>
            </a:r>
            <a:b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</a:br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KAD GOD DOŠLI U ZAGORJU STE DOBRODOŠLI ! </a:t>
            </a:r>
            <a:endParaRPr lang="hr-HR" sz="3600" b="1" dirty="0">
              <a:solidFill>
                <a:srgbClr val="339933"/>
              </a:solidFill>
              <a:latin typeface="Calibri"/>
              <a:cs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1856" y="72231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niOkvir 19"/>
          <p:cNvSpPr txBox="1"/>
          <p:nvPr/>
        </p:nvSpPr>
        <p:spPr>
          <a:xfrm>
            <a:off x="3579450" y="6081009"/>
            <a:ext cx="203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Grešna gorica</a:t>
            </a:r>
          </a:p>
        </p:txBody>
      </p:sp>
      <p:pic>
        <p:nvPicPr>
          <p:cNvPr id="23" name="Slika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3" y="110839"/>
            <a:ext cx="1867968" cy="11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AROUND ZAGREB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63A5987-EE36-4CAB-8A3F-33216EAD3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95" y="1825625"/>
            <a:ext cx="3667637" cy="355332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50EE9FA-050E-4039-A2A4-1D1C320D21AB}"/>
              </a:ext>
            </a:extLst>
          </p:cNvPr>
          <p:cNvSpPr txBox="1"/>
          <p:nvPr/>
        </p:nvSpPr>
        <p:spPr>
          <a:xfrm>
            <a:off x="696286" y="2309623"/>
            <a:ext cx="5696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online kampanje Austrija, Njemačka, Italija, Slovenija i Hrvatska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tisak i web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promo film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https://www.aroundzagreb.hr/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dirty="0"/>
              <a:t>Billboard, City </a:t>
            </a:r>
            <a:r>
              <a:rPr lang="hr-HR" dirty="0" err="1"/>
              <a:t>light</a:t>
            </a:r>
            <a:r>
              <a:rPr lang="hr-HR" dirty="0"/>
              <a:t> i LED Display kampanje: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Hrvatska 88 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Slovenija 66 (Autobus, City pano, LED Display)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Bosna i Hercegovina 31 (BB i </a:t>
            </a:r>
            <a:r>
              <a:rPr lang="hr-HR" dirty="0" err="1"/>
              <a:t>Digi</a:t>
            </a:r>
            <a:r>
              <a:rPr lang="hr-HR" dirty="0"/>
              <a:t> CL)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Austrija 16 (BB i </a:t>
            </a:r>
            <a:r>
              <a:rPr lang="hr-HR" dirty="0" err="1"/>
              <a:t>Digi</a:t>
            </a:r>
            <a:r>
              <a:rPr lang="hr-HR" dirty="0"/>
              <a:t> CL)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Srbija 12 (BB, LED Display)</a:t>
            </a:r>
          </a:p>
        </p:txBody>
      </p:sp>
    </p:spTree>
    <p:extLst>
      <p:ext uri="{BB962C8B-B14F-4D97-AF65-F5344CB8AC3E}">
        <p14:creationId xmlns:p14="http://schemas.microsoft.com/office/powerpoint/2010/main" val="7230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VINOGRADI S POGLEDOM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DFB0214-C42E-4C34-B4F1-525138B7DA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0909" y="1690687"/>
            <a:ext cx="2332856" cy="2313852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1174458" y="2000319"/>
            <a:ext cx="37750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prezentacijska platforma zagorskih vinara i vinograda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eno putovanja doprinose </a:t>
            </a:r>
            <a:r>
              <a:rPr lang="hr-HR" sz="1600" dirty="0" err="1"/>
              <a:t>brendiranju</a:t>
            </a:r>
            <a:r>
              <a:rPr lang="hr-HR" sz="1600" dirty="0"/>
              <a:t> i popularnosti vinskih regija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posebno sada, u doba pandemije, posebno se cijene turistički proizvodi u ruralnim područjima, održivost, individualni pristup, povratak prirodi, a u tom kontekstu i vinski turizam koji je više od prodaje vina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13 vinarija i Udruga "Vino Zagorja"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https://vinogradispogledom.visitzagorje.hr/ (HR, EN, DEU, SLO)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online promocija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0472A1E0-5389-4439-A743-2EA7D34A5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669">
            <a:off x="3144831" y="5235081"/>
            <a:ext cx="1277205" cy="140534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2BBB7A10-4210-4099-8E47-D06B1D699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14">
            <a:off x="4949504" y="4295164"/>
            <a:ext cx="2064391" cy="2064391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A1697593-4D0A-4CA8-81EB-D93E8777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395">
            <a:off x="7230611" y="4295164"/>
            <a:ext cx="1888222" cy="2064391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B3087525-6193-4FC6-AD3D-2947D27543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198">
            <a:off x="9502647" y="4304150"/>
            <a:ext cx="2064391" cy="2064391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6117F22C-47F0-4170-8F01-7BF8D7343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30" y="1753759"/>
            <a:ext cx="2332856" cy="231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9B5C69-0D35-4615-B50C-1F106A6F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hr-HR" b="1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 DVORACA SJEVERNE HRVATSKE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146E0CB-B978-4E17-BD4D-C420886D2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jedinstveni kulturno - turistički proizvod</a:t>
            </a:r>
          </a:p>
          <a:p>
            <a:r>
              <a:rPr lang="hr-HR" sz="2000" dirty="0"/>
              <a:t>TZŽ Krapinsko-zagorske, TZŽ Varaždinske, TZŽ Međimurske</a:t>
            </a:r>
          </a:p>
          <a:p>
            <a:r>
              <a:rPr lang="hr-HR" sz="2000" dirty="0"/>
              <a:t>zajedničko </a:t>
            </a:r>
            <a:r>
              <a:rPr lang="hr-HR" sz="2000" dirty="0" err="1"/>
              <a:t>brendiranje</a:t>
            </a:r>
            <a:endParaRPr lang="hr-HR" sz="2000" dirty="0"/>
          </a:p>
          <a:p>
            <a:r>
              <a:rPr lang="hr-HR" sz="2000" dirty="0"/>
              <a:t>vizualna i prezentacijska usuglašenost </a:t>
            </a:r>
          </a:p>
          <a:p>
            <a:r>
              <a:rPr lang="hr-HR" sz="2000" dirty="0"/>
              <a:t>pozicioniranje sjeverne Hrvatske kao cjelogodišnje destinacije kulturnog turizma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E4351D4-0F5B-4491-B5D9-FA22A342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70A0D4A-9EE7-4526-8D5D-BAF865EC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1129" y="365125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5140DC2-6740-4113-A604-DBE6DF5A7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33" y="3733101"/>
            <a:ext cx="2931886" cy="2659309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A89F426-495B-491A-9800-F8B58C2DE780}"/>
              </a:ext>
            </a:extLst>
          </p:cNvPr>
          <p:cNvSpPr txBox="1"/>
          <p:nvPr/>
        </p:nvSpPr>
        <p:spPr>
          <a:xfrm>
            <a:off x="896342" y="5946133"/>
            <a:ext cx="11952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800" dirty="0"/>
              <a:t>Stari grad Čakovec</a:t>
            </a:r>
          </a:p>
          <a:p>
            <a:r>
              <a:rPr lang="hr-HR" sz="800" dirty="0"/>
              <a:t>Arhiva TZŽ Međimurje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BADED86-29B5-4044-8B8C-5239BD7F5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3912" y="3733100"/>
            <a:ext cx="2692752" cy="2709541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1E4AA7A9-9707-432E-A820-82D3F8BB6F8F}"/>
              </a:ext>
            </a:extLst>
          </p:cNvPr>
          <p:cNvSpPr txBox="1"/>
          <p:nvPr/>
        </p:nvSpPr>
        <p:spPr>
          <a:xfrm>
            <a:off x="4473912" y="6041775"/>
            <a:ext cx="13924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800" dirty="0"/>
              <a:t>Veliki Tabor</a:t>
            </a:r>
          </a:p>
          <a:p>
            <a:r>
              <a:rPr lang="hr-HR" sz="800" dirty="0"/>
              <a:t>Autor: Julien </a:t>
            </a:r>
            <a:r>
              <a:rPr lang="hr-HR" sz="800" dirty="0" err="1"/>
              <a:t>Duval</a:t>
            </a:r>
            <a:endParaRPr lang="hr-HR" sz="800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144B1138-E3D4-4D6D-AFCF-7D9EB633E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11" y="3733101"/>
            <a:ext cx="3657709" cy="2759774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D8B85F14-A085-454B-ABC5-4D5F88F32FA4}"/>
              </a:ext>
            </a:extLst>
          </p:cNvPr>
          <p:cNvSpPr txBox="1"/>
          <p:nvPr/>
        </p:nvSpPr>
        <p:spPr>
          <a:xfrm>
            <a:off x="8380602" y="6007686"/>
            <a:ext cx="14096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800" dirty="0"/>
              <a:t>Dvorac Maruševec</a:t>
            </a:r>
          </a:p>
          <a:p>
            <a:r>
              <a:rPr lang="hr-HR" sz="800" dirty="0"/>
              <a:t>Arhiva TZŽ Varaždin</a:t>
            </a:r>
          </a:p>
        </p:txBody>
      </p:sp>
    </p:spTree>
    <p:extLst>
      <p:ext uri="{BB962C8B-B14F-4D97-AF65-F5344CB8AC3E}">
        <p14:creationId xmlns:p14="http://schemas.microsoft.com/office/powerpoint/2010/main" val="146961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OKUSI HRVATSKE TRADICIJE - OKUSI ZAGORJA</a:t>
            </a:r>
            <a:endParaRPr lang="hr-HR" sz="32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6096000" y="1751271"/>
            <a:ext cx="37750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16 dionika s područja KZŽ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Dani okusa hrvatske tradicije 15.-28.11.2021.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000" dirty="0"/>
              <a:t>10 dionika iz KZŽ u Danima Okusa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DB94B5B-7F0F-4C47-BA7E-27B911A26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1" y="1835161"/>
            <a:ext cx="4518863" cy="468060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E45AD83-1CC2-423B-9A4C-181B9BD96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32708"/>
            <a:ext cx="4452447" cy="29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ZAGORJE CARD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830509" y="1690686"/>
            <a:ext cx="37750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ukupno 47 dionika/partnera na projektu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14 novih partnera u 2021. godini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redizajn kartica, letaka, plakata i naljepnica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tisak novih 10 000 kartica i letaka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10% popusta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valjanost 5 dana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online promocija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915CE0E-7068-4B0C-8206-0E143D57A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863" y="1690686"/>
            <a:ext cx="3060192" cy="208435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5DEC9C7-154A-4E99-8B03-3187AF3C4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22" y="1690685"/>
            <a:ext cx="3037414" cy="208435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FD7967A-652F-4884-B459-882B79BA6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63" y="3990363"/>
            <a:ext cx="3060192" cy="19812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DC18408-483C-4F5E-AD36-7A80361C6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433" y="3990363"/>
            <a:ext cx="3060192" cy="19812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A718227-AE32-45CC-8650-947F7E257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60" y="3990363"/>
            <a:ext cx="306019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56B88B-6EA0-4164-A3B6-13774E3D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</a:t>
            </a:r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AKTIVNOSTI U 2022.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0F6C18-37C1-4C1F-AE62-147CA2B5F1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"</a:t>
            </a:r>
            <a:r>
              <a:rPr lang="hr-HR" sz="2000" dirty="0" err="1"/>
              <a:t>True</a:t>
            </a:r>
            <a:r>
              <a:rPr lang="hr-HR" sz="2000" dirty="0"/>
              <a:t> Zagorje Home" - certificiranje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Vinogradi s pogledom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 err="1"/>
              <a:t>eBike&amp;Wine</a:t>
            </a:r>
            <a:endParaRPr lang="hr-H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Okusi Hrvatske tradicije- Okusi Zagorja</a:t>
            </a:r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hr-HR" dirty="0"/>
              <a:t>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6A9E3B9-F5E5-421E-8343-A1874A98E3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Zagorje </a:t>
            </a:r>
            <a:r>
              <a:rPr lang="hr-HR" sz="2000" dirty="0" err="1"/>
              <a:t>Outdoor</a:t>
            </a:r>
            <a:r>
              <a:rPr lang="hr-HR" sz="20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100 dvoraca Sjeverne Hrvatske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online komunikacija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dirty="0"/>
              <a:t>kvalitetne i informativne kampanje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D8B6736-4E71-414D-A614-E7B2F8A8F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365125"/>
            <a:ext cx="1867968" cy="132556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682825B-E4C9-4E79-B0A5-0CFAFA70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1738" y="365125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A29DC15-1F58-43C3-8870-5C12A4E1A1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54637">
            <a:off x="7364569" y="3578127"/>
            <a:ext cx="2097248" cy="257416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6A1ABEE-B43B-4D79-9FC8-BE2D02F76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68938">
            <a:off x="2966857" y="3441563"/>
            <a:ext cx="2680093" cy="276349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4D45FDF-0B4D-4DFF-96EF-82C23F957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051" y="3485726"/>
            <a:ext cx="2797540" cy="265301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6A508E27-5647-46A2-AD77-8A2CCBFBE1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810" y="3702950"/>
            <a:ext cx="2344788" cy="25524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AECB220-4CA9-4238-B8F7-40B9728700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044" y="3643283"/>
            <a:ext cx="2450378" cy="26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WRC - FIA WORLD CHAMPIONSHIP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D83DE6F-D7E8-4BEC-B809-1DCD9A36C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678" y="1539584"/>
            <a:ext cx="8186547" cy="4542435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D8E5AE84-0A06-480D-97F4-E7524C1C430C}"/>
              </a:ext>
            </a:extLst>
          </p:cNvPr>
          <p:cNvSpPr txBox="1"/>
          <p:nvPr/>
        </p:nvSpPr>
        <p:spPr>
          <a:xfrm>
            <a:off x="1954635" y="3626135"/>
            <a:ext cx="3380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/>
              <a:t>21.-24.04.2022. (24.04. KZŽ)</a:t>
            </a:r>
          </a:p>
        </p:txBody>
      </p:sp>
    </p:spTree>
    <p:extLst>
      <p:ext uri="{BB962C8B-B14F-4D97-AF65-F5344CB8AC3E}">
        <p14:creationId xmlns:p14="http://schemas.microsoft.com/office/powerpoint/2010/main" val="50067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CC4FED-C6EA-430F-B243-B4E55BF5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352" y="365125"/>
            <a:ext cx="8615494" cy="1325563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BSH EVENTS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4AEE98B-3888-48C5-9DE0-223DDEFE0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365125"/>
            <a:ext cx="1867968" cy="132556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4F2D1E-4E75-477B-BC60-EE93A1A85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072" y="230188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EC334AA-313F-4B64-92F6-193E05CE1684}"/>
              </a:ext>
            </a:extLst>
          </p:cNvPr>
          <p:cNvSpPr txBox="1"/>
          <p:nvPr/>
        </p:nvSpPr>
        <p:spPr>
          <a:xfrm>
            <a:off x="855676" y="2386972"/>
            <a:ext cx="3204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novi event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suradnja s poznatim brendovima i izvođačima na atipičnim lokacijama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"</a:t>
            </a:r>
            <a:r>
              <a:rPr lang="hr-HR" sz="1600" dirty="0" err="1"/>
              <a:t>out</a:t>
            </a:r>
            <a:r>
              <a:rPr lang="hr-HR" sz="1600" dirty="0"/>
              <a:t> </a:t>
            </a:r>
            <a:r>
              <a:rPr lang="hr-HR" sz="1600" dirty="0" err="1"/>
              <a:t>of</a:t>
            </a:r>
            <a:r>
              <a:rPr lang="hr-HR" sz="1600" dirty="0"/>
              <a:t> </a:t>
            </a:r>
            <a:r>
              <a:rPr lang="hr-HR" sz="1600" dirty="0" err="1"/>
              <a:t>the</a:t>
            </a:r>
            <a:r>
              <a:rPr lang="hr-HR" sz="1600" dirty="0"/>
              <a:t> </a:t>
            </a:r>
            <a:r>
              <a:rPr lang="hr-HR" sz="1600" dirty="0" err="1"/>
              <a:t>box</a:t>
            </a:r>
            <a:r>
              <a:rPr lang="hr-HR" sz="1600" dirty="0"/>
              <a:t>" pristup organizaciji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600" dirty="0"/>
              <a:t>lokacija: Muzej seljačkih buna - Spomenik Matije Gupca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4271F6E-E0BD-4401-8725-AABC878A65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20" y="1629324"/>
            <a:ext cx="7238318" cy="441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0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CF16B1-13BD-413D-9800-BD9A9940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sz="4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CEBFD8F-2DA5-41BD-839C-0083CA4B9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48" y="134224"/>
            <a:ext cx="11545930" cy="65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2630F6F-33E1-4229-A4D3-D53BC899FC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36746BF6-DDA4-46A5-90DF-CE211B912CD8}"/>
              </a:ext>
            </a:extLst>
          </p:cNvPr>
          <p:cNvSpPr txBox="1"/>
          <p:nvPr/>
        </p:nvSpPr>
        <p:spPr>
          <a:xfrm>
            <a:off x="6820250" y="108218"/>
            <a:ext cx="4661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Cordia New" panose="020B0304020202020204" pitchFamily="34" charset="-34"/>
              </a:rPr>
              <a:t>Jedna od najpoznatijih pjesama o Zagorju zove se „</a:t>
            </a:r>
            <a:r>
              <a:rPr lang="hr-HR" sz="1800" dirty="0" err="1">
                <a:effectLst/>
                <a:latin typeface="Gabriola" panose="04040605051002020D02" pitchFamily="82" charset="0"/>
                <a:ea typeface="Calibri" panose="020F0502020204030204" pitchFamily="34" charset="0"/>
                <a:cs typeface="Cordia New" panose="020B0304020202020204" pitchFamily="34" charset="-34"/>
              </a:rPr>
              <a:t>Lepe</a:t>
            </a:r>
            <a:r>
              <a:rPr lang="hr-HR" sz="1800" dirty="0">
                <a:effectLst/>
                <a:latin typeface="Gabriola" panose="04040605051002020D02" pitchFamily="82" charset="0"/>
                <a:ea typeface="Calibri" panose="020F0502020204030204" pitchFamily="34" charset="0"/>
                <a:cs typeface="Cordia New" panose="020B0304020202020204" pitchFamily="34" charset="-34"/>
              </a:rPr>
              <a:t> ti je Zagorje zelene“. I odmah je svima jasno što je pjesnik htio reći. Pitoreskni zeleni brežuljci po kojima su razbacani dvorci, kurije, crkvice, kleti i vinogradi, među kojima krivudaju vinski putovi i staze. Šume odišu mirom i svježinom. Zagorje i njegove vode posebna su priča, o čemu svjedoče brojni izvori termalnih voda</a:t>
            </a:r>
            <a:r>
              <a:rPr lang="hr-HR" sz="1800" dirty="0">
                <a:solidFill>
                  <a:schemeClr val="bg1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0D40898-4A3C-4F08-99FD-E85FF377B2E8}"/>
              </a:ext>
            </a:extLst>
          </p:cNvPr>
          <p:cNvSpPr txBox="1"/>
          <p:nvPr/>
        </p:nvSpPr>
        <p:spPr>
          <a:xfrm>
            <a:off x="587230" y="612396"/>
            <a:ext cx="5125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Gabriola" panose="04040605051002020D02" pitchFamily="82" charset="0"/>
              </a:rPr>
              <a:t>Kaj sve krije, kaj sve krije Zagorje zeleno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C94D000-6F2E-41D8-BF04-7D5660C3C6E2}"/>
              </a:ext>
            </a:extLst>
          </p:cNvPr>
          <p:cNvSpPr txBox="1"/>
          <p:nvPr/>
        </p:nvSpPr>
        <p:spPr>
          <a:xfrm>
            <a:off x="9829101" y="5050192"/>
            <a:ext cx="312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www.visitzagorje.hr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A985D522-BCD8-4541-B8A0-63320DE4A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21" y="5373263"/>
            <a:ext cx="236930" cy="197364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1CB7BC20-EEF6-4AB4-BFA9-203F69F1EF67}"/>
              </a:ext>
            </a:extLst>
          </p:cNvPr>
          <p:cNvSpPr txBox="1"/>
          <p:nvPr/>
        </p:nvSpPr>
        <p:spPr>
          <a:xfrm>
            <a:off x="10167457" y="5318621"/>
            <a:ext cx="1728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chemeClr val="bg1"/>
                </a:solidFill>
              </a:rPr>
              <a:t>Visit</a:t>
            </a:r>
            <a:r>
              <a:rPr lang="hr-HR" sz="1200" dirty="0">
                <a:solidFill>
                  <a:schemeClr val="bg1"/>
                </a:solidFill>
              </a:rPr>
              <a:t> Zagorje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B0F0F1BB-3C36-4C73-A89E-8BDF1AF16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21" y="5658738"/>
            <a:ext cx="236930" cy="16771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B6127E1-D883-4BCF-92C6-848BBE8E480E}"/>
              </a:ext>
            </a:extLst>
          </p:cNvPr>
          <p:cNvSpPr txBox="1"/>
          <p:nvPr/>
        </p:nvSpPr>
        <p:spPr>
          <a:xfrm>
            <a:off x="10203051" y="5595620"/>
            <a:ext cx="1491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chemeClr val="bg1"/>
                </a:solidFill>
              </a:rPr>
              <a:t>visitzagorje</a:t>
            </a:r>
            <a:endParaRPr lang="hr-HR" sz="1200" dirty="0">
              <a:solidFill>
                <a:schemeClr val="bg1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F62596D-AFC6-4C00-ACA9-26E6095D8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21" y="5954730"/>
            <a:ext cx="246317" cy="17123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A02422E8-74BA-46BF-8C1A-ECA5086BEED6}"/>
              </a:ext>
            </a:extLst>
          </p:cNvPr>
          <p:cNvSpPr txBox="1"/>
          <p:nvPr/>
        </p:nvSpPr>
        <p:spPr>
          <a:xfrm>
            <a:off x="10214476" y="5897612"/>
            <a:ext cx="1400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chemeClr val="bg1"/>
                </a:solidFill>
              </a:rPr>
              <a:t>Visit</a:t>
            </a:r>
            <a:r>
              <a:rPr lang="hr-HR" sz="1200" dirty="0">
                <a:solidFill>
                  <a:schemeClr val="bg1"/>
                </a:solidFill>
              </a:rPr>
              <a:t> Zagorje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DC2A62A-36D6-42BC-8009-A6CEFD878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21" y="6231729"/>
            <a:ext cx="241387" cy="171232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78AE11E3-C61E-4704-A252-32991ADE7F49}"/>
              </a:ext>
            </a:extLst>
          </p:cNvPr>
          <p:cNvSpPr txBox="1"/>
          <p:nvPr/>
        </p:nvSpPr>
        <p:spPr>
          <a:xfrm>
            <a:off x="10167457" y="6183080"/>
            <a:ext cx="140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>
                <a:solidFill>
                  <a:schemeClr val="bg1"/>
                </a:solidFill>
              </a:rPr>
              <a:t>Visit</a:t>
            </a:r>
            <a:r>
              <a:rPr lang="hr-HR" sz="1200" dirty="0">
                <a:solidFill>
                  <a:schemeClr val="bg1"/>
                </a:solidFill>
              </a:rPr>
              <a:t> Zagorje</a:t>
            </a:r>
          </a:p>
          <a:p>
            <a:r>
              <a:rPr lang="hr-HR" sz="1200" dirty="0">
                <a:solidFill>
                  <a:schemeClr val="bg1"/>
                </a:solidFill>
              </a:rPr>
              <a:t>@Bajka_na_dlanu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FFE8F3E-3D71-40EB-81CF-C82BED76530D}"/>
              </a:ext>
            </a:extLst>
          </p:cNvPr>
          <p:cNvSpPr txBox="1"/>
          <p:nvPr/>
        </p:nvSpPr>
        <p:spPr>
          <a:xfrm>
            <a:off x="7989356" y="2466363"/>
            <a:ext cx="4446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chemeClr val="bg1"/>
                </a:solidFill>
                <a:latin typeface="Zagorje Regular" panose="02000503000000020003" pitchFamily="50" charset="-18"/>
                <a:ea typeface="Zagorje Regular" panose="02000503000000020003" pitchFamily="50" charset="-18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5850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lika 53" descr="Slika na kojoj se prikazuje ograda&#10;&#10;Opis je generiran uz visoku pouzdanost">
            <a:extLst>
              <a:ext uri="{FF2B5EF4-FFF2-40B4-BE49-F238E27FC236}">
                <a16:creationId xmlns:a16="http://schemas.microsoft.com/office/drawing/2014/main" id="{AF3F7613-A0E3-452A-AAAE-CAE4249C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0000">
            <a:off x="9959123" y="1610838"/>
            <a:ext cx="1165465" cy="1194220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43397F89-F9B5-4278-A9F7-F9FC7FBBC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1109760" y="1506181"/>
            <a:ext cx="1497757" cy="87383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1096" y="325289"/>
            <a:ext cx="9010350" cy="1045969"/>
          </a:xfrm>
        </p:spPr>
        <p:txBody>
          <a:bodyPr>
            <a:noAutofit/>
          </a:bodyPr>
          <a:lstStyle/>
          <a:p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TURISTIČKA POTRAŽNJA 2021. / 2019.   </a:t>
            </a:r>
            <a:r>
              <a:rPr lang="hr-HR" sz="3600" b="1" dirty="0">
                <a:solidFill>
                  <a:srgbClr val="3399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         </a:t>
            </a:r>
            <a:endParaRPr lang="hr-HR" sz="36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856" y="72231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niOkvir 19"/>
          <p:cNvSpPr txBox="1"/>
          <p:nvPr/>
        </p:nvSpPr>
        <p:spPr>
          <a:xfrm>
            <a:off x="3579450" y="6081009"/>
            <a:ext cx="2031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Grešna gorica</a:t>
            </a:r>
          </a:p>
        </p:txBody>
      </p:sp>
      <p:pic>
        <p:nvPicPr>
          <p:cNvPr id="28" name="Slika 28" descr="Slika na kojoj se prikazuje isječak crteža&#10;&#10;Opis je generiran uz vrlo visoku pouzdanost">
            <a:extLst>
              <a:ext uri="{FF2B5EF4-FFF2-40B4-BE49-F238E27FC236}">
                <a16:creationId xmlns:a16="http://schemas.microsoft.com/office/drawing/2014/main" id="{E114CEED-F92E-46FC-AE30-2003A95F7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384" y="1548721"/>
            <a:ext cx="1044225" cy="1044225"/>
          </a:xfrm>
          <a:prstGeom prst="rect">
            <a:avLst/>
          </a:prstGeom>
        </p:spPr>
      </p:pic>
      <p:pic>
        <p:nvPicPr>
          <p:cNvPr id="45" name="Slika 45">
            <a:extLst>
              <a:ext uri="{FF2B5EF4-FFF2-40B4-BE49-F238E27FC236}">
                <a16:creationId xmlns:a16="http://schemas.microsoft.com/office/drawing/2014/main" id="{5B7B8F66-297E-43D6-9710-FB8D90A575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225" y="5422810"/>
            <a:ext cx="1271414" cy="901220"/>
          </a:xfrm>
          <a:prstGeom prst="rect">
            <a:avLst/>
          </a:prstGeom>
        </p:spPr>
      </p:pic>
      <p:pic>
        <p:nvPicPr>
          <p:cNvPr id="51" name="Slika 51">
            <a:extLst>
              <a:ext uri="{FF2B5EF4-FFF2-40B4-BE49-F238E27FC236}">
                <a16:creationId xmlns:a16="http://schemas.microsoft.com/office/drawing/2014/main" id="{31AF1F96-0181-4003-BB1F-4A130DEC5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960000">
            <a:off x="2175950" y="4585938"/>
            <a:ext cx="1502434" cy="1516812"/>
          </a:xfrm>
          <a:prstGeom prst="rect">
            <a:avLst/>
          </a:prstGeom>
        </p:spPr>
      </p:pic>
      <p:pic>
        <p:nvPicPr>
          <p:cNvPr id="50" name="Slika 24">
            <a:extLst>
              <a:ext uri="{FF2B5EF4-FFF2-40B4-BE49-F238E27FC236}">
                <a16:creationId xmlns:a16="http://schemas.microsoft.com/office/drawing/2014/main" id="{845F59C5-B9C2-4253-A56F-12793F811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84" y="-3415"/>
            <a:ext cx="1876425" cy="12001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4125" y="4806709"/>
            <a:ext cx="1517321" cy="15173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7220" y="3417881"/>
            <a:ext cx="1198328" cy="1182421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9CA886B-CFF3-492B-AA0C-144194B976F7}"/>
              </a:ext>
            </a:extLst>
          </p:cNvPr>
          <p:cNvSpPr txBox="1"/>
          <p:nvPr/>
        </p:nvSpPr>
        <p:spPr>
          <a:xfrm>
            <a:off x="4448436" y="4864942"/>
            <a:ext cx="2468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UDIO TURISTA - DOLASCI </a:t>
            </a:r>
          </a:p>
          <a:p>
            <a:pPr algn="ctr"/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domaći - 63,60%</a:t>
            </a:r>
          </a:p>
          <a:p>
            <a:pPr algn="ctr"/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strani - 36,40%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DA7D8EB3-26EB-42E0-8221-364BD74C1694}"/>
              </a:ext>
            </a:extLst>
          </p:cNvPr>
          <p:cNvSpPr txBox="1"/>
          <p:nvPr/>
        </p:nvSpPr>
        <p:spPr>
          <a:xfrm>
            <a:off x="9013613" y="3085762"/>
            <a:ext cx="2993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UDIO TURISTA - NOĆENJA </a:t>
            </a:r>
          </a:p>
          <a:p>
            <a:pPr algn="ctr"/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domaći - 63,67%</a:t>
            </a:r>
          </a:p>
          <a:p>
            <a:pPr algn="ctr"/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strani - 36,33%</a:t>
            </a:r>
          </a:p>
        </p:txBody>
      </p:sp>
      <p:graphicFrame>
        <p:nvGraphicFramePr>
          <p:cNvPr id="8" name="Tablica 7">
            <a:extLst>
              <a:ext uri="{FF2B5EF4-FFF2-40B4-BE49-F238E27FC236}">
                <a16:creationId xmlns:a16="http://schemas.microsoft.com/office/drawing/2014/main" id="{A57D288D-7C6A-4F89-B283-434BF865D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177792"/>
              </p:ext>
            </p:extLst>
          </p:nvPr>
        </p:nvGraphicFramePr>
        <p:xfrm>
          <a:off x="654337" y="2522431"/>
          <a:ext cx="5028414" cy="1496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0935">
                  <a:extLst>
                    <a:ext uri="{9D8B030D-6E8A-4147-A177-3AD203B41FA5}">
                      <a16:colId xmlns:a16="http://schemas.microsoft.com/office/drawing/2014/main" val="992366676"/>
                    </a:ext>
                  </a:extLst>
                </a:gridCol>
                <a:gridCol w="565586">
                  <a:extLst>
                    <a:ext uri="{9D8B030D-6E8A-4147-A177-3AD203B41FA5}">
                      <a16:colId xmlns:a16="http://schemas.microsoft.com/office/drawing/2014/main" val="2186622087"/>
                    </a:ext>
                  </a:extLst>
                </a:gridCol>
                <a:gridCol w="1086986">
                  <a:extLst>
                    <a:ext uri="{9D8B030D-6E8A-4147-A177-3AD203B41FA5}">
                      <a16:colId xmlns:a16="http://schemas.microsoft.com/office/drawing/2014/main" val="2001843824"/>
                    </a:ext>
                  </a:extLst>
                </a:gridCol>
                <a:gridCol w="565586">
                  <a:extLst>
                    <a:ext uri="{9D8B030D-6E8A-4147-A177-3AD203B41FA5}">
                      <a16:colId xmlns:a16="http://schemas.microsoft.com/office/drawing/2014/main" val="1405059868"/>
                    </a:ext>
                  </a:extLst>
                </a:gridCol>
                <a:gridCol w="1056625">
                  <a:extLst>
                    <a:ext uri="{9D8B030D-6E8A-4147-A177-3AD203B41FA5}">
                      <a16:colId xmlns:a16="http://schemas.microsoft.com/office/drawing/2014/main" val="1286302125"/>
                    </a:ext>
                  </a:extLst>
                </a:gridCol>
                <a:gridCol w="595618">
                  <a:extLst>
                    <a:ext uri="{9D8B030D-6E8A-4147-A177-3AD203B41FA5}">
                      <a16:colId xmlns:a16="http://schemas.microsoft.com/office/drawing/2014/main" val="4216124083"/>
                    </a:ext>
                  </a:extLst>
                </a:gridCol>
                <a:gridCol w="557078">
                  <a:extLst>
                    <a:ext uri="{9D8B030D-6E8A-4147-A177-3AD203B41FA5}">
                      <a16:colId xmlns:a16="http://schemas.microsoft.com/office/drawing/2014/main" val="1734609549"/>
                    </a:ext>
                  </a:extLst>
                </a:gridCol>
              </a:tblGrid>
              <a:tr h="250963">
                <a:tc rowSpan="3"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</a:rPr>
                        <a:t> 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01.01.2021.-31.12.2021</a:t>
                      </a:r>
                      <a:r>
                        <a:rPr lang="hr-HR" sz="1200" u="none" strike="noStrike" dirty="0">
                          <a:effectLst/>
                        </a:rPr>
                        <a:t>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01.01.2019.-31.12.2019.</a:t>
                      </a:r>
                      <a:endParaRPr lang="hr-HR" sz="1200" b="1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Godišnji indeks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583268"/>
                  </a:ext>
                </a:extLst>
              </a:tr>
              <a:tr h="250963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Godišnji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Godišnji</a:t>
                      </a:r>
                      <a:endParaRPr lang="hr-HR" sz="1200" b="1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Indeks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744192"/>
                  </a:ext>
                </a:extLst>
              </a:tr>
              <a:tr h="24140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Dolasci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Noćenja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Dolasci</a:t>
                      </a:r>
                      <a:endParaRPr lang="hr-HR" sz="1200" b="1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Noćenja</a:t>
                      </a:r>
                      <a:endParaRPr lang="hr-HR" sz="1200" b="1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Dolasci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Noćenja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1456837"/>
                  </a:ext>
                </a:extLst>
              </a:tr>
              <a:tr h="250963"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u="none" strike="noStrike">
                          <a:effectLst/>
                        </a:rPr>
                        <a:t>Domaći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200" u="none" strike="noStrike" dirty="0">
                          <a:effectLst/>
                        </a:rPr>
                        <a:t>95.822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193.929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89.548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197.472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107,01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98,21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1347920"/>
                  </a:ext>
                </a:extLst>
              </a:tr>
              <a:tr h="250963">
                <a:tc>
                  <a:txBody>
                    <a:bodyPr/>
                    <a:lstStyle/>
                    <a:p>
                      <a:pPr algn="l" fontAlgn="t"/>
                      <a:r>
                        <a:rPr lang="hr-HR" sz="1200" u="none" strike="noStrike">
                          <a:effectLst/>
                        </a:rPr>
                        <a:t>Strani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200" u="none" strike="noStrike" dirty="0">
                          <a:effectLst/>
                        </a:rPr>
                        <a:t>54.841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110.644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87.344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175.965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62,79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62,88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192111"/>
                  </a:ext>
                </a:extLst>
              </a:tr>
              <a:tr h="25096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</a:rPr>
                        <a:t>Ukupno: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150.663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304.573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176.892</a:t>
                      </a:r>
                      <a:endParaRPr lang="hr-HR" sz="1200" b="1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>
                          <a:effectLst/>
                        </a:rPr>
                        <a:t>373.437</a:t>
                      </a:r>
                      <a:endParaRPr lang="hr-HR" sz="1200" b="1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85,17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81,56 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52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806538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8CA5EC-63F4-4336-B45E-85607FFF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DRŽAVE IZ KOJIH TURISTI DOLAZE - NAJBOLJIH 10</a:t>
            </a:r>
            <a:b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2021. / 2019.</a:t>
            </a:r>
            <a:br>
              <a:rPr lang="hr-HR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</a:p>
        </p:txBody>
      </p:sp>
      <p:pic>
        <p:nvPicPr>
          <p:cNvPr id="5" name="Slika 43">
            <a:extLst>
              <a:ext uri="{FF2B5EF4-FFF2-40B4-BE49-F238E27FC236}">
                <a16:creationId xmlns:a16="http://schemas.microsoft.com/office/drawing/2014/main" id="{FB6AC65A-4031-4198-B71C-F185C07FCC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0217" y="5865380"/>
            <a:ext cx="822963" cy="877181"/>
          </a:xfrm>
          <a:prstGeom prst="rect">
            <a:avLst/>
          </a:prstGeom>
        </p:spPr>
      </p:pic>
      <p:pic>
        <p:nvPicPr>
          <p:cNvPr id="6" name="Slika 35">
            <a:extLst>
              <a:ext uri="{FF2B5EF4-FFF2-40B4-BE49-F238E27FC236}">
                <a16:creationId xmlns:a16="http://schemas.microsoft.com/office/drawing/2014/main" id="{61139F4F-6D9C-4FDF-A5E1-5D34552A3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175" y="2177270"/>
            <a:ext cx="1266108" cy="1251730"/>
          </a:xfrm>
          <a:prstGeom prst="rect">
            <a:avLst/>
          </a:prstGeom>
        </p:spPr>
      </p:pic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C9B5A331-58BD-492E-AADD-50274F7FB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39225"/>
              </p:ext>
            </p:extLst>
          </p:nvPr>
        </p:nvGraphicFramePr>
        <p:xfrm>
          <a:off x="960239" y="1823283"/>
          <a:ext cx="9803830" cy="4054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823">
                  <a:extLst>
                    <a:ext uri="{9D8B030D-6E8A-4147-A177-3AD203B41FA5}">
                      <a16:colId xmlns:a16="http://schemas.microsoft.com/office/drawing/2014/main" val="2226663646"/>
                    </a:ext>
                  </a:extLst>
                </a:gridCol>
                <a:gridCol w="1367471">
                  <a:extLst>
                    <a:ext uri="{9D8B030D-6E8A-4147-A177-3AD203B41FA5}">
                      <a16:colId xmlns:a16="http://schemas.microsoft.com/office/drawing/2014/main" val="2053495719"/>
                    </a:ext>
                  </a:extLst>
                </a:gridCol>
                <a:gridCol w="1551963">
                  <a:extLst>
                    <a:ext uri="{9D8B030D-6E8A-4147-A177-3AD203B41FA5}">
                      <a16:colId xmlns:a16="http://schemas.microsoft.com/office/drawing/2014/main" val="1494192802"/>
                    </a:ext>
                  </a:extLst>
                </a:gridCol>
                <a:gridCol w="1501629">
                  <a:extLst>
                    <a:ext uri="{9D8B030D-6E8A-4147-A177-3AD203B41FA5}">
                      <a16:colId xmlns:a16="http://schemas.microsoft.com/office/drawing/2014/main" val="1257125467"/>
                    </a:ext>
                  </a:extLst>
                </a:gridCol>
                <a:gridCol w="1484852">
                  <a:extLst>
                    <a:ext uri="{9D8B030D-6E8A-4147-A177-3AD203B41FA5}">
                      <a16:colId xmlns:a16="http://schemas.microsoft.com/office/drawing/2014/main" val="3546983976"/>
                    </a:ext>
                  </a:extLst>
                </a:gridCol>
                <a:gridCol w="1384183">
                  <a:extLst>
                    <a:ext uri="{9D8B030D-6E8A-4147-A177-3AD203B41FA5}">
                      <a16:colId xmlns:a16="http://schemas.microsoft.com/office/drawing/2014/main" val="852685172"/>
                    </a:ext>
                  </a:extLst>
                </a:gridCol>
                <a:gridCol w="1945909">
                  <a:extLst>
                    <a:ext uri="{9D8B030D-6E8A-4147-A177-3AD203B41FA5}">
                      <a16:colId xmlns:a16="http://schemas.microsoft.com/office/drawing/2014/main" val="86035368"/>
                    </a:ext>
                  </a:extLst>
                </a:gridCol>
              </a:tblGrid>
              <a:tr h="186486"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100" b="1" u="none" strike="noStrike" dirty="0">
                          <a:effectLst/>
                        </a:rPr>
                        <a:t>01.01.2021.-31.12.2021</a:t>
                      </a:r>
                      <a:r>
                        <a:rPr lang="hr-HR" sz="1100" u="none" strike="noStrike" dirty="0">
                          <a:effectLst/>
                        </a:rPr>
                        <a:t>.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100" b="1" u="none" strike="noStrike" dirty="0">
                          <a:effectLst/>
                        </a:rPr>
                        <a:t>01.01.2019.-31.12.2019.</a:t>
                      </a:r>
                      <a:endParaRPr lang="hr-HR" sz="1100" b="1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100" b="1" u="none" strike="noStrike" dirty="0">
                          <a:effectLst/>
                        </a:rPr>
                        <a:t>Godišnji indeks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b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68022"/>
                  </a:ext>
                </a:extLst>
              </a:tr>
              <a:tr h="186486">
                <a:tc>
                  <a:txBody>
                    <a:bodyPr/>
                    <a:lstStyle/>
                    <a:p>
                      <a:pPr algn="l" fontAlgn="t"/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 dirty="0">
                          <a:effectLst/>
                        </a:rPr>
                        <a:t>Dolasci</a:t>
                      </a:r>
                      <a:endParaRPr lang="hr-H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Noćenja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Dolasci</a:t>
                      </a:r>
                      <a:endParaRPr lang="hr-HR" sz="1100" b="1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Noćenja</a:t>
                      </a:r>
                      <a:endParaRPr lang="hr-HR" sz="1100" b="1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Dolasci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Noćenja</a:t>
                      </a:r>
                      <a:endParaRPr lang="hr-H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2922135849"/>
                  </a:ext>
                </a:extLst>
              </a:tr>
              <a:tr h="284169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Hrvatska (95.822)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Hrvatska (193.929)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Hrvatska (89.548)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Hrvatska (197.472)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Hrvatska (107,01)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Hrvatska (98,21)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1719792106"/>
                  </a:ext>
                </a:extLst>
              </a:tr>
              <a:tr h="284169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Poljska (17.064)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Slovenija (28.160)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Slovenija (22.231)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Slovenija (54.248)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Poljska (98,58)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Slovenija (51,91)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2080925655"/>
                  </a:ext>
                </a:extLst>
              </a:tr>
              <a:tr h="284169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Slovenija (10.533)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Poljska (21.081)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Poljska (17.310)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Njemačka (23.324)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Slovenija (47,38)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Poljska (97,94)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164974999"/>
                  </a:ext>
                </a:extLst>
              </a:tr>
              <a:tr h="284169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Njemačka (7.129)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Njemačka (15.166)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Njemačka (9.041)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Poljska (21.525)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Njemačka (78,85)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Njemačka (65,02)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3350728753"/>
                  </a:ext>
                </a:extLst>
              </a:tr>
              <a:tr h="316280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Češka (5.859)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Češka (7.542)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Bosna i Hercegovina (4.499)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Bosna i Hercegovina (10.032)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Češka (145,38)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Češka (147,88)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3399353117"/>
                  </a:ext>
                </a:extLst>
              </a:tr>
              <a:tr h="318782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Austrija (1.991)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Bosna i Hercegovina (4.684)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Češka (4.030)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Izrael (6.776)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Austrija (64,18)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Bosna i Hercegovina (46,69)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2450285795"/>
                  </a:ext>
                </a:extLst>
              </a:tr>
              <a:tr h="343948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Bosna i Hercegovina (1.948)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Austrija (4.045)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Tajvan, Kina (3.905)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Austrija (6.580)</a:t>
                      </a:r>
                      <a:endParaRPr lang="hr-HR" sz="1200" b="0" i="0" u="none" strike="noStrike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Bosna i Hercegovina (43,30)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Austrija (61,47)</a:t>
                      </a: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1763446878"/>
                  </a:ext>
                </a:extLst>
              </a:tr>
              <a:tr h="284169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Nizozemska (1.465)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Danska (3.756)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Austrija (3.102)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Italija (6.255)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Nizozemska (121,27)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Danska (233,00)</a:t>
                      </a: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2140638986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Belgija (831)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Nizozemska (3.360)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Koreja, Republika (3.082)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Češka (5.100)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Belgija (99,52)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Nizozemska (130,84)</a:t>
                      </a: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1012662457"/>
                  </a:ext>
                </a:extLst>
              </a:tr>
              <a:tr h="426253"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 b="0" u="none" strike="noStrike" dirty="0">
                          <a:effectLst/>
                        </a:rPr>
                        <a:t>  10.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Danska (741)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Belgija (3.083)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Italija (2.423)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Tajvan, Kina (4.208)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Danska (203,57)</a:t>
                      </a: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Belgija (92,97)</a:t>
                      </a: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215497333"/>
                  </a:ext>
                </a:extLst>
              </a:tr>
              <a:tr h="284169">
                <a:tc>
                  <a:txBody>
                    <a:bodyPr/>
                    <a:lstStyle/>
                    <a:p>
                      <a:pPr algn="l" fontAlgn="b"/>
                      <a:endParaRPr lang="hr-H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Ostalo (7.269)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Ostalo (19.749)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Ostalo (17.721)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Ostalo (37.917) </a:t>
                      </a:r>
                      <a:endParaRPr lang="hr-HR" sz="1200" b="0" i="0" u="none" strike="noStrike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Ostalo (41,02)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Ostalo (52,09) 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80" marR="8880" marT="8880" marB="0" anchor="ctr"/>
                </a:tc>
                <a:extLst>
                  <a:ext uri="{0D108BD9-81ED-4DB2-BD59-A6C34878D82A}">
                    <a16:rowId xmlns:a16="http://schemas.microsoft.com/office/drawing/2014/main" val="1407812926"/>
                  </a:ext>
                </a:extLst>
              </a:tr>
            </a:tbl>
          </a:graphicData>
        </a:graphic>
      </p:graphicFrame>
      <p:pic>
        <p:nvPicPr>
          <p:cNvPr id="8" name="Slika 24">
            <a:extLst>
              <a:ext uri="{FF2B5EF4-FFF2-40B4-BE49-F238E27FC236}">
                <a16:creationId xmlns:a16="http://schemas.microsoft.com/office/drawing/2014/main" id="{FCC47484-8B0E-4503-AAFC-C485C24A6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6" y="104953"/>
            <a:ext cx="1876425" cy="120015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0B076F-6BF3-4450-8120-2C351FF4C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06317" y="40904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59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4505E0-217E-42A2-857E-7676CB7E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ŽUPANIJE IZ KOJIH TURISTI DOLAZE - NAJBOLJIH 10</a:t>
            </a:r>
            <a:b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2021. / 2019.</a:t>
            </a:r>
            <a:endParaRPr lang="hr-HR" sz="3600" dirty="0"/>
          </a:p>
        </p:txBody>
      </p:sp>
      <p:pic>
        <p:nvPicPr>
          <p:cNvPr id="3" name="Slika 24">
            <a:extLst>
              <a:ext uri="{FF2B5EF4-FFF2-40B4-BE49-F238E27FC236}">
                <a16:creationId xmlns:a16="http://schemas.microsoft.com/office/drawing/2014/main" id="{97EDA7E4-E639-4E16-8640-C71D2D30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9" y="222399"/>
            <a:ext cx="1876425" cy="12001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CF3773-BA3A-4C91-8617-ABB34860B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6317" y="40904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933C3994-5AD5-4951-876E-5EDC12E12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0039"/>
              </p:ext>
            </p:extLst>
          </p:nvPr>
        </p:nvGraphicFramePr>
        <p:xfrm>
          <a:off x="2247668" y="2082021"/>
          <a:ext cx="7861067" cy="28733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905">
                  <a:extLst>
                    <a:ext uri="{9D8B030D-6E8A-4147-A177-3AD203B41FA5}">
                      <a16:colId xmlns:a16="http://schemas.microsoft.com/office/drawing/2014/main" val="2484047338"/>
                    </a:ext>
                  </a:extLst>
                </a:gridCol>
                <a:gridCol w="1281125">
                  <a:extLst>
                    <a:ext uri="{9D8B030D-6E8A-4147-A177-3AD203B41FA5}">
                      <a16:colId xmlns:a16="http://schemas.microsoft.com/office/drawing/2014/main" val="2956486768"/>
                    </a:ext>
                  </a:extLst>
                </a:gridCol>
                <a:gridCol w="1170136">
                  <a:extLst>
                    <a:ext uri="{9D8B030D-6E8A-4147-A177-3AD203B41FA5}">
                      <a16:colId xmlns:a16="http://schemas.microsoft.com/office/drawing/2014/main" val="523569940"/>
                    </a:ext>
                  </a:extLst>
                </a:gridCol>
                <a:gridCol w="786433">
                  <a:extLst>
                    <a:ext uri="{9D8B030D-6E8A-4147-A177-3AD203B41FA5}">
                      <a16:colId xmlns:a16="http://schemas.microsoft.com/office/drawing/2014/main" val="1306935314"/>
                    </a:ext>
                  </a:extLst>
                </a:gridCol>
                <a:gridCol w="827657">
                  <a:extLst>
                    <a:ext uri="{9D8B030D-6E8A-4147-A177-3AD203B41FA5}">
                      <a16:colId xmlns:a16="http://schemas.microsoft.com/office/drawing/2014/main" val="171402650"/>
                    </a:ext>
                  </a:extLst>
                </a:gridCol>
                <a:gridCol w="697642">
                  <a:extLst>
                    <a:ext uri="{9D8B030D-6E8A-4147-A177-3AD203B41FA5}">
                      <a16:colId xmlns:a16="http://schemas.microsoft.com/office/drawing/2014/main" val="1776608937"/>
                    </a:ext>
                  </a:extLst>
                </a:gridCol>
                <a:gridCol w="748380">
                  <a:extLst>
                    <a:ext uri="{9D8B030D-6E8A-4147-A177-3AD203B41FA5}">
                      <a16:colId xmlns:a16="http://schemas.microsoft.com/office/drawing/2014/main" val="4147319645"/>
                    </a:ext>
                  </a:extLst>
                </a:gridCol>
                <a:gridCol w="608851">
                  <a:extLst>
                    <a:ext uri="{9D8B030D-6E8A-4147-A177-3AD203B41FA5}">
                      <a16:colId xmlns:a16="http://schemas.microsoft.com/office/drawing/2014/main" val="1724504442"/>
                    </a:ext>
                  </a:extLst>
                </a:gridCol>
                <a:gridCol w="1093938">
                  <a:extLst>
                    <a:ext uri="{9D8B030D-6E8A-4147-A177-3AD203B41FA5}">
                      <a16:colId xmlns:a16="http://schemas.microsoft.com/office/drawing/2014/main" val="1230243675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 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Županija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Dolasci 2021.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Dolasci 2019.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Indeks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 dirty="0">
                          <a:effectLst/>
                        </a:rPr>
                        <a:t>Noćenja 2021.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Noćenja 2019.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Indeks</a:t>
                      </a:r>
                      <a:endParaRPr lang="hr-HR" sz="12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</a:rPr>
                        <a:t>Prosječno trajanje boravka (u danima)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283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Grad Zagreb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23.909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22.348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106,98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43.341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47.501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91,24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0884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2.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Primorsko-goranska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10.826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93,84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22.278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24.242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91,90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726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3.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Splitsko-dalmatinska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17.847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25.098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71,11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203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4.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Osječko-baranjska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117,23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15.005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11.705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13382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5.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Istarska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14.199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91,34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191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6.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Zagrebačka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123,40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12.122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11.627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487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7.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Međimurska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194,65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8.159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186,45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3127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8.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Varaždinska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3.063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143,49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139,89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6531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9.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Zadarska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3.786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94,59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8.273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7066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100" u="none" strike="noStrike" dirty="0">
                          <a:effectLst/>
                        </a:rPr>
                        <a:t>10.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Vukovarsko-srijemska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2.152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125,70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116,17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1248689"/>
                  </a:ext>
                </a:extLst>
              </a:tr>
            </a:tbl>
          </a:graphicData>
        </a:graphic>
      </p:graphicFrame>
      <p:pic>
        <p:nvPicPr>
          <p:cNvPr id="9" name="Grafika 8">
            <a:extLst>
              <a:ext uri="{FF2B5EF4-FFF2-40B4-BE49-F238E27FC236}">
                <a16:creationId xmlns:a16="http://schemas.microsoft.com/office/drawing/2014/main" id="{2AA1FB97-1A13-4C7D-8664-AF209508E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5334" y="3691155"/>
            <a:ext cx="1531572" cy="16952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B4421A07-274E-4800-A7CE-AF474F81B1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094" y="2954323"/>
            <a:ext cx="1401093" cy="120015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369BE8D-2077-4475-B1CA-4D3CF8CE8F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01" y="4998249"/>
            <a:ext cx="731520" cy="731520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0125A8CA-3565-40C9-B3FE-5ED4C68A2961}"/>
              </a:ext>
            </a:extLst>
          </p:cNvPr>
          <p:cNvSpPr txBox="1"/>
          <p:nvPr/>
        </p:nvSpPr>
        <p:spPr>
          <a:xfrm>
            <a:off x="753820" y="5597941"/>
            <a:ext cx="134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   </a:t>
            </a:r>
            <a:r>
              <a:rPr lang="hr-H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Zagorje</a:t>
            </a:r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FE7554E9-32C1-4163-9005-5F49813216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78201" y="5072340"/>
            <a:ext cx="1420535" cy="142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4505E0-217E-42A2-857E-7676CB7E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r-HR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HOTELI I KAMPOVI - broj noćenja i prosječna </a:t>
            </a:r>
            <a:br>
              <a:rPr lang="hr-HR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popunjenost 01.01.-31.12.2021.</a:t>
            </a:r>
            <a:endParaRPr lang="hr-HR" sz="3200" dirty="0"/>
          </a:p>
        </p:txBody>
      </p:sp>
      <p:pic>
        <p:nvPicPr>
          <p:cNvPr id="3" name="Slika 24">
            <a:extLst>
              <a:ext uri="{FF2B5EF4-FFF2-40B4-BE49-F238E27FC236}">
                <a16:creationId xmlns:a16="http://schemas.microsoft.com/office/drawing/2014/main" id="{97EDA7E4-E639-4E16-8640-C71D2D30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9" y="222399"/>
            <a:ext cx="1876425" cy="12001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CF3773-BA3A-4C91-8617-ABB34860B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6317" y="40904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933C3994-5AD5-4951-876E-5EDC12E12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209"/>
              </p:ext>
            </p:extLst>
          </p:nvPr>
        </p:nvGraphicFramePr>
        <p:xfrm>
          <a:off x="753820" y="2066094"/>
          <a:ext cx="4200345" cy="2289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697">
                  <a:extLst>
                    <a:ext uri="{9D8B030D-6E8A-4147-A177-3AD203B41FA5}">
                      <a16:colId xmlns:a16="http://schemas.microsoft.com/office/drawing/2014/main" val="2484047338"/>
                    </a:ext>
                  </a:extLst>
                </a:gridCol>
                <a:gridCol w="1468074">
                  <a:extLst>
                    <a:ext uri="{9D8B030D-6E8A-4147-A177-3AD203B41FA5}">
                      <a16:colId xmlns:a16="http://schemas.microsoft.com/office/drawing/2014/main" val="2956486768"/>
                    </a:ext>
                  </a:extLst>
                </a:gridCol>
                <a:gridCol w="897622">
                  <a:extLst>
                    <a:ext uri="{9D8B030D-6E8A-4147-A177-3AD203B41FA5}">
                      <a16:colId xmlns:a16="http://schemas.microsoft.com/office/drawing/2014/main" val="523569940"/>
                    </a:ext>
                  </a:extLst>
                </a:gridCol>
                <a:gridCol w="1464952">
                  <a:extLst>
                    <a:ext uri="{9D8B030D-6E8A-4147-A177-3AD203B41FA5}">
                      <a16:colId xmlns:a16="http://schemas.microsoft.com/office/drawing/2014/main" val="1306935314"/>
                    </a:ext>
                  </a:extLst>
                </a:gridCol>
              </a:tblGrid>
              <a:tr h="490104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 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Objekt - hoteli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Broj noćenja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Prosječna popunjenost po krevetima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283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Terme Tuhelj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120.970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70,82%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0884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Hotel Matija Gubec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36.100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73,81%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726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Terme </a:t>
                      </a:r>
                      <a:r>
                        <a:rPr lang="hr-HR" sz="1200" b="0" i="0" u="none" strike="noStrike" dirty="0" err="1">
                          <a:effectLst/>
                          <a:latin typeface="+mn-lt"/>
                        </a:rPr>
                        <a:t>Jezerčica</a:t>
                      </a:r>
                      <a:endParaRPr lang="hr-H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27.482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73,10%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203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Villa Magdalena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14.147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74,54%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13382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Hotel Zagi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10.668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23,20%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0191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Hotel Kaj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9.053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21,76%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487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Snježna Kraljica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5.830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42,03%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3127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Vuglec Breg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5.608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38,41%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6531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>
                          <a:effectLst/>
                          <a:latin typeface="+mn-lt"/>
                        </a:rPr>
                        <a:t>Ukupno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>
                          <a:effectLst/>
                          <a:latin typeface="+mn-lt"/>
                        </a:rPr>
                        <a:t>229.858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effectLst/>
                          <a:latin typeface="+mn-lt"/>
                        </a:rPr>
                        <a:t>52,21%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7066164"/>
                  </a:ext>
                </a:extLst>
              </a:tr>
            </a:tbl>
          </a:graphicData>
        </a:graphic>
      </p:graphicFrame>
      <p:pic>
        <p:nvPicPr>
          <p:cNvPr id="13" name="Slika 12">
            <a:extLst>
              <a:ext uri="{FF2B5EF4-FFF2-40B4-BE49-F238E27FC236}">
                <a16:creationId xmlns:a16="http://schemas.microsoft.com/office/drawing/2014/main" id="{2369BE8D-2077-4475-B1CA-4D3CF8CE8F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165" y="2846483"/>
            <a:ext cx="731520" cy="731520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0125A8CA-3565-40C9-B3FE-5ED4C68A2961}"/>
              </a:ext>
            </a:extLst>
          </p:cNvPr>
          <p:cNvSpPr txBox="1"/>
          <p:nvPr/>
        </p:nvSpPr>
        <p:spPr>
          <a:xfrm>
            <a:off x="9849806" y="3506490"/>
            <a:ext cx="134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   </a:t>
            </a:r>
            <a:r>
              <a:rPr lang="hr-H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Zagorje</a:t>
            </a:r>
          </a:p>
        </p:txBody>
      </p:sp>
      <p:graphicFrame>
        <p:nvGraphicFramePr>
          <p:cNvPr id="12" name="Tablica 11">
            <a:extLst>
              <a:ext uri="{FF2B5EF4-FFF2-40B4-BE49-F238E27FC236}">
                <a16:creationId xmlns:a16="http://schemas.microsoft.com/office/drawing/2014/main" id="{F0FE2022-0699-4908-92B8-74B320C32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0168"/>
              </p:ext>
            </p:extLst>
          </p:nvPr>
        </p:nvGraphicFramePr>
        <p:xfrm>
          <a:off x="5417053" y="2066094"/>
          <a:ext cx="4200345" cy="1135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697">
                  <a:extLst>
                    <a:ext uri="{9D8B030D-6E8A-4147-A177-3AD203B41FA5}">
                      <a16:colId xmlns:a16="http://schemas.microsoft.com/office/drawing/2014/main" val="2484047338"/>
                    </a:ext>
                  </a:extLst>
                </a:gridCol>
                <a:gridCol w="1468074">
                  <a:extLst>
                    <a:ext uri="{9D8B030D-6E8A-4147-A177-3AD203B41FA5}">
                      <a16:colId xmlns:a16="http://schemas.microsoft.com/office/drawing/2014/main" val="2956486768"/>
                    </a:ext>
                  </a:extLst>
                </a:gridCol>
                <a:gridCol w="897622">
                  <a:extLst>
                    <a:ext uri="{9D8B030D-6E8A-4147-A177-3AD203B41FA5}">
                      <a16:colId xmlns:a16="http://schemas.microsoft.com/office/drawing/2014/main" val="523569940"/>
                    </a:ext>
                  </a:extLst>
                </a:gridCol>
                <a:gridCol w="1464952">
                  <a:extLst>
                    <a:ext uri="{9D8B030D-6E8A-4147-A177-3AD203B41FA5}">
                      <a16:colId xmlns:a16="http://schemas.microsoft.com/office/drawing/2014/main" val="1306935314"/>
                    </a:ext>
                  </a:extLst>
                </a:gridCol>
              </a:tblGrid>
              <a:tr h="490104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 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Objekt - kampovi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Broj noćenja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Prosječna popunjenost po krevetima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283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Kamp &amp; </a:t>
                      </a:r>
                      <a:r>
                        <a:rPr lang="hr-HR" sz="1200" b="0" i="0" u="none" strike="noStrike" dirty="0" err="1">
                          <a:effectLst/>
                          <a:latin typeface="+mn-lt"/>
                        </a:rPr>
                        <a:t>Glamping</a:t>
                      </a:r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 Vita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5.661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5,28%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0884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Kamp Terme </a:t>
                      </a:r>
                      <a:r>
                        <a:rPr lang="hr-HR" sz="1200" b="0" i="0" u="none" strike="noStrike" dirty="0" err="1">
                          <a:effectLst/>
                          <a:latin typeface="+mn-lt"/>
                        </a:rPr>
                        <a:t>Jezerčica</a:t>
                      </a:r>
                      <a:endParaRPr lang="hr-H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1.237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2,13%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726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>
                          <a:effectLst/>
                          <a:latin typeface="+mn-lt"/>
                        </a:rPr>
                        <a:t>Ukupno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effectLst/>
                          <a:latin typeface="+mn-lt"/>
                        </a:rPr>
                        <a:t>6.898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effectLst/>
                          <a:latin typeface="+mn-lt"/>
                        </a:rPr>
                        <a:t>3,71%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203178"/>
                  </a:ext>
                </a:extLst>
              </a:tr>
            </a:tbl>
          </a:graphicData>
        </a:graphic>
      </p:graphicFrame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F26E5AEF-4DF4-4DDB-81F8-41D1095E0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42862"/>
              </p:ext>
            </p:extLst>
          </p:nvPr>
        </p:nvGraphicFramePr>
        <p:xfrm>
          <a:off x="5417054" y="3578003"/>
          <a:ext cx="4200345" cy="2289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9697">
                  <a:extLst>
                    <a:ext uri="{9D8B030D-6E8A-4147-A177-3AD203B41FA5}">
                      <a16:colId xmlns:a16="http://schemas.microsoft.com/office/drawing/2014/main" val="1383906651"/>
                    </a:ext>
                  </a:extLst>
                </a:gridCol>
                <a:gridCol w="1468074">
                  <a:extLst>
                    <a:ext uri="{9D8B030D-6E8A-4147-A177-3AD203B41FA5}">
                      <a16:colId xmlns:a16="http://schemas.microsoft.com/office/drawing/2014/main" val="2821157925"/>
                    </a:ext>
                  </a:extLst>
                </a:gridCol>
                <a:gridCol w="897622">
                  <a:extLst>
                    <a:ext uri="{9D8B030D-6E8A-4147-A177-3AD203B41FA5}">
                      <a16:colId xmlns:a16="http://schemas.microsoft.com/office/drawing/2014/main" val="1223742628"/>
                    </a:ext>
                  </a:extLst>
                </a:gridCol>
                <a:gridCol w="1464952">
                  <a:extLst>
                    <a:ext uri="{9D8B030D-6E8A-4147-A177-3AD203B41FA5}">
                      <a16:colId xmlns:a16="http://schemas.microsoft.com/office/drawing/2014/main" val="1312183654"/>
                    </a:ext>
                  </a:extLst>
                </a:gridCol>
              </a:tblGrid>
              <a:tr h="490104">
                <a:tc>
                  <a:txBody>
                    <a:bodyPr/>
                    <a:lstStyle/>
                    <a:p>
                      <a:pPr algn="l" fontAlgn="b"/>
                      <a:r>
                        <a:rPr lang="hr-HR" sz="1100" u="none" strike="noStrike" dirty="0">
                          <a:effectLst/>
                        </a:rPr>
                        <a:t> 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Objekt - hoteli &amp; kampovi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Broj noćenja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</a:rPr>
                        <a:t>Prosječna popunjenost po krevetima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8864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Terme Tuhelj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126.631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45,55%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56198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Hotel Matija Gubec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36.100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73,81%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70696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Terme </a:t>
                      </a:r>
                      <a:r>
                        <a:rPr lang="hr-HR" sz="1200" b="0" i="0" u="none" strike="noStrike" dirty="0" err="1">
                          <a:effectLst/>
                          <a:latin typeface="+mn-lt"/>
                        </a:rPr>
                        <a:t>Jezerčica</a:t>
                      </a:r>
                      <a:endParaRPr lang="hr-HR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28.719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30,02%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50918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Villa Magdalena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14.147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74,54%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5849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Hotel Zagi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10.668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23,20%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159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6.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Hotel Kaj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9.053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21,76%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8622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Snježna Kraljica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5.830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42,03%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95855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Vuglec Breg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5.608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38,41%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2971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>
                          <a:effectLst/>
                          <a:latin typeface="+mn-lt"/>
                        </a:rPr>
                        <a:t>Ukupno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>
                          <a:effectLst/>
                          <a:latin typeface="+mn-lt"/>
                        </a:rPr>
                        <a:t>236.756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i="0" u="none" strike="noStrike" dirty="0">
                          <a:effectLst/>
                          <a:latin typeface="+mn-lt"/>
                        </a:rPr>
                        <a:t>43,67%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5214623"/>
                  </a:ext>
                </a:extLst>
              </a:tr>
            </a:tbl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A62BD7CC-FA0B-43D0-A36C-F3CA11ADD08A}"/>
              </a:ext>
            </a:extLst>
          </p:cNvPr>
          <p:cNvSpPr txBox="1"/>
          <p:nvPr/>
        </p:nvSpPr>
        <p:spPr>
          <a:xfrm>
            <a:off x="1048124" y="4664184"/>
            <a:ext cx="261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75,5% ukupnih noćenja ostvarenih u hotelima</a:t>
            </a: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144DBFD9-2ACE-43D0-A754-F25D205C1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6806" y="4664184"/>
            <a:ext cx="1531572" cy="16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4505E0-217E-42A2-857E-7676CB7E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r-HR" sz="3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TURISTIČKE ZAJEDNICE - broj noćenja i prosječna popunjenost po krevetima 01.01.-31.12.2021.</a:t>
            </a:r>
            <a:endParaRPr lang="hr-HR" sz="3200" dirty="0"/>
          </a:p>
        </p:txBody>
      </p:sp>
      <p:pic>
        <p:nvPicPr>
          <p:cNvPr id="3" name="Slika 24">
            <a:extLst>
              <a:ext uri="{FF2B5EF4-FFF2-40B4-BE49-F238E27FC236}">
                <a16:creationId xmlns:a16="http://schemas.microsoft.com/office/drawing/2014/main" id="{97EDA7E4-E639-4E16-8640-C71D2D30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9" y="222399"/>
            <a:ext cx="1876425" cy="12001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CF3773-BA3A-4C91-8617-ABB34860B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6317" y="40904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933C3994-5AD5-4951-876E-5EDC12E12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279498"/>
              </p:ext>
            </p:extLst>
          </p:nvPr>
        </p:nvGraphicFramePr>
        <p:xfrm>
          <a:off x="2375952" y="1833414"/>
          <a:ext cx="6449267" cy="404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905">
                  <a:extLst>
                    <a:ext uri="{9D8B030D-6E8A-4147-A177-3AD203B41FA5}">
                      <a16:colId xmlns:a16="http://schemas.microsoft.com/office/drawing/2014/main" val="2484047338"/>
                    </a:ext>
                  </a:extLst>
                </a:gridCol>
                <a:gridCol w="2362875">
                  <a:extLst>
                    <a:ext uri="{9D8B030D-6E8A-4147-A177-3AD203B41FA5}">
                      <a16:colId xmlns:a16="http://schemas.microsoft.com/office/drawing/2014/main" val="2956486768"/>
                    </a:ext>
                  </a:extLst>
                </a:gridCol>
                <a:gridCol w="1510018">
                  <a:extLst>
                    <a:ext uri="{9D8B030D-6E8A-4147-A177-3AD203B41FA5}">
                      <a16:colId xmlns:a16="http://schemas.microsoft.com/office/drawing/2014/main" val="523569940"/>
                    </a:ext>
                  </a:extLst>
                </a:gridCol>
                <a:gridCol w="1929469">
                  <a:extLst>
                    <a:ext uri="{9D8B030D-6E8A-4147-A177-3AD203B41FA5}">
                      <a16:colId xmlns:a16="http://schemas.microsoft.com/office/drawing/2014/main" val="1306935314"/>
                    </a:ext>
                  </a:extLst>
                </a:gridCol>
              </a:tblGrid>
              <a:tr h="515617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  <a:latin typeface="+mn-lt"/>
                        </a:rPr>
                        <a:t>Turistička zajednica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  <a:latin typeface="+mn-lt"/>
                        </a:rPr>
                        <a:t>Broj noćenja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effectLst/>
                          <a:latin typeface="+mn-lt"/>
                        </a:rPr>
                        <a:t>Prosječna popunjenost po krevetima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283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1.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područja Tuhelj, Klanjec i Veliko Trgovišće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137.984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19,94%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120884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2.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>
                          <a:effectLst/>
                          <a:latin typeface="+mn-lt"/>
                        </a:rPr>
                        <a:t>Turistička zajednica Stubičke Toplice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44.418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12,05%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96726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3.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effectLst/>
                          <a:latin typeface="+mn-lt"/>
                        </a:rPr>
                        <a:t>Turistička zajednica područja Srce Zagorja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37.750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10,28%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34203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4.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područja Donja Stubica i Gornja Stubica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32.447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12,49%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013382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5.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Oroslavje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16.755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17,86%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301918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6.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Krapina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15.480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14,18%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51487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7.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Marija Bistrica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10.454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6,52%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43127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8.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Krapinsko-zagorske županije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5.739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5,17%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116531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9.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područja Kumrovec, </a:t>
                      </a:r>
                      <a:r>
                        <a:rPr lang="hr-HR" sz="1200" b="0" i="0" u="none" strike="noStrike" dirty="0" err="1">
                          <a:effectLst/>
                          <a:latin typeface="+mn-lt"/>
                        </a:rPr>
                        <a:t>Desinić</a:t>
                      </a:r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 i Zagorska Sela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3.261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1,66%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97066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  <a:latin typeface="+mn-lt"/>
                        </a:rPr>
                        <a:t>10.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0" i="0" u="none" strike="noStrike" dirty="0">
                          <a:effectLst/>
                          <a:latin typeface="+mn-lt"/>
                        </a:rPr>
                        <a:t>Turistička zajednica Zlatar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>
                          <a:effectLst/>
                          <a:latin typeface="+mn-lt"/>
                        </a:rPr>
                        <a:t>285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0" i="0" u="none" strike="noStrike" dirty="0">
                          <a:effectLst/>
                          <a:latin typeface="+mn-lt"/>
                        </a:rPr>
                        <a:t>3,72%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3712486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i="0" u="none" strike="noStrike" dirty="0">
                          <a:effectLst/>
                          <a:latin typeface="+mn-lt"/>
                        </a:rPr>
                        <a:t>Ukupno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1" i="0" u="none" strike="noStrike" dirty="0">
                          <a:effectLst/>
                          <a:latin typeface="+mn-lt"/>
                        </a:rPr>
                        <a:t>304.573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b="1" i="0" u="none" strike="noStrike" dirty="0">
                          <a:effectLst/>
                          <a:latin typeface="+mn-lt"/>
                        </a:rPr>
                        <a:t>12,63%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325527349"/>
                  </a:ext>
                </a:extLst>
              </a:tr>
            </a:tbl>
          </a:graphicData>
        </a:graphic>
      </p:graphicFrame>
      <p:pic>
        <p:nvPicPr>
          <p:cNvPr id="9" name="Grafika 8">
            <a:extLst>
              <a:ext uri="{FF2B5EF4-FFF2-40B4-BE49-F238E27FC236}">
                <a16:creationId xmlns:a16="http://schemas.microsoft.com/office/drawing/2014/main" id="{2AA1FB97-1A13-4C7D-8664-AF209508E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4745" y="2954323"/>
            <a:ext cx="1531572" cy="16952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B4421A07-274E-4800-A7CE-AF474F81B1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094" y="2954323"/>
            <a:ext cx="1401093" cy="120015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369BE8D-2077-4475-B1CA-4D3CF8CE8F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01" y="4998249"/>
            <a:ext cx="731520" cy="731520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0125A8CA-3565-40C9-B3FE-5ED4C68A2961}"/>
              </a:ext>
            </a:extLst>
          </p:cNvPr>
          <p:cNvSpPr txBox="1"/>
          <p:nvPr/>
        </p:nvSpPr>
        <p:spPr>
          <a:xfrm>
            <a:off x="753820" y="5597941"/>
            <a:ext cx="134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    </a:t>
            </a:r>
            <a:r>
              <a:rPr lang="hr-HR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Zagorje</a:t>
            </a:r>
          </a:p>
        </p:txBody>
      </p:sp>
    </p:spTree>
    <p:extLst>
      <p:ext uri="{BB962C8B-B14F-4D97-AF65-F5344CB8AC3E}">
        <p14:creationId xmlns:p14="http://schemas.microsoft.com/office/powerpoint/2010/main" val="4001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4505E0-217E-42A2-857E-7676CB7E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TURISTIČKI PROMET PO ŽUPANIJAMA</a:t>
            </a:r>
            <a:b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2021.</a:t>
            </a:r>
            <a:endParaRPr lang="hr-HR" sz="3600" dirty="0"/>
          </a:p>
        </p:txBody>
      </p:sp>
      <p:pic>
        <p:nvPicPr>
          <p:cNvPr id="3" name="Slika 24">
            <a:extLst>
              <a:ext uri="{FF2B5EF4-FFF2-40B4-BE49-F238E27FC236}">
                <a16:creationId xmlns:a16="http://schemas.microsoft.com/office/drawing/2014/main" id="{97EDA7E4-E639-4E16-8640-C71D2D30D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9" y="222399"/>
            <a:ext cx="1876425" cy="120015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CF3773-BA3A-4C91-8617-ABB34860B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6317" y="40904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ica 7">
            <a:extLst>
              <a:ext uri="{FF2B5EF4-FFF2-40B4-BE49-F238E27FC236}">
                <a16:creationId xmlns:a16="http://schemas.microsoft.com/office/drawing/2014/main" id="{A57B03E9-AA0F-450B-8435-0CE6C8E03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621601"/>
              </p:ext>
            </p:extLst>
          </p:nvPr>
        </p:nvGraphicFramePr>
        <p:xfrm>
          <a:off x="3026384" y="2014909"/>
          <a:ext cx="6139232" cy="26969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3265">
                  <a:extLst>
                    <a:ext uri="{9D8B030D-6E8A-4147-A177-3AD203B41FA5}">
                      <a16:colId xmlns:a16="http://schemas.microsoft.com/office/drawing/2014/main" val="2198481926"/>
                    </a:ext>
                  </a:extLst>
                </a:gridCol>
                <a:gridCol w="1974715">
                  <a:extLst>
                    <a:ext uri="{9D8B030D-6E8A-4147-A177-3AD203B41FA5}">
                      <a16:colId xmlns:a16="http://schemas.microsoft.com/office/drawing/2014/main" val="1380107726"/>
                    </a:ext>
                  </a:extLst>
                </a:gridCol>
                <a:gridCol w="1741252">
                  <a:extLst>
                    <a:ext uri="{9D8B030D-6E8A-4147-A177-3AD203B41FA5}">
                      <a16:colId xmlns:a16="http://schemas.microsoft.com/office/drawing/2014/main" val="84307418"/>
                    </a:ext>
                  </a:extLst>
                </a:gridCol>
              </a:tblGrid>
              <a:tr h="284511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Dolasci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Noćenja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867772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Karlovačka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220.803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410.286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32379130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Krapinsko-zagorska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150.607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ts val="111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endParaRPr lang="hr-H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785" algn="ctr">
                        <a:lnSpc>
                          <a:spcPts val="111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304.481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7777726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Zagrebačka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81.301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158.092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5881947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Varaždinska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73.568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153.157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16120940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Međimurska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64.945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78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150.633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05527522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Bjelovarsko-bilogorska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18.026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150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68.098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26074007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Sisačko-moslavačka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150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46.383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92027526"/>
                  </a:ext>
                </a:extLst>
              </a:tr>
              <a:tr h="226671">
                <a:tc>
                  <a:txBody>
                    <a:bodyPr/>
                    <a:lstStyle/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7945" algn="l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Koprivničko-križevačka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6515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15.720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7150" algn="ctr">
                        <a:lnSpc>
                          <a:spcPts val="1115"/>
                        </a:lnSpc>
                        <a:spcBef>
                          <a:spcPts val="5"/>
                        </a:spcBef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35.893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71434383"/>
                  </a:ext>
                </a:extLst>
              </a:tr>
            </a:tbl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id="{1832D3BB-5649-4BE4-AF20-A365DE50A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93" y="4385302"/>
            <a:ext cx="1770077" cy="174447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A7E0470-FD74-435B-84BB-E66E578C7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93" y="2284476"/>
            <a:ext cx="1417100" cy="12389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5BFF1B5-B15F-42B3-ABA5-7712B1414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22" y="5036106"/>
            <a:ext cx="1281574" cy="116261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DDAA1A0-79AE-41D8-9609-5B6E511351D8}"/>
              </a:ext>
            </a:extLst>
          </p:cNvPr>
          <p:cNvSpPr txBox="1"/>
          <p:nvPr/>
        </p:nvSpPr>
        <p:spPr>
          <a:xfrm>
            <a:off x="737532" y="2886343"/>
            <a:ext cx="1899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400" dirty="0"/>
              <a:t>Klaster SH 916.737 noćenja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1400" dirty="0"/>
              <a:t>KZŽ - 33,2% ukupno ostvarenih noćenja</a:t>
            </a:r>
          </a:p>
        </p:txBody>
      </p:sp>
    </p:spTree>
    <p:extLst>
      <p:ext uri="{BB962C8B-B14F-4D97-AF65-F5344CB8AC3E}">
        <p14:creationId xmlns:p14="http://schemas.microsoft.com/office/powerpoint/2010/main" val="28803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047A356B-E3CA-4494-8735-052F3AB6F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275" y="1658654"/>
            <a:ext cx="2822116" cy="1881410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00863D8B-2A09-4FA0-B94D-972141B91821}"/>
              </a:ext>
            </a:extLst>
          </p:cNvPr>
          <p:cNvSpPr txBox="1"/>
          <p:nvPr/>
        </p:nvSpPr>
        <p:spPr>
          <a:xfrm>
            <a:off x="9834367" y="3158546"/>
            <a:ext cx="1971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Vodeni park </a:t>
            </a:r>
            <a:r>
              <a:rPr lang="hr-HR" sz="1200" b="1" dirty="0" err="1">
                <a:solidFill>
                  <a:schemeClr val="bg1"/>
                </a:solidFill>
              </a:rPr>
              <a:t>Aquae</a:t>
            </a:r>
            <a:r>
              <a:rPr lang="hr-HR" sz="1200" b="1" dirty="0">
                <a:solidFill>
                  <a:schemeClr val="bg1"/>
                </a:solidFill>
              </a:rPr>
              <a:t> </a:t>
            </a:r>
            <a:r>
              <a:rPr lang="hr-HR" sz="1200" b="1" dirty="0" err="1">
                <a:solidFill>
                  <a:schemeClr val="bg1"/>
                </a:solidFill>
              </a:rPr>
              <a:t>Vivae</a:t>
            </a:r>
            <a:endParaRPr lang="hr-HR" sz="1200" b="1" dirty="0">
              <a:solidFill>
                <a:schemeClr val="bg1"/>
              </a:solidFill>
            </a:endParaRPr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id="{9FF05492-A897-4A74-9ECD-F497EABC9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6137">
            <a:off x="5507284" y="1600990"/>
            <a:ext cx="2865930" cy="191062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109">
            <a:off x="2843316" y="3916217"/>
            <a:ext cx="1965501" cy="242146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73925" y="228973"/>
            <a:ext cx="8921098" cy="1325563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VODENI PARKOVI</a:t>
            </a:r>
            <a:endParaRPr lang="hr-HR" sz="16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1856" y="72231"/>
            <a:ext cx="1494966" cy="12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59">
            <a:off x="7431336" y="4043125"/>
            <a:ext cx="2728223" cy="239394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28" y="3798060"/>
            <a:ext cx="2515960" cy="2143532"/>
          </a:xfrm>
          <a:prstGeom prst="rect">
            <a:avLst/>
          </a:prstGeom>
        </p:spPr>
      </p:pic>
      <p:sp>
        <p:nvSpPr>
          <p:cNvPr id="20" name="TekstniOkvir 19"/>
          <p:cNvSpPr txBox="1"/>
          <p:nvPr/>
        </p:nvSpPr>
        <p:spPr>
          <a:xfrm rot="436246">
            <a:off x="8979287" y="6193300"/>
            <a:ext cx="161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</a:t>
            </a:r>
            <a:r>
              <a:rPr lang="hr-HR" sz="1200" b="1" dirty="0" err="1">
                <a:solidFill>
                  <a:schemeClr val="bg1"/>
                </a:solidFill>
              </a:rPr>
              <a:t>Jezerčica</a:t>
            </a:r>
            <a:endParaRPr lang="hr-HR" sz="1200" b="1" dirty="0">
              <a:solidFill>
                <a:schemeClr val="bg1"/>
              </a:solidFill>
            </a:endParaRPr>
          </a:p>
        </p:txBody>
      </p:sp>
      <p:sp>
        <p:nvSpPr>
          <p:cNvPr id="22" name="TekstniOkvir 21"/>
          <p:cNvSpPr txBox="1"/>
          <p:nvPr/>
        </p:nvSpPr>
        <p:spPr>
          <a:xfrm rot="276524">
            <a:off x="3107179" y="6415074"/>
            <a:ext cx="1625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Hotel Matija Gubec</a:t>
            </a:r>
          </a:p>
        </p:txBody>
      </p:sp>
      <p:sp>
        <p:nvSpPr>
          <p:cNvPr id="23" name="TekstniOkvir 22"/>
          <p:cNvSpPr txBox="1"/>
          <p:nvPr/>
        </p:nvSpPr>
        <p:spPr>
          <a:xfrm rot="20905371">
            <a:off x="954940" y="6414314"/>
            <a:ext cx="1408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Tuhelj </a:t>
            </a:r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" y="117199"/>
            <a:ext cx="1989486" cy="126419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E3CB3E2-399E-470B-BC55-41C856C483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03129">
            <a:off x="75712" y="4138028"/>
            <a:ext cx="2852148" cy="1900202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103BB038-A35E-4412-BE11-630B7D9C315B}"/>
              </a:ext>
            </a:extLst>
          </p:cNvPr>
          <p:cNvSpPr txBox="1"/>
          <p:nvPr/>
        </p:nvSpPr>
        <p:spPr>
          <a:xfrm rot="20823893">
            <a:off x="2026053" y="5468474"/>
            <a:ext cx="1408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Tuhelj 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:a16="http://schemas.microsoft.com/office/drawing/2014/main" id="{4D749CD7-6286-4479-A694-CDB396D3E3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0329">
            <a:off x="9446594" y="3750040"/>
            <a:ext cx="2757568" cy="1838378"/>
          </a:xfrm>
          <a:prstGeom prst="rect">
            <a:avLst/>
          </a:prstGeom>
        </p:spPr>
      </p:pic>
      <p:sp>
        <p:nvSpPr>
          <p:cNvPr id="30" name="TekstniOkvir 29">
            <a:extLst>
              <a:ext uri="{FF2B5EF4-FFF2-40B4-BE49-F238E27FC236}">
                <a16:creationId xmlns:a16="http://schemas.microsoft.com/office/drawing/2014/main" id="{65778080-50E1-46C6-B22A-30962356827C}"/>
              </a:ext>
            </a:extLst>
          </p:cNvPr>
          <p:cNvSpPr txBox="1"/>
          <p:nvPr/>
        </p:nvSpPr>
        <p:spPr>
          <a:xfrm rot="384582">
            <a:off x="11167911" y="5402062"/>
            <a:ext cx="1408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Tuhelj </a:t>
            </a:r>
          </a:p>
        </p:txBody>
      </p: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749BB262-6276-49D0-921E-023028D4AF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3839"/>
              </p:ext>
            </p:extLst>
          </p:nvPr>
        </p:nvGraphicFramePr>
        <p:xfrm>
          <a:off x="301557" y="1648579"/>
          <a:ext cx="4950747" cy="2055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773">
                  <a:extLst>
                    <a:ext uri="{9D8B030D-6E8A-4147-A177-3AD203B41FA5}">
                      <a16:colId xmlns:a16="http://schemas.microsoft.com/office/drawing/2014/main" val="1656705320"/>
                    </a:ext>
                  </a:extLst>
                </a:gridCol>
                <a:gridCol w="820105">
                  <a:extLst>
                    <a:ext uri="{9D8B030D-6E8A-4147-A177-3AD203B41FA5}">
                      <a16:colId xmlns:a16="http://schemas.microsoft.com/office/drawing/2014/main" val="24564166"/>
                    </a:ext>
                  </a:extLst>
                </a:gridCol>
                <a:gridCol w="616437">
                  <a:extLst>
                    <a:ext uri="{9D8B030D-6E8A-4147-A177-3AD203B41FA5}">
                      <a16:colId xmlns:a16="http://schemas.microsoft.com/office/drawing/2014/main" val="4210992785"/>
                    </a:ext>
                  </a:extLst>
                </a:gridCol>
                <a:gridCol w="660469">
                  <a:extLst>
                    <a:ext uri="{9D8B030D-6E8A-4147-A177-3AD203B41FA5}">
                      <a16:colId xmlns:a16="http://schemas.microsoft.com/office/drawing/2014/main" val="4157035663"/>
                    </a:ext>
                  </a:extLst>
                </a:gridCol>
                <a:gridCol w="1056963">
                  <a:extLst>
                    <a:ext uri="{9D8B030D-6E8A-4147-A177-3AD203B41FA5}">
                      <a16:colId xmlns:a16="http://schemas.microsoft.com/office/drawing/2014/main" val="2640117559"/>
                    </a:ext>
                  </a:extLst>
                </a:gridCol>
              </a:tblGrid>
              <a:tr h="33813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</a:rPr>
                        <a:t>Vodeni parkovi/Posjetitelji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2021.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2019.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   +/-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Index 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448898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 dirty="0">
                          <a:effectLst/>
                        </a:rPr>
                        <a:t>Tuheljske Toplice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271.632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339.789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- 67.157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80,18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2733983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</a:rPr>
                        <a:t>Donja Stubica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169.799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187.353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- 17.554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90,63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5328984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</a:rPr>
                        <a:t>Krapinske Toplice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108.659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163.458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- 54.799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66,48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467216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u="none" strike="noStrike">
                          <a:effectLst/>
                        </a:rPr>
                        <a:t>Stubičke Toplice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80.897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89.190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-8.293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 90,70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974781"/>
                  </a:ext>
                </a:extLst>
              </a:tr>
              <a:tr h="338133">
                <a:tc>
                  <a:txBody>
                    <a:bodyPr/>
                    <a:lstStyle/>
                    <a:p>
                      <a:pPr algn="l" fontAlgn="b"/>
                      <a:r>
                        <a:rPr lang="hr-HR" sz="1200" b="1" u="none" strike="noStrike" dirty="0">
                          <a:effectLst/>
                        </a:rPr>
                        <a:t>UKUPNO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 630.987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 778.790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 -147.803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1" u="none" strike="noStrike" dirty="0">
                          <a:effectLst/>
                        </a:rPr>
                        <a:t>81,02</a:t>
                      </a:r>
                      <a:endParaRPr lang="hr-H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9912931"/>
                  </a:ext>
                </a:extLst>
              </a:tr>
            </a:tbl>
          </a:graphicData>
        </a:graphic>
      </p:graphicFrame>
      <p:sp>
        <p:nvSpPr>
          <p:cNvPr id="28" name="TekstniOkvir 27">
            <a:extLst>
              <a:ext uri="{FF2B5EF4-FFF2-40B4-BE49-F238E27FC236}">
                <a16:creationId xmlns:a16="http://schemas.microsoft.com/office/drawing/2014/main" id="{43EC6511-9AB3-42CD-89F8-7E03DBD75205}"/>
              </a:ext>
            </a:extLst>
          </p:cNvPr>
          <p:cNvSpPr txBox="1"/>
          <p:nvPr/>
        </p:nvSpPr>
        <p:spPr>
          <a:xfrm rot="384582">
            <a:off x="7301626" y="3355646"/>
            <a:ext cx="1408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Tuhelj 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50AA781A-63C3-4322-A82A-A09829AC10DE}"/>
              </a:ext>
            </a:extLst>
          </p:cNvPr>
          <p:cNvSpPr txBox="1"/>
          <p:nvPr/>
        </p:nvSpPr>
        <p:spPr>
          <a:xfrm>
            <a:off x="6258152" y="5652960"/>
            <a:ext cx="161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</a:t>
            </a:r>
            <a:r>
              <a:rPr lang="hr-HR" sz="1200" b="1" dirty="0" err="1">
                <a:solidFill>
                  <a:schemeClr val="bg1"/>
                </a:solidFill>
              </a:rPr>
              <a:t>Jezerčica</a:t>
            </a:r>
            <a:endParaRPr lang="hr-HR" sz="1200" b="1" dirty="0">
              <a:solidFill>
                <a:schemeClr val="bg1"/>
              </a:solidFill>
            </a:endParaRP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8F9967D9-BC38-4615-8A13-AF0CD365A8AB}"/>
              </a:ext>
            </a:extLst>
          </p:cNvPr>
          <p:cNvSpPr txBox="1"/>
          <p:nvPr/>
        </p:nvSpPr>
        <p:spPr>
          <a:xfrm rot="295519">
            <a:off x="3629335" y="6121996"/>
            <a:ext cx="161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>
                <a:solidFill>
                  <a:schemeClr val="bg1"/>
                </a:solidFill>
              </a:rPr>
              <a:t>Terme </a:t>
            </a:r>
            <a:r>
              <a:rPr lang="hr-HR" sz="1200" b="1" dirty="0" err="1">
                <a:solidFill>
                  <a:schemeClr val="bg1"/>
                </a:solidFill>
              </a:rPr>
              <a:t>Stubaki</a:t>
            </a:r>
            <a:endParaRPr lang="hr-H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2" grpId="0"/>
      <p:bldP spid="26" grpId="0"/>
      <p:bldP spid="30" grpId="0"/>
      <p:bldP spid="28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1_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1835</Words>
  <Application>Microsoft Office PowerPoint</Application>
  <PresentationFormat>Široki zaslon</PresentationFormat>
  <Paragraphs>646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Gabriola</vt:lpstr>
      <vt:lpstr>Tahoma</vt:lpstr>
      <vt:lpstr>Wingdings</vt:lpstr>
      <vt:lpstr>Zagorje Regular</vt:lpstr>
      <vt:lpstr>1_Tema sustava Office</vt:lpstr>
      <vt:lpstr>PowerPoint prezentacija</vt:lpstr>
      <vt:lpstr>                        ZAGORJE  KAD GOD DOŠLI U ZAGORJU STE DOBRODOŠLI ! </vt:lpstr>
      <vt:lpstr>TURISTIČKA POTRAŽNJA 2021. / 2019.             </vt:lpstr>
      <vt:lpstr>          DRŽAVE IZ KOJIH TURISTI DOLAZE - NAJBOLJIH 10                                  2021. / 2019.                               </vt:lpstr>
      <vt:lpstr>           ŽUPANIJE IZ KOJIH TURISTI DOLAZE - NAJBOLJIH 10                                  2021. / 2019.</vt:lpstr>
      <vt:lpstr>           HOTELI I KAMPOVI - broj noćenja i prosječna                      popunjenost 01.01.-31.12.2021.</vt:lpstr>
      <vt:lpstr>  TURISTIČKE ZAJEDNICE - broj noćenja i prosječna popunjenost po krevetima 01.01.-31.12.2021.</vt:lpstr>
      <vt:lpstr>           TURISTIČKI PROMET PO ŽUPANIJAMA                                         2021.</vt:lpstr>
      <vt:lpstr>VODENI PARKOVI</vt:lpstr>
      <vt:lpstr>MUZEJI I SVETIŠTE</vt:lpstr>
      <vt:lpstr>            AKTIVNOSTI U 2021. GODINI</vt:lpstr>
      <vt:lpstr>TRUE ZAGORJE HOME</vt:lpstr>
      <vt:lpstr>ZAGORJE OUTDOOR</vt:lpstr>
      <vt:lpstr>ZAGORJE BIKE</vt:lpstr>
      <vt:lpstr>ZAGORJE BIKE</vt:lpstr>
      <vt:lpstr>ZAGORJE TRAIL</vt:lpstr>
      <vt:lpstr>ZAGORJE TRAIL</vt:lpstr>
      <vt:lpstr>ZAGORJE RIDE</vt:lpstr>
      <vt:lpstr>AROUND ZAGREB</vt:lpstr>
      <vt:lpstr>AROUND ZAGREB</vt:lpstr>
      <vt:lpstr>VINOGRADI S POGLEDOM</vt:lpstr>
      <vt:lpstr>        100 DVORACA SJEVERNE HRVATSKE</vt:lpstr>
      <vt:lpstr>OKUSI HRVATSKE TRADICIJE - OKUSI ZAGORJA</vt:lpstr>
      <vt:lpstr>ZAGORJE CARD</vt:lpstr>
      <vt:lpstr>                    AKTIVNOSTI U 2022.</vt:lpstr>
      <vt:lpstr>WRC - FIA WORLD CHAMPIONSHIP</vt:lpstr>
      <vt:lpstr>                 BSH EVENTS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Ivana</dc:creator>
  <cp:lastModifiedBy>Sanja</cp:lastModifiedBy>
  <cp:revision>181</cp:revision>
  <dcterms:created xsi:type="dcterms:W3CDTF">2018-11-30T15:36:37Z</dcterms:created>
  <dcterms:modified xsi:type="dcterms:W3CDTF">2022-01-12T06:46:49Z</dcterms:modified>
</cp:coreProperties>
</file>