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84" r:id="rId3"/>
    <p:sldId id="285" r:id="rId4"/>
    <p:sldId id="286" r:id="rId5"/>
    <p:sldId id="306" r:id="rId6"/>
    <p:sldId id="287" r:id="rId7"/>
    <p:sldId id="288" r:id="rId8"/>
    <p:sldId id="289" r:id="rId9"/>
    <p:sldId id="292" r:id="rId10"/>
    <p:sldId id="305" r:id="rId11"/>
    <p:sldId id="294" r:id="rId12"/>
    <p:sldId id="295" r:id="rId13"/>
    <p:sldId id="296" r:id="rId14"/>
    <p:sldId id="297" r:id="rId15"/>
    <p:sldId id="307" r:id="rId16"/>
    <p:sldId id="298" r:id="rId17"/>
    <p:sldId id="299" r:id="rId18"/>
    <p:sldId id="300" r:id="rId19"/>
    <p:sldId id="301" r:id="rId20"/>
    <p:sldId id="302" r:id="rId21"/>
    <p:sldId id="304" r:id="rId22"/>
    <p:sldId id="283" r:id="rId23"/>
  </p:sldIdLst>
  <p:sldSz cx="10150475" cy="7616825"/>
  <p:notesSz cx="6735763" cy="98663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99">
          <p15:clr>
            <a:srgbClr val="A4A3A4"/>
          </p15:clr>
        </p15:guide>
        <p15:guide id="2" pos="319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E5837"/>
    <a:srgbClr val="3D6B49"/>
    <a:srgbClr val="DBFC92"/>
    <a:srgbClr val="98C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64" autoAdjust="0"/>
    <p:restoredTop sz="90950" autoAdjust="0"/>
  </p:normalViewPr>
  <p:slideViewPr>
    <p:cSldViewPr snapToGrid="0">
      <p:cViewPr varScale="1">
        <p:scale>
          <a:sx n="95" d="100"/>
          <a:sy n="95" d="100"/>
        </p:scale>
        <p:origin x="1392" y="96"/>
      </p:cViewPr>
      <p:guideLst>
        <p:guide orient="horz" pos="2399"/>
        <p:guide pos="3197"/>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pPr>
              <a:defRPr/>
            </a:pPr>
            <a:endParaRPr lang="hr-HR"/>
          </a:p>
        </p:txBody>
      </p:sp>
      <p:sp>
        <p:nvSpPr>
          <p:cNvPr id="3" name="Date Placeholder 2"/>
          <p:cNvSpPr>
            <a:spLocks noGrp="1"/>
          </p:cNvSpPr>
          <p:nvPr>
            <p:ph type="dt" sz="quarter" idx="1"/>
          </p:nvPr>
        </p:nvSpPr>
        <p:spPr>
          <a:xfrm>
            <a:off x="3815374" y="0"/>
            <a:ext cx="2918830" cy="493316"/>
          </a:xfrm>
          <a:prstGeom prst="rect">
            <a:avLst/>
          </a:prstGeom>
        </p:spPr>
        <p:txBody>
          <a:bodyPr vert="horz" lIns="91367" tIns="45683" rIns="91367" bIns="45683" rtlCol="0"/>
          <a:lstStyle>
            <a:lvl1pPr algn="r">
              <a:defRPr sz="1200"/>
            </a:lvl1pPr>
          </a:lstStyle>
          <a:p>
            <a:pPr>
              <a:defRPr/>
            </a:pPr>
            <a:fld id="{8A763654-4B84-4AF8-BAB3-9AF0401E899B}" type="datetimeFigureOut">
              <a:rPr lang="sr-Latn-CS"/>
              <a:pPr>
                <a:defRPr/>
              </a:pPr>
              <a:t>13.2.2019.</a:t>
            </a:fld>
            <a:endParaRPr lang="hr-HR"/>
          </a:p>
        </p:txBody>
      </p:sp>
      <p:sp>
        <p:nvSpPr>
          <p:cNvPr id="4" name="Footer Placeholder 3"/>
          <p:cNvSpPr>
            <a:spLocks noGrp="1"/>
          </p:cNvSpPr>
          <p:nvPr>
            <p:ph type="ftr" sz="quarter" idx="2"/>
          </p:nvPr>
        </p:nvSpPr>
        <p:spPr>
          <a:xfrm>
            <a:off x="0" y="9371285"/>
            <a:ext cx="2918830" cy="493316"/>
          </a:xfrm>
          <a:prstGeom prst="rect">
            <a:avLst/>
          </a:prstGeom>
        </p:spPr>
        <p:txBody>
          <a:bodyPr vert="horz" lIns="91367" tIns="45683" rIns="91367" bIns="45683"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815374" y="9371285"/>
            <a:ext cx="2918830" cy="493316"/>
          </a:xfrm>
          <a:prstGeom prst="rect">
            <a:avLst/>
          </a:prstGeom>
        </p:spPr>
        <p:txBody>
          <a:bodyPr vert="horz" lIns="91367" tIns="45683" rIns="91367" bIns="45683" rtlCol="0" anchor="b"/>
          <a:lstStyle>
            <a:lvl1pPr algn="r">
              <a:defRPr sz="1200"/>
            </a:lvl1pPr>
          </a:lstStyle>
          <a:p>
            <a:pPr>
              <a:defRPr/>
            </a:pPr>
            <a:fld id="{08C1CF3D-F268-42D6-8EBF-829FC924C0A0}" type="slidenum">
              <a:rPr lang="hr-HR"/>
              <a:pPr>
                <a:defRPr/>
              </a:pPr>
              <a:t>‹#›</a:t>
            </a:fld>
            <a:endParaRPr lang="hr-HR"/>
          </a:p>
        </p:txBody>
      </p:sp>
    </p:spTree>
    <p:extLst>
      <p:ext uri="{BB962C8B-B14F-4D97-AF65-F5344CB8AC3E}">
        <p14:creationId xmlns:p14="http://schemas.microsoft.com/office/powerpoint/2010/main" val="1684074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hr-HR"/>
          </a:p>
        </p:txBody>
      </p:sp>
      <p:sp>
        <p:nvSpPr>
          <p:cNvPr id="3" name="Date Placeholder 2"/>
          <p:cNvSpPr>
            <a:spLocks noGrp="1"/>
          </p:cNvSpPr>
          <p:nvPr>
            <p:ph type="dt" idx="1"/>
          </p:nvPr>
        </p:nvSpPr>
        <p:spPr>
          <a:xfrm>
            <a:off x="3815374" y="0"/>
            <a:ext cx="2918830" cy="493316"/>
          </a:xfrm>
          <a:prstGeom prst="rect">
            <a:avLst/>
          </a:prstGeom>
        </p:spPr>
        <p:txBody>
          <a:bodyPr vert="horz" lIns="91367" tIns="45683" rIns="91367" bIns="45683" rtlCol="0"/>
          <a:lstStyle>
            <a:lvl1pPr algn="r">
              <a:defRPr sz="1200"/>
            </a:lvl1pPr>
          </a:lstStyle>
          <a:p>
            <a:fld id="{59A5029A-ED18-4185-92AF-086221A0B624}" type="datetimeFigureOut">
              <a:rPr lang="hr-HR" smtClean="0"/>
              <a:pPr/>
              <a:t>13.2.2019.</a:t>
            </a:fld>
            <a:endParaRPr lang="hr-HR"/>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67" tIns="45683" rIns="91367" bIns="45683" rtlCol="0" anchor="ctr"/>
          <a:lstStyle/>
          <a:p>
            <a:endParaRPr lang="hr-HR"/>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367" tIns="45683" rIns="91367" bIns="456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1285"/>
            <a:ext cx="2918830" cy="493316"/>
          </a:xfrm>
          <a:prstGeom prst="rect">
            <a:avLst/>
          </a:prstGeom>
        </p:spPr>
        <p:txBody>
          <a:bodyPr vert="horz" lIns="91367" tIns="45683" rIns="91367" bIns="45683" rtlCol="0" anchor="b"/>
          <a:lstStyle>
            <a:lvl1pPr algn="l">
              <a:defRPr sz="1200"/>
            </a:lvl1pPr>
          </a:lstStyle>
          <a:p>
            <a:endParaRPr lang="hr-HR"/>
          </a:p>
        </p:txBody>
      </p:sp>
      <p:sp>
        <p:nvSpPr>
          <p:cNvPr id="7" name="Slide Number Placeholder 6"/>
          <p:cNvSpPr>
            <a:spLocks noGrp="1"/>
          </p:cNvSpPr>
          <p:nvPr>
            <p:ph type="sldNum" sz="quarter" idx="5"/>
          </p:nvPr>
        </p:nvSpPr>
        <p:spPr>
          <a:xfrm>
            <a:off x="3815374" y="9371285"/>
            <a:ext cx="2918830" cy="493316"/>
          </a:xfrm>
          <a:prstGeom prst="rect">
            <a:avLst/>
          </a:prstGeom>
        </p:spPr>
        <p:txBody>
          <a:bodyPr vert="horz" lIns="91367" tIns="45683" rIns="91367" bIns="45683" rtlCol="0" anchor="b"/>
          <a:lstStyle>
            <a:lvl1pPr algn="r">
              <a:defRPr sz="1200"/>
            </a:lvl1pPr>
          </a:lstStyle>
          <a:p>
            <a:fld id="{43D6745C-DCCF-44D9-8757-B2DCF4E076C1}" type="slidenum">
              <a:rPr lang="hr-HR" smtClean="0"/>
              <a:pPr/>
              <a:t>‹#›</a:t>
            </a:fld>
            <a:endParaRPr lang="hr-HR"/>
          </a:p>
        </p:txBody>
      </p:sp>
    </p:spTree>
    <p:extLst>
      <p:ext uri="{BB962C8B-B14F-4D97-AF65-F5344CB8AC3E}">
        <p14:creationId xmlns:p14="http://schemas.microsoft.com/office/powerpoint/2010/main" val="34327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a:t>
            </a:fld>
            <a:endParaRPr lang="hr-HR"/>
          </a:p>
        </p:txBody>
      </p:sp>
    </p:spTree>
    <p:extLst>
      <p:ext uri="{BB962C8B-B14F-4D97-AF65-F5344CB8AC3E}">
        <p14:creationId xmlns:p14="http://schemas.microsoft.com/office/powerpoint/2010/main" val="125972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2</a:t>
            </a:fld>
            <a:endParaRPr lang="hr-HR"/>
          </a:p>
        </p:txBody>
      </p:sp>
    </p:spTree>
    <p:extLst>
      <p:ext uri="{BB962C8B-B14F-4D97-AF65-F5344CB8AC3E}">
        <p14:creationId xmlns:p14="http://schemas.microsoft.com/office/powerpoint/2010/main" val="2225947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7</a:t>
            </a:fld>
            <a:endParaRPr lang="hr-HR"/>
          </a:p>
        </p:txBody>
      </p:sp>
    </p:spTree>
    <p:extLst>
      <p:ext uri="{BB962C8B-B14F-4D97-AF65-F5344CB8AC3E}">
        <p14:creationId xmlns:p14="http://schemas.microsoft.com/office/powerpoint/2010/main" val="2465686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16</a:t>
            </a:fld>
            <a:endParaRPr lang="hr-HR"/>
          </a:p>
        </p:txBody>
      </p:sp>
    </p:spTree>
    <p:extLst>
      <p:ext uri="{BB962C8B-B14F-4D97-AF65-F5344CB8AC3E}">
        <p14:creationId xmlns:p14="http://schemas.microsoft.com/office/powerpoint/2010/main" val="4116170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pic>
        <p:nvPicPr>
          <p:cNvPr id="2" name="Slika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72012" y="6463763"/>
            <a:ext cx="1578463" cy="1153062"/>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0" y="1330038"/>
            <a:ext cx="9753600" cy="7060333"/>
          </a:xfrm>
          <a:noFill/>
          <a:ln>
            <a:miter lim="800000"/>
            <a:headEnd/>
            <a:tailEnd/>
          </a:ln>
        </p:spPr>
        <p:txBody>
          <a:bodyPr vert="horz" wrap="square" lIns="91440" tIns="45720" rIns="91440" bIns="45720" numCol="1" anchorCtr="0" compatLnSpc="1">
            <a:prstTxWarp prst="textNoShape">
              <a:avLst/>
            </a:prstTxWarp>
          </a:bodyPr>
          <a:lstStyle/>
          <a:p>
            <a:r>
              <a:rPr lang="hr-HR" sz="2400" dirty="0">
                <a:solidFill>
                  <a:srgbClr val="0E5837"/>
                </a:solidFill>
              </a:rPr>
              <a:t>Javni poziv udrugama za prijavu </a:t>
            </a:r>
            <a:r>
              <a:rPr lang="hr-HR" sz="2400" dirty="0" smtClean="0">
                <a:solidFill>
                  <a:srgbClr val="0E5837"/>
                </a:solidFill>
              </a:rPr>
              <a:t>programa </a:t>
            </a:r>
            <a:r>
              <a:rPr lang="hr-HR" sz="2400" dirty="0">
                <a:solidFill>
                  <a:srgbClr val="0E5837"/>
                </a:solidFill>
              </a:rPr>
              <a:t>i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projekata </a:t>
            </a:r>
            <a:r>
              <a:rPr lang="hr-HR" sz="2400" dirty="0">
                <a:solidFill>
                  <a:srgbClr val="0E5837"/>
                </a:solidFill>
              </a:rPr>
              <a:t>usmjerenih </a:t>
            </a:r>
            <a:r>
              <a:rPr lang="hr-HR" sz="2400" dirty="0" smtClean="0">
                <a:solidFill>
                  <a:srgbClr val="0E5837"/>
                </a:solidFill>
              </a:rPr>
              <a:t>očuvanju </a:t>
            </a:r>
            <a:r>
              <a:rPr lang="hr-HR" sz="2400" dirty="0">
                <a:solidFill>
                  <a:srgbClr val="0E5837"/>
                </a:solidFill>
              </a:rPr>
              <a:t>digniteta i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promicanju </a:t>
            </a:r>
            <a:r>
              <a:rPr lang="hr-HR" sz="2400" dirty="0">
                <a:solidFill>
                  <a:srgbClr val="0E5837"/>
                </a:solidFill>
              </a:rPr>
              <a:t>istine </a:t>
            </a:r>
            <a:r>
              <a:rPr lang="hr-HR" sz="2400" dirty="0" smtClean="0">
                <a:solidFill>
                  <a:srgbClr val="0E5837"/>
                </a:solidFill>
              </a:rPr>
              <a:t>o </a:t>
            </a:r>
            <a:r>
              <a:rPr lang="hr-HR" sz="2400" dirty="0">
                <a:solidFill>
                  <a:srgbClr val="0E5837"/>
                </a:solidFill>
              </a:rPr>
              <a:t>Domovinskom ratu,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psihološko </a:t>
            </a:r>
            <a:r>
              <a:rPr lang="hr-HR" sz="2400" dirty="0">
                <a:solidFill>
                  <a:srgbClr val="0E5837"/>
                </a:solidFill>
              </a:rPr>
              <a:t>i </a:t>
            </a:r>
            <a:r>
              <a:rPr lang="hr-HR" sz="2400" dirty="0" smtClean="0">
                <a:solidFill>
                  <a:srgbClr val="0E5837"/>
                </a:solidFill>
              </a:rPr>
              <a:t>socijalno </a:t>
            </a:r>
            <a:r>
              <a:rPr lang="hr-HR" sz="2400" dirty="0">
                <a:solidFill>
                  <a:srgbClr val="0E5837"/>
                </a:solidFill>
              </a:rPr>
              <a:t>osnaživanje te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podizanje </a:t>
            </a:r>
            <a:r>
              <a:rPr lang="hr-HR" sz="2400" dirty="0">
                <a:solidFill>
                  <a:srgbClr val="0E5837"/>
                </a:solidFill>
              </a:rPr>
              <a:t>kvalitete </a:t>
            </a:r>
            <a:r>
              <a:rPr lang="hr-HR" sz="2400" dirty="0" smtClean="0">
                <a:solidFill>
                  <a:srgbClr val="0E5837"/>
                </a:solidFill>
              </a:rPr>
              <a:t>življenja hrvatskih branitelja</a:t>
            </a:r>
            <a:br>
              <a:rPr lang="hr-HR" sz="2400" dirty="0" smtClean="0">
                <a:solidFill>
                  <a:srgbClr val="0E5837"/>
                </a:solidFill>
              </a:rPr>
            </a:br>
            <a:r>
              <a:rPr lang="hr-HR" sz="2400" dirty="0" smtClean="0">
                <a:solidFill>
                  <a:srgbClr val="0E5837"/>
                </a:solidFill>
              </a:rPr>
              <a:t>na </a:t>
            </a:r>
            <a:r>
              <a:rPr lang="hr-HR" sz="2400" dirty="0">
                <a:solidFill>
                  <a:srgbClr val="0E5837"/>
                </a:solidFill>
              </a:rPr>
              <a:t>području Krapinsko-zagorske </a:t>
            </a:r>
            <a:r>
              <a:rPr lang="hr-HR" sz="2400" dirty="0" smtClean="0">
                <a:solidFill>
                  <a:srgbClr val="0E5837"/>
                </a:solidFill>
              </a:rPr>
              <a:t>županije</a:t>
            </a:r>
            <a:r>
              <a:rPr lang="hr-HR" sz="2800" dirty="0">
                <a:solidFill>
                  <a:srgbClr val="0E5837"/>
                </a:solidFill>
              </a:rPr>
              <a:t/>
            </a:r>
            <a:br>
              <a:rPr lang="hr-HR" sz="2800" dirty="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r>
            <a:br>
              <a:rPr lang="hr-HR" sz="2000" dirty="0" smtClean="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t>
            </a:r>
            <a:r>
              <a:rPr lang="hr-HR" sz="2400" dirty="0" smtClean="0">
                <a:solidFill>
                  <a:srgbClr val="0E5837"/>
                </a:solidFill>
              </a:rPr>
              <a:t>RADIONICA </a:t>
            </a:r>
            <a:r>
              <a:rPr lang="hr-HR" sz="2400" dirty="0">
                <a:solidFill>
                  <a:srgbClr val="0E5837"/>
                </a:solidFill>
              </a:rPr>
              <a:t>ZA POTENCIJALNE PRIJAVITELJE</a:t>
            </a:r>
            <a:br>
              <a:rPr lang="hr-HR" sz="2400" dirty="0">
                <a:solidFill>
                  <a:srgbClr val="0E5837"/>
                </a:solidFill>
              </a:rPr>
            </a:br>
            <a:r>
              <a:rPr lang="hr-HR" sz="2000" dirty="0">
                <a:solidFill>
                  <a:srgbClr val="0E5837"/>
                </a:solidFill>
              </a:rPr>
              <a:t> </a:t>
            </a:r>
            <a:r>
              <a:rPr lang="hr-HR" sz="2000" dirty="0" smtClean="0">
                <a:solidFill>
                  <a:srgbClr val="0E5837"/>
                </a:solidFill>
              </a:rPr>
              <a:t/>
            </a:r>
            <a:br>
              <a:rPr lang="hr-HR" sz="2000" dirty="0" smtClean="0">
                <a:solidFill>
                  <a:srgbClr val="0E5837"/>
                </a:solidFill>
              </a:rPr>
            </a:br>
            <a:r>
              <a:rPr lang="hr-HR" sz="2000" dirty="0" smtClean="0">
                <a:solidFill>
                  <a:srgbClr val="0E5837"/>
                </a:solidFill>
              </a:rPr>
              <a:t>                                             Bedekovčina 13/02/2019</a:t>
            </a:r>
            <a:r>
              <a:rPr lang="hr-HR" sz="2000" dirty="0"/>
              <a:t/>
            </a:r>
            <a:br>
              <a:rPr lang="hr-HR" sz="2000" dirty="0"/>
            </a:br>
            <a:r>
              <a:rPr lang="hr-HR" sz="2000" dirty="0" smtClean="0"/>
              <a:t/>
            </a:r>
            <a:br>
              <a:rPr lang="hr-HR" sz="2000" dirty="0" smtClean="0"/>
            </a:br>
            <a:endParaRPr lang="hr-HR" sz="2000" dirty="0" smtClean="0"/>
          </a:p>
        </p:txBody>
      </p:sp>
      <p:pic>
        <p:nvPicPr>
          <p:cNvPr id="2" name="Slika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23053" y="5839693"/>
            <a:ext cx="4416875" cy="161593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02673"/>
            <a:ext cx="9942286" cy="6828642"/>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200" dirty="0" smtClean="0">
              <a:solidFill>
                <a:schemeClr val="bg1">
                  <a:lumMod val="20000"/>
                  <a:lumOff val="80000"/>
                </a:schemeClr>
              </a:solidFill>
            </a:endParaRPr>
          </a:p>
          <a:p>
            <a:r>
              <a:rPr lang="hr-HR" sz="2800" dirty="0"/>
              <a:t>Kulturno-umjetničke aktivnosti na tematiku Domovinskog rata (izložbe, likovne kolonije i sl.)</a:t>
            </a:r>
          </a:p>
          <a:p>
            <a:r>
              <a:rPr lang="hr-HR" sz="2800" dirty="0"/>
              <a:t>Edukativni izleti za djecu i mlade s tematikom Domovinskog rata</a:t>
            </a:r>
          </a:p>
          <a:p>
            <a:r>
              <a:rPr lang="hr-HR" sz="2800" dirty="0"/>
              <a:t>Organiziranje i provođenje edukativnih programa o Domovinskom ratu u osnovnim i srednjim školama (uz suglasnost nadležnog Ministarstva)</a:t>
            </a:r>
          </a:p>
          <a:p>
            <a:r>
              <a:rPr lang="hr-HR" sz="2800" dirty="0"/>
              <a:t>Sportsko-natjecateljske i druge rekreativne aktivnosti sa svrhom kvalitetnog provođenja slobodnog vremena branitelja i članova obitelji i brže socijalizacije</a:t>
            </a:r>
          </a:p>
          <a:p>
            <a:r>
              <a:rPr lang="hr-HR" sz="2800" dirty="0"/>
              <a:t>Organiziranje radnih terapija, radionica s edukativnim sadržajima usmjerenima psihološkom i socijalnom osnaživanju </a:t>
            </a:r>
            <a:r>
              <a:rPr lang="hr-HR" sz="2800" dirty="0" smtClean="0"/>
              <a:t>branitelja</a:t>
            </a:r>
            <a:endParaRPr lang="en-US" sz="2800" dirty="0"/>
          </a:p>
        </p:txBody>
      </p:sp>
    </p:spTree>
    <p:extLst>
      <p:ext uri="{BB962C8B-B14F-4D97-AF65-F5344CB8AC3E}">
        <p14:creationId xmlns:p14="http://schemas.microsoft.com/office/powerpoint/2010/main" val="3751457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23455"/>
            <a:ext cx="9942286" cy="6807859"/>
          </a:xfrm>
        </p:spPr>
        <p:txBody>
          <a:bodyPr/>
          <a:lstStyle/>
          <a:p>
            <a:pPr marL="0" indent="0">
              <a:buNone/>
            </a:pPr>
            <a:r>
              <a:rPr lang="hr-HR" dirty="0" smtClean="0">
                <a:solidFill>
                  <a:schemeClr val="bg1">
                    <a:lumMod val="20000"/>
                    <a:lumOff val="80000"/>
                  </a:schemeClr>
                </a:solidFill>
              </a:rPr>
              <a:t>PRIHVATLJIVI TROŠKOVI</a:t>
            </a:r>
          </a:p>
          <a:p>
            <a:pPr marL="0" indent="0">
              <a:buNone/>
            </a:pPr>
            <a:endParaRPr lang="hr-HR" sz="1400" dirty="0">
              <a:solidFill>
                <a:schemeClr val="bg1">
                  <a:lumMod val="20000"/>
                  <a:lumOff val="80000"/>
                </a:schemeClr>
              </a:solidFill>
            </a:endParaRPr>
          </a:p>
          <a:p>
            <a:pPr marL="0" indent="0">
              <a:buNone/>
            </a:pPr>
            <a:r>
              <a:rPr lang="hr-HR" sz="2400" dirty="0" smtClean="0">
                <a:solidFill>
                  <a:schemeClr val="bg1">
                    <a:lumMod val="20000"/>
                    <a:lumOff val="80000"/>
                  </a:schemeClr>
                </a:solidFill>
              </a:rPr>
              <a:t>        </a:t>
            </a:r>
            <a:r>
              <a:rPr lang="hr-HR" sz="2400" dirty="0" smtClean="0"/>
              <a:t>IZRAVNI </a:t>
            </a:r>
            <a:r>
              <a:rPr lang="hr-HR" sz="2400" dirty="0"/>
              <a:t>troškovi:</a:t>
            </a:r>
          </a:p>
          <a:p>
            <a:pPr lvl="1"/>
            <a:r>
              <a:rPr lang="hr-HR" sz="1600" dirty="0"/>
              <a:t>Troškovi </a:t>
            </a:r>
            <a:r>
              <a:rPr lang="hr-HR" sz="1600" dirty="0">
                <a:solidFill>
                  <a:srgbClr val="0E5837"/>
                </a:solidFill>
              </a:rPr>
              <a:t>plaća i naknada voditeljima programa/projekta i vanjskim suradnicima </a:t>
            </a:r>
            <a:r>
              <a:rPr lang="hr-HR" sz="1600" dirty="0"/>
              <a:t>angažiranim na programu/projektu koji odgovaraju stvarnim izdacima za plaće te porezima i doprinosima iz plaće i drugim troškovima vezanim uz plaću, sukladno odredbama Pravilnika i Uredbe;</a:t>
            </a:r>
            <a:endParaRPr lang="en-US" sz="1600" dirty="0"/>
          </a:p>
          <a:p>
            <a:pPr lvl="1"/>
            <a:r>
              <a:rPr lang="hr-HR" sz="1600" dirty="0"/>
              <a:t>Troškovi </a:t>
            </a:r>
            <a:r>
              <a:rPr lang="hr-HR" sz="1600" dirty="0">
                <a:solidFill>
                  <a:srgbClr val="0E5837"/>
                </a:solidFill>
              </a:rPr>
              <a:t>provedbe programa/projekta</a:t>
            </a:r>
            <a:r>
              <a:rPr lang="hr-HR" sz="1600" dirty="0">
                <a:solidFill>
                  <a:schemeClr val="accent1">
                    <a:lumMod val="75000"/>
                  </a:schemeClr>
                </a:solidFill>
              </a:rPr>
              <a:t> </a:t>
            </a:r>
            <a:r>
              <a:rPr lang="hr-HR" sz="1600" dirty="0"/>
              <a:t>kao što su troškovi najma prostora, pripreme i tiska materijala, troškovi osvježenja za sudionike radionica, kotizacija za seminare, intelektualne usluge, troškovi zaposlene osobe koja radi na programu/projektu i sl.; </a:t>
            </a:r>
            <a:endParaRPr lang="en-US" sz="1600" dirty="0"/>
          </a:p>
          <a:p>
            <a:pPr lvl="1"/>
            <a:r>
              <a:rPr lang="hr-HR" sz="1600" dirty="0"/>
              <a:t>Troškovi </a:t>
            </a:r>
            <a:r>
              <a:rPr lang="hr-HR" sz="1600" dirty="0">
                <a:solidFill>
                  <a:srgbClr val="0E5837"/>
                </a:solidFill>
              </a:rPr>
              <a:t>komunikacije</a:t>
            </a:r>
            <a:r>
              <a:rPr lang="hr-HR" sz="1600" dirty="0"/>
              <a:t> kao što su radijske objave, objave u tiskanim medijima, troškovi promotivnog materijala (brošura, letak, promotivne vrećice, majice, USB </a:t>
            </a:r>
            <a:r>
              <a:rPr lang="hr-HR" sz="1600" dirty="0" err="1"/>
              <a:t>stickovi</a:t>
            </a:r>
            <a:r>
              <a:rPr lang="hr-HR" sz="1600" dirty="0"/>
              <a:t> i sl.);</a:t>
            </a:r>
            <a:endParaRPr lang="en-US" sz="1600" dirty="0"/>
          </a:p>
          <a:p>
            <a:pPr lvl="1"/>
            <a:r>
              <a:rPr lang="hr-HR" sz="1600" dirty="0"/>
              <a:t>Troškovi </a:t>
            </a:r>
            <a:r>
              <a:rPr lang="hr-HR" sz="1600" dirty="0">
                <a:solidFill>
                  <a:srgbClr val="0E5837"/>
                </a:solidFill>
              </a:rPr>
              <a:t>opreme</a:t>
            </a:r>
            <a:r>
              <a:rPr lang="hr-HR" sz="1600" dirty="0"/>
              <a:t> koja se nabavlja isključivo za provedbu aktivnosti kao što je računalo, pisač, fotokopirni uređaj, fotoaparat, stolovi, stolice pod uvjetom da se isti upišu u knjigu materijalne imovine, </a:t>
            </a:r>
            <a:r>
              <a:rPr lang="hr-HR" sz="1600" dirty="0">
                <a:solidFill>
                  <a:srgbClr val="0E5837"/>
                </a:solidFill>
              </a:rPr>
              <a:t>do 50% ukupnog iznosa programa/projekta </a:t>
            </a:r>
            <a:r>
              <a:rPr lang="hr-HR" sz="1600" dirty="0"/>
              <a:t>financiranog iz proračuna Krapinsko-zagorske županije. U okviru programa/projekta može se financirati samo ona oprema koja je nužna za provedbu programskih/projektnih aktivnosti;</a:t>
            </a:r>
            <a:endParaRPr lang="en-US" sz="1600" dirty="0"/>
          </a:p>
          <a:p>
            <a:pPr lvl="1"/>
            <a:r>
              <a:rPr lang="hr-HR" sz="1600" dirty="0">
                <a:solidFill>
                  <a:srgbClr val="0E5837"/>
                </a:solidFill>
              </a:rPr>
              <a:t>Naknade i putni troškovi</a:t>
            </a:r>
            <a:r>
              <a:rPr lang="hr-HR" sz="1600" dirty="0">
                <a:solidFill>
                  <a:schemeClr val="accent1">
                    <a:lumMod val="75000"/>
                  </a:schemeClr>
                </a:solidFill>
              </a:rPr>
              <a:t> </a:t>
            </a:r>
            <a:r>
              <a:rPr lang="hr-HR" sz="16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1600" dirty="0"/>
          </a:p>
          <a:p>
            <a:pPr marL="0" indent="0">
              <a:buNone/>
            </a:pPr>
            <a:endParaRPr lang="hr-HR" dirty="0"/>
          </a:p>
          <a:p>
            <a:endParaRPr lang="hr-HR" dirty="0"/>
          </a:p>
        </p:txBody>
      </p:sp>
    </p:spTree>
    <p:extLst>
      <p:ext uri="{BB962C8B-B14F-4D97-AF65-F5344CB8AC3E}">
        <p14:creationId xmlns:p14="http://schemas.microsoft.com/office/powerpoint/2010/main" val="3216319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33845"/>
            <a:ext cx="9768115" cy="6797469"/>
          </a:xfrm>
        </p:spPr>
        <p:txBody>
          <a:bodyPr/>
          <a:lstStyle/>
          <a:p>
            <a:pPr marL="0" indent="0">
              <a:buNone/>
            </a:pPr>
            <a:r>
              <a:rPr lang="hr-HR" dirty="0" smtClean="0">
                <a:solidFill>
                  <a:schemeClr val="bg1">
                    <a:lumMod val="20000"/>
                    <a:lumOff val="80000"/>
                  </a:schemeClr>
                </a:solidFill>
              </a:rPr>
              <a:t>PRIHVATLJIVI TROŠKOVI </a:t>
            </a:r>
          </a:p>
          <a:p>
            <a:pPr marL="0" indent="0">
              <a:buNone/>
            </a:pPr>
            <a:endParaRPr lang="hr-HR" dirty="0" smtClean="0">
              <a:solidFill>
                <a:schemeClr val="bg1">
                  <a:lumMod val="20000"/>
                  <a:lumOff val="80000"/>
                </a:schemeClr>
              </a:solidFill>
            </a:endParaRPr>
          </a:p>
          <a:p>
            <a:r>
              <a:rPr lang="hr-HR" sz="2800" dirty="0" smtClean="0"/>
              <a:t>NEIZRAVNI </a:t>
            </a:r>
            <a:r>
              <a:rPr lang="hr-HR" sz="2800" dirty="0"/>
              <a:t>troškovi</a:t>
            </a:r>
            <a:r>
              <a:rPr lang="hr-HR" dirty="0"/>
              <a:t>:</a:t>
            </a:r>
          </a:p>
          <a:p>
            <a:pPr lvl="1"/>
            <a:r>
              <a:rPr lang="hr-HR" dirty="0"/>
              <a:t>troškovi koji nisu izravno povezani s provedbom programa/projekta kao što su: </a:t>
            </a:r>
            <a:r>
              <a:rPr lang="hr-HR" dirty="0">
                <a:solidFill>
                  <a:srgbClr val="0E5837"/>
                </a:solidFill>
              </a:rPr>
              <a:t>troškovi obavljanja redovne djelatnosti </a:t>
            </a:r>
            <a:r>
              <a:rPr lang="hr-HR" dirty="0"/>
              <a:t>– najam prostora u kojem se odvija program/projekt, energija, voda, uredski materijal, sitan inventar, telefon, pošta i drugi indirektni troškovi koji nisu povezani s provedbom programa/projekta.</a:t>
            </a:r>
          </a:p>
          <a:p>
            <a:r>
              <a:rPr lang="hr-HR" dirty="0"/>
              <a:t>do 30% ukupnog iznosa financiranog programa/projekta sredstvima ovog </a:t>
            </a:r>
            <a:r>
              <a:rPr lang="hr-HR" dirty="0" smtClean="0"/>
              <a:t>Javnog poziva</a:t>
            </a:r>
            <a:endParaRPr lang="en-US" dirty="0"/>
          </a:p>
          <a:p>
            <a:endParaRPr lang="hr-HR" dirty="0"/>
          </a:p>
        </p:txBody>
      </p:sp>
    </p:spTree>
    <p:extLst>
      <p:ext uri="{BB962C8B-B14F-4D97-AF65-F5344CB8AC3E}">
        <p14:creationId xmlns:p14="http://schemas.microsoft.com/office/powerpoint/2010/main" val="1253471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01434" y="571501"/>
            <a:ext cx="9768115" cy="6859814"/>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rgbClr val="0E5837"/>
              </a:solidFill>
            </a:endParaRPr>
          </a:p>
          <a:p>
            <a:pPr lvl="0"/>
            <a:r>
              <a:rPr lang="hr-HR" sz="1800" dirty="0"/>
              <a:t>Obrazac A2: </a:t>
            </a:r>
            <a:r>
              <a:rPr lang="hr-HR" sz="1800" dirty="0">
                <a:solidFill>
                  <a:srgbClr val="0E5837"/>
                </a:solidFill>
              </a:rPr>
              <a:t>OBRAZAC ZA PRIJAVU PROGRAMA/PROJEKTA </a:t>
            </a:r>
            <a:r>
              <a:rPr lang="hr-HR" sz="1800" dirty="0"/>
              <a:t>– vlastoručno potpisan i ovjeren – 1 primjerak u izvorniku u ispisu i istovjetan sadržaj u elektroničkom obliku u PDF formatu, koji sadrži:</a:t>
            </a:r>
            <a:endParaRPr lang="en-US" sz="1800" dirty="0"/>
          </a:p>
          <a:p>
            <a:pPr lvl="1"/>
            <a:r>
              <a:rPr lang="hr-HR" sz="1800" dirty="0"/>
              <a:t>Osnovne podatke o podnositelju prijave programa/projekta</a:t>
            </a:r>
            <a:endParaRPr lang="en-US" sz="1800" dirty="0"/>
          </a:p>
          <a:p>
            <a:pPr lvl="1"/>
            <a:r>
              <a:rPr lang="hr-HR" sz="1800" dirty="0"/>
              <a:t>Osnovne podatke o programu/projektu</a:t>
            </a:r>
            <a:endParaRPr lang="en-US" sz="1800" dirty="0"/>
          </a:p>
          <a:p>
            <a:pPr lvl="1"/>
            <a:r>
              <a:rPr lang="hr-HR" sz="1800" dirty="0"/>
              <a:t>Kontrolnu listu</a:t>
            </a:r>
          </a:p>
          <a:p>
            <a:pPr lvl="0"/>
            <a:r>
              <a:rPr lang="hr-HR" sz="1800" dirty="0"/>
              <a:t>Obrazac A3: </a:t>
            </a:r>
            <a:r>
              <a:rPr lang="hr-HR" sz="1800" dirty="0">
                <a:solidFill>
                  <a:srgbClr val="0E5837"/>
                </a:solidFill>
              </a:rPr>
              <a:t>OBRAZAC PRORAČUNA PROGRAMA/PROJEKTA </a:t>
            </a:r>
            <a:r>
              <a:rPr lang="hr-HR" sz="1800" dirty="0"/>
              <a:t>– vlastoručno potpisan i ovjeren – 1 primjerak u izvorniku u ispisu i istovjetan sadržaj u elektroničkom obliku u Excel formatu </a:t>
            </a:r>
          </a:p>
          <a:p>
            <a:pPr lvl="0"/>
            <a:r>
              <a:rPr lang="hr-HR" sz="1800" dirty="0"/>
              <a:t>Obrazac A4: </a:t>
            </a:r>
            <a:r>
              <a:rPr lang="hr-HR" sz="1800" dirty="0">
                <a:solidFill>
                  <a:srgbClr val="0E5837"/>
                </a:solidFill>
              </a:rPr>
              <a:t>IZJAVA PRIJAVITELJA </a:t>
            </a:r>
            <a:r>
              <a:rPr lang="hr-HR" sz="1800" dirty="0"/>
              <a:t>o zadovoljavanju uvjeta Natječaja vlastoručno potpisana od strane osobe ovlaštene za zastupanje udruge i ovjerena – 1 primjerak u izvorniku u ispisu i istovjetan sadržaj u elektroničkom obliku u PDF formatu</a:t>
            </a:r>
            <a:endParaRPr lang="en-US" sz="1800" dirty="0"/>
          </a:p>
          <a:p>
            <a:r>
              <a:rPr lang="hr-HR" sz="1800" dirty="0"/>
              <a:t>Obrazac A5: </a:t>
            </a:r>
            <a:r>
              <a:rPr lang="hr-HR" sz="1800" dirty="0">
                <a:solidFill>
                  <a:srgbClr val="0E5837"/>
                </a:solidFill>
              </a:rPr>
              <a:t>ŽIVOTOPIS VODITELJA/VODITELJICE PROGRAMA/PROJEKTA </a:t>
            </a:r>
            <a:r>
              <a:rPr lang="hr-HR" sz="1800" dirty="0"/>
              <a:t>ne stariji od 6 mjeseci od dana raspisivanja Natječaja na obrascu životopisa </a:t>
            </a:r>
            <a:r>
              <a:rPr lang="hr-HR" sz="1800" dirty="0" err="1"/>
              <a:t>Europass</a:t>
            </a:r>
            <a:r>
              <a:rPr lang="hr-HR" sz="1800" dirty="0"/>
              <a:t> vlastoručno potpisan s jasno naznačenim datumom popunjavanja životopisa od strane voditelja/voditeljice programa/projekta – 1 primjerak u izvorniku u ispisu i istovjetan sadržaj u elektroničkom obliku u PDF formatu </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175224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sz="2000" dirty="0">
              <a:solidFill>
                <a:schemeClr val="bg1">
                  <a:lumMod val="20000"/>
                  <a:lumOff val="80000"/>
                </a:schemeClr>
              </a:solidFill>
            </a:endParaRPr>
          </a:p>
          <a:p>
            <a:pPr lvl="0"/>
            <a:r>
              <a:rPr lang="hr-HR" sz="2000" dirty="0"/>
              <a:t>Obrazac A6: </a:t>
            </a:r>
            <a:r>
              <a:rPr lang="hr-HR" sz="2000" dirty="0">
                <a:solidFill>
                  <a:srgbClr val="0E5837"/>
                </a:solidFill>
              </a:rPr>
              <a:t>IZJAVA O PARTNERSTVU NA PROGRAMU/PROJEKTU </a:t>
            </a:r>
            <a:r>
              <a:rPr lang="hr-HR" sz="2000" dirty="0"/>
              <a:t>– vlastoručno potpisana i ovjerena pečatom od strane svih partnera u programu/projektu – 1 primjerak u izvorniku u ispisu i istovjetan sadržaj u elektroničkom obliku u PDF formatu </a:t>
            </a:r>
            <a:endParaRPr lang="en-US" sz="2000" dirty="0"/>
          </a:p>
          <a:p>
            <a:pPr lvl="0"/>
            <a:r>
              <a:rPr lang="hr-HR" sz="2000" dirty="0"/>
              <a:t>Obrazac A7: </a:t>
            </a:r>
            <a:r>
              <a:rPr lang="hr-HR" sz="2000" dirty="0">
                <a:solidFill>
                  <a:srgbClr val="0E5837"/>
                </a:solidFill>
              </a:rPr>
              <a:t>IZJAVA O ZAPOŠLJAVANJU OSOBE NA PROGRAMU/PROJEKTU </a:t>
            </a:r>
            <a:r>
              <a:rPr lang="hr-HR" sz="2000" dirty="0"/>
              <a:t>vlastoručno potpisana od strane voditelja/voditeljice programa/projekta i osobe ovlaštene za zastupanje udruge te ovjerena – 1 primjerak u izvorniku u ispisu i istovjetan sadržaj u elektroničkom obliku u PDF formatu (izjava se dostavlja i ukoliko se ne zapošljava</a:t>
            </a:r>
            <a:r>
              <a:rPr lang="hr-HR" sz="2000" dirty="0" smtClean="0"/>
              <a:t>)</a:t>
            </a:r>
          </a:p>
          <a:p>
            <a:pPr lvl="0"/>
            <a:r>
              <a:rPr lang="en-US" sz="2000" dirty="0" err="1" smtClean="0"/>
              <a:t>Obrazac</a:t>
            </a:r>
            <a:r>
              <a:rPr lang="en-US" sz="2000" dirty="0" smtClean="0"/>
              <a:t> </a:t>
            </a:r>
            <a:r>
              <a:rPr lang="en-US" sz="2000" dirty="0"/>
              <a:t>A8</a:t>
            </a:r>
            <a:r>
              <a:rPr lang="hr-HR" sz="2000" dirty="0"/>
              <a:t>:</a:t>
            </a:r>
            <a:r>
              <a:rPr lang="en-US" sz="2000" dirty="0"/>
              <a:t> </a:t>
            </a:r>
            <a:r>
              <a:rPr lang="en-US" sz="2000" dirty="0" smtClean="0">
                <a:solidFill>
                  <a:srgbClr val="0E5837"/>
                </a:solidFill>
              </a:rPr>
              <a:t>IZJAVA </a:t>
            </a:r>
            <a:r>
              <a:rPr lang="en-US" sz="2000" dirty="0">
                <a:solidFill>
                  <a:srgbClr val="0E5837"/>
                </a:solidFill>
              </a:rPr>
              <a:t>UDRUGE KOJA NEMA REGISTRIRANO SJEDIŠTE NA PODRUČJU KRAPINSKO-ZAGORSKE ŽUPANIJE </a:t>
            </a:r>
            <a:r>
              <a:rPr lang="en-US" sz="2000" dirty="0"/>
              <a:t>– </a:t>
            </a:r>
            <a:r>
              <a:rPr lang="en-US" sz="2000" dirty="0" err="1"/>
              <a:t>vlastoručno</a:t>
            </a:r>
            <a:r>
              <a:rPr lang="en-US" sz="2000" dirty="0"/>
              <a:t> </a:t>
            </a:r>
            <a:r>
              <a:rPr lang="en-US" sz="2000" dirty="0" err="1"/>
              <a:t>potpisana</a:t>
            </a:r>
            <a:r>
              <a:rPr lang="en-US" sz="2000" dirty="0"/>
              <a:t> i </a:t>
            </a:r>
            <a:r>
              <a:rPr lang="en-US" sz="2000" dirty="0" err="1"/>
              <a:t>ovjerena</a:t>
            </a:r>
            <a:r>
              <a:rPr lang="en-US" sz="2000" dirty="0"/>
              <a:t> – 1 </a:t>
            </a:r>
            <a:r>
              <a:rPr lang="en-US" sz="2000" dirty="0" err="1"/>
              <a:t>primjerak</a:t>
            </a:r>
            <a:r>
              <a:rPr lang="en-US" sz="2000" dirty="0"/>
              <a:t> u </a:t>
            </a:r>
            <a:r>
              <a:rPr lang="en-US" sz="2000" dirty="0" err="1"/>
              <a:t>izvorniku</a:t>
            </a:r>
            <a:r>
              <a:rPr lang="en-US" sz="2000" dirty="0"/>
              <a:t> u </a:t>
            </a:r>
            <a:r>
              <a:rPr lang="en-US" sz="2000" dirty="0" err="1"/>
              <a:t>ispisu</a:t>
            </a:r>
            <a:r>
              <a:rPr lang="en-US" sz="2000" dirty="0"/>
              <a:t> i </a:t>
            </a:r>
            <a:r>
              <a:rPr lang="en-US" sz="2000" dirty="0" err="1"/>
              <a:t>istovjetan</a:t>
            </a:r>
            <a:r>
              <a:rPr lang="en-US" sz="2000" dirty="0"/>
              <a:t> </a:t>
            </a:r>
            <a:r>
              <a:rPr lang="en-US" sz="2000" dirty="0" err="1"/>
              <a:t>sadržaj</a:t>
            </a:r>
            <a:r>
              <a:rPr lang="en-US" sz="2000" dirty="0"/>
              <a:t> u </a:t>
            </a:r>
            <a:r>
              <a:rPr lang="en-US" sz="2000" dirty="0" err="1"/>
              <a:t>elektroničkom</a:t>
            </a:r>
            <a:r>
              <a:rPr lang="en-US" sz="2000" dirty="0"/>
              <a:t> </a:t>
            </a:r>
            <a:r>
              <a:rPr lang="en-US" sz="2000" dirty="0" err="1"/>
              <a:t>obliku</a:t>
            </a:r>
            <a:r>
              <a:rPr lang="en-US" sz="2000" dirty="0"/>
              <a:t> u PDF </a:t>
            </a:r>
            <a:r>
              <a:rPr lang="en-US" sz="2000" dirty="0" err="1"/>
              <a:t>formatu</a:t>
            </a:r>
            <a:endParaRPr lang="hr-HR" sz="2000" dirty="0" smtClean="0"/>
          </a:p>
          <a:p>
            <a:pPr lvl="0"/>
            <a:r>
              <a:rPr lang="hr-HR" sz="2000" dirty="0" smtClean="0"/>
              <a:t>Obrazac A9</a:t>
            </a:r>
            <a:r>
              <a:rPr lang="hr-HR" sz="2000" dirty="0" smtClean="0">
                <a:solidFill>
                  <a:srgbClr val="FF0000"/>
                </a:solidFill>
              </a:rPr>
              <a:t>: </a:t>
            </a:r>
            <a:r>
              <a:rPr lang="en-US" sz="2000" dirty="0" smtClean="0">
                <a:solidFill>
                  <a:srgbClr val="FF0000"/>
                </a:solidFill>
              </a:rPr>
              <a:t>IZJAVA </a:t>
            </a:r>
            <a:r>
              <a:rPr lang="en-US" sz="2000" dirty="0">
                <a:solidFill>
                  <a:srgbClr val="FF0000"/>
                </a:solidFill>
              </a:rPr>
              <a:t>O NEPOSTOJANJU DVOSTRUKOG FINANCIRANJA PROGRAMA/PROJEKTA </a:t>
            </a:r>
            <a:r>
              <a:rPr lang="en-US" sz="2000" dirty="0"/>
              <a:t>– </a:t>
            </a:r>
            <a:r>
              <a:rPr lang="en-US" sz="2000" dirty="0" err="1"/>
              <a:t>vlastoručno</a:t>
            </a:r>
            <a:r>
              <a:rPr lang="en-US" sz="2000" dirty="0"/>
              <a:t> </a:t>
            </a:r>
            <a:r>
              <a:rPr lang="en-US" sz="2000" dirty="0" err="1"/>
              <a:t>potpisana</a:t>
            </a:r>
            <a:r>
              <a:rPr lang="en-US" sz="2000" dirty="0"/>
              <a:t> i </a:t>
            </a:r>
            <a:r>
              <a:rPr lang="en-US" sz="2000" dirty="0" err="1"/>
              <a:t>ovjerena</a:t>
            </a:r>
            <a:r>
              <a:rPr lang="en-US" sz="2000" dirty="0"/>
              <a:t> – 1 </a:t>
            </a:r>
            <a:r>
              <a:rPr lang="en-US" sz="2000" dirty="0" err="1"/>
              <a:t>primjerak</a:t>
            </a:r>
            <a:r>
              <a:rPr lang="en-US" sz="2000" dirty="0"/>
              <a:t> u </a:t>
            </a:r>
            <a:r>
              <a:rPr lang="en-US" sz="2000" dirty="0" err="1"/>
              <a:t>izvorniku</a:t>
            </a:r>
            <a:r>
              <a:rPr lang="en-US" sz="2000" dirty="0"/>
              <a:t> u </a:t>
            </a:r>
            <a:r>
              <a:rPr lang="en-US" sz="2000" dirty="0" err="1"/>
              <a:t>ispisu</a:t>
            </a:r>
            <a:r>
              <a:rPr lang="en-US" sz="2000" dirty="0"/>
              <a:t>, </a:t>
            </a:r>
            <a:r>
              <a:rPr lang="en-US" sz="2000" dirty="0" err="1"/>
              <a:t>dostavlja</a:t>
            </a:r>
            <a:r>
              <a:rPr lang="en-US" sz="2000" dirty="0"/>
              <a:t> se </a:t>
            </a:r>
            <a:r>
              <a:rPr lang="en-US" sz="2000" dirty="0" err="1"/>
              <a:t>neposredno</a:t>
            </a:r>
            <a:r>
              <a:rPr lang="en-US" sz="2000" dirty="0"/>
              <a:t> </a:t>
            </a:r>
            <a:r>
              <a:rPr lang="en-US" sz="2000" dirty="0" err="1"/>
              <a:t>prije</a:t>
            </a:r>
            <a:r>
              <a:rPr lang="en-US" sz="2000" dirty="0"/>
              <a:t> </a:t>
            </a:r>
            <a:r>
              <a:rPr lang="en-US" sz="2000" dirty="0" err="1"/>
              <a:t>potpisivanja</a:t>
            </a:r>
            <a:r>
              <a:rPr lang="en-US" sz="2000" dirty="0"/>
              <a:t> </a:t>
            </a:r>
            <a:r>
              <a:rPr lang="en-US" sz="2000" dirty="0" err="1"/>
              <a:t>ugovora</a:t>
            </a:r>
            <a:endParaRPr lang="hr-HR" sz="2000" dirty="0"/>
          </a:p>
          <a:p>
            <a:endParaRPr lang="hr-HR" sz="1800" dirty="0"/>
          </a:p>
          <a:p>
            <a:pPr marL="0" indent="0">
              <a:buNone/>
            </a:pPr>
            <a:endParaRPr lang="hr-HR" sz="1800" dirty="0"/>
          </a:p>
        </p:txBody>
      </p:sp>
    </p:spTree>
    <p:extLst>
      <p:ext uri="{BB962C8B-B14F-4D97-AF65-F5344CB8AC3E}">
        <p14:creationId xmlns:p14="http://schemas.microsoft.com/office/powerpoint/2010/main" val="3725550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chemeClr val="bg1">
                  <a:lumMod val="20000"/>
                  <a:lumOff val="80000"/>
                </a:schemeClr>
              </a:solidFill>
            </a:endParaRPr>
          </a:p>
          <a:p>
            <a:pPr lvl="0"/>
            <a:r>
              <a:rPr lang="hr-HR" sz="2000" dirty="0" smtClean="0">
                <a:solidFill>
                  <a:srgbClr val="0E5837"/>
                </a:solidFill>
              </a:rPr>
              <a:t>IZVJEŠĆE </a:t>
            </a:r>
            <a:r>
              <a:rPr lang="hr-HR" sz="2000" dirty="0">
                <a:solidFill>
                  <a:srgbClr val="0E5837"/>
                </a:solidFill>
              </a:rPr>
              <a:t>O ORGANIZIRANOM VOLONTIRANJU </a:t>
            </a:r>
            <a:r>
              <a:rPr lang="hr-HR" sz="2000" dirty="0"/>
              <a:t>prema nadležnom ministarstvu za 2018. godinu – 1 primjerak preslike u ispisu (ili ispis izvješća – potpisanog i ovjerenog) i istovjetan sadržaj u elektroničkom obliku u PDF formatu (dostavljaju samo prijavitelji koji su u 2018. godini provodili organizirano volontiranje i podnosili ovo izvješće)</a:t>
            </a:r>
            <a:endParaRPr lang="en-US" sz="2000" dirty="0"/>
          </a:p>
          <a:p>
            <a:pPr lvl="0"/>
            <a:r>
              <a:rPr lang="hr-HR" sz="2000" dirty="0">
                <a:solidFill>
                  <a:srgbClr val="0E5837"/>
                </a:solidFill>
              </a:rPr>
              <a:t>UVJERENJE NADLEŽNOG SUDA DA SE NE VODI KAZNENI POSTUPAK PROTIV ODGOVORNE OSOBE U UDRUZI I VODITELJA PROGRAMA za prijavitelja i partnere </a:t>
            </a:r>
            <a:r>
              <a:rPr lang="hr-HR" sz="2000" dirty="0"/>
              <a:t>na programu/projektu – 1 primjerak u izvorniku u ispisu </a:t>
            </a:r>
            <a:r>
              <a:rPr lang="hr-HR" sz="2000" dirty="0">
                <a:solidFill>
                  <a:srgbClr val="FF0000"/>
                </a:solidFill>
              </a:rPr>
              <a:t>dostavlja se prije potpisivanja ugovora </a:t>
            </a:r>
            <a:endParaRPr lang="en-US" sz="2000" dirty="0">
              <a:solidFill>
                <a:srgbClr val="FF0000"/>
              </a:solidFill>
            </a:endParaRPr>
          </a:p>
          <a:p>
            <a:pPr lvl="0"/>
            <a:r>
              <a:rPr lang="hr-HR" sz="2000" dirty="0">
                <a:solidFill>
                  <a:srgbClr val="0E5837"/>
                </a:solidFill>
              </a:rPr>
              <a:t>POTVRDA MINISTARSTVA FINANCIJA, POREZNE UPRAVE O NEPOSTOJANJU POREZNOG DUGA za prijavitelje i partnere </a:t>
            </a:r>
            <a:r>
              <a:rPr lang="hr-HR" sz="2000" dirty="0"/>
              <a:t>na programu/projektu – 1 primjerak u izvorniku u ispisu – </a:t>
            </a:r>
            <a:r>
              <a:rPr lang="hr-HR" sz="2000" dirty="0">
                <a:solidFill>
                  <a:srgbClr val="FF0000"/>
                </a:solidFill>
              </a:rPr>
              <a:t>dostavlja se prije potpisivanja </a:t>
            </a:r>
            <a:r>
              <a:rPr lang="hr-HR" sz="2000" dirty="0" smtClean="0">
                <a:solidFill>
                  <a:srgbClr val="FF0000"/>
                </a:solidFill>
              </a:rPr>
              <a:t>ugovora</a:t>
            </a:r>
            <a:endParaRPr lang="en-US" sz="2000" dirty="0">
              <a:solidFill>
                <a:srgbClr val="FF0000"/>
              </a:solidFill>
            </a:endParaRPr>
          </a:p>
          <a:p>
            <a:endParaRPr lang="hr-HR" sz="2400" dirty="0"/>
          </a:p>
          <a:p>
            <a:pPr marL="0" indent="0">
              <a:buNone/>
            </a:pPr>
            <a:endParaRPr lang="hr-HR" sz="2400" dirty="0"/>
          </a:p>
        </p:txBody>
      </p:sp>
    </p:spTree>
    <p:extLst>
      <p:ext uri="{BB962C8B-B14F-4D97-AF65-F5344CB8AC3E}">
        <p14:creationId xmlns:p14="http://schemas.microsoft.com/office/powerpoint/2010/main" val="3486176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82360" y="1314577"/>
            <a:ext cx="9768115" cy="5908919"/>
          </a:xfrm>
        </p:spPr>
        <p:txBody>
          <a:bodyPr/>
          <a:lstStyle/>
          <a:p>
            <a:pPr marL="0" indent="0">
              <a:buNone/>
            </a:pPr>
            <a:r>
              <a:rPr lang="hr-HR" dirty="0" smtClean="0">
                <a:solidFill>
                  <a:srgbClr val="0E5837"/>
                </a:solidFill>
              </a:rPr>
              <a:t>                  PREDAJA PRIJAVE</a:t>
            </a:r>
          </a:p>
          <a:p>
            <a:pPr marL="0" indent="0">
              <a:buNone/>
            </a:pPr>
            <a:endParaRPr lang="hr-HR" dirty="0"/>
          </a:p>
        </p:txBody>
      </p:sp>
      <p:sp>
        <p:nvSpPr>
          <p:cNvPr id="3" name="Rezervirano mjesto sadržaja 2"/>
          <p:cNvSpPr txBox="1">
            <a:spLocks/>
          </p:cNvSpPr>
          <p:nvPr/>
        </p:nvSpPr>
        <p:spPr bwMode="auto">
          <a:xfrm>
            <a:off x="881917" y="2369127"/>
            <a:ext cx="3168352" cy="4525963"/>
          </a:xfrm>
          <a:prstGeom prst="rect">
            <a:avLst/>
          </a:prstGeom>
          <a:solidFill>
            <a:srgbClr val="98C4A4"/>
          </a:solidFill>
          <a:ln w="9525">
            <a:solidFill>
              <a:schemeClr val="accent1">
                <a:lumMod val="50000"/>
              </a:schemeClr>
            </a:solidFill>
            <a:miter lim="800000"/>
            <a:headEnd/>
            <a:tailEnd/>
          </a:ln>
        </p:spPr>
        <p:txBody>
          <a:bodyPr vert="horz" wrap="square" lIns="101526" tIns="50763" rIns="101526" bIns="50763" numCol="1" anchor="t" anchorCtr="0" compatLnSpc="1">
            <a:prstTxWarp prst="textNoShape">
              <a:avLst/>
            </a:prstTxWarp>
            <a:normAutofit fontScale="6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b="1" kern="0" dirty="0" smtClean="0"/>
              <a:t>NA PROPISANIM OBRASCIMA </a:t>
            </a:r>
            <a:r>
              <a:rPr lang="hr-HR" kern="0" dirty="0" smtClean="0"/>
              <a:t>(www.kzz.hr &gt; Natječaji i javni pozivi)</a:t>
            </a:r>
          </a:p>
          <a:p>
            <a:pPr marL="0" indent="0">
              <a:buFontTx/>
              <a:buNone/>
            </a:pPr>
            <a:endParaRPr lang="hr-HR" kern="0" dirty="0" smtClean="0"/>
          </a:p>
          <a:p>
            <a:pPr marL="0" indent="0">
              <a:buFontTx/>
              <a:buNone/>
            </a:pPr>
            <a:r>
              <a:rPr lang="hr-HR" b="1" kern="0" dirty="0" smtClean="0"/>
              <a:t>POŠTOM, KURIRSKOM SLUŽBOM ILI OSOBNOM PREDAJOM U PISARNICU KZŽ </a:t>
            </a:r>
            <a:r>
              <a:rPr lang="hr-HR" kern="0" dirty="0" smtClean="0"/>
              <a:t>(preporučena pošiljka najkasnije zadnjeg dana za predaju do 24,00 sata, osobno ili kurirskom službom  u pisarnicu do 14,30 sati)</a:t>
            </a:r>
            <a:endParaRPr lang="en-US" kern="0" dirty="0" smtClean="0"/>
          </a:p>
          <a:p>
            <a:endParaRPr lang="hr-HR" kern="0" dirty="0"/>
          </a:p>
        </p:txBody>
      </p:sp>
      <p:sp>
        <p:nvSpPr>
          <p:cNvPr id="4" name="Rezervirano mjesto sadržaja 3"/>
          <p:cNvSpPr txBox="1">
            <a:spLocks/>
          </p:cNvSpPr>
          <p:nvPr/>
        </p:nvSpPr>
        <p:spPr>
          <a:xfrm>
            <a:off x="5024836" y="2369127"/>
            <a:ext cx="3610744" cy="4525963"/>
          </a:xfrm>
          <a:prstGeom prst="rect">
            <a:avLst/>
          </a:prstGeom>
          <a:solidFill>
            <a:srgbClr val="98C4A4"/>
          </a:solidFill>
          <a:ln>
            <a:solidFill>
              <a:srgbClr val="0E5837"/>
            </a:solidFill>
          </a:ln>
        </p:spPr>
        <p:txBody>
          <a:bodyPr>
            <a:normAutofit fontScale="70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r>
              <a:rPr lang="hr-HR" b="1" kern="0" dirty="0" smtClean="0">
                <a:solidFill>
                  <a:schemeClr val="accent4">
                    <a:lumMod val="75000"/>
                  </a:schemeClr>
                </a:solidFill>
              </a:rPr>
              <a:t>ROK – 25. VELJAČE 2019. GODINE</a:t>
            </a:r>
          </a:p>
          <a:p>
            <a:endParaRPr lang="hr-HR" kern="0" dirty="0" smtClean="0"/>
          </a:p>
          <a:p>
            <a:r>
              <a:rPr lang="hr-HR" sz="2200" kern="0" dirty="0" smtClean="0"/>
              <a:t>Prijavitelj dostavlja dokumentaciju za prijavu programa/projekta</a:t>
            </a:r>
          </a:p>
          <a:p>
            <a:pPr lvl="1"/>
            <a:r>
              <a:rPr lang="hr-HR" sz="2200" u="sng" kern="0" dirty="0" smtClean="0"/>
              <a:t>u ispisu - papirnatom obliku</a:t>
            </a:r>
          </a:p>
          <a:p>
            <a:pPr lvl="2"/>
            <a:r>
              <a:rPr lang="hr-HR" sz="2200" kern="0" dirty="0" smtClean="0"/>
              <a:t>Potpisanu i ovjerenu pečatom (osim Životopisa voditelja/voditeljice programa/projekta koji treba biti samo potpisan)</a:t>
            </a:r>
          </a:p>
          <a:p>
            <a:pPr lvl="2"/>
            <a:r>
              <a:rPr lang="hr-HR" sz="2200" kern="0" dirty="0" smtClean="0"/>
              <a:t>S naznačenim datumom i mjestom popunjavanja </a:t>
            </a:r>
          </a:p>
          <a:p>
            <a:pPr lvl="1">
              <a:buFont typeface="Gill Sans MT" panose="020B0502020104020203" pitchFamily="34" charset="-18"/>
              <a:buChar char="–"/>
            </a:pPr>
            <a:r>
              <a:rPr lang="hr-HR" sz="2200" kern="0" dirty="0" smtClean="0"/>
              <a:t>obavezno istovjetan sadržaj </a:t>
            </a:r>
            <a:r>
              <a:rPr lang="hr-HR" sz="2200" u="sng" kern="0" dirty="0" smtClean="0"/>
              <a:t>u elektronskom obliku</a:t>
            </a:r>
            <a:r>
              <a:rPr lang="hr-HR" sz="2200" kern="0" dirty="0" smtClean="0"/>
              <a:t> na mediju za pohranu podataka (CD-u, USB-u i sl.) u PDF formatu, izuzev Proračuna koji se dostavlja u Excel formatu </a:t>
            </a:r>
            <a:endParaRPr lang="en-US" sz="2200" kern="0" dirty="0"/>
          </a:p>
        </p:txBody>
      </p:sp>
    </p:spTree>
    <p:extLst>
      <p:ext uri="{BB962C8B-B14F-4D97-AF65-F5344CB8AC3E}">
        <p14:creationId xmlns:p14="http://schemas.microsoft.com/office/powerpoint/2010/main" val="286798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sz="2800" dirty="0" smtClean="0">
                <a:solidFill>
                  <a:srgbClr val="0E5837"/>
                </a:solidFill>
              </a:rPr>
              <a:t>  Adresa</a:t>
            </a:r>
            <a:r>
              <a:rPr lang="hr-HR" sz="2800" dirty="0">
                <a:solidFill>
                  <a:srgbClr val="0E5837"/>
                </a:solidFill>
              </a:rPr>
              <a:t>:</a:t>
            </a:r>
            <a:r>
              <a:rPr lang="hr-HR" sz="2800" dirty="0"/>
              <a:t/>
            </a:r>
            <a:br>
              <a:rPr lang="hr-HR" sz="2800" dirty="0"/>
            </a:br>
            <a:r>
              <a:rPr lang="hr-HR" sz="2800" dirty="0" smtClean="0"/>
              <a:t>  Krapinsko-zagorska </a:t>
            </a:r>
            <a:r>
              <a:rPr lang="hr-HR" sz="2800" dirty="0"/>
              <a:t>županija</a:t>
            </a:r>
            <a:br>
              <a:rPr lang="hr-HR" sz="2800" dirty="0"/>
            </a:br>
            <a:r>
              <a:rPr lang="hr-HR" sz="2800" dirty="0" smtClean="0"/>
              <a:t>  Upravni </a:t>
            </a:r>
            <a:r>
              <a:rPr lang="hr-HR" sz="2800" dirty="0"/>
              <a:t>odjel za zdravstvo, socijalnu skrb, udruge i mlade</a:t>
            </a:r>
            <a:br>
              <a:rPr lang="hr-HR" sz="2800" dirty="0"/>
            </a:br>
            <a:r>
              <a:rPr lang="hr-HR" sz="2800" dirty="0" smtClean="0"/>
              <a:t>  Magistratska </a:t>
            </a:r>
            <a:r>
              <a:rPr lang="hr-HR" sz="2800" dirty="0"/>
              <a:t>1</a:t>
            </a:r>
            <a:br>
              <a:rPr lang="hr-HR" sz="2800" dirty="0"/>
            </a:br>
            <a:r>
              <a:rPr lang="hr-HR" sz="2800" dirty="0" smtClean="0"/>
              <a:t>  49000 Krapina</a:t>
            </a:r>
          </a:p>
          <a:p>
            <a:pPr marL="0" indent="0">
              <a:buNone/>
            </a:pPr>
            <a:r>
              <a:rPr lang="hr-HR" sz="2800" dirty="0" smtClean="0">
                <a:solidFill>
                  <a:srgbClr val="0E5837"/>
                </a:solidFill>
              </a:rPr>
              <a:t>  Na </a:t>
            </a:r>
            <a:r>
              <a:rPr lang="hr-HR" sz="2800" dirty="0">
                <a:solidFill>
                  <a:srgbClr val="0E5837"/>
                </a:solidFill>
              </a:rPr>
              <a:t>omotnici naznačiti:</a:t>
            </a:r>
          </a:p>
          <a:p>
            <a:pPr marL="0" indent="0">
              <a:buNone/>
            </a:pPr>
            <a:r>
              <a:rPr lang="hr-HR" sz="2800" dirty="0" smtClean="0"/>
              <a:t> „</a:t>
            </a:r>
            <a:r>
              <a:rPr lang="hr-HR" sz="2800" dirty="0"/>
              <a:t>Prijava na Javni poziv udrugama za prijavu programa i projekata usmjerenih očuvanju digniteta i promicanju istine o Domovinskom ratu, psihološko i socijalno osnaživanje te podizanje kvalitete življenja hrvatskih branitelja na području Krapinsko-zagorske županije– NE </a:t>
            </a:r>
            <a:r>
              <a:rPr lang="hr-HR" sz="2800" dirty="0" smtClean="0"/>
              <a:t>OTVARATI”</a:t>
            </a:r>
            <a:endParaRPr lang="hr-HR" sz="2800" dirty="0"/>
          </a:p>
        </p:txBody>
      </p:sp>
    </p:spTree>
    <p:extLst>
      <p:ext uri="{BB962C8B-B14F-4D97-AF65-F5344CB8AC3E}">
        <p14:creationId xmlns:p14="http://schemas.microsoft.com/office/powerpoint/2010/main" val="2528930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02673"/>
            <a:ext cx="9768115" cy="6755905"/>
          </a:xfrm>
        </p:spPr>
        <p:txBody>
          <a:bodyPr/>
          <a:lstStyle/>
          <a:p>
            <a:pPr marL="0" indent="0">
              <a:buNone/>
            </a:pPr>
            <a:r>
              <a:rPr lang="hr-HR" dirty="0">
                <a:solidFill>
                  <a:schemeClr val="bg1">
                    <a:lumMod val="20000"/>
                    <a:lumOff val="80000"/>
                  </a:schemeClr>
                </a:solidFill>
              </a:rPr>
              <a:t>POSTUPAK DODJELE FINANCIJSKIH </a:t>
            </a:r>
            <a:r>
              <a:rPr lang="hr-HR" dirty="0" smtClean="0">
                <a:solidFill>
                  <a:schemeClr val="bg1">
                    <a:lumMod val="20000"/>
                    <a:lumOff val="80000"/>
                  </a:schemeClr>
                </a:solidFill>
              </a:rPr>
              <a:t>POTPORA</a:t>
            </a:r>
          </a:p>
          <a:p>
            <a:pPr marL="0" indent="0">
              <a:buNone/>
            </a:pPr>
            <a:endParaRPr lang="hr-HR" sz="2400" dirty="0" smtClean="0"/>
          </a:p>
          <a:p>
            <a:pPr marL="457200" indent="-457200">
              <a:buFont typeface="+mj-lt"/>
              <a:buAutoNum type="arabicPeriod"/>
            </a:pPr>
            <a:r>
              <a:rPr lang="hr-HR" sz="2400" dirty="0"/>
              <a:t>Administrativna provjera – Povjerenstvo za provjeru ispunjavanja propisanih uvjeta </a:t>
            </a:r>
            <a:r>
              <a:rPr lang="hr-HR" sz="2400" dirty="0" smtClean="0"/>
              <a:t>Javnog poziva</a:t>
            </a:r>
          </a:p>
          <a:p>
            <a:pPr marL="457200" indent="-457200">
              <a:buFont typeface="+mj-lt"/>
              <a:buAutoNum type="arabicPeriod"/>
            </a:pPr>
            <a:r>
              <a:rPr lang="hr-HR" sz="2400" dirty="0" smtClean="0"/>
              <a:t>Procjena </a:t>
            </a:r>
            <a:r>
              <a:rPr lang="hr-HR" sz="2400" dirty="0"/>
              <a:t>prijava – Povjerenstvo za ocjenjivanje prijava na </a:t>
            </a:r>
            <a:r>
              <a:rPr lang="hr-HR" sz="2400" dirty="0" smtClean="0"/>
              <a:t>Javni poziv</a:t>
            </a:r>
            <a:endParaRPr lang="hr-HR" sz="2400" dirty="0"/>
          </a:p>
          <a:p>
            <a:pPr marL="457200" indent="-457200">
              <a:buFont typeface="+mj-lt"/>
              <a:buAutoNum type="arabicPeriod"/>
            </a:pPr>
            <a:r>
              <a:rPr lang="hr-HR" sz="2400" dirty="0"/>
              <a:t>Dostava dodatne </a:t>
            </a:r>
            <a:r>
              <a:rPr lang="hr-HR" sz="2400" dirty="0" smtClean="0"/>
              <a:t>dokumentacije (Obrazac A9, potvrde o nekažnjavanju i potvrde Porezne uprave)</a:t>
            </a:r>
            <a:endParaRPr lang="hr-HR" sz="2400" dirty="0"/>
          </a:p>
          <a:p>
            <a:pPr marL="457200" indent="-457200">
              <a:buFont typeface="+mj-lt"/>
              <a:buAutoNum type="arabicPeriod"/>
            </a:pPr>
            <a:r>
              <a:rPr lang="hr-HR" sz="2400" dirty="0"/>
              <a:t>Obavijest o donesenoj odluci o dodjeli bespovratnih sredstava</a:t>
            </a:r>
          </a:p>
          <a:p>
            <a:pPr marL="457200" indent="-457200">
              <a:buFont typeface="+mj-lt"/>
              <a:buAutoNum type="arabicPeriod"/>
            </a:pPr>
            <a:r>
              <a:rPr lang="hr-HR" sz="2400" dirty="0"/>
              <a:t>Ugovaranje</a:t>
            </a:r>
          </a:p>
          <a:p>
            <a:pPr marL="457200" indent="-457200">
              <a:buFont typeface="+mj-lt"/>
              <a:buAutoNum type="arabicPeriod"/>
            </a:pPr>
            <a:r>
              <a:rPr lang="hr-HR" sz="2400" dirty="0"/>
              <a:t>Podnošenje prigovora – Povjerenstvo za rješavanje o prigovorima u postupcima dodjele sredstava </a:t>
            </a:r>
            <a:r>
              <a:rPr lang="hr-HR" sz="2400" dirty="0" smtClean="0"/>
              <a:t>udrugama</a:t>
            </a:r>
            <a:endParaRPr lang="hr-HR" sz="2400" dirty="0"/>
          </a:p>
          <a:p>
            <a:pPr marL="0" indent="0">
              <a:buNone/>
            </a:pPr>
            <a:r>
              <a:rPr lang="hr-HR" sz="2400" dirty="0"/>
              <a:t>OCJENJIVANJE PRISTIGLIH PRIJAVA, DONOŠENJE ODLUKE O FINANCIRANJU TE POTPISIVANJE UGOVORA – U ROKU OD </a:t>
            </a:r>
            <a:r>
              <a:rPr lang="hr-HR" sz="2400" dirty="0">
                <a:solidFill>
                  <a:srgbClr val="0E5837"/>
                </a:solidFill>
              </a:rPr>
              <a:t>120 DANA</a:t>
            </a:r>
            <a:r>
              <a:rPr lang="hr-HR" sz="2400" dirty="0">
                <a:solidFill>
                  <a:schemeClr val="accent1">
                    <a:lumMod val="75000"/>
                  </a:schemeClr>
                </a:solidFill>
              </a:rPr>
              <a:t> </a:t>
            </a:r>
            <a:r>
              <a:rPr lang="hr-HR" sz="2400" dirty="0"/>
              <a:t>OD ROKA ZA PREDAJU </a:t>
            </a:r>
            <a:endParaRPr lang="en-US" sz="2400" dirty="0"/>
          </a:p>
          <a:p>
            <a:endParaRPr lang="hr-HR" dirty="0"/>
          </a:p>
        </p:txBody>
      </p:sp>
    </p:spTree>
    <p:extLst>
      <p:ext uri="{BB962C8B-B14F-4D97-AF65-F5344CB8AC3E}">
        <p14:creationId xmlns:p14="http://schemas.microsoft.com/office/powerpoint/2010/main" val="298775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endParaRPr lang="hr-HR" dirty="0" smtClean="0"/>
          </a:p>
          <a:p>
            <a:pPr marL="0" indent="0">
              <a:buNone/>
            </a:pPr>
            <a:endParaRPr lang="hr-HR" dirty="0"/>
          </a:p>
          <a:p>
            <a:pPr marL="0" indent="0">
              <a:buNone/>
            </a:pPr>
            <a:endParaRPr lang="hr-HR" dirty="0" smtClean="0"/>
          </a:p>
          <a:p>
            <a:pPr marL="0" indent="0">
              <a:buNone/>
            </a:pPr>
            <a:endParaRPr lang="hr-HR" dirty="0"/>
          </a:p>
          <a:p>
            <a:pPr marL="0" indent="0">
              <a:buNone/>
            </a:pPr>
            <a:r>
              <a:rPr lang="hr-HR" dirty="0" smtClean="0"/>
              <a:t>PREGLED </a:t>
            </a:r>
            <a:r>
              <a:rPr lang="hr-HR" dirty="0"/>
              <a:t>OBRAZACA…</a:t>
            </a:r>
          </a:p>
        </p:txBody>
      </p:sp>
    </p:spTree>
    <p:extLst>
      <p:ext uri="{BB962C8B-B14F-4D97-AF65-F5344CB8AC3E}">
        <p14:creationId xmlns:p14="http://schemas.microsoft.com/office/powerpoint/2010/main" val="3633776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561109"/>
            <a:ext cx="9768115" cy="6870206"/>
          </a:xfrm>
        </p:spPr>
        <p:txBody>
          <a:bodyPr/>
          <a:lstStyle/>
          <a:p>
            <a:pPr marL="0" indent="0">
              <a:buNone/>
            </a:pPr>
            <a:r>
              <a:rPr lang="hr-HR" dirty="0">
                <a:solidFill>
                  <a:schemeClr val="bg1">
                    <a:lumMod val="20000"/>
                    <a:lumOff val="80000"/>
                  </a:schemeClr>
                </a:solidFill>
              </a:rPr>
              <a:t>CILJEVI</a:t>
            </a:r>
          </a:p>
        </p:txBody>
      </p:sp>
      <p:sp>
        <p:nvSpPr>
          <p:cNvPr id="3" name="Pravokutnik 2"/>
          <p:cNvSpPr/>
          <p:nvPr/>
        </p:nvSpPr>
        <p:spPr>
          <a:xfrm>
            <a:off x="174171" y="1413166"/>
            <a:ext cx="4564084" cy="4154984"/>
          </a:xfrm>
          <a:prstGeom prst="rect">
            <a:avLst/>
          </a:prstGeom>
        </p:spPr>
        <p:txBody>
          <a:bodyPr wrap="square">
            <a:spAutoFit/>
          </a:bodyPr>
          <a:lstStyle/>
          <a:p>
            <a:r>
              <a:rPr lang="hr-HR" b="1" dirty="0">
                <a:solidFill>
                  <a:srgbClr val="0E5837"/>
                </a:solidFill>
              </a:rPr>
              <a:t>OPĆI CILJ</a:t>
            </a:r>
          </a:p>
          <a:p>
            <a:r>
              <a:rPr lang="hr-HR" dirty="0"/>
              <a:t>Osnaživanje organizacija civilnog društva u provedbi programa i projekata usmjerenih očuvanju digniteta i promicanju istine o Domovinskom ratu, psihološko i socijalno osnaživanje te podizanje kvalitete življenja hrvatskih branitelja na području Krapinsko-zagorske </a:t>
            </a:r>
            <a:r>
              <a:rPr lang="hr-HR" dirty="0" smtClean="0"/>
              <a:t>županije</a:t>
            </a:r>
            <a:endParaRPr lang="hr-HR" dirty="0"/>
          </a:p>
        </p:txBody>
      </p:sp>
      <p:sp>
        <p:nvSpPr>
          <p:cNvPr id="4" name="Rezervirano mjesto sadržaja 3"/>
          <p:cNvSpPr txBox="1">
            <a:spLocks/>
          </p:cNvSpPr>
          <p:nvPr/>
        </p:nvSpPr>
        <p:spPr>
          <a:xfrm>
            <a:off x="4603173" y="1413166"/>
            <a:ext cx="5195453" cy="584755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1" i="0" u="none" strike="noStrike" kern="1200" cap="none" spc="0" normalizeH="0" baseline="0" noProof="0" dirty="0" smtClean="0">
                <a:ln>
                  <a:noFill/>
                </a:ln>
                <a:solidFill>
                  <a:srgbClr val="0E5837"/>
                </a:solidFill>
                <a:effectLst/>
                <a:uLnTx/>
                <a:uFillTx/>
                <a:latin typeface="Calibri" panose="020F0502020204030204" pitchFamily="34" charset="0"/>
                <a:ea typeface="+mn-ea"/>
                <a:cs typeface="+mn-cs"/>
              </a:rPr>
              <a:t>SPECIFIČNI CILJEVI </a:t>
            </a:r>
          </a:p>
          <a:p>
            <a:pPr fontAlgn="auto">
              <a:spcAft>
                <a:spcPts val="0"/>
              </a:spcAft>
              <a:defRPr/>
            </a:pPr>
            <a:r>
              <a:rPr lang="hr-HR" sz="3600" dirty="0">
                <a:solidFill>
                  <a:sysClr val="windowText" lastClr="000000"/>
                </a:solidFill>
              </a:rPr>
              <a:t>Pozitivno utjecati na percepciju članova udruga na potrebu zaštite dostojanstva i vrednovanja njihovog doprinosa u obrani suvereniteta RH, kao i na percepciju zajednice o njima</a:t>
            </a:r>
          </a:p>
          <a:p>
            <a:pPr marL="0" lvl="0" indent="0" fontAlgn="auto">
              <a:spcAft>
                <a:spcPts val="0"/>
              </a:spcAft>
              <a:buNone/>
              <a:defRPr/>
            </a:pPr>
            <a:endParaRPr lang="hr-HR" sz="3600" dirty="0">
              <a:solidFill>
                <a:sysClr val="windowText" lastClr="000000"/>
              </a:solidFill>
            </a:endParaRPr>
          </a:p>
          <a:p>
            <a:pPr fontAlgn="auto">
              <a:spcAft>
                <a:spcPts val="0"/>
              </a:spcAft>
              <a:defRPr/>
            </a:pPr>
            <a:r>
              <a:rPr lang="hr-HR" sz="3600" dirty="0">
                <a:solidFill>
                  <a:sysClr val="windowText" lastClr="000000"/>
                </a:solidFill>
              </a:rPr>
              <a:t>Podići kvalitetu življenja hrv. branitelja, stradalnika i članova njihovih obitelji kroz radne aktivnosti i terapije, sportsko-natjecateljske, kulturno-umjetničke i druge rekreativne aktivnosti koje će pridonijeti njihovoj psihosocijalnoj rehabilitaciji i </a:t>
            </a:r>
            <a:r>
              <a:rPr lang="hr-HR" sz="3600" dirty="0" smtClean="0">
                <a:solidFill>
                  <a:sysClr val="windowText" lastClr="000000"/>
                </a:solidFill>
              </a:rPr>
              <a:t>resocijalizaciji</a:t>
            </a:r>
            <a:endParaRPr lang="hr-HR" sz="3600" dirty="0">
              <a:solidFill>
                <a:sysClr val="windowText" lastClr="000000"/>
              </a:solidFill>
            </a:endParaRPr>
          </a:p>
        </p:txBody>
      </p:sp>
    </p:spTree>
    <p:extLst>
      <p:ext uri="{BB962C8B-B14F-4D97-AF65-F5344CB8AC3E}">
        <p14:creationId xmlns:p14="http://schemas.microsoft.com/office/powerpoint/2010/main" val="286235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58635" y="2467967"/>
            <a:ext cx="9768115" cy="5908919"/>
          </a:xfrm>
        </p:spPr>
        <p:txBody>
          <a:bodyPr/>
          <a:lstStyle/>
          <a:p>
            <a:r>
              <a:rPr lang="fi-FI" dirty="0">
                <a:solidFill>
                  <a:srgbClr val="0E5837"/>
                </a:solidFill>
              </a:rPr>
              <a:t>Pitanja vezana uz prijavu </a:t>
            </a:r>
            <a:r>
              <a:rPr lang="fi-FI" dirty="0" smtClean="0">
                <a:solidFill>
                  <a:srgbClr val="0E5837"/>
                </a:solidFill>
              </a:rPr>
              <a:t>programa/projekta</a:t>
            </a:r>
            <a:r>
              <a:rPr lang="fi-FI" dirty="0"/>
              <a:t/>
            </a:r>
            <a:br>
              <a:rPr lang="fi-FI" dirty="0"/>
            </a:br>
            <a:r>
              <a:rPr lang="fi-FI" dirty="0"/>
              <a:t/>
            </a:r>
            <a:br>
              <a:rPr lang="fi-FI" dirty="0"/>
            </a:br>
            <a:r>
              <a:rPr lang="fi-FI" dirty="0" smtClean="0"/>
              <a:t>http</a:t>
            </a:r>
            <a:r>
              <a:rPr lang="fi-FI" dirty="0"/>
              <a:t>://</a:t>
            </a:r>
            <a:r>
              <a:rPr lang="fi-FI" dirty="0" smtClean="0"/>
              <a:t>www.kzz.hr/poziv-programi-branitelji-2019</a:t>
            </a:r>
            <a:endParaRPr lang="hr-HR" dirty="0" smtClean="0"/>
          </a:p>
          <a:p>
            <a:endParaRPr lang="hr-HR" dirty="0" smtClean="0"/>
          </a:p>
          <a:p>
            <a:pPr marL="0" indent="0">
              <a:buNone/>
            </a:pPr>
            <a:r>
              <a:rPr lang="hr-HR" dirty="0" smtClean="0"/>
              <a:t>    Najkasnije </a:t>
            </a:r>
            <a:r>
              <a:rPr lang="hr-HR" dirty="0"/>
              <a:t>do 18. veljače 2019. godine!</a:t>
            </a:r>
            <a:r>
              <a:rPr lang="en-US" dirty="0"/>
              <a:t/>
            </a:r>
            <a:br>
              <a:rPr lang="en-US" dirty="0"/>
            </a:br>
            <a:endParaRPr lang="hr-HR" dirty="0" smtClean="0"/>
          </a:p>
          <a:p>
            <a:endParaRPr lang="fi-FI" dirty="0"/>
          </a:p>
          <a:p>
            <a:endParaRPr lang="fi-FI" dirty="0"/>
          </a:p>
          <a:p>
            <a:endParaRPr lang="hr-HR" dirty="0"/>
          </a:p>
        </p:txBody>
      </p:sp>
    </p:spTree>
    <p:extLst>
      <p:ext uri="{BB962C8B-B14F-4D97-AF65-F5344CB8AC3E}">
        <p14:creationId xmlns:p14="http://schemas.microsoft.com/office/powerpoint/2010/main" val="3836318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1330037"/>
            <a:ext cx="9768115" cy="6101278"/>
          </a:xfrm>
        </p:spPr>
        <p:txBody>
          <a:bodyPr/>
          <a:lstStyle/>
          <a:p>
            <a:pPr marL="0" indent="0">
              <a:buNone/>
            </a:pPr>
            <a:r>
              <a:rPr lang="hr-HR" dirty="0"/>
              <a:t> </a:t>
            </a:r>
            <a:r>
              <a:rPr lang="hr-HR" dirty="0" smtClean="0"/>
              <a:t> </a:t>
            </a:r>
            <a:r>
              <a:rPr lang="hr-HR" dirty="0" smtClean="0">
                <a:solidFill>
                  <a:srgbClr val="0E5837"/>
                </a:solidFill>
              </a:rPr>
              <a:t>Izmjene </a:t>
            </a:r>
            <a:r>
              <a:rPr lang="hr-HR" dirty="0">
                <a:solidFill>
                  <a:srgbClr val="0E5837"/>
                </a:solidFill>
              </a:rPr>
              <a:t>u odnosu na prošlu </a:t>
            </a:r>
            <a:r>
              <a:rPr lang="hr-HR" dirty="0" smtClean="0">
                <a:solidFill>
                  <a:srgbClr val="0E5837"/>
                </a:solidFill>
              </a:rPr>
              <a:t>godinu</a:t>
            </a:r>
          </a:p>
          <a:p>
            <a:r>
              <a:rPr lang="hr-HR" sz="2800" dirty="0"/>
              <a:t>Moguće je prijaviti samo programe/projekte regionalnog </a:t>
            </a:r>
            <a:r>
              <a:rPr lang="hr-HR" sz="2800" dirty="0" smtClean="0"/>
              <a:t>značaja</a:t>
            </a:r>
          </a:p>
          <a:p>
            <a:pPr marL="342900" lvl="0" indent="-342900" defTabSz="914400" fontAlgn="auto">
              <a:spcAft>
                <a:spcPts val="0"/>
              </a:spcAft>
              <a:buFont typeface="Arial" panose="020B0604020202020204" pitchFamily="34" charset="0"/>
              <a:buChar char="•"/>
            </a:pPr>
            <a:r>
              <a:rPr lang="hr-HR" sz="2800" kern="1200" dirty="0" smtClean="0">
                <a:solidFill>
                  <a:prstClr val="black"/>
                </a:solidFill>
              </a:rPr>
              <a:t>Obrazac A9- </a:t>
            </a:r>
            <a:r>
              <a:rPr lang="pt-BR" sz="2800" kern="1200" dirty="0">
                <a:solidFill>
                  <a:prstClr val="black"/>
                </a:solidFill>
              </a:rPr>
              <a:t>IZJAVA O NEPOSTOJANJU DVOSTRUKOG FINANCIRANJA PROGRAMA/PROJEKTA</a:t>
            </a:r>
            <a:r>
              <a:rPr lang="hr-HR" sz="2800" kern="1200" dirty="0">
                <a:solidFill>
                  <a:prstClr val="black"/>
                </a:solidFill>
              </a:rPr>
              <a:t> –novi obrazac, dostavlja se neposredno prije </a:t>
            </a:r>
            <a:r>
              <a:rPr lang="hr-HR" sz="2800" kern="1200" dirty="0" smtClean="0">
                <a:solidFill>
                  <a:prstClr val="black"/>
                </a:solidFill>
              </a:rPr>
              <a:t>ugovaranja</a:t>
            </a:r>
            <a:endParaRPr lang="hr-HR" sz="2800" kern="1200" dirty="0">
              <a:solidFill>
                <a:prstClr val="black"/>
              </a:solidFill>
            </a:endParaRPr>
          </a:p>
          <a:p>
            <a:pPr marL="342900" lvl="0" indent="-342900" defTabSz="914400" fontAlgn="auto">
              <a:spcAft>
                <a:spcPts val="0"/>
              </a:spcAft>
              <a:buFont typeface="Arial" panose="020B0604020202020204" pitchFamily="34" charset="0"/>
              <a:buChar char="•"/>
            </a:pPr>
            <a:r>
              <a:rPr lang="hr-HR" sz="2800" kern="1200" dirty="0">
                <a:solidFill>
                  <a:prstClr val="black"/>
                </a:solidFill>
              </a:rPr>
              <a:t>Potvrda o nekažnjavanju kao i potvrda Porezne uprave dostavljaju se neposredno prije ugovaranja</a:t>
            </a:r>
          </a:p>
          <a:p>
            <a:pPr marL="0" indent="0">
              <a:buNone/>
            </a:pPr>
            <a:endParaRPr lang="hr-HR" sz="3600" dirty="0"/>
          </a:p>
        </p:txBody>
      </p:sp>
    </p:spTree>
    <p:extLst>
      <p:ext uri="{BB962C8B-B14F-4D97-AF65-F5344CB8AC3E}">
        <p14:creationId xmlns:p14="http://schemas.microsoft.com/office/powerpoint/2010/main" val="282748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30137" y="4031671"/>
            <a:ext cx="4998028" cy="924792"/>
          </a:xfrm>
        </p:spPr>
        <p:txBody>
          <a:bodyPr/>
          <a:lstStyle/>
          <a:p>
            <a:pPr algn="ctr"/>
            <a:r>
              <a:rPr lang="hr-HR" sz="4000" dirty="0" smtClean="0">
                <a:solidFill>
                  <a:srgbClr val="0E5837"/>
                </a:solidFill>
              </a:rPr>
              <a:t>HVALA NA PAŽNJI!</a:t>
            </a:r>
            <a:endParaRPr lang="hr-HR" sz="4000" dirty="0">
              <a:solidFill>
                <a:srgbClr val="0E5837"/>
              </a:solidFill>
            </a:endParaRPr>
          </a:p>
        </p:txBody>
      </p:sp>
      <p:pic>
        <p:nvPicPr>
          <p:cNvPr id="3" name="Slika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2037" y="6052128"/>
            <a:ext cx="3992419" cy="146064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65018"/>
            <a:ext cx="9768115" cy="6506523"/>
          </a:xfrm>
        </p:spPr>
        <p:txBody>
          <a:bodyPr/>
          <a:lstStyle/>
          <a:p>
            <a:pPr marL="0" indent="0">
              <a:buNone/>
            </a:pPr>
            <a:r>
              <a:rPr lang="hr-HR" dirty="0" smtClean="0">
                <a:solidFill>
                  <a:schemeClr val="bg1">
                    <a:lumMod val="20000"/>
                    <a:lumOff val="80000"/>
                  </a:schemeClr>
                </a:solidFill>
              </a:rPr>
              <a:t>FINANCIJSKA POTPORA</a:t>
            </a:r>
          </a:p>
          <a:p>
            <a:pPr marL="0" indent="0">
              <a:buNone/>
            </a:pPr>
            <a:endParaRPr lang="hr-HR" dirty="0" smtClean="0">
              <a:solidFill>
                <a:schemeClr val="bg1">
                  <a:lumMod val="20000"/>
                  <a:lumOff val="80000"/>
                </a:schemeClr>
              </a:solidFill>
            </a:endParaRPr>
          </a:p>
          <a:p>
            <a:r>
              <a:rPr lang="hr-HR" dirty="0" smtClean="0">
                <a:solidFill>
                  <a:schemeClr val="accent1">
                    <a:lumMod val="50000"/>
                  </a:schemeClr>
                </a:solidFill>
              </a:rPr>
              <a:t>ukupno osigurano 250.000,00 kn u okviru javnog poziva</a:t>
            </a:r>
          </a:p>
          <a:p>
            <a:r>
              <a:rPr lang="hr-HR" sz="2800" dirty="0" smtClean="0"/>
              <a:t>maksimalni </a:t>
            </a:r>
            <a:r>
              <a:rPr lang="hr-HR" sz="2800" dirty="0"/>
              <a:t>iznos traženih sredstava po projektu – 30.000,00 kn</a:t>
            </a:r>
          </a:p>
          <a:p>
            <a:r>
              <a:rPr lang="hr-HR" sz="2800" dirty="0"/>
              <a:t>do 100% iznosa za financiranje</a:t>
            </a:r>
          </a:p>
          <a:p>
            <a:r>
              <a:rPr lang="hr-HR" sz="2800" dirty="0"/>
              <a:t>prednost – sufinanciranje iz vlastitih i drugih izvora</a:t>
            </a:r>
          </a:p>
          <a:p>
            <a:r>
              <a:rPr lang="hr-HR" sz="2800" dirty="0"/>
              <a:t>provedba najviše 12 mjeseci</a:t>
            </a:r>
          </a:p>
          <a:p>
            <a:r>
              <a:rPr lang="hr-HR" sz="2800" dirty="0" smtClean="0">
                <a:solidFill>
                  <a:srgbClr val="FF0000"/>
                </a:solidFill>
              </a:rPr>
              <a:t>samo programi/projekti </a:t>
            </a:r>
            <a:r>
              <a:rPr lang="hr-HR" sz="2800" dirty="0">
                <a:solidFill>
                  <a:srgbClr val="FF0000"/>
                </a:solidFill>
              </a:rPr>
              <a:t>regionalnog </a:t>
            </a:r>
            <a:r>
              <a:rPr lang="hr-HR" sz="2800" dirty="0" smtClean="0">
                <a:solidFill>
                  <a:srgbClr val="FF0000"/>
                </a:solidFill>
              </a:rPr>
              <a:t>značaja</a:t>
            </a:r>
          </a:p>
          <a:p>
            <a:endParaRPr lang="hr-HR" dirty="0"/>
          </a:p>
        </p:txBody>
      </p:sp>
    </p:spTree>
    <p:extLst>
      <p:ext uri="{BB962C8B-B14F-4D97-AF65-F5344CB8AC3E}">
        <p14:creationId xmlns:p14="http://schemas.microsoft.com/office/powerpoint/2010/main" val="4467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buNone/>
            </a:pPr>
            <a:endParaRPr lang="hr-HR" sz="1800" dirty="0" smtClean="0">
              <a:solidFill>
                <a:schemeClr val="bg1">
                  <a:lumMod val="20000"/>
                  <a:lumOff val="80000"/>
                </a:schemeClr>
              </a:solidFill>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6 mjeseci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Javnog poziva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županije</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iznimno,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može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se javiti i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nema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registrirano sjedište na području Krapinsko-zagorske županije, ali koja putem svojeg ustrojstvenog oblika bez svojstva pravne osobe (podružnice, ogranka, kluba i slično) sukladno statutu udruge,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na području KZŽ kontinuirano, u periodu od najmanje 5 godina prije datuma raspisivanja ovog Javnog poziva provodi programe/projekte u području u području u kojem se objavljuje ovaj Javni poziv i koja ima članove s prebivalištem na području KZŽ</a:t>
            </a:r>
          </a:p>
          <a:p>
            <a:endParaRPr lang="hr-HR" sz="2400" dirty="0"/>
          </a:p>
          <a:p>
            <a:pPr marL="0" indent="0">
              <a:buNone/>
            </a:pPr>
            <a:endParaRPr lang="hr-HR" sz="2400" dirty="0"/>
          </a:p>
          <a:p>
            <a:pPr marL="0" indent="0">
              <a:buNone/>
            </a:pPr>
            <a:endParaRPr lang="hr-HR" dirty="0"/>
          </a:p>
        </p:txBody>
      </p:sp>
    </p:spTree>
    <p:extLst>
      <p:ext uri="{BB962C8B-B14F-4D97-AF65-F5344CB8AC3E}">
        <p14:creationId xmlns:p14="http://schemas.microsoft.com/office/powerpoint/2010/main" val="514082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lgn="just">
              <a:lnSpc>
                <a:spcPct val="107000"/>
              </a:lnSpc>
              <a:buNone/>
            </a:pPr>
            <a:endParaRPr lang="hr-HR"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neprofitnih organizacija i transparentno vodi financijsko poslovanje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organizacija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udruga da je osoba ovlaštena za zastupanje udruge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potpis ugovora o financiranju)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 </a:t>
            </a:r>
            <a:r>
              <a:rPr lang="hr-HR" sz="24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mandatu</a:t>
            </a:r>
          </a:p>
          <a:p>
            <a:pPr algn="just">
              <a:lnSpc>
                <a:spcPct val="107000"/>
              </a:lnSpc>
            </a:pPr>
            <a:r>
              <a:rPr lang="en-US" sz="2400" dirty="0" err="1">
                <a:ea typeface="Times New Roman" panose="02020603050405020304" pitchFamily="18" charset="0"/>
                <a:cs typeface="Times New Roman" panose="02020603050405020304" pitchFamily="18" charset="0"/>
              </a:rPr>
              <a:t>udruga</a:t>
            </a:r>
            <a:r>
              <a:rPr lang="en-US" sz="2400" dirty="0">
                <a:ea typeface="Times New Roman" panose="02020603050405020304" pitchFamily="18" charset="0"/>
                <a:cs typeface="Times New Roman" panose="02020603050405020304" pitchFamily="18" charset="0"/>
              </a:rPr>
              <a:t> je </a:t>
            </a:r>
            <a:r>
              <a:rPr lang="en-US" sz="2400" dirty="0" err="1">
                <a:solidFill>
                  <a:srgbClr val="0E5837"/>
                </a:solidFill>
                <a:ea typeface="Times New Roman" panose="02020603050405020304" pitchFamily="18" charset="0"/>
                <a:cs typeface="Times New Roman" panose="02020603050405020304" pitchFamily="18" charset="0"/>
              </a:rPr>
              <a:t>ispunila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ugovorene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obveze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preuzete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temeljem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prijašnjih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ugovora</a:t>
            </a:r>
            <a:r>
              <a:rPr lang="en-US" sz="2400" dirty="0">
                <a:solidFill>
                  <a:srgbClr val="0E5837"/>
                </a:solidFill>
                <a:ea typeface="Times New Roman" panose="02020603050405020304" pitchFamily="18" charset="0"/>
                <a:cs typeface="Times New Roman" panose="02020603050405020304" pitchFamily="18" charset="0"/>
              </a:rPr>
              <a:t> o </a:t>
            </a:r>
            <a:r>
              <a:rPr lang="en-US" sz="2400" dirty="0" err="1">
                <a:solidFill>
                  <a:srgbClr val="0E5837"/>
                </a:solidFill>
                <a:ea typeface="Times New Roman" panose="02020603050405020304" pitchFamily="18" charset="0"/>
                <a:cs typeface="Times New Roman" panose="02020603050405020304" pitchFamily="18" charset="0"/>
              </a:rPr>
              <a:t>dodjeli</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sredstava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prema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Krapinsko-zagorskoj</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županiji</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te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svim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drugim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davateljima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financijskih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sredstava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iz</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javnih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izvora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što</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potvrđuje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izjavom</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koju</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potpisuje</a:t>
            </a:r>
            <a:r>
              <a:rPr lang="en-US" sz="2400" dirty="0">
                <a:ea typeface="Times New Roman" panose="02020603050405020304" pitchFamily="18" charset="0"/>
                <a:cs typeface="Times New Roman" panose="02020603050405020304" pitchFamily="18" charset="0"/>
              </a:rPr>
              <a:t> osoba </a:t>
            </a:r>
            <a:r>
              <a:rPr lang="en-US" sz="2400" dirty="0" err="1">
                <a:ea typeface="Times New Roman" panose="02020603050405020304" pitchFamily="18" charset="0"/>
                <a:cs typeface="Times New Roman" panose="02020603050405020304" pitchFamily="18" charset="0"/>
              </a:rPr>
              <a:t>ovlaštena</a:t>
            </a:r>
            <a:r>
              <a:rPr lang="en-US" sz="2400" dirty="0">
                <a:ea typeface="Times New Roman" panose="02020603050405020304" pitchFamily="18" charset="0"/>
                <a:cs typeface="Times New Roman" panose="02020603050405020304" pitchFamily="18" charset="0"/>
              </a:rPr>
              <a:t> za </a:t>
            </a:r>
            <a:r>
              <a:rPr lang="en-US" sz="2400" dirty="0" err="1">
                <a:ea typeface="Times New Roman" panose="02020603050405020304" pitchFamily="18" charset="0"/>
                <a:cs typeface="Times New Roman" panose="02020603050405020304" pitchFamily="18" charset="0"/>
              </a:rPr>
              <a:t>zastupanje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udruge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Izjava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prijavitelja</a:t>
            </a:r>
            <a:r>
              <a:rPr lang="en-US" sz="2400" dirty="0">
                <a:ea typeface="Times New Roman" panose="02020603050405020304" pitchFamily="18" charset="0"/>
                <a:cs typeface="Times New Roman" panose="02020603050405020304" pitchFamily="18" charset="0"/>
              </a:rPr>
              <a:t> - </a:t>
            </a:r>
            <a:r>
              <a:rPr lang="en-US" sz="2400" dirty="0" err="1">
                <a:ea typeface="Times New Roman" panose="02020603050405020304" pitchFamily="18" charset="0"/>
                <a:cs typeface="Times New Roman" panose="02020603050405020304" pitchFamily="18" charset="0"/>
              </a:rPr>
              <a:t>obrazac</a:t>
            </a:r>
            <a:r>
              <a:rPr lang="en-US" sz="2400" dirty="0">
                <a:ea typeface="Times New Roman" panose="02020603050405020304" pitchFamily="18" charset="0"/>
                <a:cs typeface="Times New Roman" panose="02020603050405020304" pitchFamily="18" charset="0"/>
              </a:rPr>
              <a:t> A4 i </a:t>
            </a:r>
            <a:r>
              <a:rPr lang="en-US" sz="2400" dirty="0" err="1">
                <a:ea typeface="Times New Roman" panose="02020603050405020304" pitchFamily="18" charset="0"/>
                <a:cs typeface="Times New Roman" panose="02020603050405020304" pitchFamily="18" charset="0"/>
              </a:rPr>
              <a:t>potvrdom</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izdanom</a:t>
            </a:r>
            <a:r>
              <a:rPr lang="en-US" sz="2400" dirty="0">
                <a:ea typeface="Times New Roman" panose="02020603050405020304" pitchFamily="18" charset="0"/>
                <a:cs typeface="Times New Roman" panose="02020603050405020304" pitchFamily="18" charset="0"/>
              </a:rPr>
              <a:t> od </a:t>
            </a:r>
            <a:r>
              <a:rPr lang="en-US" sz="2400" dirty="0" err="1">
                <a:ea typeface="Times New Roman" panose="02020603050405020304" pitchFamily="18" charset="0"/>
                <a:cs typeface="Times New Roman" panose="02020603050405020304" pitchFamily="18" charset="0"/>
              </a:rPr>
              <a:t>strane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Ministarstva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financija</a:t>
            </a:r>
            <a:r>
              <a:rPr lang="en-US" sz="2400" dirty="0">
                <a:ea typeface="Times New Roman" panose="02020603050405020304" pitchFamily="18" charset="0"/>
                <a:cs typeface="Times New Roman" panose="02020603050405020304" pitchFamily="18" charset="0"/>
              </a:rPr>
              <a:t> - </a:t>
            </a:r>
            <a:r>
              <a:rPr lang="en-US" sz="2400" dirty="0" err="1">
                <a:ea typeface="Times New Roman" panose="02020603050405020304" pitchFamily="18" charset="0"/>
                <a:cs typeface="Times New Roman" panose="02020603050405020304" pitchFamily="18" charset="0"/>
              </a:rPr>
              <a:t>Porezne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uprave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koja</a:t>
            </a:r>
            <a:r>
              <a:rPr lang="en-US" sz="2400" dirty="0">
                <a:ea typeface="Times New Roman" panose="02020603050405020304" pitchFamily="18" charset="0"/>
                <a:cs typeface="Times New Roman" panose="02020603050405020304" pitchFamily="18" charset="0"/>
              </a:rPr>
              <a:t> se </a:t>
            </a:r>
            <a:r>
              <a:rPr lang="en-US" sz="2400" dirty="0" err="1">
                <a:ea typeface="Times New Roman" panose="02020603050405020304" pitchFamily="18" charset="0"/>
                <a:cs typeface="Times New Roman" panose="02020603050405020304" pitchFamily="18" charset="0"/>
              </a:rPr>
              <a:t>dostavlja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prije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potpisivanja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ugovora</a:t>
            </a:r>
            <a:r>
              <a:rPr lang="en-US" sz="2400" dirty="0">
                <a:ea typeface="Times New Roman" panose="02020603050405020304" pitchFamily="18" charset="0"/>
                <a:cs typeface="Times New Roman" panose="02020603050405020304" pitchFamily="18" charset="0"/>
              </a:rPr>
              <a:t> o </a:t>
            </a:r>
            <a:r>
              <a:rPr lang="en-US" sz="2400" dirty="0" err="1">
                <a:ea typeface="Times New Roman" panose="02020603050405020304" pitchFamily="18" charset="0"/>
                <a:cs typeface="Times New Roman" panose="02020603050405020304" pitchFamily="18" charset="0"/>
              </a:rPr>
              <a:t>dodjeli</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financijskih</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sredstava</a:t>
            </a:r>
            <a:r>
              <a:rPr lang="en-US" sz="2400" dirty="0">
                <a:ea typeface="Times New Roman" panose="02020603050405020304" pitchFamily="18" charset="0"/>
                <a:cs typeface="Times New Roman" panose="02020603050405020304" pitchFamily="18" charset="0"/>
              </a:rPr>
              <a:t>)</a:t>
            </a:r>
          </a:p>
          <a:p>
            <a:pPr algn="just">
              <a:lnSpc>
                <a:spcPct val="107000"/>
              </a:lnSpc>
            </a:pPr>
            <a:endParaRPr lang="en-US" sz="2400" dirty="0">
              <a:ea typeface="Times New Roman" panose="02020603050405020304" pitchFamily="18" charset="0"/>
              <a:cs typeface="Times New Roman" panose="02020603050405020304" pitchFamily="18" charset="0"/>
            </a:endParaRPr>
          </a:p>
          <a:p>
            <a:endParaRPr lang="hr-HR" sz="2400" dirty="0"/>
          </a:p>
          <a:p>
            <a:pPr marL="0" indent="0">
              <a:buNone/>
            </a:pPr>
            <a:endParaRPr lang="hr-HR" sz="2400" dirty="0"/>
          </a:p>
          <a:p>
            <a:pPr marL="0" indent="0">
              <a:buNone/>
            </a:pPr>
            <a:endParaRPr lang="hr-HR" dirty="0"/>
          </a:p>
        </p:txBody>
      </p:sp>
    </p:spTree>
    <p:extLst>
      <p:ext uri="{BB962C8B-B14F-4D97-AF65-F5344CB8AC3E}">
        <p14:creationId xmlns:p14="http://schemas.microsoft.com/office/powerpoint/2010/main" val="3373041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65018"/>
            <a:ext cx="9768115" cy="6735123"/>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endParaRPr lang="hr-HR" dirty="0" smtClean="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ispunjava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drugih davanja prema državnom proračunu i proračunima jedinica lokalne samouprave, a protiv osobe ovlaštene za zastupanje udruge i voditelja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lvl="0"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općim aktom uspostavljen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solidFill>
                <a:srgbClr val="000000"/>
              </a:solidFill>
              <a:ea typeface="Times New Roman" panose="02020603050405020304" pitchFamily="18" charset="0"/>
              <a:cs typeface="Times New Roman" panose="02020603050405020304" pitchFamily="18" charset="0"/>
            </a:endParaRPr>
          </a:p>
          <a:p>
            <a:pPr algn="just">
              <a:lnSpc>
                <a:spcPct val="107000"/>
              </a:lnSpc>
            </a:pPr>
            <a:endParaRPr lang="en-US" sz="20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710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552659"/>
            <a:ext cx="10150475" cy="6629275"/>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p>
          <a:p>
            <a:pPr marL="0" indent="0" algn="just">
              <a:lnSpc>
                <a:spcPct val="107000"/>
              </a:lnSpc>
              <a:buNone/>
            </a:pPr>
            <a:endParaRPr lang="hr-HR" dirty="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ima usvojen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Program rada udruge za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2019. godinu</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sz="2000" dirty="0">
                <a:ea typeface="Times New Roman" panose="02020603050405020304" pitchFamily="18" charset="0"/>
                <a:cs typeface="Times New Roman" panose="02020603050405020304" pitchFamily="18" charset="0"/>
              </a:rPr>
              <a:t>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A4</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sz="2000" dirty="0">
                <a:solidFill>
                  <a:srgbClr val="0E5837"/>
                </a:solidFill>
                <a:ea typeface="Times New Roman" panose="02020603050405020304" pitchFamily="18" charset="0"/>
                <a:cs typeface="Times New Roman" panose="02020603050405020304" pitchFamily="18" charset="0"/>
              </a:rPr>
              <a:t> </a:t>
            </a:r>
            <a:r>
              <a:rPr lang="hr-HR" sz="2000" dirty="0">
                <a:ea typeface="Times New Roman" panose="02020603050405020304" pitchFamily="18" charset="0"/>
                <a:cs typeface="Times New Roman" panose="02020603050405020304" pitchFamily="18" charset="0"/>
              </a:rPr>
              <a:t>(</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smtClean="0"/>
              <a:t>udruga </a:t>
            </a:r>
            <a:r>
              <a:rPr lang="hr-HR" sz="2000" dirty="0"/>
              <a:t>ima općim aktom uspostavljen model dobrog financijskog upravljanja i kontrole te način sprječavanja sukoba interesa pri raspolaganju javnim sredstvima, prikladan način javnog objavljivanja programskog i financijskog izvještaja o radu za proteklu godinu (na mrežnim stranicama udruge ili drugi odgovarajući način), odgovarajuće organizacijske kapacitete i ljudske resurse za provedbu programa ili projekta (</a:t>
            </a:r>
            <a:r>
              <a:rPr lang="hr-HR" sz="2000" dirty="0">
                <a:solidFill>
                  <a:srgbClr val="0E5837"/>
                </a:solidFill>
              </a:rPr>
              <a:t>Izjava prijavitelja - obrazac A4</a:t>
            </a:r>
            <a:r>
              <a:rPr lang="hr-HR" sz="2000" dirty="0" smtClean="0"/>
              <a:t>)</a:t>
            </a:r>
            <a:endParaRPr lang="hr-HR" sz="2000" dirty="0"/>
          </a:p>
        </p:txBody>
      </p:sp>
    </p:spTree>
    <p:extLst>
      <p:ext uri="{BB962C8B-B14F-4D97-AF65-F5344CB8AC3E}">
        <p14:creationId xmlns:p14="http://schemas.microsoft.com/office/powerpoint/2010/main" val="63527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91044" y="613064"/>
            <a:ext cx="9530938" cy="6506091"/>
          </a:xfrm>
        </p:spPr>
        <p:txBody>
          <a:bodyPr/>
          <a:lstStyle/>
          <a:p>
            <a:pPr marL="0" indent="0">
              <a:buNone/>
            </a:pPr>
            <a:r>
              <a:rPr lang="hr-HR" dirty="0">
                <a:solidFill>
                  <a:schemeClr val="bg1">
                    <a:lumMod val="20000"/>
                    <a:lumOff val="80000"/>
                  </a:schemeClr>
                </a:solidFill>
              </a:rPr>
              <a:t>PREDNOST PRI </a:t>
            </a:r>
            <a:r>
              <a:rPr lang="hr-HR" dirty="0" smtClean="0">
                <a:solidFill>
                  <a:schemeClr val="bg1">
                    <a:lumMod val="20000"/>
                    <a:lumOff val="80000"/>
                  </a:schemeClr>
                </a:solidFill>
              </a:rPr>
              <a:t>FINANCIRANJU</a:t>
            </a:r>
          </a:p>
          <a:p>
            <a:pPr marL="0" indent="0">
              <a:buNone/>
            </a:pPr>
            <a:endParaRPr lang="hr-HR" dirty="0"/>
          </a:p>
        </p:txBody>
      </p:sp>
      <p:sp>
        <p:nvSpPr>
          <p:cNvPr id="3" name="Rezervirano mjesto sadržaja 2"/>
          <p:cNvSpPr txBox="1">
            <a:spLocks/>
          </p:cNvSpPr>
          <p:nvPr/>
        </p:nvSpPr>
        <p:spPr bwMode="auto">
          <a:xfrm>
            <a:off x="5898381" y="5376627"/>
            <a:ext cx="3456634" cy="2089003"/>
          </a:xfrm>
          <a:prstGeom prst="rect">
            <a:avLst/>
          </a:prstGeom>
          <a:solidFill>
            <a:srgbClr val="DBFC92"/>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Jasno definiranje jednake mogućnosti i uključivanje nezaposlenih osoba i osoba s invaliditetom</a:t>
            </a:r>
            <a:endParaRPr lang="en-US" sz="2000" kern="0" dirty="0"/>
          </a:p>
        </p:txBody>
      </p:sp>
      <p:pic>
        <p:nvPicPr>
          <p:cNvPr id="4" name="Slika 3"/>
          <p:cNvPicPr>
            <a:picLocks noChangeAspect="1"/>
          </p:cNvPicPr>
          <p:nvPr/>
        </p:nvPicPr>
        <p:blipFill>
          <a:blip r:embed="rId2"/>
          <a:stretch>
            <a:fillRect/>
          </a:stretch>
        </p:blipFill>
        <p:spPr>
          <a:xfrm>
            <a:off x="3330913" y="3287624"/>
            <a:ext cx="3584864" cy="2104304"/>
          </a:xfrm>
          <a:prstGeom prst="rect">
            <a:avLst/>
          </a:prstGeom>
        </p:spPr>
      </p:pic>
      <p:sp>
        <p:nvSpPr>
          <p:cNvPr id="5" name="Rezervirano mjesto sadržaja 2"/>
          <p:cNvSpPr txBox="1">
            <a:spLocks/>
          </p:cNvSpPr>
          <p:nvPr/>
        </p:nvSpPr>
        <p:spPr>
          <a:xfrm>
            <a:off x="356602" y="5273725"/>
            <a:ext cx="3460170" cy="2025433"/>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hr-HR" sz="2000" dirty="0">
                <a:solidFill>
                  <a:srgbClr val="FF0000"/>
                </a:solidFill>
                <a:latin typeface="+mn-lt"/>
              </a:rPr>
              <a:t>U</a:t>
            </a:r>
            <a:r>
              <a:rPr lang="hr-HR" sz="2000" dirty="0" smtClean="0">
                <a:solidFill>
                  <a:srgbClr val="FF0000"/>
                </a:solidFill>
                <a:latin typeface="+mn-lt"/>
              </a:rPr>
              <a:t>ključivanje </a:t>
            </a:r>
            <a:r>
              <a:rPr lang="hr-HR" sz="2000" dirty="0">
                <a:solidFill>
                  <a:srgbClr val="FF0000"/>
                </a:solidFill>
                <a:latin typeface="+mn-lt"/>
              </a:rPr>
              <a:t>volontera </a:t>
            </a:r>
            <a:r>
              <a:rPr lang="hr-HR" sz="2000" dirty="0" smtClean="0">
                <a:solidFill>
                  <a:srgbClr val="FF0000"/>
                </a:solidFill>
                <a:latin typeface="+mn-lt"/>
              </a:rPr>
              <a:t>tijekom 2018. godine </a:t>
            </a:r>
            <a:r>
              <a:rPr lang="hr-HR" sz="2000" dirty="0" smtClean="0">
                <a:latin typeface="+mn-lt"/>
              </a:rPr>
              <a:t>(Izvješće </a:t>
            </a:r>
            <a:r>
              <a:rPr lang="hr-HR" sz="2000" dirty="0">
                <a:latin typeface="+mn-lt"/>
              </a:rPr>
              <a:t>o obavljenim uslugama ili aktivnostima organizatora volontiranja u </a:t>
            </a:r>
            <a:r>
              <a:rPr lang="hr-HR" sz="2000" dirty="0" smtClean="0">
                <a:latin typeface="+mn-lt"/>
              </a:rPr>
              <a:t>2018.)</a:t>
            </a:r>
            <a:endParaRPr lang="en-US" sz="2000" dirty="0">
              <a:latin typeface="+mn-lt"/>
            </a:endParaRPr>
          </a:p>
        </p:txBody>
      </p:sp>
      <p:sp>
        <p:nvSpPr>
          <p:cNvPr id="6" name="Rezervirano mjesto sadržaja 2"/>
          <p:cNvSpPr txBox="1">
            <a:spLocks/>
          </p:cNvSpPr>
          <p:nvPr/>
        </p:nvSpPr>
        <p:spPr bwMode="auto">
          <a:xfrm>
            <a:off x="5507410" y="1475691"/>
            <a:ext cx="3471477" cy="2001458"/>
          </a:xfrm>
          <a:prstGeom prst="rect">
            <a:avLst/>
          </a:prstGeom>
          <a:solidFill>
            <a:schemeClr val="accent4">
              <a:lumMod val="40000"/>
              <a:lumOff val="6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None/>
            </a:pPr>
            <a:r>
              <a:rPr lang="hr-HR" sz="2000" kern="0" dirty="0" smtClean="0"/>
              <a:t>Sufinanciranje iz vlastitih i drugih izvora</a:t>
            </a:r>
            <a:endParaRPr lang="en-US" sz="2000" kern="0" dirty="0"/>
          </a:p>
        </p:txBody>
      </p:sp>
      <p:pic>
        <p:nvPicPr>
          <p:cNvPr id="8" name="Slika 7"/>
          <p:cNvPicPr>
            <a:picLocks noChangeAspect="1"/>
          </p:cNvPicPr>
          <p:nvPr/>
        </p:nvPicPr>
        <p:blipFill>
          <a:blip r:embed="rId3"/>
          <a:stretch>
            <a:fillRect/>
          </a:stretch>
        </p:blipFill>
        <p:spPr>
          <a:xfrm>
            <a:off x="136224" y="1475691"/>
            <a:ext cx="3505504" cy="2115495"/>
          </a:xfrm>
          <a:prstGeom prst="rect">
            <a:avLst/>
          </a:prstGeom>
        </p:spPr>
      </p:pic>
    </p:spTree>
    <p:extLst>
      <p:ext uri="{BB962C8B-B14F-4D97-AF65-F5344CB8AC3E}">
        <p14:creationId xmlns:p14="http://schemas.microsoft.com/office/powerpoint/2010/main" val="3353023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dirty="0" smtClean="0">
                <a:solidFill>
                  <a:srgbClr val="0E5837"/>
                </a:solidFill>
              </a:rPr>
              <a:t>PARTNERSTVO</a:t>
            </a:r>
            <a:endParaRPr lang="hr-HR" sz="2400" dirty="0" smtClean="0"/>
          </a:p>
          <a:p>
            <a:pPr marL="0" indent="0">
              <a:buNone/>
            </a:pPr>
            <a:r>
              <a:rPr lang="hr-HR" sz="2400" dirty="0" smtClean="0"/>
              <a:t>Nije obavezno, ali je poželjno</a:t>
            </a:r>
          </a:p>
          <a:p>
            <a:pPr marL="0" indent="0">
              <a:buNone/>
            </a:pPr>
            <a:r>
              <a:rPr lang="hr-HR" sz="2400" dirty="0" smtClean="0"/>
              <a:t>Prednost pri financiranju</a:t>
            </a:r>
          </a:p>
          <a:p>
            <a:pPr marL="0" indent="0">
              <a:buNone/>
            </a:pPr>
            <a:endParaRPr lang="hr-HR" sz="2400" dirty="0"/>
          </a:p>
          <a:p>
            <a:pPr>
              <a:buFont typeface="Arial" panose="020B0604020202020204" pitchFamily="34" charset="0"/>
              <a:buChar char="•"/>
            </a:pPr>
            <a:r>
              <a:rPr lang="hr-HR" sz="2400" dirty="0" smtClean="0">
                <a:solidFill>
                  <a:srgbClr val="0E5837"/>
                </a:solidFill>
              </a:rPr>
              <a:t>POTENCIJALNI PARTNERI</a:t>
            </a:r>
            <a:r>
              <a:rPr lang="hr-HR" sz="2400" dirty="0">
                <a:solidFill>
                  <a:srgbClr val="0E5837"/>
                </a:solidFill>
              </a:rPr>
              <a:t>:</a:t>
            </a:r>
          </a:p>
          <a:p>
            <a:pPr marL="0" indent="0">
              <a:buNone/>
            </a:pPr>
            <a:r>
              <a:rPr lang="hr-HR" sz="2400" dirty="0"/>
              <a:t>druge organizacije civilnog društva</a:t>
            </a:r>
          </a:p>
          <a:p>
            <a:pPr marL="0" indent="0">
              <a:buNone/>
            </a:pPr>
            <a:r>
              <a:rPr lang="hr-HR" sz="2400" dirty="0" smtClean="0"/>
              <a:t>Izjava </a:t>
            </a:r>
            <a:r>
              <a:rPr lang="hr-HR" sz="2400" dirty="0"/>
              <a:t>o partnerstvu (obrazac A6</a:t>
            </a:r>
            <a:r>
              <a:rPr lang="hr-HR" sz="2400" dirty="0" smtClean="0"/>
              <a:t>)</a:t>
            </a:r>
          </a:p>
          <a:p>
            <a:pPr marL="0" indent="0">
              <a:buNone/>
            </a:pPr>
            <a:endParaRPr lang="hr-HR" sz="2400" dirty="0"/>
          </a:p>
          <a:p>
            <a:r>
              <a:rPr lang="hr-HR" sz="2400" dirty="0" smtClean="0">
                <a:solidFill>
                  <a:srgbClr val="0E5837"/>
                </a:solidFill>
              </a:rPr>
              <a:t>SURADNICI</a:t>
            </a:r>
            <a:r>
              <a:rPr lang="hr-HR" sz="2400" dirty="0">
                <a:solidFill>
                  <a:srgbClr val="0E5837"/>
                </a:solidFill>
              </a:rPr>
              <a:t>:</a:t>
            </a:r>
          </a:p>
          <a:p>
            <a:pPr marL="0" indent="0">
              <a:buNone/>
            </a:pPr>
            <a:r>
              <a:rPr lang="hr-HR" sz="2400" dirty="0"/>
              <a:t>aktivna uloga u </a:t>
            </a:r>
            <a:r>
              <a:rPr lang="hr-HR" sz="2400" dirty="0" smtClean="0"/>
              <a:t>projektu/programu, ne mogu primiti sredstva iz proračuna projekta</a:t>
            </a:r>
            <a:endParaRPr lang="hr-HR" sz="2400" dirty="0"/>
          </a:p>
        </p:txBody>
      </p:sp>
    </p:spTree>
    <p:extLst>
      <p:ext uri="{BB962C8B-B14F-4D97-AF65-F5344CB8AC3E}">
        <p14:creationId xmlns:p14="http://schemas.microsoft.com/office/powerpoint/2010/main" val="139758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KZZ Powerpoint predložak</Template>
  <TotalTime>1706</TotalTime>
  <Words>1893</Words>
  <Application>Microsoft Office PowerPoint</Application>
  <PresentationFormat>Prilagođeno</PresentationFormat>
  <Paragraphs>132</Paragraphs>
  <Slides>22</Slides>
  <Notes>4</Notes>
  <HiddenSlides>0</HiddenSlides>
  <MMClips>0</MMClips>
  <ScaleCrop>false</ScaleCrop>
  <HeadingPairs>
    <vt:vector size="6" baseType="variant">
      <vt:variant>
        <vt:lpstr>Korišteni fontovi</vt:lpstr>
      </vt:variant>
      <vt:variant>
        <vt:i4>4</vt:i4>
      </vt:variant>
      <vt:variant>
        <vt:lpstr>Tema</vt:lpstr>
      </vt:variant>
      <vt:variant>
        <vt:i4>1</vt:i4>
      </vt:variant>
      <vt:variant>
        <vt:lpstr>Naslovi slajdova</vt:lpstr>
      </vt:variant>
      <vt:variant>
        <vt:i4>22</vt:i4>
      </vt:variant>
    </vt:vector>
  </HeadingPairs>
  <TitlesOfParts>
    <vt:vector size="27" baseType="lpstr">
      <vt:lpstr>Arial</vt:lpstr>
      <vt:lpstr>Calibri</vt:lpstr>
      <vt:lpstr>Gill Sans MT</vt:lpstr>
      <vt:lpstr>Times New Roman</vt:lpstr>
      <vt:lpstr>KZZ Powerpoint predložak</vt:lpstr>
      <vt:lpstr>Javni poziv udrugama za prijavu programa i  projekata usmjerenih očuvanju digniteta i  promicanju istine o Domovinskom ratu,  psihološko i socijalno osnaživanje te  podizanje kvalitete življenja hrvatskih branitelja na području Krapinsko-zagorske županije                         RADIONICA ZA POTENCIJALNE PRIJAVITELJE                                                Bedekovčina 13/02/2019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HVALA NA PAŽNJI!</vt:lpstr>
    </vt:vector>
  </TitlesOfParts>
  <Company>KZZ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Zvonko Tušek</dc:creator>
  <cp:lastModifiedBy>Martina Gregurović Šanjug</cp:lastModifiedBy>
  <cp:revision>225</cp:revision>
  <cp:lastPrinted>2019-02-13T14:06:29Z</cp:lastPrinted>
  <dcterms:created xsi:type="dcterms:W3CDTF">2012-01-12T06:54:41Z</dcterms:created>
  <dcterms:modified xsi:type="dcterms:W3CDTF">2019-02-13T14:42:16Z</dcterms:modified>
</cp:coreProperties>
</file>