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84" r:id="rId3"/>
    <p:sldId id="285" r:id="rId4"/>
    <p:sldId id="286" r:id="rId5"/>
    <p:sldId id="287" r:id="rId6"/>
    <p:sldId id="288" r:id="rId7"/>
    <p:sldId id="289" r:id="rId8"/>
    <p:sldId id="292" r:id="rId9"/>
    <p:sldId id="305" r:id="rId10"/>
    <p:sldId id="293" r:id="rId11"/>
    <p:sldId id="294" r:id="rId12"/>
    <p:sldId id="295" r:id="rId13"/>
    <p:sldId id="296" r:id="rId14"/>
    <p:sldId id="297" r:id="rId15"/>
    <p:sldId id="298" r:id="rId16"/>
    <p:sldId id="299" r:id="rId17"/>
    <p:sldId id="300" r:id="rId18"/>
    <p:sldId id="301" r:id="rId19"/>
    <p:sldId id="302" r:id="rId20"/>
    <p:sldId id="304" r:id="rId21"/>
    <p:sldId id="283" r:id="rId22"/>
  </p:sldIdLst>
  <p:sldSz cx="10150475" cy="7616825"/>
  <p:notesSz cx="6669088" cy="9872663"/>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99">
          <p15:clr>
            <a:srgbClr val="A4A3A4"/>
          </p15:clr>
        </p15:guide>
        <p15:guide id="2" pos="319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837"/>
    <a:srgbClr val="DBFC92"/>
    <a:srgbClr val="98C4A4"/>
    <a:srgbClr val="3D6B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64" autoAdjust="0"/>
    <p:restoredTop sz="90950" autoAdjust="0"/>
  </p:normalViewPr>
  <p:slideViewPr>
    <p:cSldViewPr snapToGrid="0">
      <p:cViewPr varScale="1">
        <p:scale>
          <a:sx n="92" d="100"/>
          <a:sy n="92" d="100"/>
        </p:scale>
        <p:origin x="1410" y="90"/>
      </p:cViewPr>
      <p:guideLst>
        <p:guide orient="horz" pos="2399"/>
        <p:guide pos="3197"/>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4"/>
          </a:xfrm>
          <a:prstGeom prst="rect">
            <a:avLst/>
          </a:prstGeom>
        </p:spPr>
        <p:txBody>
          <a:bodyPr vert="horz" lIns="91367" tIns="45683" rIns="91367" bIns="45683" rtlCol="0"/>
          <a:lstStyle>
            <a:lvl1pPr algn="l">
              <a:defRPr sz="1200"/>
            </a:lvl1pPr>
          </a:lstStyle>
          <a:p>
            <a:pPr>
              <a:defRPr/>
            </a:pPr>
            <a:endParaRPr lang="hr-HR"/>
          </a:p>
        </p:txBody>
      </p:sp>
      <p:sp>
        <p:nvSpPr>
          <p:cNvPr id="3" name="Date Placeholder 2"/>
          <p:cNvSpPr>
            <a:spLocks noGrp="1"/>
          </p:cNvSpPr>
          <p:nvPr>
            <p:ph type="dt" sz="quarter" idx="1"/>
          </p:nvPr>
        </p:nvSpPr>
        <p:spPr>
          <a:xfrm>
            <a:off x="3777607" y="0"/>
            <a:ext cx="2889938" cy="493634"/>
          </a:xfrm>
          <a:prstGeom prst="rect">
            <a:avLst/>
          </a:prstGeom>
        </p:spPr>
        <p:txBody>
          <a:bodyPr vert="horz" lIns="91367" tIns="45683" rIns="91367" bIns="45683" rtlCol="0"/>
          <a:lstStyle>
            <a:lvl1pPr algn="r">
              <a:defRPr sz="1200"/>
            </a:lvl1pPr>
          </a:lstStyle>
          <a:p>
            <a:pPr>
              <a:defRPr/>
            </a:pPr>
            <a:fld id="{8A763654-4B84-4AF8-BAB3-9AF0401E899B}" type="datetimeFigureOut">
              <a:rPr lang="sr-Latn-CS"/>
              <a:pPr>
                <a:defRPr/>
              </a:pPr>
              <a:t>8.2.2019.</a:t>
            </a:fld>
            <a:endParaRPr lang="hr-HR"/>
          </a:p>
        </p:txBody>
      </p:sp>
      <p:sp>
        <p:nvSpPr>
          <p:cNvPr id="4" name="Footer Placeholder 3"/>
          <p:cNvSpPr>
            <a:spLocks noGrp="1"/>
          </p:cNvSpPr>
          <p:nvPr>
            <p:ph type="ftr" sz="quarter" idx="2"/>
          </p:nvPr>
        </p:nvSpPr>
        <p:spPr>
          <a:xfrm>
            <a:off x="0" y="9377316"/>
            <a:ext cx="2889938" cy="493634"/>
          </a:xfrm>
          <a:prstGeom prst="rect">
            <a:avLst/>
          </a:prstGeom>
        </p:spPr>
        <p:txBody>
          <a:bodyPr vert="horz" lIns="91367" tIns="45683" rIns="91367" bIns="45683" rtlCol="0" anchor="b"/>
          <a:lstStyle>
            <a:lvl1pPr algn="l">
              <a:defRPr sz="1200"/>
            </a:lvl1pPr>
          </a:lstStyle>
          <a:p>
            <a:pPr>
              <a:defRPr/>
            </a:pPr>
            <a:endParaRPr lang="hr-HR"/>
          </a:p>
        </p:txBody>
      </p:sp>
      <p:sp>
        <p:nvSpPr>
          <p:cNvPr id="5" name="Slide Number Placeholder 4"/>
          <p:cNvSpPr>
            <a:spLocks noGrp="1"/>
          </p:cNvSpPr>
          <p:nvPr>
            <p:ph type="sldNum" sz="quarter" idx="3"/>
          </p:nvPr>
        </p:nvSpPr>
        <p:spPr>
          <a:xfrm>
            <a:off x="3777607" y="9377316"/>
            <a:ext cx="2889938" cy="493634"/>
          </a:xfrm>
          <a:prstGeom prst="rect">
            <a:avLst/>
          </a:prstGeom>
        </p:spPr>
        <p:txBody>
          <a:bodyPr vert="horz" lIns="91367" tIns="45683" rIns="91367" bIns="45683" rtlCol="0" anchor="b"/>
          <a:lstStyle>
            <a:lvl1pPr algn="r">
              <a:defRPr sz="1200"/>
            </a:lvl1pPr>
          </a:lstStyle>
          <a:p>
            <a:pPr>
              <a:defRPr/>
            </a:pPr>
            <a:fld id="{08C1CF3D-F268-42D6-8EBF-829FC924C0A0}" type="slidenum">
              <a:rPr lang="hr-HR"/>
              <a:pPr>
                <a:defRPr/>
              </a:pPr>
              <a:t>‹#›</a:t>
            </a:fld>
            <a:endParaRPr lang="hr-HR"/>
          </a:p>
        </p:txBody>
      </p:sp>
    </p:spTree>
    <p:extLst>
      <p:ext uri="{BB962C8B-B14F-4D97-AF65-F5344CB8AC3E}">
        <p14:creationId xmlns:p14="http://schemas.microsoft.com/office/powerpoint/2010/main" val="1684074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4"/>
          </a:xfrm>
          <a:prstGeom prst="rect">
            <a:avLst/>
          </a:prstGeom>
        </p:spPr>
        <p:txBody>
          <a:bodyPr vert="horz" lIns="91367" tIns="45683" rIns="91367" bIns="45683" rtlCol="0"/>
          <a:lstStyle>
            <a:lvl1pPr algn="l">
              <a:defRPr sz="1200"/>
            </a:lvl1pPr>
          </a:lstStyle>
          <a:p>
            <a:endParaRPr lang="hr-HR"/>
          </a:p>
        </p:txBody>
      </p:sp>
      <p:sp>
        <p:nvSpPr>
          <p:cNvPr id="3" name="Date Placeholder 2"/>
          <p:cNvSpPr>
            <a:spLocks noGrp="1"/>
          </p:cNvSpPr>
          <p:nvPr>
            <p:ph type="dt" idx="1"/>
          </p:nvPr>
        </p:nvSpPr>
        <p:spPr>
          <a:xfrm>
            <a:off x="3777607" y="0"/>
            <a:ext cx="2889938" cy="493634"/>
          </a:xfrm>
          <a:prstGeom prst="rect">
            <a:avLst/>
          </a:prstGeom>
        </p:spPr>
        <p:txBody>
          <a:bodyPr vert="horz" lIns="91367" tIns="45683" rIns="91367" bIns="45683" rtlCol="0"/>
          <a:lstStyle>
            <a:lvl1pPr algn="r">
              <a:defRPr sz="1200"/>
            </a:lvl1pPr>
          </a:lstStyle>
          <a:p>
            <a:fld id="{59A5029A-ED18-4185-92AF-086221A0B624}" type="datetimeFigureOut">
              <a:rPr lang="hr-HR" smtClean="0"/>
              <a:pPr/>
              <a:t>8.2.2019.</a:t>
            </a:fld>
            <a:endParaRPr lang="hr-HR"/>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367" tIns="45683" rIns="91367" bIns="45683" rtlCol="0" anchor="ctr"/>
          <a:lstStyle/>
          <a:p>
            <a:endParaRPr lang="hr-HR"/>
          </a:p>
        </p:txBody>
      </p:sp>
      <p:sp>
        <p:nvSpPr>
          <p:cNvPr id="5" name="Notes Placeholder 4"/>
          <p:cNvSpPr>
            <a:spLocks noGrp="1"/>
          </p:cNvSpPr>
          <p:nvPr>
            <p:ph type="body" sz="quarter" idx="3"/>
          </p:nvPr>
        </p:nvSpPr>
        <p:spPr>
          <a:xfrm>
            <a:off x="666909" y="4689516"/>
            <a:ext cx="5335270" cy="4442699"/>
          </a:xfrm>
          <a:prstGeom prst="rect">
            <a:avLst/>
          </a:prstGeom>
        </p:spPr>
        <p:txBody>
          <a:bodyPr vert="horz" lIns="91367" tIns="45683" rIns="91367" bIns="456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377316"/>
            <a:ext cx="2889938" cy="493634"/>
          </a:xfrm>
          <a:prstGeom prst="rect">
            <a:avLst/>
          </a:prstGeom>
        </p:spPr>
        <p:txBody>
          <a:bodyPr vert="horz" lIns="91367" tIns="45683" rIns="91367" bIns="45683" rtlCol="0" anchor="b"/>
          <a:lstStyle>
            <a:lvl1pPr algn="l">
              <a:defRPr sz="1200"/>
            </a:lvl1pPr>
          </a:lstStyle>
          <a:p>
            <a:endParaRPr lang="hr-HR"/>
          </a:p>
        </p:txBody>
      </p:sp>
      <p:sp>
        <p:nvSpPr>
          <p:cNvPr id="7" name="Slide Number Placeholder 6"/>
          <p:cNvSpPr>
            <a:spLocks noGrp="1"/>
          </p:cNvSpPr>
          <p:nvPr>
            <p:ph type="sldNum" sz="quarter" idx="5"/>
          </p:nvPr>
        </p:nvSpPr>
        <p:spPr>
          <a:xfrm>
            <a:off x="3777607" y="9377316"/>
            <a:ext cx="2889938" cy="493634"/>
          </a:xfrm>
          <a:prstGeom prst="rect">
            <a:avLst/>
          </a:prstGeom>
        </p:spPr>
        <p:txBody>
          <a:bodyPr vert="horz" lIns="91367" tIns="45683" rIns="91367" bIns="45683" rtlCol="0" anchor="b"/>
          <a:lstStyle>
            <a:lvl1pPr algn="r">
              <a:defRPr sz="1200"/>
            </a:lvl1pPr>
          </a:lstStyle>
          <a:p>
            <a:fld id="{43D6745C-DCCF-44D9-8757-B2DCF4E076C1}" type="slidenum">
              <a:rPr lang="hr-HR" smtClean="0"/>
              <a:pPr/>
              <a:t>‹#›</a:t>
            </a:fld>
            <a:endParaRPr lang="hr-HR"/>
          </a:p>
        </p:txBody>
      </p:sp>
    </p:spTree>
    <p:extLst>
      <p:ext uri="{BB962C8B-B14F-4D97-AF65-F5344CB8AC3E}">
        <p14:creationId xmlns:p14="http://schemas.microsoft.com/office/powerpoint/2010/main" val="343275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6</a:t>
            </a:fld>
            <a:endParaRPr lang="hr-HR"/>
          </a:p>
        </p:txBody>
      </p:sp>
    </p:spTree>
    <p:extLst>
      <p:ext uri="{BB962C8B-B14F-4D97-AF65-F5344CB8AC3E}">
        <p14:creationId xmlns:p14="http://schemas.microsoft.com/office/powerpoint/2010/main" val="246568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15</a:t>
            </a:fld>
            <a:endParaRPr lang="hr-HR"/>
          </a:p>
        </p:txBody>
      </p:sp>
    </p:spTree>
    <p:extLst>
      <p:ext uri="{BB962C8B-B14F-4D97-AF65-F5344CB8AC3E}">
        <p14:creationId xmlns:p14="http://schemas.microsoft.com/office/powerpoint/2010/main" val="4116170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6" descr="D:\nicks computer\new global series again!!!\global09\global09_title.jpg"/>
          <p:cNvPicPr>
            <a:picLocks noChangeAspect="1" noChangeArrowheads="1"/>
          </p:cNvPicPr>
          <p:nvPr/>
        </p:nvPicPr>
        <p:blipFill>
          <a:blip r:embed="rId2" cstate="print"/>
          <a:srcRect/>
          <a:stretch>
            <a:fillRect/>
          </a:stretch>
        </p:blipFill>
        <p:spPr bwMode="auto">
          <a:xfrm>
            <a:off x="0" y="9525"/>
            <a:ext cx="10150475" cy="7607300"/>
          </a:xfrm>
          <a:prstGeom prst="rect">
            <a:avLst/>
          </a:prstGeom>
          <a:noFill/>
          <a:ln w="9525">
            <a:noFill/>
            <a:miter lim="800000"/>
            <a:headEnd/>
            <a:tailEnd/>
          </a:ln>
        </p:spPr>
      </p:pic>
      <p:sp>
        <p:nvSpPr>
          <p:cNvPr id="3075" name="Rectangle 3"/>
          <p:cNvSpPr>
            <a:spLocks noGrp="1" noChangeArrowheads="1"/>
          </p:cNvSpPr>
          <p:nvPr>
            <p:ph type="ctrTitle"/>
          </p:nvPr>
        </p:nvSpPr>
        <p:spPr>
          <a:xfrm>
            <a:off x="203201" y="3919989"/>
            <a:ext cx="9753600" cy="2350182"/>
          </a:xfrm>
          <a:prstGeom prst="rect">
            <a:avLst/>
          </a:prstGeom>
        </p:spPr>
        <p:txBody>
          <a:bodyPr anchor="t"/>
          <a:lstStyle>
            <a:lvl1pPr algn="l">
              <a:defRPr sz="4800" baseline="0"/>
            </a:lvl1pPr>
          </a:lstStyle>
          <a:p>
            <a:r>
              <a:rPr lang="en-US" smtClean="0"/>
              <a:t>Click to edit Master title style</a:t>
            </a:r>
            <a:endParaRPr lang="en-US" dirty="0"/>
          </a:p>
        </p:txBody>
      </p:sp>
      <p:sp>
        <p:nvSpPr>
          <p:cNvPr id="4" name="Date Placeholder 3"/>
          <p:cNvSpPr>
            <a:spLocks noGrp="1" noChangeArrowheads="1"/>
          </p:cNvSpPr>
          <p:nvPr>
            <p:ph type="dt" sz="half" idx="10"/>
          </p:nvPr>
        </p:nvSpPr>
        <p:spPr>
          <a:xfrm>
            <a:off x="0" y="7213600"/>
            <a:ext cx="1295400" cy="403225"/>
          </a:xfrm>
          <a:prstGeom prst="rect">
            <a:avLst/>
          </a:prstGeom>
        </p:spPr>
        <p:txBody>
          <a:bodyPr/>
          <a:lstStyle>
            <a:lvl1pPr>
              <a:defRPr/>
            </a:lvl1pPr>
          </a:lstStyle>
          <a:p>
            <a:pPr>
              <a:defRPr/>
            </a:pPr>
            <a:endParaRPr lang="sr-Latn-CS"/>
          </a:p>
        </p:txBody>
      </p:sp>
      <p:sp>
        <p:nvSpPr>
          <p:cNvPr id="5" name="Footer Placeholder 4"/>
          <p:cNvSpPr>
            <a:spLocks noGrp="1" noChangeArrowheads="1"/>
          </p:cNvSpPr>
          <p:nvPr>
            <p:ph type="ftr" sz="quarter" idx="11"/>
          </p:nvPr>
        </p:nvSpPr>
        <p:spPr>
          <a:xfrm>
            <a:off x="2971800" y="7199313"/>
            <a:ext cx="7178675" cy="417512"/>
          </a:xfrm>
          <a:prstGeom prst="rect">
            <a:avLst/>
          </a:prstGeom>
        </p:spPr>
        <p:txBody>
          <a:bodyPr/>
          <a:lstStyle>
            <a:lvl1pPr algn="r">
              <a:defRPr/>
            </a:lvl1pPr>
          </a:lstStyle>
          <a:p>
            <a:pPr>
              <a:defRPr/>
            </a:pPr>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71" y="1522395"/>
            <a:ext cx="9768115" cy="5908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dirty="0"/>
          </a:p>
        </p:txBody>
      </p:sp>
      <p:pic>
        <p:nvPicPr>
          <p:cNvPr id="2" name="Slika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72012" y="6463763"/>
            <a:ext cx="1578463" cy="1153062"/>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pic>
        <p:nvPicPr>
          <p:cNvPr id="1026" name="Picture 18" descr="D:\nicks computer\new global series again!!!\global09\global09_txt.jpg"/>
          <p:cNvPicPr>
            <a:picLocks noChangeAspect="1" noChangeArrowheads="1"/>
          </p:cNvPicPr>
          <p:nvPr/>
        </p:nvPicPr>
        <p:blipFill>
          <a:blip r:embed="rId4" cstate="print"/>
          <a:srcRect/>
          <a:stretch>
            <a:fillRect/>
          </a:stretch>
        </p:blipFill>
        <p:spPr bwMode="auto">
          <a:xfrm>
            <a:off x="0" y="31750"/>
            <a:ext cx="10150475" cy="755015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261938" y="1752600"/>
            <a:ext cx="9652000" cy="5649913"/>
          </a:xfrm>
          <a:prstGeom prst="rect">
            <a:avLst/>
          </a:prstGeom>
          <a:noFill/>
          <a:ln w="9525">
            <a:noFill/>
            <a:miter lim="800000"/>
            <a:headEnd/>
            <a:tailEnd/>
          </a:ln>
        </p:spPr>
        <p:txBody>
          <a:bodyPr vert="horz" wrap="square" lIns="101526" tIns="50763" rIns="101526" bIns="5076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Title 1"/>
          <p:cNvSpPr txBox="1">
            <a:spLocks/>
          </p:cNvSpPr>
          <p:nvPr/>
        </p:nvSpPr>
        <p:spPr>
          <a:xfrm>
            <a:off x="0" y="609600"/>
            <a:ext cx="8432800" cy="508000"/>
          </a:xfrm>
          <a:prstGeom prst="rect">
            <a:avLst/>
          </a:prstGeom>
        </p:spPr>
        <p:txBody>
          <a:bodyPr tIns="18000" bIns="18000"/>
          <a:lstStyle>
            <a:lvl1pPr algn="l">
              <a:defRPr sz="2800" b="1" baseline="0">
                <a:ln w="3175" cap="sq" cmpd="sng">
                  <a:noFill/>
                </a:ln>
                <a:solidFill>
                  <a:schemeClr val="bg1">
                    <a:lumMod val="20000"/>
                    <a:lumOff val="80000"/>
                  </a:schemeClr>
                </a:solidFill>
                <a:effectLst>
                  <a:outerShdw blurRad="50800" dist="50800" dir="5400000" algn="ctr" rotWithShape="0">
                    <a:srgbClr val="000000">
                      <a:alpha val="47000"/>
                    </a:srgbClr>
                  </a:outerShdw>
                </a:effectLst>
              </a:defRPr>
            </a:lvl1pPr>
          </a:lstStyle>
          <a:p>
            <a:pPr defTabSz="1016000" eaLnBrk="0" hangingPunct="0">
              <a:defRPr/>
            </a:pPr>
            <a:endParaRPr lang="hr-HR" kern="0" dirty="0">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Lst>
  <p:timing>
    <p:tnLst>
      <p:par>
        <p:cTn id="1" dur="indefinite" restart="never" nodeType="tmRoot"/>
      </p:par>
    </p:tnLst>
  </p:timing>
  <p:txStyles>
    <p:titleStyle>
      <a:lvl1pPr algn="l" defTabSz="1016000" rtl="0" fontAlgn="base">
        <a:spcBef>
          <a:spcPct val="0"/>
        </a:spcBef>
        <a:spcAft>
          <a:spcPct val="0"/>
        </a:spcAft>
        <a:defRPr sz="4100">
          <a:solidFill>
            <a:schemeClr val="tx2"/>
          </a:solidFill>
          <a:latin typeface="+mj-lt"/>
          <a:ea typeface="+mj-ea"/>
          <a:cs typeface="+mj-cs"/>
        </a:defRPr>
      </a:lvl1pPr>
      <a:lvl2pPr algn="l" defTabSz="1016000" rtl="0" fontAlgn="base">
        <a:spcBef>
          <a:spcPct val="0"/>
        </a:spcBef>
        <a:spcAft>
          <a:spcPct val="0"/>
        </a:spcAft>
        <a:defRPr sz="4100">
          <a:solidFill>
            <a:schemeClr val="tx2"/>
          </a:solidFill>
          <a:latin typeface="Arial" charset="0"/>
        </a:defRPr>
      </a:lvl2pPr>
      <a:lvl3pPr algn="l" defTabSz="1016000" rtl="0" fontAlgn="base">
        <a:spcBef>
          <a:spcPct val="0"/>
        </a:spcBef>
        <a:spcAft>
          <a:spcPct val="0"/>
        </a:spcAft>
        <a:defRPr sz="4100">
          <a:solidFill>
            <a:schemeClr val="tx2"/>
          </a:solidFill>
          <a:latin typeface="Arial" charset="0"/>
        </a:defRPr>
      </a:lvl3pPr>
      <a:lvl4pPr algn="l" defTabSz="1016000" rtl="0" fontAlgn="base">
        <a:spcBef>
          <a:spcPct val="0"/>
        </a:spcBef>
        <a:spcAft>
          <a:spcPct val="0"/>
        </a:spcAft>
        <a:defRPr sz="4100">
          <a:solidFill>
            <a:schemeClr val="tx2"/>
          </a:solidFill>
          <a:latin typeface="Arial" charset="0"/>
        </a:defRPr>
      </a:lvl4pPr>
      <a:lvl5pPr algn="l" defTabSz="1016000" rtl="0" fontAlgn="base">
        <a:spcBef>
          <a:spcPct val="0"/>
        </a:spcBef>
        <a:spcAft>
          <a:spcPct val="0"/>
        </a:spcAft>
        <a:defRPr sz="4100">
          <a:solidFill>
            <a:schemeClr val="tx2"/>
          </a:solidFill>
          <a:latin typeface="Arial" charset="0"/>
        </a:defRPr>
      </a:lvl5pPr>
      <a:lvl6pPr marL="457200" algn="l" defTabSz="1016000" rtl="0" eaLnBrk="1" fontAlgn="base" hangingPunct="1">
        <a:spcBef>
          <a:spcPct val="0"/>
        </a:spcBef>
        <a:spcAft>
          <a:spcPct val="0"/>
        </a:spcAft>
        <a:defRPr sz="4100">
          <a:solidFill>
            <a:schemeClr val="tx2"/>
          </a:solidFill>
          <a:latin typeface="Arial" charset="0"/>
        </a:defRPr>
      </a:lvl6pPr>
      <a:lvl7pPr marL="914400" algn="l" defTabSz="1016000" rtl="0" eaLnBrk="1" fontAlgn="base" hangingPunct="1">
        <a:spcBef>
          <a:spcPct val="0"/>
        </a:spcBef>
        <a:spcAft>
          <a:spcPct val="0"/>
        </a:spcAft>
        <a:defRPr sz="4100">
          <a:solidFill>
            <a:schemeClr val="tx2"/>
          </a:solidFill>
          <a:latin typeface="Arial" charset="0"/>
        </a:defRPr>
      </a:lvl7pPr>
      <a:lvl8pPr marL="1371600" algn="l" defTabSz="1016000" rtl="0" eaLnBrk="1" fontAlgn="base" hangingPunct="1">
        <a:spcBef>
          <a:spcPct val="0"/>
        </a:spcBef>
        <a:spcAft>
          <a:spcPct val="0"/>
        </a:spcAft>
        <a:defRPr sz="4100">
          <a:solidFill>
            <a:schemeClr val="tx2"/>
          </a:solidFill>
          <a:latin typeface="Arial" charset="0"/>
        </a:defRPr>
      </a:lvl8pPr>
      <a:lvl9pPr marL="1828800" algn="l" defTabSz="1016000" rtl="0" eaLnBrk="1" fontAlgn="base" hangingPunct="1">
        <a:spcBef>
          <a:spcPct val="0"/>
        </a:spcBef>
        <a:spcAft>
          <a:spcPct val="0"/>
        </a:spcAft>
        <a:defRPr sz="4100">
          <a:solidFill>
            <a:schemeClr val="tx2"/>
          </a:solidFill>
          <a:latin typeface="Arial" charset="0"/>
        </a:defRPr>
      </a:lvl9pPr>
    </p:titleStyle>
    <p:body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161637" y="1433946"/>
            <a:ext cx="9753600" cy="7060333"/>
          </a:xfrm>
          <a:noFill/>
          <a:ln>
            <a:miter lim="800000"/>
            <a:headEnd/>
            <a:tailEnd/>
          </a:ln>
        </p:spPr>
        <p:txBody>
          <a:bodyPr vert="horz" wrap="square" lIns="91440" tIns="45720" rIns="91440" bIns="45720" numCol="1" anchorCtr="0" compatLnSpc="1">
            <a:prstTxWarp prst="textNoShape">
              <a:avLst/>
            </a:prstTxWarp>
          </a:bodyPr>
          <a:lstStyle/>
          <a:p>
            <a:r>
              <a:rPr lang="hr-HR" sz="2400" dirty="0">
                <a:solidFill>
                  <a:srgbClr val="0E5837"/>
                </a:solidFill>
              </a:rPr>
              <a:t>NATJEČAJ ZA </a:t>
            </a:r>
            <a:r>
              <a:rPr lang="hr-HR" sz="2400" dirty="0" smtClean="0">
                <a:solidFill>
                  <a:srgbClr val="0E5837"/>
                </a:solidFill>
              </a:rPr>
              <a:t>SU/FINANCIRANJE</a:t>
            </a:r>
            <a:br>
              <a:rPr lang="hr-HR" sz="2400" dirty="0" smtClean="0">
                <a:solidFill>
                  <a:srgbClr val="0E5837"/>
                </a:solidFill>
              </a:rPr>
            </a:br>
            <a:r>
              <a:rPr lang="hr-HR" sz="2400" dirty="0" smtClean="0">
                <a:solidFill>
                  <a:srgbClr val="0E5837"/>
                </a:solidFill>
              </a:rPr>
              <a:t>PROGRAMA </a:t>
            </a:r>
            <a:r>
              <a:rPr lang="hr-HR" sz="2400" dirty="0">
                <a:solidFill>
                  <a:srgbClr val="0E5837"/>
                </a:solidFill>
              </a:rPr>
              <a:t>I PROJEKATA </a:t>
            </a:r>
            <a:r>
              <a:rPr lang="hr-HR" sz="2400" dirty="0" smtClean="0">
                <a:solidFill>
                  <a:srgbClr val="0E5837"/>
                </a:solidFill>
              </a:rPr>
              <a:t>UDRUGA</a:t>
            </a:r>
            <a:br>
              <a:rPr lang="hr-HR" sz="2400" dirty="0" smtClean="0">
                <a:solidFill>
                  <a:srgbClr val="0E5837"/>
                </a:solidFill>
              </a:rPr>
            </a:br>
            <a:r>
              <a:rPr lang="hr-HR" sz="2400" dirty="0" smtClean="0">
                <a:solidFill>
                  <a:srgbClr val="0E5837"/>
                </a:solidFill>
              </a:rPr>
              <a:t>U </a:t>
            </a:r>
            <a:r>
              <a:rPr lang="hr-HR" sz="2400" dirty="0">
                <a:solidFill>
                  <a:srgbClr val="0E5837"/>
                </a:solidFill>
              </a:rPr>
              <a:t>PODRUČJU PREVENCIJE ZDRAVLJA,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SKRBI </a:t>
            </a:r>
            <a:r>
              <a:rPr lang="hr-HR" sz="2400" dirty="0">
                <a:solidFill>
                  <a:srgbClr val="0E5837"/>
                </a:solidFill>
              </a:rPr>
              <a:t>O MLADIMA I RANJIVIM </a:t>
            </a:r>
            <a:r>
              <a:rPr lang="hr-HR" sz="2400" dirty="0" smtClean="0">
                <a:solidFill>
                  <a:srgbClr val="0E5837"/>
                </a:solidFill>
              </a:rPr>
              <a:t>SKUPINAMA</a:t>
            </a:r>
            <a:br>
              <a:rPr lang="hr-HR" sz="2400" dirty="0" smtClean="0">
                <a:solidFill>
                  <a:srgbClr val="0E5837"/>
                </a:solidFill>
              </a:rPr>
            </a:br>
            <a:r>
              <a:rPr lang="hr-HR" sz="2400" dirty="0" smtClean="0">
                <a:solidFill>
                  <a:srgbClr val="0E5837"/>
                </a:solidFill>
              </a:rPr>
              <a:t>TE </a:t>
            </a:r>
            <a:r>
              <a:rPr lang="hr-HR" sz="2400" dirty="0">
                <a:solidFill>
                  <a:srgbClr val="0E5837"/>
                </a:solidFill>
              </a:rPr>
              <a:t>LJUDSKIH PRAVA, </a:t>
            </a:r>
            <a:r>
              <a:rPr lang="hr-HR" sz="2400" dirty="0" smtClean="0">
                <a:solidFill>
                  <a:srgbClr val="0E5837"/>
                </a:solidFill>
              </a:rPr>
              <a:t>DEMOKRATIZACIJE</a:t>
            </a:r>
            <a:br>
              <a:rPr lang="hr-HR" sz="2400" dirty="0" smtClean="0">
                <a:solidFill>
                  <a:srgbClr val="0E5837"/>
                </a:solidFill>
              </a:rPr>
            </a:br>
            <a:r>
              <a:rPr lang="hr-HR" sz="2400" dirty="0" smtClean="0">
                <a:solidFill>
                  <a:srgbClr val="0E5837"/>
                </a:solidFill>
              </a:rPr>
              <a:t>I </a:t>
            </a:r>
            <a:r>
              <a:rPr lang="hr-HR" sz="2400" dirty="0">
                <a:solidFill>
                  <a:srgbClr val="0E5837"/>
                </a:solidFill>
              </a:rPr>
              <a:t>RAZVOJA CIVILNOG DRUŠTVA</a:t>
            </a:r>
            <a:r>
              <a:rPr lang="hr-HR" sz="2800" dirty="0">
                <a:solidFill>
                  <a:srgbClr val="0E5837"/>
                </a:solidFill>
              </a:rPr>
              <a:t/>
            </a:r>
            <a:br>
              <a:rPr lang="hr-HR" sz="2800" dirty="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r>
            <a:br>
              <a:rPr lang="hr-HR" sz="2000" dirty="0" smtClean="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t>
            </a:r>
            <a:r>
              <a:rPr lang="hr-HR" sz="2400" dirty="0" smtClean="0">
                <a:solidFill>
                  <a:srgbClr val="0E5837"/>
                </a:solidFill>
              </a:rPr>
              <a:t>RADIONICA </a:t>
            </a:r>
            <a:r>
              <a:rPr lang="hr-HR" sz="2400" dirty="0">
                <a:solidFill>
                  <a:srgbClr val="0E5837"/>
                </a:solidFill>
              </a:rPr>
              <a:t>ZA POTENCIJALNE PRIJAVITELJE</a:t>
            </a:r>
            <a:br>
              <a:rPr lang="hr-HR" sz="2400" dirty="0">
                <a:solidFill>
                  <a:srgbClr val="0E5837"/>
                </a:solidFill>
              </a:rPr>
            </a:br>
            <a:r>
              <a:rPr lang="hr-HR" sz="2000" dirty="0">
                <a:solidFill>
                  <a:srgbClr val="0E5837"/>
                </a:solidFill>
              </a:rPr>
              <a:t> </a:t>
            </a:r>
            <a:r>
              <a:rPr lang="hr-HR" sz="2000" dirty="0" smtClean="0">
                <a:solidFill>
                  <a:srgbClr val="0E5837"/>
                </a:solidFill>
              </a:rPr>
              <a:t/>
            </a:r>
            <a:br>
              <a:rPr lang="hr-HR" sz="2000" dirty="0" smtClean="0">
                <a:solidFill>
                  <a:srgbClr val="0E5837"/>
                </a:solidFill>
              </a:rPr>
            </a:br>
            <a:r>
              <a:rPr lang="hr-HR" sz="2000" dirty="0" smtClean="0">
                <a:solidFill>
                  <a:srgbClr val="0E5837"/>
                </a:solidFill>
              </a:rPr>
              <a:t>                                             KRAPINA 08/02/2019</a:t>
            </a:r>
            <a:r>
              <a:rPr lang="hr-HR" sz="2000" dirty="0"/>
              <a:t/>
            </a:r>
            <a:br>
              <a:rPr lang="hr-HR" sz="2000" dirty="0"/>
            </a:br>
            <a:r>
              <a:rPr lang="hr-HR" sz="2000" dirty="0" smtClean="0"/>
              <a:t/>
            </a:r>
            <a:br>
              <a:rPr lang="hr-HR" sz="2000" dirty="0" smtClean="0"/>
            </a:br>
            <a:endParaRPr lang="hr-HR" sz="2000" dirty="0" smtClean="0"/>
          </a:p>
        </p:txBody>
      </p:sp>
      <p:pic>
        <p:nvPicPr>
          <p:cNvPr id="2" name="Slika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23053" y="5839693"/>
            <a:ext cx="4416875" cy="161593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02673"/>
            <a:ext cx="9768115" cy="6828641"/>
          </a:xfrm>
        </p:spPr>
        <p:txBody>
          <a:bodyPr/>
          <a:lstStyle/>
          <a:p>
            <a:pPr marL="0" indent="0">
              <a:buNone/>
            </a:pPr>
            <a:r>
              <a:rPr lang="hr-HR" dirty="0" smtClean="0">
                <a:solidFill>
                  <a:schemeClr val="bg1">
                    <a:lumMod val="20000"/>
                    <a:lumOff val="80000"/>
                  </a:schemeClr>
                </a:solidFill>
              </a:rPr>
              <a:t>PRIHVATLJIVE AKTIVNOSTI</a:t>
            </a:r>
          </a:p>
          <a:p>
            <a:pPr marL="0" indent="0">
              <a:buNone/>
            </a:pPr>
            <a:endParaRPr lang="hr-HR" sz="1800" dirty="0" smtClean="0">
              <a:solidFill>
                <a:schemeClr val="bg1">
                  <a:lumMod val="20000"/>
                  <a:lumOff val="80000"/>
                </a:schemeClr>
              </a:solidFill>
            </a:endParaRPr>
          </a:p>
          <a:p>
            <a:pPr marL="342900" lvl="0" indent="-342900" defTabSz="914400" fontAlgn="auto">
              <a:spcAft>
                <a:spcPts val="0"/>
              </a:spcAft>
              <a:buFont typeface="Arial" panose="020B0604020202020204" pitchFamily="34" charset="0"/>
              <a:buChar char="•"/>
            </a:pPr>
            <a:r>
              <a:rPr lang="hr-HR" sz="1800" kern="1200" dirty="0" smtClean="0">
                <a:solidFill>
                  <a:prstClr val="black"/>
                </a:solidFill>
              </a:rPr>
              <a:t>Promicati </a:t>
            </a:r>
            <a:r>
              <a:rPr lang="hr-HR" sz="1800" kern="1200" dirty="0">
                <a:solidFill>
                  <a:prstClr val="black"/>
                </a:solidFill>
              </a:rPr>
              <a:t>zdravlje, prevenciju bolesti, brige i skrbi o socijalnim potrebama te poboljšanje kvalitete života starijih i nemoćnih osoba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Podizati svijest o zaštiti okoliša, zaštiti i očuvanju biološke i krajobrazne raznolikosti</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 promicati razvoj demokracije, civilnog društva, temeljnih ljudskih prava, prava nacionalnih manjina i LGBTIQ osoba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Promicati vrijednosti antifašizma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Promicati prava pacijenata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Promicati društveni angažman mladih i volontiranja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Poticati edukaciju mladih o društvenoj odgovornosti na pojave socijalne isključivosti, diskriminacije i stereotipa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Poticati osnivanje i djelovanje klubova za mlade te organiziranog korištenja slobodnog vremena djece i mladih</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Provoditi mjere Županijskog programa djelovanja za mlade</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Provoditi mjere Trogodišnjeg programa aktivnosti za projekt „Krapinsko-zagorska županija – prijatelj djece za razdoblje 2018. – 2020.</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Provoditi mjere Strategije razvoja civilnog društva Krapinsko-zagorske županije 2016. – 2020. </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Provoditi mjere Socijalnog plana Krapinsko-zagorske županije za razdoblje 2014. – 2020</a:t>
            </a:r>
            <a:r>
              <a:rPr lang="hr-HR" sz="1800" kern="1200" dirty="0">
                <a:solidFill>
                  <a:prstClr val="black"/>
                </a:solidFill>
                <a:latin typeface="Calibri" panose="020F0502020204030204" pitchFamily="34" charset="0"/>
              </a:rPr>
              <a:t>. </a:t>
            </a:r>
          </a:p>
          <a:p>
            <a:pPr marL="342900" lvl="0" indent="-342900" defTabSz="914400" fontAlgn="auto">
              <a:spcAft>
                <a:spcPts val="0"/>
              </a:spcAft>
              <a:buFont typeface="Arial" panose="020B0604020202020204" pitchFamily="34" charset="0"/>
              <a:buChar char="•"/>
            </a:pPr>
            <a:endParaRPr lang="hr-HR" sz="1000" kern="1200" dirty="0">
              <a:solidFill>
                <a:prstClr val="black"/>
              </a:solidFill>
              <a:latin typeface="Calibri" panose="020F0502020204030204" pitchFamily="34" charset="0"/>
            </a:endParaRPr>
          </a:p>
          <a:p>
            <a:endParaRPr lang="hr-HR" dirty="0"/>
          </a:p>
        </p:txBody>
      </p:sp>
    </p:spTree>
    <p:extLst>
      <p:ext uri="{BB962C8B-B14F-4D97-AF65-F5344CB8AC3E}">
        <p14:creationId xmlns:p14="http://schemas.microsoft.com/office/powerpoint/2010/main" val="4171428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23455"/>
            <a:ext cx="9942286" cy="6807859"/>
          </a:xfrm>
        </p:spPr>
        <p:txBody>
          <a:bodyPr/>
          <a:lstStyle/>
          <a:p>
            <a:pPr marL="0" indent="0">
              <a:buNone/>
            </a:pPr>
            <a:r>
              <a:rPr lang="hr-HR" dirty="0" smtClean="0">
                <a:solidFill>
                  <a:schemeClr val="bg1">
                    <a:lumMod val="20000"/>
                    <a:lumOff val="80000"/>
                  </a:schemeClr>
                </a:solidFill>
              </a:rPr>
              <a:t>PRIHVATLJIVI TROŠKOVI</a:t>
            </a:r>
          </a:p>
          <a:p>
            <a:pPr marL="0" indent="0">
              <a:buNone/>
            </a:pPr>
            <a:endParaRPr lang="hr-HR" sz="1400" dirty="0">
              <a:solidFill>
                <a:schemeClr val="bg1">
                  <a:lumMod val="20000"/>
                  <a:lumOff val="80000"/>
                </a:schemeClr>
              </a:solidFill>
            </a:endParaRPr>
          </a:p>
          <a:p>
            <a:pPr marL="0" indent="0">
              <a:buNone/>
            </a:pPr>
            <a:r>
              <a:rPr lang="hr-HR" sz="2400" dirty="0" smtClean="0">
                <a:solidFill>
                  <a:schemeClr val="bg1">
                    <a:lumMod val="20000"/>
                    <a:lumOff val="80000"/>
                  </a:schemeClr>
                </a:solidFill>
              </a:rPr>
              <a:t>        </a:t>
            </a:r>
            <a:r>
              <a:rPr lang="hr-HR" sz="2400" dirty="0" smtClean="0"/>
              <a:t>IZRAVNI </a:t>
            </a:r>
            <a:r>
              <a:rPr lang="hr-HR" sz="2400" dirty="0"/>
              <a:t>troškovi:</a:t>
            </a:r>
          </a:p>
          <a:p>
            <a:pPr lvl="1"/>
            <a:r>
              <a:rPr lang="hr-HR" sz="1600" dirty="0"/>
              <a:t>Troškovi </a:t>
            </a:r>
            <a:r>
              <a:rPr lang="hr-HR" sz="1600" dirty="0">
                <a:solidFill>
                  <a:srgbClr val="0E5837"/>
                </a:solidFill>
              </a:rPr>
              <a:t>plaća i naknada voditeljima programa/projekta i vanjskim suradnicima </a:t>
            </a:r>
            <a:r>
              <a:rPr lang="hr-HR" sz="1600" dirty="0"/>
              <a:t>angažiranim na programu/projektu koji odgovaraju stvarnim izdacima za plaće te porezima i doprinosima iz plaće i drugim troškovima vezanim uz plaću, sukladno odredbama Pravilnika i Uredbe;</a:t>
            </a:r>
            <a:endParaRPr lang="en-US" sz="1600" dirty="0"/>
          </a:p>
          <a:p>
            <a:pPr lvl="1"/>
            <a:r>
              <a:rPr lang="hr-HR" sz="1600" dirty="0"/>
              <a:t>Troškovi </a:t>
            </a:r>
            <a:r>
              <a:rPr lang="hr-HR" sz="1600" dirty="0">
                <a:solidFill>
                  <a:srgbClr val="0E5837"/>
                </a:solidFill>
              </a:rPr>
              <a:t>provedbe programa/projekta</a:t>
            </a:r>
            <a:r>
              <a:rPr lang="hr-HR" sz="1600" dirty="0">
                <a:solidFill>
                  <a:schemeClr val="accent1">
                    <a:lumMod val="75000"/>
                  </a:schemeClr>
                </a:solidFill>
              </a:rPr>
              <a:t> </a:t>
            </a:r>
            <a:r>
              <a:rPr lang="hr-HR" sz="1600" dirty="0"/>
              <a:t>kao što su troškovi najma prostora, pripreme i tiska materijala, troškovi osvježenja za sudionike radionica, kotizacija za seminare, intelektualne usluge, troškovi zaposlene osobe koja radi na programu/projektu i sl.; </a:t>
            </a:r>
            <a:endParaRPr lang="en-US" sz="1600" dirty="0"/>
          </a:p>
          <a:p>
            <a:pPr lvl="1"/>
            <a:r>
              <a:rPr lang="hr-HR" sz="1600" dirty="0"/>
              <a:t>Troškovi </a:t>
            </a:r>
            <a:r>
              <a:rPr lang="hr-HR" sz="1600" dirty="0">
                <a:solidFill>
                  <a:srgbClr val="0E5837"/>
                </a:solidFill>
              </a:rPr>
              <a:t>komunikacije</a:t>
            </a:r>
            <a:r>
              <a:rPr lang="hr-HR" sz="1600" dirty="0"/>
              <a:t> kao što su radijske objave, objave u tiskanim medijima, troškovi promotivnog materijala (brošura, letak, promotivne vrećice, majice, USB </a:t>
            </a:r>
            <a:r>
              <a:rPr lang="hr-HR" sz="1600" dirty="0" err="1"/>
              <a:t>stickovi</a:t>
            </a:r>
            <a:r>
              <a:rPr lang="hr-HR" sz="1600" dirty="0"/>
              <a:t> i sl.);</a:t>
            </a:r>
            <a:endParaRPr lang="en-US" sz="1600" dirty="0"/>
          </a:p>
          <a:p>
            <a:pPr lvl="1"/>
            <a:r>
              <a:rPr lang="hr-HR" sz="1600" dirty="0"/>
              <a:t>Troškovi </a:t>
            </a:r>
            <a:r>
              <a:rPr lang="hr-HR" sz="1600" dirty="0">
                <a:solidFill>
                  <a:srgbClr val="0E5837"/>
                </a:solidFill>
              </a:rPr>
              <a:t>opreme</a:t>
            </a:r>
            <a:r>
              <a:rPr lang="hr-HR" sz="1600" dirty="0"/>
              <a:t> koja se nabavlja isključivo za provedbu aktivnosti kao što je računalo, pisač, fotokopirni uređaj, fotoaparat, stolovi, stolice pod uvjetom da se isti upišu u knjigu materijalne imovine, </a:t>
            </a:r>
            <a:r>
              <a:rPr lang="hr-HR" sz="1600" dirty="0">
                <a:solidFill>
                  <a:srgbClr val="0E5837"/>
                </a:solidFill>
              </a:rPr>
              <a:t>do 50% ukupnog iznosa programa/projekta </a:t>
            </a:r>
            <a:r>
              <a:rPr lang="hr-HR" sz="1600" dirty="0"/>
              <a:t>financiranog iz proračuna Krapinsko-zagorske županije. U okviru programa/projekta može se financirati samo ona oprema koja je nužna za provedbu programskih/projektnih aktivnosti;</a:t>
            </a:r>
            <a:endParaRPr lang="en-US" sz="1600" dirty="0"/>
          </a:p>
          <a:p>
            <a:pPr lvl="1"/>
            <a:r>
              <a:rPr lang="hr-HR" sz="1600" dirty="0">
                <a:solidFill>
                  <a:srgbClr val="0E5837"/>
                </a:solidFill>
              </a:rPr>
              <a:t>Naknade i putni troškovi</a:t>
            </a:r>
            <a:r>
              <a:rPr lang="hr-HR" sz="1600" dirty="0">
                <a:solidFill>
                  <a:schemeClr val="accent1">
                    <a:lumMod val="75000"/>
                  </a:schemeClr>
                </a:solidFill>
              </a:rPr>
              <a:t> </a:t>
            </a:r>
            <a:r>
              <a:rPr lang="hr-HR" sz="1600" dirty="0"/>
              <a:t>kao što su troškovi putovanja na seminare, dnevnice, troškovi putovanja službenim ili privatnim vozilom (ako se putuje privatnim vozilom prihvaća se trošak od 2 kune po prijeđenom kilometru i trošak cestarina, a ako se putuje službenim vozilom prihvatljiv je trošak cestarine i trošak rezervoara goriva u odnosu na prijeđene kilometre), troškovi smještaja i slično. U putne troškove ubrajaju se samo troškovi osoba koji direktno sudjeluju u programu/projektu, a troškovi putovanja stručnjaka koji su podugovoreni za provedbu određene aktivnosti ubrajaju se u ukupni trošak honorara (ugovor o djelu ili ugovor o autorskom djelu).</a:t>
            </a:r>
            <a:endParaRPr lang="en-US" sz="1600" dirty="0"/>
          </a:p>
          <a:p>
            <a:pPr marL="0" indent="0">
              <a:buNone/>
            </a:pPr>
            <a:endParaRPr lang="hr-HR" dirty="0"/>
          </a:p>
          <a:p>
            <a:endParaRPr lang="hr-HR" dirty="0"/>
          </a:p>
        </p:txBody>
      </p:sp>
    </p:spTree>
    <p:extLst>
      <p:ext uri="{BB962C8B-B14F-4D97-AF65-F5344CB8AC3E}">
        <p14:creationId xmlns:p14="http://schemas.microsoft.com/office/powerpoint/2010/main" val="3216319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33845"/>
            <a:ext cx="9768115" cy="6797469"/>
          </a:xfrm>
        </p:spPr>
        <p:txBody>
          <a:bodyPr/>
          <a:lstStyle/>
          <a:p>
            <a:pPr marL="0" indent="0">
              <a:buNone/>
            </a:pPr>
            <a:r>
              <a:rPr lang="hr-HR" dirty="0" smtClean="0">
                <a:solidFill>
                  <a:schemeClr val="bg1">
                    <a:lumMod val="20000"/>
                    <a:lumOff val="80000"/>
                  </a:schemeClr>
                </a:solidFill>
              </a:rPr>
              <a:t>PRIHVATLJIVI TROŠKOVI </a:t>
            </a:r>
          </a:p>
          <a:p>
            <a:pPr marL="0" indent="0">
              <a:buNone/>
            </a:pPr>
            <a:endParaRPr lang="hr-HR" dirty="0" smtClean="0">
              <a:solidFill>
                <a:schemeClr val="bg1">
                  <a:lumMod val="20000"/>
                  <a:lumOff val="80000"/>
                </a:schemeClr>
              </a:solidFill>
            </a:endParaRPr>
          </a:p>
          <a:p>
            <a:r>
              <a:rPr lang="hr-HR" sz="2800" dirty="0" smtClean="0"/>
              <a:t>NEIZRAVNI </a:t>
            </a:r>
            <a:r>
              <a:rPr lang="hr-HR" sz="2800" dirty="0"/>
              <a:t>troškovi</a:t>
            </a:r>
            <a:r>
              <a:rPr lang="hr-HR" dirty="0"/>
              <a:t>:</a:t>
            </a:r>
          </a:p>
          <a:p>
            <a:pPr lvl="1"/>
            <a:r>
              <a:rPr lang="hr-HR" dirty="0"/>
              <a:t>troškovi koji nisu izravno povezani s provedbom programa/projekta kao što su: </a:t>
            </a:r>
            <a:r>
              <a:rPr lang="hr-HR" dirty="0">
                <a:solidFill>
                  <a:srgbClr val="0E5837"/>
                </a:solidFill>
              </a:rPr>
              <a:t>troškovi obavljanja redovne djelatnosti </a:t>
            </a:r>
            <a:r>
              <a:rPr lang="hr-HR" dirty="0"/>
              <a:t>– najam prostora u kojem se odvija program/projekt, energija, voda, uredski materijal, sitan inventar, telefon, pošta i drugi indirektni troškovi koji nisu povezani s provedbom programa/projekta.</a:t>
            </a:r>
          </a:p>
          <a:p>
            <a:r>
              <a:rPr lang="hr-HR" dirty="0"/>
              <a:t>do 30% ukupnog iznosa financiranog programa/projekta sredstvima ovog Natječaja</a:t>
            </a:r>
            <a:endParaRPr lang="en-US" dirty="0"/>
          </a:p>
          <a:p>
            <a:endParaRPr lang="hr-HR" dirty="0"/>
          </a:p>
        </p:txBody>
      </p:sp>
    </p:spTree>
    <p:extLst>
      <p:ext uri="{BB962C8B-B14F-4D97-AF65-F5344CB8AC3E}">
        <p14:creationId xmlns:p14="http://schemas.microsoft.com/office/powerpoint/2010/main" val="1253471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01434" y="571501"/>
            <a:ext cx="9768115" cy="6859814"/>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dirty="0" smtClean="0">
              <a:solidFill>
                <a:srgbClr val="0E5837"/>
              </a:solidFill>
            </a:endParaRPr>
          </a:p>
          <a:p>
            <a:pPr lvl="0"/>
            <a:r>
              <a:rPr lang="hr-HR" sz="1800" dirty="0"/>
              <a:t>Obrazac A2: </a:t>
            </a:r>
            <a:r>
              <a:rPr lang="hr-HR" sz="1800" dirty="0">
                <a:solidFill>
                  <a:srgbClr val="0E5837"/>
                </a:solidFill>
              </a:rPr>
              <a:t>OBRAZAC ZA PRIJAVU PROGRAMA/PROJEKTA </a:t>
            </a:r>
            <a:r>
              <a:rPr lang="hr-HR" sz="1800" dirty="0"/>
              <a:t>– vlastoručno potpisan i ovjeren – 1 primjerak u izvorniku u ispisu i istovjetan sadržaj u elektroničkom obliku u PDF formatu, koji sadrži:</a:t>
            </a:r>
            <a:endParaRPr lang="en-US" sz="1800" dirty="0"/>
          </a:p>
          <a:p>
            <a:pPr lvl="1"/>
            <a:r>
              <a:rPr lang="hr-HR" sz="1800" dirty="0"/>
              <a:t>Osnovne podatke o podnositelju prijave programa/projekta</a:t>
            </a:r>
            <a:endParaRPr lang="en-US" sz="1800" dirty="0"/>
          </a:p>
          <a:p>
            <a:pPr lvl="1"/>
            <a:r>
              <a:rPr lang="hr-HR" sz="1800" dirty="0"/>
              <a:t>Osnovne podatke o programu/projektu</a:t>
            </a:r>
            <a:endParaRPr lang="en-US" sz="1800" dirty="0"/>
          </a:p>
          <a:p>
            <a:pPr lvl="1"/>
            <a:r>
              <a:rPr lang="hr-HR" sz="1800" dirty="0"/>
              <a:t>Kontrolnu listu</a:t>
            </a:r>
          </a:p>
          <a:p>
            <a:pPr lvl="0"/>
            <a:r>
              <a:rPr lang="hr-HR" sz="1800" dirty="0"/>
              <a:t>Obrazac A3: </a:t>
            </a:r>
            <a:r>
              <a:rPr lang="hr-HR" sz="1800" dirty="0">
                <a:solidFill>
                  <a:srgbClr val="0E5837"/>
                </a:solidFill>
              </a:rPr>
              <a:t>OBRAZAC PRORAČUNA PROGRAMA/PROJEKTA </a:t>
            </a:r>
            <a:r>
              <a:rPr lang="hr-HR" sz="1800" dirty="0"/>
              <a:t>– vlastoručno potpisan i ovjeren – 1 primjerak u izvorniku u ispisu i istovjetan sadržaj u elektroničkom obliku u Excel formatu </a:t>
            </a:r>
          </a:p>
          <a:p>
            <a:pPr lvl="0"/>
            <a:r>
              <a:rPr lang="hr-HR" sz="1800" dirty="0"/>
              <a:t>Obrazac A4: </a:t>
            </a:r>
            <a:r>
              <a:rPr lang="hr-HR" sz="1800" dirty="0">
                <a:solidFill>
                  <a:srgbClr val="0E5837"/>
                </a:solidFill>
              </a:rPr>
              <a:t>IZJAVA PRIJAVITELJA </a:t>
            </a:r>
            <a:r>
              <a:rPr lang="hr-HR" sz="1800" dirty="0"/>
              <a:t>o zadovoljavanju uvjeta Natječaja vlastoručno potpisana od strane osobe ovlaštene za zastupanje udruge i ovjerena – 1 primjerak u izvorniku u ispisu i istovjetan sadržaj u elektroničkom obliku u PDF formatu</a:t>
            </a:r>
            <a:endParaRPr lang="en-US" sz="1800" dirty="0"/>
          </a:p>
          <a:p>
            <a:r>
              <a:rPr lang="hr-HR" sz="1800" dirty="0"/>
              <a:t>Obrazac A5: </a:t>
            </a:r>
            <a:r>
              <a:rPr lang="hr-HR" sz="1800" dirty="0">
                <a:solidFill>
                  <a:srgbClr val="0E5837"/>
                </a:solidFill>
              </a:rPr>
              <a:t>ŽIVOTOPIS VODITELJA/VODITELJICE PROGRAMA/PROJEKTA </a:t>
            </a:r>
            <a:r>
              <a:rPr lang="hr-HR" sz="1800" dirty="0"/>
              <a:t>ne stariji od 6 mjeseci od dana raspisivanja Natječaja na obrascu životopisa </a:t>
            </a:r>
            <a:r>
              <a:rPr lang="hr-HR" sz="1800" dirty="0" err="1"/>
              <a:t>Europass</a:t>
            </a:r>
            <a:r>
              <a:rPr lang="hr-HR" sz="1800" dirty="0"/>
              <a:t> vlastoručno potpisan s jasno naznačenim datumom popunjavanja životopisa od strane voditelja/voditeljice programa/projekta – 1 primjerak u izvorniku u ispisu i istovjetan sadržaj u elektroničkom obliku u PDF formatu </a:t>
            </a:r>
            <a:endParaRPr lang="en-US" sz="1800" dirty="0"/>
          </a:p>
          <a:p>
            <a:endParaRPr lang="hr-HR" sz="1800" dirty="0"/>
          </a:p>
          <a:p>
            <a:pPr marL="0" indent="0">
              <a:buNone/>
            </a:pPr>
            <a:endParaRPr lang="hr-HR" sz="1800" dirty="0"/>
          </a:p>
        </p:txBody>
      </p:sp>
    </p:spTree>
    <p:extLst>
      <p:ext uri="{BB962C8B-B14F-4D97-AF65-F5344CB8AC3E}">
        <p14:creationId xmlns:p14="http://schemas.microsoft.com/office/powerpoint/2010/main" val="3175224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13064"/>
            <a:ext cx="9768115" cy="6662388"/>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sz="2000" dirty="0">
              <a:solidFill>
                <a:schemeClr val="bg1">
                  <a:lumMod val="20000"/>
                  <a:lumOff val="80000"/>
                </a:schemeClr>
              </a:solidFill>
            </a:endParaRPr>
          </a:p>
          <a:p>
            <a:pPr lvl="0"/>
            <a:r>
              <a:rPr lang="hr-HR" sz="1800" dirty="0"/>
              <a:t>Obrazac A6: </a:t>
            </a:r>
            <a:r>
              <a:rPr lang="hr-HR" sz="1800" dirty="0">
                <a:solidFill>
                  <a:srgbClr val="0E5837"/>
                </a:solidFill>
              </a:rPr>
              <a:t>IZJAVA O PARTNERSTVU NA PROGRAMU/PROJEKTU </a:t>
            </a:r>
            <a:r>
              <a:rPr lang="hr-HR" sz="1800" dirty="0"/>
              <a:t>– vlastoručno potpisana i ovjerena pečatom od strane svih partnera u programu/projektu – 1 primjerak u izvorniku u ispisu i istovjetan sadržaj u elektroničkom obliku u PDF formatu </a:t>
            </a:r>
            <a:endParaRPr lang="en-US" sz="1800" dirty="0"/>
          </a:p>
          <a:p>
            <a:pPr lvl="0"/>
            <a:r>
              <a:rPr lang="hr-HR" sz="1800" dirty="0"/>
              <a:t>Obrazac A7: </a:t>
            </a:r>
            <a:r>
              <a:rPr lang="hr-HR" sz="1800" dirty="0">
                <a:solidFill>
                  <a:srgbClr val="0E5837"/>
                </a:solidFill>
              </a:rPr>
              <a:t>IZJAVA O ZAPOŠLJAVANJU OSOBE NA PROGRAMU/PROJEKTU </a:t>
            </a:r>
            <a:r>
              <a:rPr lang="hr-HR" sz="1800" dirty="0"/>
              <a:t>vlastoručno potpisana od strane voditelja/voditeljice programa/projekta i osobe ovlaštene za zastupanje udruge te ovjerena – 1 primjerak u izvorniku u ispisu i istovjetan sadržaj u elektroničkom obliku u PDF formatu (izjava se dostavlja i ukoliko se ne zapošljava)</a:t>
            </a:r>
          </a:p>
          <a:p>
            <a:pPr lvl="0"/>
            <a:r>
              <a:rPr lang="en-US" sz="1800" dirty="0" err="1"/>
              <a:t>Obrazac</a:t>
            </a:r>
            <a:r>
              <a:rPr lang="en-US" sz="1800" dirty="0"/>
              <a:t> A8</a:t>
            </a:r>
            <a:r>
              <a:rPr lang="hr-HR" sz="1800" dirty="0"/>
              <a:t>:</a:t>
            </a:r>
            <a:r>
              <a:rPr lang="en-US" sz="1800" dirty="0"/>
              <a:t> </a:t>
            </a:r>
            <a:r>
              <a:rPr lang="en-US" sz="1800" dirty="0">
                <a:solidFill>
                  <a:srgbClr val="0E5837"/>
                </a:solidFill>
              </a:rPr>
              <a:t>IZJAVA O NEPOSTOJANJU DVOSTRUKOG FINANCIRANJA PROGRAMA/PROJEKTA </a:t>
            </a:r>
            <a:r>
              <a:rPr lang="en-US" sz="1800" dirty="0"/>
              <a:t>– </a:t>
            </a:r>
            <a:r>
              <a:rPr lang="en-US" sz="1800" dirty="0" err="1"/>
              <a:t>vlastoručno</a:t>
            </a:r>
            <a:r>
              <a:rPr lang="en-US" sz="1800" dirty="0"/>
              <a:t> </a:t>
            </a:r>
            <a:r>
              <a:rPr lang="en-US" sz="1800" dirty="0" err="1"/>
              <a:t>potpisana</a:t>
            </a:r>
            <a:r>
              <a:rPr lang="en-US" sz="1800" dirty="0"/>
              <a:t> i </a:t>
            </a:r>
            <a:r>
              <a:rPr lang="en-US" sz="1800" dirty="0" err="1"/>
              <a:t>ovjerena</a:t>
            </a:r>
            <a:r>
              <a:rPr lang="en-US" sz="1800" dirty="0"/>
              <a:t> – 1 </a:t>
            </a:r>
            <a:r>
              <a:rPr lang="en-US" sz="1800" dirty="0" err="1"/>
              <a:t>primjerak</a:t>
            </a:r>
            <a:r>
              <a:rPr lang="en-US" sz="1800" dirty="0"/>
              <a:t> u </a:t>
            </a:r>
            <a:r>
              <a:rPr lang="en-US" sz="1800" dirty="0" err="1"/>
              <a:t>izvorniku</a:t>
            </a:r>
            <a:r>
              <a:rPr lang="en-US" sz="1800" dirty="0"/>
              <a:t> u </a:t>
            </a:r>
            <a:r>
              <a:rPr lang="en-US" sz="1800" dirty="0" err="1"/>
              <a:t>ispisu</a:t>
            </a:r>
            <a:r>
              <a:rPr lang="en-US" sz="1800" dirty="0"/>
              <a:t>, </a:t>
            </a:r>
            <a:r>
              <a:rPr lang="en-US" sz="1800" dirty="0" err="1"/>
              <a:t>dostavlja</a:t>
            </a:r>
            <a:r>
              <a:rPr lang="en-US" sz="1800" dirty="0"/>
              <a:t> se </a:t>
            </a:r>
            <a:r>
              <a:rPr lang="en-US" sz="1800" dirty="0" err="1"/>
              <a:t>neposredno</a:t>
            </a:r>
            <a:r>
              <a:rPr lang="en-US" sz="1800" dirty="0"/>
              <a:t> </a:t>
            </a:r>
            <a:r>
              <a:rPr lang="en-US" sz="1800" dirty="0" err="1"/>
              <a:t>prije</a:t>
            </a:r>
            <a:r>
              <a:rPr lang="en-US" sz="1800" dirty="0"/>
              <a:t> </a:t>
            </a:r>
            <a:r>
              <a:rPr lang="en-US" sz="1800" dirty="0" err="1"/>
              <a:t>potpisivanja</a:t>
            </a:r>
            <a:r>
              <a:rPr lang="en-US" sz="1800" dirty="0"/>
              <a:t> </a:t>
            </a:r>
            <a:r>
              <a:rPr lang="en-US" sz="1800" dirty="0" err="1"/>
              <a:t>ugovora</a:t>
            </a:r>
            <a:endParaRPr lang="hr-HR" sz="1800" dirty="0"/>
          </a:p>
          <a:p>
            <a:pPr lvl="0"/>
            <a:r>
              <a:rPr lang="hr-HR" sz="1800" dirty="0">
                <a:solidFill>
                  <a:srgbClr val="0E5837"/>
                </a:solidFill>
              </a:rPr>
              <a:t>IZVJEŠĆE O ORGANIZIRANOM VOLONTIRANJU </a:t>
            </a:r>
            <a:r>
              <a:rPr lang="hr-HR" sz="1800" dirty="0"/>
              <a:t>prema nadležnom ministarstvu za 2018. godinu – 1 primjerak preslike u ispisu (ili ispis izvješća – potpisanog i ovjerenog) i istovjetan sadržaj u elektroničkom obliku u PDF formatu (dostavljaju samo prijavitelji koji su u 2018. godini provodili organizirano volontiranje i podnosili ovo izvješće)</a:t>
            </a:r>
            <a:endParaRPr lang="en-US" sz="1800" dirty="0"/>
          </a:p>
          <a:p>
            <a:pPr lvl="0"/>
            <a:r>
              <a:rPr lang="hr-HR" sz="1800" dirty="0">
                <a:solidFill>
                  <a:srgbClr val="0E5837"/>
                </a:solidFill>
              </a:rPr>
              <a:t>UVJERENJE NADLEŽNOG SUDA DA SE NE VODI KAZNENI POSTUPAK PROTIV ODGOVORNE OSOBE U UDRUZI I VODITELJA PROGRAMA za prijavitelja i partnere </a:t>
            </a:r>
            <a:r>
              <a:rPr lang="hr-HR" sz="1800" dirty="0"/>
              <a:t>na programu/projektu – 1 primjerak u izvorniku u ispisu dostavlja se prije potpisivanja ugovora </a:t>
            </a:r>
            <a:endParaRPr lang="en-US" sz="1800" dirty="0"/>
          </a:p>
          <a:p>
            <a:pPr lvl="0"/>
            <a:r>
              <a:rPr lang="hr-HR" sz="1800" dirty="0">
                <a:solidFill>
                  <a:srgbClr val="0E5837"/>
                </a:solidFill>
              </a:rPr>
              <a:t>POTVRDA MINISTARSTVA FINANCIJA, POREZNE UPRAVE O NEPOSTOJANJU POREZNOG DUGA za prijavitelje i partnere </a:t>
            </a:r>
            <a:r>
              <a:rPr lang="hr-HR" sz="1800" dirty="0"/>
              <a:t>na programu/projektu – 1 primjerak u izvorniku u ispisu – dostavlja se prije potpisivanja ugovora.</a:t>
            </a:r>
            <a:endParaRPr lang="en-US" sz="1800" dirty="0"/>
          </a:p>
          <a:p>
            <a:endParaRPr lang="hr-HR" sz="1800" dirty="0"/>
          </a:p>
          <a:p>
            <a:pPr marL="0" indent="0">
              <a:buNone/>
            </a:pPr>
            <a:endParaRPr lang="hr-HR" sz="1800" dirty="0"/>
          </a:p>
        </p:txBody>
      </p:sp>
    </p:spTree>
    <p:extLst>
      <p:ext uri="{BB962C8B-B14F-4D97-AF65-F5344CB8AC3E}">
        <p14:creationId xmlns:p14="http://schemas.microsoft.com/office/powerpoint/2010/main" val="3725550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82360" y="1314577"/>
            <a:ext cx="9768115" cy="5908919"/>
          </a:xfrm>
        </p:spPr>
        <p:txBody>
          <a:bodyPr/>
          <a:lstStyle/>
          <a:p>
            <a:pPr marL="0" indent="0">
              <a:buNone/>
            </a:pPr>
            <a:r>
              <a:rPr lang="hr-HR" dirty="0" smtClean="0">
                <a:solidFill>
                  <a:srgbClr val="0E5837"/>
                </a:solidFill>
              </a:rPr>
              <a:t>                  PREDAJA PRIJAVE</a:t>
            </a:r>
          </a:p>
          <a:p>
            <a:pPr marL="0" indent="0">
              <a:buNone/>
            </a:pPr>
            <a:endParaRPr lang="hr-HR" dirty="0"/>
          </a:p>
        </p:txBody>
      </p:sp>
      <p:sp>
        <p:nvSpPr>
          <p:cNvPr id="3" name="Rezervirano mjesto sadržaja 2"/>
          <p:cNvSpPr txBox="1">
            <a:spLocks/>
          </p:cNvSpPr>
          <p:nvPr/>
        </p:nvSpPr>
        <p:spPr bwMode="auto">
          <a:xfrm>
            <a:off x="881917" y="2369127"/>
            <a:ext cx="3168352" cy="4525963"/>
          </a:xfrm>
          <a:prstGeom prst="rect">
            <a:avLst/>
          </a:prstGeom>
          <a:solidFill>
            <a:srgbClr val="98C4A4"/>
          </a:solidFill>
          <a:ln w="9525">
            <a:solidFill>
              <a:schemeClr val="accent1">
                <a:lumMod val="50000"/>
              </a:schemeClr>
            </a:solidFill>
            <a:miter lim="800000"/>
            <a:headEnd/>
            <a:tailEnd/>
          </a:ln>
        </p:spPr>
        <p:txBody>
          <a:bodyPr vert="horz" wrap="square" lIns="101526" tIns="50763" rIns="101526" bIns="50763" numCol="1" anchor="t" anchorCtr="0" compatLnSpc="1">
            <a:prstTxWarp prst="textNoShape">
              <a:avLst/>
            </a:prstTxWarp>
            <a:normAutofit fontScale="625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b="1" kern="0" dirty="0" smtClean="0"/>
              <a:t>NA PROPISANIM OBRASCIMA </a:t>
            </a:r>
            <a:r>
              <a:rPr lang="hr-HR" kern="0" dirty="0" smtClean="0"/>
              <a:t>(www.kzz.hr &gt; Natječaji i javni pozivi)</a:t>
            </a:r>
          </a:p>
          <a:p>
            <a:pPr marL="0" indent="0">
              <a:buFontTx/>
              <a:buNone/>
            </a:pPr>
            <a:endParaRPr lang="hr-HR" kern="0" dirty="0" smtClean="0"/>
          </a:p>
          <a:p>
            <a:pPr marL="0" indent="0">
              <a:buFontTx/>
              <a:buNone/>
            </a:pPr>
            <a:r>
              <a:rPr lang="hr-HR" b="1" kern="0" dirty="0" smtClean="0"/>
              <a:t>POŠTOM, KURIRSKOM SLUŽBOM ILI OSOBNOM PREDAJOM U PISARNICU KZŽ </a:t>
            </a:r>
            <a:r>
              <a:rPr lang="hr-HR" kern="0" dirty="0" smtClean="0"/>
              <a:t>(preporučena pošiljka najkasnije zadnjeg dana za predaju do 24,00 sata, osobno ili kurirskom službom  u pisarnicu do 14,30 sati)</a:t>
            </a:r>
            <a:endParaRPr lang="en-US" kern="0" dirty="0" smtClean="0"/>
          </a:p>
          <a:p>
            <a:endParaRPr lang="hr-HR" kern="0" dirty="0"/>
          </a:p>
        </p:txBody>
      </p:sp>
      <p:sp>
        <p:nvSpPr>
          <p:cNvPr id="4" name="Rezervirano mjesto sadržaja 3"/>
          <p:cNvSpPr txBox="1">
            <a:spLocks/>
          </p:cNvSpPr>
          <p:nvPr/>
        </p:nvSpPr>
        <p:spPr>
          <a:xfrm>
            <a:off x="5024836" y="2369127"/>
            <a:ext cx="3610744" cy="4525963"/>
          </a:xfrm>
          <a:prstGeom prst="rect">
            <a:avLst/>
          </a:prstGeom>
          <a:solidFill>
            <a:srgbClr val="98C4A4"/>
          </a:solidFill>
          <a:ln>
            <a:solidFill>
              <a:srgbClr val="0E5837"/>
            </a:solidFill>
          </a:ln>
        </p:spPr>
        <p:txBody>
          <a:bodyPr>
            <a:normAutofit fontScale="700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r>
              <a:rPr lang="hr-HR" b="1" kern="0" dirty="0" smtClean="0">
                <a:solidFill>
                  <a:schemeClr val="accent4">
                    <a:lumMod val="75000"/>
                  </a:schemeClr>
                </a:solidFill>
              </a:rPr>
              <a:t>ROK – 25. VELJAČE 2019. GODINE</a:t>
            </a:r>
          </a:p>
          <a:p>
            <a:endParaRPr lang="hr-HR" kern="0" dirty="0" smtClean="0"/>
          </a:p>
          <a:p>
            <a:r>
              <a:rPr lang="hr-HR" sz="2200" kern="0" dirty="0" smtClean="0"/>
              <a:t>Prijavitelj dostavlja dokumentaciju za prijavu programa/projekta</a:t>
            </a:r>
          </a:p>
          <a:p>
            <a:pPr lvl="1"/>
            <a:r>
              <a:rPr lang="hr-HR" sz="2200" u="sng" kern="0" dirty="0" smtClean="0"/>
              <a:t>u ispisu - papirnatom obliku</a:t>
            </a:r>
          </a:p>
          <a:p>
            <a:pPr lvl="2"/>
            <a:r>
              <a:rPr lang="hr-HR" sz="2200" kern="0" dirty="0" smtClean="0"/>
              <a:t>Potpisanu i ovjerenu pečatom (osim Životopisa voditelja/voditeljice programa/projekta koji treba biti samo potpisan)</a:t>
            </a:r>
          </a:p>
          <a:p>
            <a:pPr lvl="2"/>
            <a:r>
              <a:rPr lang="hr-HR" sz="2200" kern="0" dirty="0" smtClean="0"/>
              <a:t>S naznačenim datumom i mjestom popunjavanja </a:t>
            </a:r>
          </a:p>
          <a:p>
            <a:pPr lvl="1">
              <a:buFont typeface="Gill Sans MT" panose="020B0502020104020203" pitchFamily="34" charset="-18"/>
              <a:buChar char="–"/>
            </a:pPr>
            <a:r>
              <a:rPr lang="hr-HR" sz="2200" kern="0" dirty="0" smtClean="0"/>
              <a:t>obavezno istovjetan sadržaj </a:t>
            </a:r>
            <a:r>
              <a:rPr lang="hr-HR" sz="2200" u="sng" kern="0" dirty="0" smtClean="0"/>
              <a:t>u elektronskom obliku</a:t>
            </a:r>
            <a:r>
              <a:rPr lang="hr-HR" sz="2200" kern="0" dirty="0" smtClean="0"/>
              <a:t> na mediju za pohranu podataka (CD-u, USB-u i sl.) u PDF formatu, izuzev Proračuna koji se dostavlja u Excel formatu </a:t>
            </a:r>
            <a:endParaRPr lang="en-US" sz="2200" kern="0" dirty="0"/>
          </a:p>
        </p:txBody>
      </p:sp>
    </p:spTree>
    <p:extLst>
      <p:ext uri="{BB962C8B-B14F-4D97-AF65-F5344CB8AC3E}">
        <p14:creationId xmlns:p14="http://schemas.microsoft.com/office/powerpoint/2010/main" val="286798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r>
              <a:rPr lang="hr-HR" sz="2800" dirty="0" smtClean="0">
                <a:solidFill>
                  <a:srgbClr val="0E5837"/>
                </a:solidFill>
              </a:rPr>
              <a:t>  Adresa</a:t>
            </a:r>
            <a:r>
              <a:rPr lang="hr-HR" sz="2800" dirty="0">
                <a:solidFill>
                  <a:srgbClr val="0E5837"/>
                </a:solidFill>
              </a:rPr>
              <a:t>:</a:t>
            </a:r>
            <a:r>
              <a:rPr lang="hr-HR" sz="2800" dirty="0"/>
              <a:t/>
            </a:r>
            <a:br>
              <a:rPr lang="hr-HR" sz="2800" dirty="0"/>
            </a:br>
            <a:r>
              <a:rPr lang="hr-HR" sz="2800" dirty="0" smtClean="0"/>
              <a:t>  Krapinsko-zagorska </a:t>
            </a:r>
            <a:r>
              <a:rPr lang="hr-HR" sz="2800" dirty="0"/>
              <a:t>županija</a:t>
            </a:r>
            <a:br>
              <a:rPr lang="hr-HR" sz="2800" dirty="0"/>
            </a:br>
            <a:r>
              <a:rPr lang="hr-HR" sz="2800" dirty="0" smtClean="0"/>
              <a:t>  Upravni </a:t>
            </a:r>
            <a:r>
              <a:rPr lang="hr-HR" sz="2800" dirty="0"/>
              <a:t>odjel za zdravstvo, socijalnu skrb, udruge i mlade</a:t>
            </a:r>
            <a:br>
              <a:rPr lang="hr-HR" sz="2800" dirty="0"/>
            </a:br>
            <a:r>
              <a:rPr lang="hr-HR" sz="2800" dirty="0" smtClean="0"/>
              <a:t>  Magistratska </a:t>
            </a:r>
            <a:r>
              <a:rPr lang="hr-HR" sz="2800" dirty="0"/>
              <a:t>1</a:t>
            </a:r>
            <a:br>
              <a:rPr lang="hr-HR" sz="2800" dirty="0"/>
            </a:br>
            <a:r>
              <a:rPr lang="hr-HR" sz="2800" dirty="0" smtClean="0"/>
              <a:t>  49000 Krapina</a:t>
            </a:r>
          </a:p>
          <a:p>
            <a:pPr marL="0" indent="0">
              <a:buNone/>
            </a:pPr>
            <a:r>
              <a:rPr lang="hr-HR" sz="2800" dirty="0" smtClean="0">
                <a:solidFill>
                  <a:srgbClr val="0E5837"/>
                </a:solidFill>
              </a:rPr>
              <a:t>  Na </a:t>
            </a:r>
            <a:r>
              <a:rPr lang="hr-HR" sz="2800" dirty="0">
                <a:solidFill>
                  <a:srgbClr val="0E5837"/>
                </a:solidFill>
              </a:rPr>
              <a:t>omotnici naznačiti:</a:t>
            </a:r>
          </a:p>
          <a:p>
            <a:pPr marL="0" indent="0">
              <a:buNone/>
            </a:pPr>
            <a:r>
              <a:rPr lang="hr-HR" sz="2800" dirty="0" smtClean="0"/>
              <a:t> „</a:t>
            </a:r>
            <a:r>
              <a:rPr lang="hr-HR" sz="2800" dirty="0"/>
              <a:t>Prijava na Natječaj za su/financiranje programa i </a:t>
            </a:r>
            <a:r>
              <a:rPr lang="hr-HR" sz="2800" dirty="0" smtClean="0"/>
              <a:t>projekata</a:t>
            </a:r>
          </a:p>
          <a:p>
            <a:pPr marL="0" indent="0">
              <a:buNone/>
            </a:pPr>
            <a:r>
              <a:rPr lang="hr-HR" sz="2800" dirty="0" smtClean="0"/>
              <a:t>  udruga </a:t>
            </a:r>
            <a:r>
              <a:rPr lang="hr-HR" sz="2800" dirty="0"/>
              <a:t>u području prevencije zdravlja, skrbi o mladima i </a:t>
            </a:r>
            <a:endParaRPr lang="hr-HR" sz="2800" dirty="0" smtClean="0"/>
          </a:p>
          <a:p>
            <a:pPr marL="0" indent="0">
              <a:buNone/>
            </a:pPr>
            <a:r>
              <a:rPr lang="hr-HR" sz="2800" dirty="0"/>
              <a:t> </a:t>
            </a:r>
            <a:r>
              <a:rPr lang="hr-HR" sz="2800" dirty="0" smtClean="0"/>
              <a:t> ranjivim </a:t>
            </a:r>
            <a:r>
              <a:rPr lang="hr-HR" sz="2800" dirty="0"/>
              <a:t>skupinama te ljudskih prava, demokratizacije i </a:t>
            </a:r>
            <a:endParaRPr lang="hr-HR" sz="2800" dirty="0" smtClean="0"/>
          </a:p>
          <a:p>
            <a:pPr marL="0" indent="0">
              <a:buNone/>
            </a:pPr>
            <a:r>
              <a:rPr lang="hr-HR" sz="2800" dirty="0"/>
              <a:t> </a:t>
            </a:r>
            <a:r>
              <a:rPr lang="hr-HR" sz="2800" dirty="0" smtClean="0"/>
              <a:t> razvoja </a:t>
            </a:r>
            <a:r>
              <a:rPr lang="hr-HR" sz="2800" dirty="0"/>
              <a:t>civilnog društva” – NE OTVARATI”</a:t>
            </a:r>
          </a:p>
          <a:p>
            <a:endParaRPr lang="hr-HR" sz="2800" dirty="0"/>
          </a:p>
        </p:txBody>
      </p:sp>
    </p:spTree>
    <p:extLst>
      <p:ext uri="{BB962C8B-B14F-4D97-AF65-F5344CB8AC3E}">
        <p14:creationId xmlns:p14="http://schemas.microsoft.com/office/powerpoint/2010/main" val="2528930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02673"/>
            <a:ext cx="9768115" cy="6755905"/>
          </a:xfrm>
        </p:spPr>
        <p:txBody>
          <a:bodyPr/>
          <a:lstStyle/>
          <a:p>
            <a:pPr marL="0" indent="0">
              <a:buNone/>
            </a:pPr>
            <a:r>
              <a:rPr lang="hr-HR" dirty="0">
                <a:solidFill>
                  <a:schemeClr val="bg1">
                    <a:lumMod val="20000"/>
                    <a:lumOff val="80000"/>
                  </a:schemeClr>
                </a:solidFill>
              </a:rPr>
              <a:t>POSTUPAK DODJELE FINANCIJSKIH </a:t>
            </a:r>
            <a:r>
              <a:rPr lang="hr-HR" dirty="0" smtClean="0">
                <a:solidFill>
                  <a:schemeClr val="bg1">
                    <a:lumMod val="20000"/>
                    <a:lumOff val="80000"/>
                  </a:schemeClr>
                </a:solidFill>
              </a:rPr>
              <a:t>POTPORA</a:t>
            </a:r>
          </a:p>
          <a:p>
            <a:pPr marL="0" indent="0">
              <a:buNone/>
            </a:pPr>
            <a:endParaRPr lang="hr-HR" sz="2400" dirty="0" smtClean="0"/>
          </a:p>
          <a:p>
            <a:pPr marL="457200" indent="-457200">
              <a:buFont typeface="+mj-lt"/>
              <a:buAutoNum type="arabicPeriod"/>
            </a:pPr>
            <a:r>
              <a:rPr lang="hr-HR" sz="2400" dirty="0"/>
              <a:t>Administrativna provjera – Povjerenstvo za provjeru ispunjavanja propisanih uvjeta Natječaja</a:t>
            </a:r>
          </a:p>
          <a:p>
            <a:pPr marL="457200" indent="-457200">
              <a:buFont typeface="+mj-lt"/>
              <a:buAutoNum type="arabicPeriod"/>
            </a:pPr>
            <a:r>
              <a:rPr lang="hr-HR" sz="2400" dirty="0"/>
              <a:t>Procjena prijava – Povjerenstvo za ocjenjivanje prijava na Natječaj</a:t>
            </a:r>
          </a:p>
          <a:p>
            <a:pPr marL="457200" indent="-457200">
              <a:buFont typeface="+mj-lt"/>
              <a:buAutoNum type="arabicPeriod"/>
            </a:pPr>
            <a:r>
              <a:rPr lang="hr-HR" sz="2400" dirty="0"/>
              <a:t>Dostava dodatne </a:t>
            </a:r>
            <a:r>
              <a:rPr lang="hr-HR" sz="2400" dirty="0" smtClean="0"/>
              <a:t>dokumentacije (Obrazac A8, potvrde o nekažnjavanju i potvrde Porezne uprave)</a:t>
            </a:r>
            <a:endParaRPr lang="hr-HR" sz="2400" dirty="0"/>
          </a:p>
          <a:p>
            <a:pPr marL="457200" indent="-457200">
              <a:buFont typeface="+mj-lt"/>
              <a:buAutoNum type="arabicPeriod"/>
            </a:pPr>
            <a:r>
              <a:rPr lang="hr-HR" sz="2400" dirty="0"/>
              <a:t>Obavijest o donesenoj odluci o dodjeli bespovratnih sredstava</a:t>
            </a:r>
          </a:p>
          <a:p>
            <a:pPr marL="457200" indent="-457200">
              <a:buFont typeface="+mj-lt"/>
              <a:buAutoNum type="arabicPeriod"/>
            </a:pPr>
            <a:r>
              <a:rPr lang="hr-HR" sz="2400" dirty="0"/>
              <a:t>Ugovaranje</a:t>
            </a:r>
          </a:p>
          <a:p>
            <a:pPr marL="457200" indent="-457200">
              <a:buFont typeface="+mj-lt"/>
              <a:buAutoNum type="arabicPeriod"/>
            </a:pPr>
            <a:r>
              <a:rPr lang="hr-HR" sz="2400" dirty="0"/>
              <a:t>Podnošenje prigovora – Povjerenstvo za rješavanje o prigovorima u postupcima dodjele sredstava </a:t>
            </a:r>
            <a:r>
              <a:rPr lang="hr-HR" sz="2400" dirty="0" smtClean="0"/>
              <a:t>udrugama</a:t>
            </a:r>
            <a:endParaRPr lang="hr-HR" sz="2400" dirty="0"/>
          </a:p>
          <a:p>
            <a:pPr marL="0" indent="0">
              <a:buNone/>
            </a:pPr>
            <a:r>
              <a:rPr lang="hr-HR" sz="2400" dirty="0"/>
              <a:t>OCJENJIVANJE PRISTIGLIH PRIJAVA, DONOŠENJE ODLUKE O FINANCIRANJU TE POTPISIVANJE UGOVORA – U ROKU OD </a:t>
            </a:r>
            <a:r>
              <a:rPr lang="hr-HR" sz="2400" dirty="0">
                <a:solidFill>
                  <a:srgbClr val="0E5837"/>
                </a:solidFill>
              </a:rPr>
              <a:t>120 DANA</a:t>
            </a:r>
            <a:r>
              <a:rPr lang="hr-HR" sz="2400" dirty="0">
                <a:solidFill>
                  <a:schemeClr val="accent1">
                    <a:lumMod val="75000"/>
                  </a:schemeClr>
                </a:solidFill>
              </a:rPr>
              <a:t> </a:t>
            </a:r>
            <a:r>
              <a:rPr lang="hr-HR" sz="2400" dirty="0"/>
              <a:t>OD ROKA ZA PREDAJU </a:t>
            </a:r>
            <a:endParaRPr lang="en-US" sz="2400" dirty="0"/>
          </a:p>
          <a:p>
            <a:endParaRPr lang="hr-HR" dirty="0"/>
          </a:p>
        </p:txBody>
      </p:sp>
    </p:spTree>
    <p:extLst>
      <p:ext uri="{BB962C8B-B14F-4D97-AF65-F5344CB8AC3E}">
        <p14:creationId xmlns:p14="http://schemas.microsoft.com/office/powerpoint/2010/main" val="298775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endParaRPr lang="hr-HR" dirty="0" smtClean="0"/>
          </a:p>
          <a:p>
            <a:pPr marL="0" indent="0">
              <a:buNone/>
            </a:pPr>
            <a:endParaRPr lang="hr-HR" dirty="0"/>
          </a:p>
          <a:p>
            <a:pPr marL="0" indent="0">
              <a:buNone/>
            </a:pPr>
            <a:endParaRPr lang="hr-HR" dirty="0" smtClean="0"/>
          </a:p>
          <a:p>
            <a:pPr marL="0" indent="0">
              <a:buNone/>
            </a:pPr>
            <a:endParaRPr lang="hr-HR" dirty="0"/>
          </a:p>
          <a:p>
            <a:pPr marL="0" indent="0">
              <a:buNone/>
            </a:pPr>
            <a:r>
              <a:rPr lang="hr-HR" dirty="0" smtClean="0"/>
              <a:t>PREGLED </a:t>
            </a:r>
            <a:r>
              <a:rPr lang="hr-HR" dirty="0"/>
              <a:t>OBRAZACA…</a:t>
            </a:r>
          </a:p>
        </p:txBody>
      </p:sp>
    </p:spTree>
    <p:extLst>
      <p:ext uri="{BB962C8B-B14F-4D97-AF65-F5344CB8AC3E}">
        <p14:creationId xmlns:p14="http://schemas.microsoft.com/office/powerpoint/2010/main" val="36337762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fi-FI" dirty="0"/>
              <a:t>Pitanja vezana uz prijavu programa/projekta</a:t>
            </a:r>
            <a:br>
              <a:rPr lang="fi-FI" dirty="0"/>
            </a:br>
            <a:r>
              <a:rPr lang="fi-FI" dirty="0"/>
              <a:t/>
            </a:r>
            <a:br>
              <a:rPr lang="fi-FI" dirty="0"/>
            </a:br>
            <a:r>
              <a:rPr lang="fi-FI" dirty="0"/>
              <a:t>http://</a:t>
            </a:r>
            <a:r>
              <a:rPr lang="fi-FI" dirty="0" smtClean="0"/>
              <a:t>www.kzz.hr/udruge-prevencija-zdravlja-mladi-ranjive-skup-2019</a:t>
            </a:r>
            <a:endParaRPr lang="hr-HR" dirty="0" smtClean="0"/>
          </a:p>
          <a:p>
            <a:endParaRPr lang="hr-HR" dirty="0" smtClean="0"/>
          </a:p>
          <a:p>
            <a:pPr marL="0" indent="0">
              <a:buNone/>
            </a:pPr>
            <a:r>
              <a:rPr lang="hr-HR" dirty="0" smtClean="0"/>
              <a:t>    Najkasnije </a:t>
            </a:r>
            <a:r>
              <a:rPr lang="hr-HR" dirty="0"/>
              <a:t>do 18. veljače 2019. godine!</a:t>
            </a:r>
            <a:r>
              <a:rPr lang="en-US" dirty="0"/>
              <a:t/>
            </a:r>
            <a:br>
              <a:rPr lang="en-US" dirty="0"/>
            </a:br>
            <a:endParaRPr lang="hr-HR" dirty="0" smtClean="0"/>
          </a:p>
          <a:p>
            <a:endParaRPr lang="fi-FI" dirty="0"/>
          </a:p>
          <a:p>
            <a:endParaRPr lang="fi-FI" dirty="0"/>
          </a:p>
          <a:p>
            <a:endParaRPr lang="hr-HR" dirty="0"/>
          </a:p>
        </p:txBody>
      </p:sp>
    </p:spTree>
    <p:extLst>
      <p:ext uri="{BB962C8B-B14F-4D97-AF65-F5344CB8AC3E}">
        <p14:creationId xmlns:p14="http://schemas.microsoft.com/office/powerpoint/2010/main" val="3836318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561109"/>
            <a:ext cx="9768115" cy="6870206"/>
          </a:xfrm>
        </p:spPr>
        <p:txBody>
          <a:bodyPr/>
          <a:lstStyle/>
          <a:p>
            <a:pPr marL="0" indent="0">
              <a:buNone/>
            </a:pPr>
            <a:r>
              <a:rPr lang="hr-HR" dirty="0">
                <a:solidFill>
                  <a:schemeClr val="bg1">
                    <a:lumMod val="20000"/>
                    <a:lumOff val="80000"/>
                  </a:schemeClr>
                </a:solidFill>
              </a:rPr>
              <a:t>CILJEVI</a:t>
            </a:r>
          </a:p>
        </p:txBody>
      </p:sp>
      <p:sp>
        <p:nvSpPr>
          <p:cNvPr id="3" name="Pravokutnik 2"/>
          <p:cNvSpPr/>
          <p:nvPr/>
        </p:nvSpPr>
        <p:spPr>
          <a:xfrm>
            <a:off x="174171" y="1413166"/>
            <a:ext cx="4564084" cy="3416320"/>
          </a:xfrm>
          <a:prstGeom prst="rect">
            <a:avLst/>
          </a:prstGeom>
        </p:spPr>
        <p:txBody>
          <a:bodyPr wrap="square">
            <a:spAutoFit/>
          </a:bodyPr>
          <a:lstStyle/>
          <a:p>
            <a:r>
              <a:rPr lang="hr-HR" dirty="0">
                <a:solidFill>
                  <a:srgbClr val="0E5837"/>
                </a:solidFill>
              </a:rPr>
              <a:t>OPĆI CILJ</a:t>
            </a:r>
          </a:p>
          <a:p>
            <a:r>
              <a:rPr lang="hr-HR" dirty="0"/>
              <a:t>Osnaživanje organizacija civilnog društva u provedbi programa i projekata u području prevencije zdravlja, skrbi o mladima i ranjivim skupinama te ljudskih prava, demokratizacije i razvoja civilnog društva na području KZŽ</a:t>
            </a:r>
          </a:p>
        </p:txBody>
      </p:sp>
      <p:sp>
        <p:nvSpPr>
          <p:cNvPr id="4" name="Rezervirano mjesto sadržaja 3"/>
          <p:cNvSpPr txBox="1">
            <a:spLocks/>
          </p:cNvSpPr>
          <p:nvPr/>
        </p:nvSpPr>
        <p:spPr>
          <a:xfrm>
            <a:off x="4603173" y="1413166"/>
            <a:ext cx="5195453" cy="5847556"/>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hr-HR" sz="3600" b="1" i="0" u="none" strike="noStrike" kern="1200" cap="none" spc="0" normalizeH="0" baseline="0" noProof="0" dirty="0" smtClean="0">
                <a:ln>
                  <a:noFill/>
                </a:ln>
                <a:solidFill>
                  <a:srgbClr val="0E5837"/>
                </a:solidFill>
                <a:effectLst/>
                <a:uLnTx/>
                <a:uFillTx/>
                <a:latin typeface="Calibri" panose="020F0502020204030204" pitchFamily="34" charset="0"/>
                <a:ea typeface="+mn-ea"/>
                <a:cs typeface="+mn-cs"/>
              </a:rPr>
              <a:t>SPECIFIČNI CILJEVI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Sufinanciranje programa i projekata udruga:</a:t>
            </a:r>
          </a:p>
          <a:p>
            <a:pPr marL="342900" marR="0" lvl="0" indent="-3429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u području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prevencije zdravlja</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 unapređivanja svijesti o važnosti i odgovornosti za održavanjem zdravlja,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promicanje zdravog načina življenja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i rekreativne aktivnosti, preventivnih aktivnosti i zaštita oboljelih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svih dobnih skupina</a:t>
            </a:r>
          </a:p>
          <a:p>
            <a:pPr marL="342900" marR="0" lvl="0" indent="-3429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Usmjerenih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brizi</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 i svekolikoj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skrbi</a:t>
            </a:r>
            <a:r>
              <a:rPr kumimoji="0" lang="hr-HR" sz="3600" b="0" i="0" u="none" strike="noStrike" kern="1200" cap="none" spc="0" normalizeH="0" baseline="0" noProof="0" dirty="0" smtClean="0">
                <a:ln>
                  <a:noFill/>
                </a:ln>
                <a:solidFill>
                  <a:srgbClr val="4F81BD">
                    <a:lumMod val="75000"/>
                  </a:srgbClr>
                </a:solidFill>
                <a:effectLst/>
                <a:uLnTx/>
                <a:uFillTx/>
                <a:latin typeface="Calibri" panose="020F0502020204030204" pitchFamily="34" charset="0"/>
                <a:ea typeface="+mn-ea"/>
                <a:cs typeface="+mn-cs"/>
              </a:rPr>
              <a:t>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za populaciju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djece i mladih, unapređenje položaja</a:t>
            </a:r>
            <a:r>
              <a:rPr kumimoji="0" lang="hr-HR" sz="3600" b="0" i="0" u="none" strike="noStrike" kern="1200" cap="none" spc="0" normalizeH="0" baseline="0" noProof="0" dirty="0" smtClean="0">
                <a:ln>
                  <a:noFill/>
                </a:ln>
                <a:solidFill>
                  <a:srgbClr val="4F81BD">
                    <a:lumMod val="75000"/>
                  </a:srgbClr>
                </a:solidFill>
                <a:effectLst/>
                <a:uLnTx/>
                <a:uFillTx/>
                <a:latin typeface="Calibri" panose="020F0502020204030204" pitchFamily="34" charset="0"/>
                <a:ea typeface="+mn-ea"/>
                <a:cs typeface="+mn-cs"/>
              </a:rPr>
              <a:t>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i osiguravanje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podrške mladima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u svim segmentima života mladih</a:t>
            </a:r>
          </a:p>
          <a:p>
            <a:pPr marL="342900" marR="0" lvl="0" indent="-3429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Usmjerenih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unapređenju skrbi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i položaja ranjivih skupina,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osoba s posebnim potrebama i invaliditetom svih dobnih skupina </a:t>
            </a:r>
          </a:p>
          <a:p>
            <a:pPr marL="342900" marR="0" lvl="0" indent="-3429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Usmjerenih</a:t>
            </a:r>
            <a:r>
              <a:rPr kumimoji="0" lang="hr-HR" sz="3600" b="0" i="0" u="none" strike="noStrike" kern="1200" cap="none" spc="0" normalizeH="0" baseline="0" noProof="0" dirty="0" smtClean="0">
                <a:ln>
                  <a:noFill/>
                </a:ln>
                <a:solidFill>
                  <a:srgbClr val="4F81BD">
                    <a:lumMod val="75000"/>
                  </a:srgbClr>
                </a:solidFill>
                <a:effectLst/>
                <a:uLnTx/>
                <a:uFillTx/>
                <a:latin typeface="Calibri" panose="020F0502020204030204" pitchFamily="34" charset="0"/>
                <a:ea typeface="+mn-ea"/>
                <a:cs typeface="+mn-cs"/>
              </a:rPr>
              <a:t>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unapređivanju svijesti o važnosti i značaju poštivanja, unapređenja i promicanja ljudskih prava, demokratizacije</a:t>
            </a:r>
            <a:r>
              <a:rPr kumimoji="0" lang="hr-HR" sz="3600" b="0" i="0" u="none" strike="noStrike" kern="1200" cap="none" spc="0" normalizeH="0" baseline="0" noProof="0" dirty="0" smtClean="0">
                <a:ln>
                  <a:noFill/>
                </a:ln>
                <a:solidFill>
                  <a:srgbClr val="4F81BD">
                    <a:lumMod val="75000"/>
                  </a:srgbClr>
                </a:solidFill>
                <a:effectLst/>
                <a:uLnTx/>
                <a:uFillTx/>
                <a:latin typeface="Calibri" panose="020F0502020204030204" pitchFamily="34" charset="0"/>
                <a:ea typeface="+mn-ea"/>
                <a:cs typeface="+mn-cs"/>
              </a:rPr>
              <a:t>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i svekolikog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razvoja civilnog društva</a:t>
            </a:r>
            <a:endParaRPr kumimoji="0" lang="hr-HR" sz="29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62356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1330037"/>
            <a:ext cx="9768115" cy="6101278"/>
          </a:xfrm>
        </p:spPr>
        <p:txBody>
          <a:bodyPr/>
          <a:lstStyle/>
          <a:p>
            <a:pPr marL="0" indent="0">
              <a:buNone/>
            </a:pPr>
            <a:r>
              <a:rPr lang="hr-HR" dirty="0"/>
              <a:t> </a:t>
            </a:r>
            <a:r>
              <a:rPr lang="hr-HR" dirty="0" smtClean="0"/>
              <a:t> </a:t>
            </a:r>
            <a:r>
              <a:rPr lang="hr-HR" dirty="0" smtClean="0">
                <a:solidFill>
                  <a:srgbClr val="0E5837"/>
                </a:solidFill>
              </a:rPr>
              <a:t>Izmjene </a:t>
            </a:r>
            <a:r>
              <a:rPr lang="hr-HR" dirty="0">
                <a:solidFill>
                  <a:srgbClr val="0E5837"/>
                </a:solidFill>
              </a:rPr>
              <a:t>u odnosu na prošlu </a:t>
            </a:r>
            <a:r>
              <a:rPr lang="hr-HR" dirty="0" smtClean="0">
                <a:solidFill>
                  <a:srgbClr val="0E5837"/>
                </a:solidFill>
              </a:rPr>
              <a:t>godinu</a:t>
            </a:r>
          </a:p>
          <a:p>
            <a:r>
              <a:rPr lang="hr-HR" sz="2800" dirty="0"/>
              <a:t>Moguće je prijaviti samo programe/projekte regionalnog </a:t>
            </a:r>
            <a:r>
              <a:rPr lang="hr-HR" sz="2800" dirty="0" smtClean="0"/>
              <a:t>značaja</a:t>
            </a:r>
          </a:p>
          <a:p>
            <a:r>
              <a:rPr lang="hr-HR" sz="2800" kern="1200" dirty="0" smtClean="0">
                <a:solidFill>
                  <a:prstClr val="black"/>
                </a:solidFill>
              </a:rPr>
              <a:t>Prednost </a:t>
            </a:r>
            <a:r>
              <a:rPr lang="hr-HR" sz="2800" kern="1200" dirty="0">
                <a:solidFill>
                  <a:prstClr val="black"/>
                </a:solidFill>
              </a:rPr>
              <a:t>pri financiranju imaju programi/projekti kojima se izravno  doprinosi ostvarenju aktivnosti i ciljeva strateških dokumenata Krapinsko-zagorske </a:t>
            </a:r>
            <a:r>
              <a:rPr lang="hr-HR" sz="2800" kern="1200" dirty="0" smtClean="0">
                <a:solidFill>
                  <a:prstClr val="black"/>
                </a:solidFill>
              </a:rPr>
              <a:t>županije</a:t>
            </a:r>
          </a:p>
          <a:p>
            <a:pPr marL="342900" lvl="0" indent="-342900" defTabSz="914400" fontAlgn="auto">
              <a:spcAft>
                <a:spcPts val="0"/>
              </a:spcAft>
              <a:buFont typeface="Arial" panose="020B0604020202020204" pitchFamily="34" charset="0"/>
              <a:buChar char="•"/>
            </a:pPr>
            <a:r>
              <a:rPr lang="hr-HR" sz="2800" kern="1200" dirty="0" smtClean="0">
                <a:solidFill>
                  <a:prstClr val="black"/>
                </a:solidFill>
              </a:rPr>
              <a:t>Obrazac </a:t>
            </a:r>
            <a:r>
              <a:rPr lang="hr-HR" sz="2800" kern="1200" dirty="0">
                <a:solidFill>
                  <a:prstClr val="black"/>
                </a:solidFill>
              </a:rPr>
              <a:t>A8- </a:t>
            </a:r>
            <a:r>
              <a:rPr lang="pt-BR" sz="2800" kern="1200" dirty="0">
                <a:solidFill>
                  <a:prstClr val="black"/>
                </a:solidFill>
              </a:rPr>
              <a:t>IZJAVA O NEPOSTOJANJU DVOSTRUKOG FINANCIRANJA PROGRAMA/PROJEKTA</a:t>
            </a:r>
            <a:r>
              <a:rPr lang="hr-HR" sz="2800" kern="1200" dirty="0">
                <a:solidFill>
                  <a:prstClr val="black"/>
                </a:solidFill>
              </a:rPr>
              <a:t> –novi obrazac, dostavlja se neposredno prije </a:t>
            </a:r>
            <a:r>
              <a:rPr lang="hr-HR" sz="2800" kern="1200" dirty="0" smtClean="0">
                <a:solidFill>
                  <a:prstClr val="black"/>
                </a:solidFill>
              </a:rPr>
              <a:t>ugovaranja</a:t>
            </a:r>
            <a:endParaRPr lang="hr-HR" sz="2800" kern="1200" dirty="0">
              <a:solidFill>
                <a:prstClr val="black"/>
              </a:solidFill>
            </a:endParaRPr>
          </a:p>
          <a:p>
            <a:pPr marL="342900" lvl="0" indent="-342900" defTabSz="914400" fontAlgn="auto">
              <a:spcAft>
                <a:spcPts val="0"/>
              </a:spcAft>
              <a:buFont typeface="Arial" panose="020B0604020202020204" pitchFamily="34" charset="0"/>
              <a:buChar char="•"/>
            </a:pPr>
            <a:r>
              <a:rPr lang="hr-HR" sz="2800" kern="1200" dirty="0">
                <a:solidFill>
                  <a:prstClr val="black"/>
                </a:solidFill>
              </a:rPr>
              <a:t>Potvrda o nekažnjavanju kao i potvrda Porezne uprave dostavljaju se neposredno prije ugovaranja</a:t>
            </a:r>
          </a:p>
          <a:p>
            <a:pPr marL="0" indent="0">
              <a:buNone/>
            </a:pPr>
            <a:endParaRPr lang="hr-HR" sz="3600" dirty="0"/>
          </a:p>
        </p:txBody>
      </p:sp>
    </p:spTree>
    <p:extLst>
      <p:ext uri="{BB962C8B-B14F-4D97-AF65-F5344CB8AC3E}">
        <p14:creationId xmlns:p14="http://schemas.microsoft.com/office/powerpoint/2010/main" val="282748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130137" y="4031671"/>
            <a:ext cx="4998028" cy="924792"/>
          </a:xfrm>
        </p:spPr>
        <p:txBody>
          <a:bodyPr/>
          <a:lstStyle/>
          <a:p>
            <a:pPr algn="ctr"/>
            <a:r>
              <a:rPr lang="hr-HR" sz="4000" dirty="0" smtClean="0">
                <a:solidFill>
                  <a:srgbClr val="0E5837"/>
                </a:solidFill>
              </a:rPr>
              <a:t>HVALA NA PAŽNJI!</a:t>
            </a:r>
            <a:endParaRPr lang="hr-HR" sz="4000" dirty="0">
              <a:solidFill>
                <a:srgbClr val="0E5837"/>
              </a:solidFill>
            </a:endParaRPr>
          </a:p>
        </p:txBody>
      </p:sp>
      <p:pic>
        <p:nvPicPr>
          <p:cNvPr id="3" name="Slika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2037" y="6052128"/>
            <a:ext cx="3992419" cy="146064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65018"/>
            <a:ext cx="9768115" cy="6506523"/>
          </a:xfrm>
        </p:spPr>
        <p:txBody>
          <a:bodyPr/>
          <a:lstStyle/>
          <a:p>
            <a:pPr marL="0" indent="0">
              <a:buNone/>
            </a:pPr>
            <a:r>
              <a:rPr lang="hr-HR" dirty="0" smtClean="0">
                <a:solidFill>
                  <a:schemeClr val="bg1">
                    <a:lumMod val="20000"/>
                    <a:lumOff val="80000"/>
                  </a:schemeClr>
                </a:solidFill>
              </a:rPr>
              <a:t>FINANCIJSKA POTPORA</a:t>
            </a:r>
          </a:p>
          <a:p>
            <a:pPr marL="0" indent="0">
              <a:buNone/>
            </a:pPr>
            <a:endParaRPr lang="hr-HR" dirty="0" smtClean="0">
              <a:solidFill>
                <a:schemeClr val="bg1">
                  <a:lumMod val="20000"/>
                  <a:lumOff val="80000"/>
                </a:schemeClr>
              </a:solidFill>
            </a:endParaRPr>
          </a:p>
          <a:p>
            <a:r>
              <a:rPr lang="hr-HR" dirty="0" smtClean="0">
                <a:solidFill>
                  <a:schemeClr val="accent1">
                    <a:lumMod val="50000"/>
                  </a:schemeClr>
                </a:solidFill>
              </a:rPr>
              <a:t>ukupno osigurano 600.000,00 kn u okviru natječaja</a:t>
            </a:r>
          </a:p>
          <a:p>
            <a:r>
              <a:rPr lang="hr-HR" sz="2800" dirty="0" smtClean="0"/>
              <a:t>maksimalni </a:t>
            </a:r>
            <a:r>
              <a:rPr lang="hr-HR" sz="2800" dirty="0"/>
              <a:t>iznos traženih sredstava po projektu – 30.000,00 kn</a:t>
            </a:r>
          </a:p>
          <a:p>
            <a:r>
              <a:rPr lang="hr-HR" sz="2800" dirty="0"/>
              <a:t>do 100% iznosa za financiranje</a:t>
            </a:r>
          </a:p>
          <a:p>
            <a:r>
              <a:rPr lang="hr-HR" sz="2800" dirty="0"/>
              <a:t>prednost – sufinanciranje iz vlastitih i drugih izvora</a:t>
            </a:r>
          </a:p>
          <a:p>
            <a:r>
              <a:rPr lang="hr-HR" sz="2800" dirty="0"/>
              <a:t>provedba najviše 12 mjeseci</a:t>
            </a:r>
          </a:p>
          <a:p>
            <a:r>
              <a:rPr lang="hr-HR" sz="2800" dirty="0" smtClean="0"/>
              <a:t>samo programi/projekti </a:t>
            </a:r>
            <a:r>
              <a:rPr lang="hr-HR" sz="2800" dirty="0"/>
              <a:t>regionalnog </a:t>
            </a:r>
            <a:r>
              <a:rPr lang="hr-HR" sz="2800" dirty="0" smtClean="0"/>
              <a:t>značaja</a:t>
            </a:r>
          </a:p>
          <a:p>
            <a:r>
              <a:rPr lang="hr-HR" sz="2800" dirty="0" smtClean="0"/>
              <a:t>izravni </a:t>
            </a:r>
            <a:r>
              <a:rPr lang="hr-HR" sz="2800" dirty="0"/>
              <a:t>doprinos ostvarenju aktivnosti i ciljeva strateških dokumenata Krapinsko-zagorske županije čime se pridonosi regionalnom značaju programa/projekta</a:t>
            </a:r>
          </a:p>
          <a:p>
            <a:endParaRPr lang="hr-HR" dirty="0"/>
          </a:p>
        </p:txBody>
      </p:sp>
    </p:spTree>
    <p:extLst>
      <p:ext uri="{BB962C8B-B14F-4D97-AF65-F5344CB8AC3E}">
        <p14:creationId xmlns:p14="http://schemas.microsoft.com/office/powerpoint/2010/main" val="446732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65017"/>
            <a:ext cx="9942286" cy="6766297"/>
          </a:xfrm>
        </p:spPr>
        <p:txBody>
          <a:bodyPr/>
          <a:lstStyle/>
          <a:p>
            <a:pPr marL="0" indent="0">
              <a:buNone/>
            </a:pPr>
            <a:r>
              <a:rPr lang="hr-HR" dirty="0" smtClean="0">
                <a:solidFill>
                  <a:schemeClr val="bg1">
                    <a:lumMod val="20000"/>
                    <a:lumOff val="80000"/>
                  </a:schemeClr>
                </a:solidFill>
              </a:rPr>
              <a:t>TKO </a:t>
            </a:r>
            <a:r>
              <a:rPr lang="hr-HR" dirty="0">
                <a:solidFill>
                  <a:schemeClr val="bg1">
                    <a:lumMod val="20000"/>
                    <a:lumOff val="80000"/>
                  </a:schemeClr>
                </a:solidFill>
              </a:rPr>
              <a:t>SE MOŽE PRIJAVITI</a:t>
            </a:r>
            <a:r>
              <a:rPr lang="hr-HR" dirty="0" smtClean="0">
                <a:solidFill>
                  <a:schemeClr val="bg1">
                    <a:lumMod val="20000"/>
                    <a:lumOff val="80000"/>
                  </a:schemeClr>
                </a:solidFill>
              </a:rPr>
              <a:t>?</a:t>
            </a:r>
          </a:p>
          <a:p>
            <a:pPr marL="0" indent="0">
              <a:buNone/>
            </a:pPr>
            <a:endParaRPr lang="hr-HR" dirty="0" smtClean="0">
              <a:solidFill>
                <a:schemeClr val="bg1">
                  <a:lumMod val="20000"/>
                  <a:lumOff val="80000"/>
                </a:schemeClr>
              </a:solidFill>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udruga i djeluje najmanje 6 mjeseci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području u kojem prijavljuje program/projekt, zaključno s danom objave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Natječaja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registrirano sjedište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na području Krapinsko-zagorske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županije</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neprofitnih organizacija i transparentno vodi financijsko poslovanje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skladu s propisima o računovodstvu neprofitnih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organizacija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uskladila svoj statut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 odredbama Zakona o udrugama ili je podnijela zahtjev za usklađivanjem statuta nadležnom uredu (što dokazuje potvrdom nadležnog ureda), a sukladno uvidu u Registar udruga da je osoba ovlaštena za zastupanje udruge (i potpis ugovora o financiranju) u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mandatu</a:t>
            </a:r>
            <a:endParaRPr lang="en-US" sz="2400" dirty="0">
              <a:ea typeface="Times New Roman" panose="02020603050405020304" pitchFamily="18" charset="0"/>
              <a:cs typeface="Times New Roman" panose="02020603050405020304" pitchFamily="18" charset="0"/>
            </a:endParaRPr>
          </a:p>
          <a:p>
            <a:endParaRPr lang="hr-HR" sz="2400" dirty="0"/>
          </a:p>
          <a:p>
            <a:pPr marL="0" indent="0">
              <a:buNone/>
            </a:pPr>
            <a:r>
              <a:rPr lang="hr-HR" sz="2400" dirty="0" smtClean="0"/>
              <a:t>-</a:t>
            </a:r>
            <a:endParaRPr lang="hr-HR" sz="2400" dirty="0"/>
          </a:p>
          <a:p>
            <a:pPr marL="0" indent="0">
              <a:buNone/>
            </a:pPr>
            <a:endParaRPr lang="hr-HR" dirty="0"/>
          </a:p>
        </p:txBody>
      </p:sp>
    </p:spTree>
    <p:extLst>
      <p:ext uri="{BB962C8B-B14F-4D97-AF65-F5344CB8AC3E}">
        <p14:creationId xmlns:p14="http://schemas.microsoft.com/office/powerpoint/2010/main" val="514082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65018"/>
            <a:ext cx="9768115" cy="6735123"/>
          </a:xfrm>
        </p:spPr>
        <p:txBody>
          <a:bodyPr/>
          <a:lstStyle/>
          <a:p>
            <a:pPr marL="0" indent="0" algn="just">
              <a:lnSpc>
                <a:spcPct val="107000"/>
              </a:lnSpc>
              <a:buNone/>
            </a:pPr>
            <a:r>
              <a:rPr lang="hr-HR" dirty="0">
                <a:solidFill>
                  <a:schemeClr val="bg1">
                    <a:lumMod val="20000"/>
                    <a:lumOff val="80000"/>
                  </a:schemeClr>
                </a:solidFill>
              </a:rPr>
              <a:t>TKO SE MOŽE PRIJAVITI</a:t>
            </a:r>
            <a:r>
              <a:rPr lang="hr-HR" dirty="0" smtClean="0">
                <a:solidFill>
                  <a:schemeClr val="bg1">
                    <a:lumMod val="20000"/>
                    <a:lumOff val="80000"/>
                  </a:schemeClr>
                </a:solidFill>
              </a:rPr>
              <a:t>?</a:t>
            </a:r>
            <a:endParaRPr lang="hr-HR" dirty="0" smtClean="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buFont typeface="Arial" panose="020B0604020202020204" pitchFamily="34" charset="0"/>
              <a:buChar char="•"/>
            </a:pP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je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ispunila ugovorene obveze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preuzete temeljem prijašnjih ugovora o dodjeli sredstava prema Krapinsko-zagorskoj županiji te svim drugim davateljima financijskih sredstava iz javnih izvora što potvrđuje izjavom koju potpisuje osoba ovlaštena za zastupanje udruge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potvrdom</a:t>
            </a:r>
            <a:r>
              <a:rPr lang="hr-HR" sz="20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izdanom od strane Ministarstva financija -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Porezne uprave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koja se dostavlja prije potpisivanja ugovora o dodjeli financijskih sredstava</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ispunjava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obveze plaćanja doprinosa za mirovinsko i zdravstveno osiguranje i plaćanja poreza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drugih davanja prema državnom proračunu i proračunima jedinica lokalne samouprave, a protiv osobe ovlaštene za zastupanje udruge i voditelja programa ili projekta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ne vodi se kazneni postupak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nisu pravomoćno osuđeni za prekršaj određen člankom 48. stavkom 2. alinejom c), odnosno pravomoćno osuđeni za počinjenje kaznenog djela određenog člankom 48. stavkom 2. alinejom d) Uredbe što potvrđuju izjavom koju potpisuje osoba ovlaštena za zastupanje udruge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dodatna dokumentacija koja se dostavlja prije potpisivanja ugovora o dodjeli financijskih sredstava</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710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44238"/>
            <a:ext cx="10150475" cy="6537696"/>
          </a:xfrm>
        </p:spPr>
        <p:txBody>
          <a:bodyPr/>
          <a:lstStyle/>
          <a:p>
            <a:pPr marL="0" indent="0" algn="just">
              <a:lnSpc>
                <a:spcPct val="107000"/>
              </a:lnSpc>
              <a:buNone/>
            </a:pPr>
            <a:r>
              <a:rPr lang="hr-HR" dirty="0">
                <a:solidFill>
                  <a:schemeClr val="bg1">
                    <a:lumMod val="20000"/>
                    <a:lumOff val="80000"/>
                  </a:schemeClr>
                </a:solidFill>
              </a:rPr>
              <a:t>TKO SE MOŽE PRIJAVITI?</a:t>
            </a:r>
            <a:endParaRPr lang="hr-HR" dirty="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ima općim aktom uspostavljen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model dobrog financijskog upravljanja i kontrole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sprječavanja sukoba interesa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pri raspolaganju javnim sredstvima, prikladan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javnog objavljivanja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programskog i financijskog izvještaja o radu za proteklu godinu (na mrežnim stranicama udruge ili drugi odgovarajući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odgovarajuće organizacijske kapacitete</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ljudske resurse za provedbu programa ili projekta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usvojen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Financijski plan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Program rada udruge za </a:t>
            </a:r>
            <a:r>
              <a:rPr lang="hr-HR" sz="20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2019. godinu</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osigurala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organizacijske, ljudske, prostorne i djelomično financijske resurse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za obavljanje djelatnosti sukladno Financijskom planu i Programu rada udruge</a:t>
            </a:r>
            <a:r>
              <a:rPr lang="hr-HR" sz="2000" dirty="0">
                <a:ea typeface="Times New Roman" panose="02020603050405020304" pitchFamily="18" charset="0"/>
                <a:cs typeface="Times New Roman" panose="02020603050405020304" pitchFamily="18" charset="0"/>
              </a:rPr>
              <a:t>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t>
            </a:r>
            <a:r>
              <a:rPr lang="hr-HR" sz="20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A4</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nije u stečajnom postupku, postupku gašenja, postupku prisilne naplate ili u postupku likvidacije</a:t>
            </a:r>
            <a:r>
              <a:rPr lang="hr-HR" sz="2000" dirty="0">
                <a:solidFill>
                  <a:srgbClr val="0E5837"/>
                </a:solidFill>
                <a:ea typeface="Times New Roman" panose="02020603050405020304" pitchFamily="18" charset="0"/>
                <a:cs typeface="Times New Roman" panose="02020603050405020304" pitchFamily="18" charset="0"/>
              </a:rPr>
              <a:t> </a:t>
            </a:r>
            <a:r>
              <a:rPr lang="hr-HR" sz="2000" dirty="0">
                <a:ea typeface="Times New Roman" panose="02020603050405020304" pitchFamily="18" charset="0"/>
                <a:cs typeface="Times New Roman" panose="02020603050405020304" pitchFamily="18" charset="0"/>
              </a:rPr>
              <a:t>(</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smtClean="0"/>
              <a:t>udruga </a:t>
            </a:r>
            <a:r>
              <a:rPr lang="hr-HR" sz="2000" dirty="0"/>
              <a:t>ima općim aktom uspostavljen model dobrog financijskog upravljanja i kontrole te način sprječavanja sukoba interesa pri raspolaganju javnim sredstvima, prikladan način javnog objavljivanja programskog i financijskog izvještaja o radu za proteklu godinu (na mrežnim stranicama udruge ili drugi odgovarajući način), odgovarajuće organizacijske kapacitete i ljudske resurse za provedbu programa ili projekta (</a:t>
            </a:r>
            <a:r>
              <a:rPr lang="hr-HR" sz="2000" dirty="0">
                <a:solidFill>
                  <a:srgbClr val="0E5837"/>
                </a:solidFill>
              </a:rPr>
              <a:t>Izjava prijavitelja - obrazac A4</a:t>
            </a:r>
            <a:r>
              <a:rPr lang="hr-HR" sz="2000" dirty="0" smtClean="0"/>
              <a:t>)</a:t>
            </a:r>
            <a:endParaRPr lang="hr-HR" sz="2000" dirty="0"/>
          </a:p>
        </p:txBody>
      </p:sp>
    </p:spTree>
    <p:extLst>
      <p:ext uri="{BB962C8B-B14F-4D97-AF65-F5344CB8AC3E}">
        <p14:creationId xmlns:p14="http://schemas.microsoft.com/office/powerpoint/2010/main" val="635272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91044" y="613064"/>
            <a:ext cx="9530938" cy="6506091"/>
          </a:xfrm>
        </p:spPr>
        <p:txBody>
          <a:bodyPr/>
          <a:lstStyle/>
          <a:p>
            <a:pPr marL="0" indent="0">
              <a:buNone/>
            </a:pPr>
            <a:r>
              <a:rPr lang="hr-HR" dirty="0">
                <a:solidFill>
                  <a:schemeClr val="bg1">
                    <a:lumMod val="20000"/>
                    <a:lumOff val="80000"/>
                  </a:schemeClr>
                </a:solidFill>
              </a:rPr>
              <a:t>PREDNOST PRI </a:t>
            </a:r>
            <a:r>
              <a:rPr lang="hr-HR" dirty="0" smtClean="0">
                <a:solidFill>
                  <a:schemeClr val="bg1">
                    <a:lumMod val="20000"/>
                    <a:lumOff val="80000"/>
                  </a:schemeClr>
                </a:solidFill>
              </a:rPr>
              <a:t>FINANCIRANJU</a:t>
            </a:r>
          </a:p>
          <a:p>
            <a:pPr marL="0" indent="0">
              <a:buNone/>
            </a:pPr>
            <a:endParaRPr lang="hr-HR" dirty="0"/>
          </a:p>
        </p:txBody>
      </p:sp>
      <p:sp>
        <p:nvSpPr>
          <p:cNvPr id="3" name="Rezervirano mjesto sadržaja 2"/>
          <p:cNvSpPr txBox="1">
            <a:spLocks/>
          </p:cNvSpPr>
          <p:nvPr/>
        </p:nvSpPr>
        <p:spPr bwMode="auto">
          <a:xfrm>
            <a:off x="332510" y="1943100"/>
            <a:ext cx="2612892" cy="2104304"/>
          </a:xfrm>
          <a:prstGeom prst="rect">
            <a:avLst/>
          </a:prstGeom>
          <a:solidFill>
            <a:srgbClr val="DBFC92"/>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fontScale="925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None/>
            </a:pPr>
            <a:r>
              <a:rPr lang="hr-HR" sz="2000" kern="0" dirty="0" smtClean="0"/>
              <a:t>Zapošljavanje najmanje 1 nezaposlene osobe/zadržavanje već zaposlenih osoba (Izjava o zapošljavanju – obrazac A7)</a:t>
            </a:r>
            <a:endParaRPr lang="en-US" sz="2000" kern="0" dirty="0"/>
          </a:p>
        </p:txBody>
      </p:sp>
      <p:pic>
        <p:nvPicPr>
          <p:cNvPr id="4" name="Slika 3"/>
          <p:cNvPicPr>
            <a:picLocks noChangeAspect="1"/>
          </p:cNvPicPr>
          <p:nvPr/>
        </p:nvPicPr>
        <p:blipFill>
          <a:blip r:embed="rId2"/>
          <a:stretch>
            <a:fillRect/>
          </a:stretch>
        </p:blipFill>
        <p:spPr>
          <a:xfrm>
            <a:off x="6743700" y="1943100"/>
            <a:ext cx="2639291" cy="2104304"/>
          </a:xfrm>
          <a:prstGeom prst="rect">
            <a:avLst/>
          </a:prstGeom>
        </p:spPr>
      </p:pic>
      <p:sp>
        <p:nvSpPr>
          <p:cNvPr id="5" name="Rezervirano mjesto sadržaja 2"/>
          <p:cNvSpPr txBox="1">
            <a:spLocks/>
          </p:cNvSpPr>
          <p:nvPr/>
        </p:nvSpPr>
        <p:spPr>
          <a:xfrm>
            <a:off x="332509" y="4427321"/>
            <a:ext cx="2612892" cy="2025433"/>
          </a:xfrm>
          <a:prstGeom prst="rect">
            <a:avLst/>
          </a:prstGeom>
          <a:solidFill>
            <a:schemeClr val="accent3">
              <a:lumMod val="60000"/>
              <a:lumOff val="40000"/>
            </a:schemeClr>
          </a:solidFill>
          <a:ln>
            <a:solidFill>
              <a:schemeClr val="accent4">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r-HR" sz="2000" dirty="0">
                <a:latin typeface="+mn-lt"/>
              </a:rPr>
              <a:t>U</a:t>
            </a:r>
            <a:r>
              <a:rPr lang="hr-HR" sz="2000" dirty="0" smtClean="0">
                <a:latin typeface="+mn-lt"/>
              </a:rPr>
              <a:t>ključivanje </a:t>
            </a:r>
            <a:r>
              <a:rPr lang="hr-HR" sz="2000" dirty="0">
                <a:latin typeface="+mn-lt"/>
              </a:rPr>
              <a:t>volontera (Izvješće o obavljenim uslugama ili aktivnostima organizatora volontiranja u </a:t>
            </a:r>
            <a:r>
              <a:rPr lang="hr-HR" sz="2000" dirty="0" smtClean="0">
                <a:latin typeface="+mn-lt"/>
              </a:rPr>
              <a:t>2018.)</a:t>
            </a:r>
            <a:endParaRPr lang="en-US" sz="2000" dirty="0">
              <a:latin typeface="+mn-lt"/>
            </a:endParaRPr>
          </a:p>
        </p:txBody>
      </p:sp>
      <p:sp>
        <p:nvSpPr>
          <p:cNvPr id="6" name="Rezervirano mjesto sadržaja 2"/>
          <p:cNvSpPr txBox="1">
            <a:spLocks/>
          </p:cNvSpPr>
          <p:nvPr/>
        </p:nvSpPr>
        <p:spPr bwMode="auto">
          <a:xfrm>
            <a:off x="6822053" y="4513380"/>
            <a:ext cx="2594173" cy="1939374"/>
          </a:xfrm>
          <a:prstGeom prst="rect">
            <a:avLst/>
          </a:prstGeom>
          <a:solidFill>
            <a:schemeClr val="accent4">
              <a:lumMod val="40000"/>
              <a:lumOff val="60000"/>
            </a:schemeClr>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None/>
            </a:pPr>
            <a:r>
              <a:rPr lang="hr-HR" sz="2000" kern="0" dirty="0" smtClean="0"/>
              <a:t>Sufinanciranje iz vlastitih i drugih izvora</a:t>
            </a:r>
            <a:endParaRPr lang="en-US" sz="2000" kern="0" dirty="0"/>
          </a:p>
        </p:txBody>
      </p:sp>
      <p:sp>
        <p:nvSpPr>
          <p:cNvPr id="7" name="Rezervirano mjesto sadržaja 2"/>
          <p:cNvSpPr txBox="1">
            <a:spLocks/>
          </p:cNvSpPr>
          <p:nvPr/>
        </p:nvSpPr>
        <p:spPr bwMode="auto">
          <a:xfrm>
            <a:off x="3283528" y="1943100"/>
            <a:ext cx="3200400" cy="4509654"/>
          </a:xfrm>
          <a:prstGeom prst="rect">
            <a:avLst/>
          </a:prstGeom>
          <a:solidFill>
            <a:schemeClr val="accent5">
              <a:lumMod val="60000"/>
              <a:lumOff val="40000"/>
            </a:schemeClr>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fontScale="250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lnSpc>
                <a:spcPct val="120000"/>
              </a:lnSpc>
              <a:spcBef>
                <a:spcPts val="0"/>
              </a:spcBef>
              <a:buNone/>
            </a:pPr>
            <a:r>
              <a:rPr lang="hr-HR" sz="6400" kern="0" dirty="0" smtClean="0"/>
              <a:t>Programom/projektom izravno se doprinosi ostvarenju aktivnosti i ciljeva strateških dokumenata Krapinsko-zagorske županije</a:t>
            </a:r>
            <a:endParaRPr lang="hr-HR" sz="2100" kern="0" dirty="0" smtClean="0"/>
          </a:p>
          <a:p>
            <a:pPr marL="0" indent="0">
              <a:buFontTx/>
              <a:buNone/>
            </a:pPr>
            <a:endParaRPr lang="hr-HR" sz="5600" kern="0" dirty="0" smtClean="0"/>
          </a:p>
          <a:p>
            <a:pPr marL="0" indent="0">
              <a:buFontTx/>
              <a:buNone/>
            </a:pPr>
            <a:r>
              <a:rPr lang="hr-HR" sz="5600" kern="0" dirty="0" smtClean="0"/>
              <a:t>Referentni dokumenti su: </a:t>
            </a:r>
          </a:p>
          <a:p>
            <a:pPr marL="0" indent="0">
              <a:buFontTx/>
              <a:buNone/>
            </a:pPr>
            <a:endParaRPr lang="hr-HR" sz="4800" kern="0" dirty="0" smtClean="0"/>
          </a:p>
          <a:p>
            <a:pPr marL="0" indent="0">
              <a:buNone/>
            </a:pPr>
            <a:r>
              <a:rPr lang="hr-HR" sz="4800" kern="0" dirty="0" smtClean="0"/>
              <a:t>- </a:t>
            </a:r>
            <a:r>
              <a:rPr lang="hr-HR" sz="5600" kern="0" dirty="0" smtClean="0"/>
              <a:t>Regionalni program za mlade Krapinsko-zagorske županije od 2017. do 2020.</a:t>
            </a:r>
          </a:p>
          <a:p>
            <a:pPr marL="0" indent="0">
              <a:buNone/>
            </a:pPr>
            <a:r>
              <a:rPr lang="hr-HR" sz="5600" kern="0" dirty="0" smtClean="0"/>
              <a:t>- Trogodišnji program aktivnosti za projekt „Krapinsko-zagorska županija – prijatelj djece za razdoblje 2018. – 2020.</a:t>
            </a:r>
          </a:p>
          <a:p>
            <a:pPr marL="0" indent="0">
              <a:buNone/>
            </a:pPr>
            <a:r>
              <a:rPr lang="hr-HR" sz="5600" kern="0" dirty="0" smtClean="0"/>
              <a:t>- Strategija razvoja civilnog društva  Krapinsko-zagorske županije 2016. – 2020. </a:t>
            </a:r>
          </a:p>
          <a:p>
            <a:pPr marL="0" indent="0">
              <a:buNone/>
            </a:pPr>
            <a:r>
              <a:rPr lang="hr-HR" sz="5600" kern="0" dirty="0" smtClean="0"/>
              <a:t>- Socijalni plan Krapinsko-zagorske županije za razdoblje 2014. – 2020. </a:t>
            </a:r>
          </a:p>
          <a:p>
            <a:pPr marL="0" indent="0">
              <a:buFontTx/>
              <a:buNone/>
            </a:pPr>
            <a:endParaRPr lang="en-US" sz="3000" kern="0" dirty="0"/>
          </a:p>
        </p:txBody>
      </p:sp>
    </p:spTree>
    <p:extLst>
      <p:ext uri="{BB962C8B-B14F-4D97-AF65-F5344CB8AC3E}">
        <p14:creationId xmlns:p14="http://schemas.microsoft.com/office/powerpoint/2010/main" val="3353023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r>
              <a:rPr lang="hr-HR" dirty="0" smtClean="0">
                <a:solidFill>
                  <a:srgbClr val="0E5837"/>
                </a:solidFill>
              </a:rPr>
              <a:t>PARTNERSTVO</a:t>
            </a:r>
            <a:endParaRPr lang="hr-HR" sz="2400" dirty="0" smtClean="0"/>
          </a:p>
          <a:p>
            <a:pPr marL="0" indent="0">
              <a:buNone/>
            </a:pPr>
            <a:r>
              <a:rPr lang="hr-HR" sz="2400" dirty="0" smtClean="0"/>
              <a:t>Nije obavezno, ali je poželjno</a:t>
            </a:r>
          </a:p>
          <a:p>
            <a:pPr marL="0" indent="0">
              <a:buNone/>
            </a:pPr>
            <a:r>
              <a:rPr lang="hr-HR" sz="2400" dirty="0" smtClean="0"/>
              <a:t>Prednost pri financiranju</a:t>
            </a:r>
          </a:p>
          <a:p>
            <a:pPr marL="0" indent="0">
              <a:buNone/>
            </a:pPr>
            <a:endParaRPr lang="hr-HR" sz="2400" dirty="0"/>
          </a:p>
          <a:p>
            <a:pPr>
              <a:buFont typeface="Arial" panose="020B0604020202020204" pitchFamily="34" charset="0"/>
              <a:buChar char="•"/>
            </a:pPr>
            <a:r>
              <a:rPr lang="hr-HR" sz="2400" dirty="0" smtClean="0">
                <a:solidFill>
                  <a:srgbClr val="0E5837"/>
                </a:solidFill>
              </a:rPr>
              <a:t>POTENCIJALNI PARTNERI</a:t>
            </a:r>
            <a:r>
              <a:rPr lang="hr-HR" sz="2400" dirty="0">
                <a:solidFill>
                  <a:srgbClr val="0E5837"/>
                </a:solidFill>
              </a:rPr>
              <a:t>:</a:t>
            </a:r>
          </a:p>
          <a:p>
            <a:pPr marL="0" indent="0">
              <a:buNone/>
            </a:pPr>
            <a:r>
              <a:rPr lang="hr-HR" sz="2400" dirty="0"/>
              <a:t>druge organizacije civilnog društva</a:t>
            </a:r>
          </a:p>
          <a:p>
            <a:pPr marL="0" indent="0">
              <a:buNone/>
            </a:pPr>
            <a:r>
              <a:rPr lang="hr-HR" sz="2400" dirty="0"/>
              <a:t>javne ustanove</a:t>
            </a:r>
          </a:p>
          <a:p>
            <a:pPr marL="0" indent="0">
              <a:buNone/>
            </a:pPr>
            <a:r>
              <a:rPr lang="hr-HR" sz="2400" dirty="0" smtClean="0"/>
              <a:t>JLS</a:t>
            </a:r>
            <a:endParaRPr lang="hr-HR" sz="2400" dirty="0"/>
          </a:p>
          <a:p>
            <a:pPr marL="0" indent="0">
              <a:buNone/>
            </a:pPr>
            <a:r>
              <a:rPr lang="hr-HR" sz="2400" dirty="0"/>
              <a:t>Izjava o partnerstvu (obrazac A6</a:t>
            </a:r>
            <a:r>
              <a:rPr lang="hr-HR" sz="2400" dirty="0" smtClean="0"/>
              <a:t>)</a:t>
            </a:r>
          </a:p>
          <a:p>
            <a:pPr marL="0" indent="0">
              <a:buNone/>
            </a:pPr>
            <a:endParaRPr lang="hr-HR" sz="2400" dirty="0"/>
          </a:p>
          <a:p>
            <a:r>
              <a:rPr lang="hr-HR" sz="2400" dirty="0" smtClean="0">
                <a:solidFill>
                  <a:srgbClr val="0E5837"/>
                </a:solidFill>
              </a:rPr>
              <a:t>SURADNICI</a:t>
            </a:r>
            <a:r>
              <a:rPr lang="hr-HR" sz="2400" dirty="0">
                <a:solidFill>
                  <a:srgbClr val="0E5837"/>
                </a:solidFill>
              </a:rPr>
              <a:t>:</a:t>
            </a:r>
          </a:p>
          <a:p>
            <a:pPr marL="0" indent="0">
              <a:buNone/>
            </a:pPr>
            <a:r>
              <a:rPr lang="hr-HR" sz="2400" dirty="0"/>
              <a:t>aktivna uloga u </a:t>
            </a:r>
            <a:r>
              <a:rPr lang="hr-HR" sz="2400" dirty="0" smtClean="0"/>
              <a:t>projektu/programu, ne mogu primiti sredstva iz proračuna projekta</a:t>
            </a:r>
            <a:endParaRPr lang="hr-HR" sz="2400" dirty="0"/>
          </a:p>
        </p:txBody>
      </p:sp>
    </p:spTree>
    <p:extLst>
      <p:ext uri="{BB962C8B-B14F-4D97-AF65-F5344CB8AC3E}">
        <p14:creationId xmlns:p14="http://schemas.microsoft.com/office/powerpoint/2010/main" val="1397587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02673"/>
            <a:ext cx="9942286" cy="6828642"/>
          </a:xfrm>
        </p:spPr>
        <p:txBody>
          <a:bodyPr/>
          <a:lstStyle/>
          <a:p>
            <a:pPr marL="0" indent="0">
              <a:buNone/>
            </a:pPr>
            <a:r>
              <a:rPr lang="hr-HR" dirty="0" smtClean="0">
                <a:solidFill>
                  <a:schemeClr val="bg1">
                    <a:lumMod val="20000"/>
                    <a:lumOff val="80000"/>
                  </a:schemeClr>
                </a:solidFill>
              </a:rPr>
              <a:t>PRIHVATLJIVE AKTIVNOSTI</a:t>
            </a:r>
          </a:p>
          <a:p>
            <a:pPr marL="0" indent="0">
              <a:buNone/>
            </a:pPr>
            <a:endParaRPr lang="hr-HR" sz="1200" dirty="0" smtClean="0">
              <a:solidFill>
                <a:schemeClr val="bg1">
                  <a:lumMod val="20000"/>
                  <a:lumOff val="80000"/>
                </a:schemeClr>
              </a:solidFill>
            </a:endParaRPr>
          </a:p>
          <a:p>
            <a:pPr marL="342900" lvl="0" indent="-342900" defTabSz="914400" fontAlgn="auto">
              <a:spcAft>
                <a:spcPts val="0"/>
              </a:spcAft>
              <a:buFont typeface="Arial" panose="020B0604020202020204" pitchFamily="34" charset="0"/>
              <a:buChar char="•"/>
            </a:pPr>
            <a:r>
              <a:rPr lang="hr-HR" sz="2000" kern="1200" dirty="0" smtClean="0">
                <a:solidFill>
                  <a:prstClr val="black"/>
                </a:solidFill>
              </a:rPr>
              <a:t>Unapređivanje svijesti </a:t>
            </a:r>
            <a:r>
              <a:rPr lang="hr-HR" sz="2000" kern="1200" dirty="0">
                <a:solidFill>
                  <a:prstClr val="black"/>
                </a:solidFill>
              </a:rPr>
              <a:t>o važnosti i odgovornosti za održavanje zdravlja, preventivne aktivnosti, zaštita oboljelih svih dobnih skupina</a:t>
            </a:r>
          </a:p>
          <a:p>
            <a:pPr marL="342900" lvl="0" indent="-342900" defTabSz="914400" fontAlgn="auto">
              <a:spcAft>
                <a:spcPts val="0"/>
              </a:spcAft>
              <a:buFont typeface="Arial" panose="020B0604020202020204" pitchFamily="34" charset="0"/>
              <a:buChar char="•"/>
            </a:pPr>
            <a:r>
              <a:rPr lang="hr-HR" sz="2000" kern="1200" dirty="0" smtClean="0">
                <a:solidFill>
                  <a:prstClr val="black"/>
                </a:solidFill>
              </a:rPr>
              <a:t>Usmjeravanje brige </a:t>
            </a:r>
            <a:r>
              <a:rPr lang="hr-HR" sz="2000" kern="1200" dirty="0">
                <a:solidFill>
                  <a:prstClr val="black"/>
                </a:solidFill>
              </a:rPr>
              <a:t>i </a:t>
            </a:r>
            <a:r>
              <a:rPr lang="hr-HR" sz="2000" kern="1200" dirty="0" smtClean="0">
                <a:solidFill>
                  <a:prstClr val="black"/>
                </a:solidFill>
              </a:rPr>
              <a:t>svekolike skrbi </a:t>
            </a:r>
            <a:r>
              <a:rPr lang="hr-HR" sz="2000" kern="1200" dirty="0">
                <a:solidFill>
                  <a:prstClr val="black"/>
                </a:solidFill>
              </a:rPr>
              <a:t>za populaciju djece i mladih, unaprijediti položaj i osigurati podršku mladima u svim segmentima društva</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skrb i položaj ranjivih skupina, osoba s posebnim potrebama i invaliditetom svih dobnih skupina</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očuvanje zdravlja i prevencija bolesti</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Poticati rano otkrivanje zloćudnih i kroničnih bolesti</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zdravlje djece i mladih, poput programa rane intervencije kod djece s teškoćama u razvoju</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kvalitetu života osoba s invaliditetom i drugih ranjivih skupina u društvu</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prevenciju i suzbijanje bolesti ovisnosti</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psihosocijalnu pomoć</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prevenciju neprihvatljivog ponašanja djece i </a:t>
            </a:r>
            <a:r>
              <a:rPr lang="hr-HR" sz="2000" kern="1200" dirty="0" smtClean="0">
                <a:solidFill>
                  <a:prstClr val="black"/>
                </a:solidFill>
              </a:rPr>
              <a:t>mladih</a:t>
            </a:r>
            <a:endParaRPr lang="hr-HR" sz="2000" kern="1200" dirty="0">
              <a:solidFill>
                <a:prstClr val="black"/>
              </a:solidFill>
            </a:endParaRPr>
          </a:p>
        </p:txBody>
      </p:sp>
    </p:spTree>
    <p:extLst>
      <p:ext uri="{BB962C8B-B14F-4D97-AF65-F5344CB8AC3E}">
        <p14:creationId xmlns:p14="http://schemas.microsoft.com/office/powerpoint/2010/main" val="3751457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KZZ Powerpoint predložak">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KZZ Powerpoint predložak</Template>
  <TotalTime>1331</TotalTime>
  <Words>2091</Words>
  <Application>Microsoft Office PowerPoint</Application>
  <PresentationFormat>Prilagođeno</PresentationFormat>
  <Paragraphs>158</Paragraphs>
  <Slides>21</Slides>
  <Notes>2</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21</vt:i4>
      </vt:variant>
    </vt:vector>
  </HeadingPairs>
  <TitlesOfParts>
    <vt:vector size="27" baseType="lpstr">
      <vt:lpstr>Arial</vt:lpstr>
      <vt:lpstr>Calibri</vt:lpstr>
      <vt:lpstr>Courier New</vt:lpstr>
      <vt:lpstr>Gill Sans MT</vt:lpstr>
      <vt:lpstr>Times New Roman</vt:lpstr>
      <vt:lpstr>KZZ Powerpoint predložak</vt:lpstr>
      <vt:lpstr>NATJEČAJ ZA SU/FINANCIRANJE PROGRAMA I PROJEKATA UDRUGA U PODRUČJU PREVENCIJE ZDRAVLJA,  SKRBI O MLADIMA I RANJIVIM SKUPINAMA TE LJUDSKIH PRAVA, DEMOKRATIZACIJE I RAZVOJA CIVILNOG DRUŠTVA                         RADIONICA ZA POTENCIJALNE PRIJAVITELJE                                                KRAPINA 08/02/2019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HVALA NA PAŽNJI!</vt:lpstr>
    </vt:vector>
  </TitlesOfParts>
  <Company>KZZ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Zvonko Tušek</dc:creator>
  <cp:lastModifiedBy>Miljenka Mužar Sertić</cp:lastModifiedBy>
  <cp:revision>206</cp:revision>
  <cp:lastPrinted>2019-02-08T07:34:52Z</cp:lastPrinted>
  <dcterms:created xsi:type="dcterms:W3CDTF">2012-01-12T06:54:41Z</dcterms:created>
  <dcterms:modified xsi:type="dcterms:W3CDTF">2019-02-08T11:33:43Z</dcterms:modified>
</cp:coreProperties>
</file>