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84" r:id="rId3"/>
    <p:sldId id="285" r:id="rId4"/>
    <p:sldId id="286" r:id="rId5"/>
    <p:sldId id="287" r:id="rId6"/>
    <p:sldId id="288" r:id="rId7"/>
    <p:sldId id="306" r:id="rId8"/>
    <p:sldId id="289" r:id="rId9"/>
    <p:sldId id="292" r:id="rId10"/>
    <p:sldId id="305" r:id="rId11"/>
    <p:sldId id="293" r:id="rId12"/>
    <p:sldId id="294" r:id="rId13"/>
    <p:sldId id="295" r:id="rId14"/>
    <p:sldId id="296" r:id="rId15"/>
    <p:sldId id="297" r:id="rId16"/>
    <p:sldId id="298" r:id="rId17"/>
    <p:sldId id="299" r:id="rId18"/>
    <p:sldId id="300" r:id="rId19"/>
    <p:sldId id="301" r:id="rId20"/>
    <p:sldId id="302" r:id="rId21"/>
    <p:sldId id="283" r:id="rId22"/>
  </p:sldIdLst>
  <p:sldSz cx="10150475" cy="7616825"/>
  <p:notesSz cx="6735763" cy="98663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99">
          <p15:clr>
            <a:srgbClr val="A4A3A4"/>
          </p15:clr>
        </p15:guide>
        <p15:guide id="2" pos="319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6B49"/>
    <a:srgbClr val="B7A77B"/>
    <a:srgbClr val="0E5837"/>
    <a:srgbClr val="DBFC92"/>
    <a:srgbClr val="98C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64" autoAdjust="0"/>
    <p:restoredTop sz="90950" autoAdjust="0"/>
  </p:normalViewPr>
  <p:slideViewPr>
    <p:cSldViewPr snapToGrid="0">
      <p:cViewPr varScale="1">
        <p:scale>
          <a:sx n="46" d="100"/>
          <a:sy n="46" d="100"/>
        </p:scale>
        <p:origin x="66" y="408"/>
      </p:cViewPr>
      <p:guideLst>
        <p:guide orient="horz" pos="2399"/>
        <p:guide pos="3197"/>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pPr>
              <a:defRPr/>
            </a:pPr>
            <a:endParaRPr lang="hr-HR"/>
          </a:p>
        </p:txBody>
      </p:sp>
      <p:sp>
        <p:nvSpPr>
          <p:cNvPr id="3" name="Date Placeholder 2"/>
          <p:cNvSpPr>
            <a:spLocks noGrp="1"/>
          </p:cNvSpPr>
          <p:nvPr>
            <p:ph type="dt" sz="quarter" idx="1"/>
          </p:nvPr>
        </p:nvSpPr>
        <p:spPr>
          <a:xfrm>
            <a:off x="3815374" y="0"/>
            <a:ext cx="2918830" cy="493316"/>
          </a:xfrm>
          <a:prstGeom prst="rect">
            <a:avLst/>
          </a:prstGeom>
        </p:spPr>
        <p:txBody>
          <a:bodyPr vert="horz" lIns="91367" tIns="45683" rIns="91367" bIns="45683" rtlCol="0"/>
          <a:lstStyle>
            <a:lvl1pPr algn="r">
              <a:defRPr sz="1200"/>
            </a:lvl1pPr>
          </a:lstStyle>
          <a:p>
            <a:pPr>
              <a:defRPr/>
            </a:pPr>
            <a:fld id="{8A763654-4B84-4AF8-BAB3-9AF0401E899B}" type="datetimeFigureOut">
              <a:rPr lang="sr-Latn-CS"/>
              <a:pPr>
                <a:defRPr/>
              </a:pPr>
              <a:t>17.6.2020.</a:t>
            </a:fld>
            <a:endParaRPr lang="hr-HR"/>
          </a:p>
        </p:txBody>
      </p:sp>
      <p:sp>
        <p:nvSpPr>
          <p:cNvPr id="4" name="Footer Placeholder 3"/>
          <p:cNvSpPr>
            <a:spLocks noGrp="1"/>
          </p:cNvSpPr>
          <p:nvPr>
            <p:ph type="ftr" sz="quarter" idx="2"/>
          </p:nvPr>
        </p:nvSpPr>
        <p:spPr>
          <a:xfrm>
            <a:off x="0" y="9371285"/>
            <a:ext cx="2918830" cy="493316"/>
          </a:xfrm>
          <a:prstGeom prst="rect">
            <a:avLst/>
          </a:prstGeom>
        </p:spPr>
        <p:txBody>
          <a:bodyPr vert="horz" lIns="91367" tIns="45683" rIns="91367" bIns="45683" rtlCol="0" anchor="b"/>
          <a:lstStyle>
            <a:lvl1pPr algn="l">
              <a:defRPr sz="1200"/>
            </a:lvl1pPr>
          </a:lstStyle>
          <a:p>
            <a:pPr>
              <a:defRPr/>
            </a:pPr>
            <a:endParaRPr lang="hr-HR"/>
          </a:p>
        </p:txBody>
      </p:sp>
      <p:sp>
        <p:nvSpPr>
          <p:cNvPr id="5" name="Slide Number Placeholder 4"/>
          <p:cNvSpPr>
            <a:spLocks noGrp="1"/>
          </p:cNvSpPr>
          <p:nvPr>
            <p:ph type="sldNum" sz="quarter" idx="3"/>
          </p:nvPr>
        </p:nvSpPr>
        <p:spPr>
          <a:xfrm>
            <a:off x="3815374" y="9371285"/>
            <a:ext cx="2918830" cy="493316"/>
          </a:xfrm>
          <a:prstGeom prst="rect">
            <a:avLst/>
          </a:prstGeom>
        </p:spPr>
        <p:txBody>
          <a:bodyPr vert="horz" lIns="91367" tIns="45683" rIns="91367" bIns="45683" rtlCol="0" anchor="b"/>
          <a:lstStyle>
            <a:lvl1pPr algn="r">
              <a:defRPr sz="1200"/>
            </a:lvl1pPr>
          </a:lstStyle>
          <a:p>
            <a:pPr>
              <a:defRPr/>
            </a:pPr>
            <a:fld id="{08C1CF3D-F268-42D6-8EBF-829FC924C0A0}" type="slidenum">
              <a:rPr lang="hr-HR"/>
              <a:pPr>
                <a:defRPr/>
              </a:pPr>
              <a:t>‹#›</a:t>
            </a:fld>
            <a:endParaRPr lang="hr-HR"/>
          </a:p>
        </p:txBody>
      </p:sp>
    </p:spTree>
    <p:extLst>
      <p:ext uri="{BB962C8B-B14F-4D97-AF65-F5344CB8AC3E}">
        <p14:creationId xmlns:p14="http://schemas.microsoft.com/office/powerpoint/2010/main" val="1684074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endParaRPr lang="hr-HR"/>
          </a:p>
        </p:txBody>
      </p:sp>
      <p:sp>
        <p:nvSpPr>
          <p:cNvPr id="3" name="Date Placeholder 2"/>
          <p:cNvSpPr>
            <a:spLocks noGrp="1"/>
          </p:cNvSpPr>
          <p:nvPr>
            <p:ph type="dt" idx="1"/>
          </p:nvPr>
        </p:nvSpPr>
        <p:spPr>
          <a:xfrm>
            <a:off x="3815374" y="0"/>
            <a:ext cx="2918830" cy="493316"/>
          </a:xfrm>
          <a:prstGeom prst="rect">
            <a:avLst/>
          </a:prstGeom>
        </p:spPr>
        <p:txBody>
          <a:bodyPr vert="horz" lIns="91367" tIns="45683" rIns="91367" bIns="45683" rtlCol="0"/>
          <a:lstStyle>
            <a:lvl1pPr algn="r">
              <a:defRPr sz="1200"/>
            </a:lvl1pPr>
          </a:lstStyle>
          <a:p>
            <a:fld id="{59A5029A-ED18-4185-92AF-086221A0B624}" type="datetimeFigureOut">
              <a:rPr lang="hr-HR" smtClean="0"/>
              <a:pPr/>
              <a:t>17.6.2020.</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67" tIns="45683" rIns="91367" bIns="45683" rtlCol="0" anchor="ctr"/>
          <a:lstStyle/>
          <a:p>
            <a:endParaRPr lang="hr-HR"/>
          </a:p>
        </p:txBody>
      </p:sp>
      <p:sp>
        <p:nvSpPr>
          <p:cNvPr id="5" name="Notes Placeholder 4"/>
          <p:cNvSpPr>
            <a:spLocks noGrp="1"/>
          </p:cNvSpPr>
          <p:nvPr>
            <p:ph type="body" sz="quarter" idx="3"/>
          </p:nvPr>
        </p:nvSpPr>
        <p:spPr>
          <a:xfrm>
            <a:off x="673577" y="4686500"/>
            <a:ext cx="5388610" cy="4439841"/>
          </a:xfrm>
          <a:prstGeom prst="rect">
            <a:avLst/>
          </a:prstGeom>
        </p:spPr>
        <p:txBody>
          <a:bodyPr vert="horz" lIns="91367" tIns="45683" rIns="91367"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285"/>
            <a:ext cx="2918830" cy="493316"/>
          </a:xfrm>
          <a:prstGeom prst="rect">
            <a:avLst/>
          </a:prstGeom>
        </p:spPr>
        <p:txBody>
          <a:bodyPr vert="horz" lIns="91367" tIns="45683" rIns="91367" bIns="45683" rtlCol="0" anchor="b"/>
          <a:lstStyle>
            <a:lvl1pPr algn="l">
              <a:defRPr sz="1200"/>
            </a:lvl1pPr>
          </a:lstStyle>
          <a:p>
            <a:endParaRPr lang="hr-HR"/>
          </a:p>
        </p:txBody>
      </p:sp>
      <p:sp>
        <p:nvSpPr>
          <p:cNvPr id="7" name="Slide Number Placeholder 6"/>
          <p:cNvSpPr>
            <a:spLocks noGrp="1"/>
          </p:cNvSpPr>
          <p:nvPr>
            <p:ph type="sldNum" sz="quarter" idx="5"/>
          </p:nvPr>
        </p:nvSpPr>
        <p:spPr>
          <a:xfrm>
            <a:off x="3815374" y="9371285"/>
            <a:ext cx="2918830" cy="493316"/>
          </a:xfrm>
          <a:prstGeom prst="rect">
            <a:avLst/>
          </a:prstGeom>
        </p:spPr>
        <p:txBody>
          <a:bodyPr vert="horz" lIns="91367" tIns="45683" rIns="91367" bIns="45683" rtlCol="0" anchor="b"/>
          <a:lstStyle>
            <a:lvl1pPr algn="r">
              <a:defRPr sz="1200"/>
            </a:lvl1pPr>
          </a:lstStyle>
          <a:p>
            <a:fld id="{43D6745C-DCCF-44D9-8757-B2DCF4E076C1}" type="slidenum">
              <a:rPr lang="hr-HR" smtClean="0"/>
              <a:pPr/>
              <a:t>‹#›</a:t>
            </a:fld>
            <a:endParaRPr lang="hr-HR"/>
          </a:p>
        </p:txBody>
      </p:sp>
    </p:spTree>
    <p:extLst>
      <p:ext uri="{BB962C8B-B14F-4D97-AF65-F5344CB8AC3E}">
        <p14:creationId xmlns:p14="http://schemas.microsoft.com/office/powerpoint/2010/main" val="34327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6</a:t>
            </a:fld>
            <a:endParaRPr lang="hr-HR"/>
          </a:p>
        </p:txBody>
      </p:sp>
    </p:spTree>
    <p:extLst>
      <p:ext uri="{BB962C8B-B14F-4D97-AF65-F5344CB8AC3E}">
        <p14:creationId xmlns:p14="http://schemas.microsoft.com/office/powerpoint/2010/main" val="2465686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7</a:t>
            </a:fld>
            <a:endParaRPr lang="hr-HR"/>
          </a:p>
        </p:txBody>
      </p:sp>
    </p:spTree>
    <p:extLst>
      <p:ext uri="{BB962C8B-B14F-4D97-AF65-F5344CB8AC3E}">
        <p14:creationId xmlns:p14="http://schemas.microsoft.com/office/powerpoint/2010/main" val="865753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16</a:t>
            </a:fld>
            <a:endParaRPr lang="hr-HR"/>
          </a:p>
        </p:txBody>
      </p:sp>
    </p:spTree>
    <p:extLst>
      <p:ext uri="{BB962C8B-B14F-4D97-AF65-F5344CB8AC3E}">
        <p14:creationId xmlns:p14="http://schemas.microsoft.com/office/powerpoint/2010/main" val="4116170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A8%20KZZ_Udruge_Natjecaj_2020_Obrazac_izjave_o_nepostojanju_dvostrukog_financiranja.docx" TargetMode="External"/><Relationship Id="rId3" Type="http://schemas.openxmlformats.org/officeDocument/2006/relationships/hyperlink" Target="A3%20KZZ_Udruge_Natjecaj_2020_Obrazac_proracuna.xlsx" TargetMode="External"/><Relationship Id="rId7" Type="http://schemas.openxmlformats.org/officeDocument/2006/relationships/hyperlink" Target="A7%20KZZ_Udruge_Natjecaj_2020_Obrazac_izjave_o_zapo&#353;ljavanju.docx" TargetMode="External"/><Relationship Id="rId12" Type="http://schemas.openxmlformats.org/officeDocument/2006/relationships/hyperlink" Target="C2%20KZZ_Udruge_Natjecaj_2020_Ogledni_obrazac_financijskog_izvje&#353;taja.xlsx" TargetMode="External"/><Relationship Id="rId2" Type="http://schemas.openxmlformats.org/officeDocument/2006/relationships/hyperlink" Target="A2%20KZZ_Udruge_Natjecaj_2020_Obrazac_za_prijavu_programa.docx" TargetMode="External"/><Relationship Id="rId1" Type="http://schemas.openxmlformats.org/officeDocument/2006/relationships/slideLayout" Target="../slideLayouts/slideLayout2.xml"/><Relationship Id="rId6" Type="http://schemas.openxmlformats.org/officeDocument/2006/relationships/hyperlink" Target="A6%20KZZ_Udruge_Natjecaj_2020_Obrazac_izjave_o_partnerstvu.docx" TargetMode="External"/><Relationship Id="rId11" Type="http://schemas.openxmlformats.org/officeDocument/2006/relationships/hyperlink" Target="C1%20KZZ_Udruge_Natjecaj_2020_Obrazac_opisnog_izvje&#353;taja.docx" TargetMode="External"/><Relationship Id="rId5" Type="http://schemas.openxmlformats.org/officeDocument/2006/relationships/hyperlink" Target="A5%20KZZ_Udruge_Natjecaj_2020_Obrazac_&#382;ivotopisa_voditelja.docx" TargetMode="External"/><Relationship Id="rId10" Type="http://schemas.openxmlformats.org/officeDocument/2006/relationships/hyperlink" Target="B1%20KZZ_Udruge_Natjecaj_2020_Ogledni_obrazac_ugovora.docx" TargetMode="External"/><Relationship Id="rId4" Type="http://schemas.openxmlformats.org/officeDocument/2006/relationships/hyperlink" Target="A4%20KZZ_Udruge_Natjecaj_2020_Obrazac_izjave_prijavitelja.docx" TargetMode="External"/><Relationship Id="rId9" Type="http://schemas.openxmlformats.org/officeDocument/2006/relationships/hyperlink" Target="A9%20KZZ_Udruge_Natjecaj_2020_Obrazac_za_procjenu_kvalitete_programa.doc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161637" y="1433946"/>
            <a:ext cx="9753600" cy="7060333"/>
          </a:xfrm>
          <a:noFill/>
          <a:ln>
            <a:miter lim="800000"/>
            <a:headEnd/>
            <a:tailEnd/>
          </a:ln>
        </p:spPr>
        <p:txBody>
          <a:bodyPr vert="horz" wrap="square" lIns="91440" tIns="45720" rIns="91440" bIns="45720" numCol="1" anchorCtr="0" compatLnSpc="1">
            <a:prstTxWarp prst="textNoShape">
              <a:avLst/>
            </a:prstTxWarp>
          </a:bodyPr>
          <a:lstStyle/>
          <a:p>
            <a:r>
              <a:rPr lang="hr-HR" sz="2300" dirty="0">
                <a:solidFill>
                  <a:srgbClr val="0E5837"/>
                </a:solidFill>
              </a:rPr>
              <a:t>NATJEČAJ ZA </a:t>
            </a:r>
            <a:r>
              <a:rPr lang="hr-HR" sz="2300" dirty="0" smtClean="0">
                <a:solidFill>
                  <a:srgbClr val="0E5837"/>
                </a:solidFill>
              </a:rPr>
              <a:t>SU/FINANCIRANJE</a:t>
            </a:r>
            <a:br>
              <a:rPr lang="hr-HR" sz="2300" dirty="0" smtClean="0">
                <a:solidFill>
                  <a:srgbClr val="0E5837"/>
                </a:solidFill>
              </a:rPr>
            </a:br>
            <a:r>
              <a:rPr lang="hr-HR" sz="2300" dirty="0" smtClean="0">
                <a:solidFill>
                  <a:srgbClr val="0E5837"/>
                </a:solidFill>
              </a:rPr>
              <a:t>PROGRAMA </a:t>
            </a:r>
            <a:r>
              <a:rPr lang="hr-HR" sz="2300" dirty="0">
                <a:solidFill>
                  <a:srgbClr val="0E5837"/>
                </a:solidFill>
              </a:rPr>
              <a:t>I PROJEKATA </a:t>
            </a:r>
            <a:r>
              <a:rPr lang="hr-HR" sz="2300" dirty="0" smtClean="0">
                <a:solidFill>
                  <a:srgbClr val="0E5837"/>
                </a:solidFill>
              </a:rPr>
              <a:t>UDRUGA</a:t>
            </a:r>
            <a:br>
              <a:rPr lang="hr-HR" sz="2300" dirty="0" smtClean="0">
                <a:solidFill>
                  <a:srgbClr val="0E5837"/>
                </a:solidFill>
              </a:rPr>
            </a:br>
            <a:r>
              <a:rPr lang="hr-HR" sz="2300" dirty="0" smtClean="0">
                <a:solidFill>
                  <a:srgbClr val="0E5837"/>
                </a:solidFill>
              </a:rPr>
              <a:t>U </a:t>
            </a:r>
            <a:r>
              <a:rPr lang="hr-HR" sz="2300" dirty="0">
                <a:solidFill>
                  <a:srgbClr val="0E5837"/>
                </a:solidFill>
              </a:rPr>
              <a:t>PODRUČJU PREVENCIJE ZDRAVLJA, </a:t>
            </a:r>
            <a:r>
              <a:rPr lang="hr-HR" sz="2300" dirty="0" smtClean="0">
                <a:solidFill>
                  <a:srgbClr val="0E5837"/>
                </a:solidFill>
              </a:rPr>
              <a:t/>
            </a:r>
            <a:br>
              <a:rPr lang="hr-HR" sz="2300" dirty="0" smtClean="0">
                <a:solidFill>
                  <a:srgbClr val="0E5837"/>
                </a:solidFill>
              </a:rPr>
            </a:br>
            <a:r>
              <a:rPr lang="hr-HR" sz="2300" dirty="0" smtClean="0">
                <a:solidFill>
                  <a:srgbClr val="0E5837"/>
                </a:solidFill>
              </a:rPr>
              <a:t>SKRBI </a:t>
            </a:r>
            <a:r>
              <a:rPr lang="hr-HR" sz="2300" dirty="0">
                <a:solidFill>
                  <a:srgbClr val="0E5837"/>
                </a:solidFill>
              </a:rPr>
              <a:t>O MLADIMA I RANJIVIM </a:t>
            </a:r>
            <a:r>
              <a:rPr lang="hr-HR" sz="2300" dirty="0" smtClean="0">
                <a:solidFill>
                  <a:srgbClr val="0E5837"/>
                </a:solidFill>
              </a:rPr>
              <a:t>SKUPINAMA</a:t>
            </a:r>
            <a:br>
              <a:rPr lang="hr-HR" sz="2300" dirty="0" smtClean="0">
                <a:solidFill>
                  <a:srgbClr val="0E5837"/>
                </a:solidFill>
              </a:rPr>
            </a:br>
            <a:r>
              <a:rPr lang="hr-HR" sz="2800" dirty="0">
                <a:solidFill>
                  <a:srgbClr val="0E5837"/>
                </a:solidFill>
              </a:rPr>
              <a:t/>
            </a:r>
            <a:br>
              <a:rPr lang="hr-HR" sz="2800" dirty="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r>
            <a:br>
              <a:rPr lang="hr-HR" sz="2000" dirty="0" smtClean="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t>
            </a:r>
            <a:r>
              <a:rPr lang="hr-HR" sz="2400" dirty="0" smtClean="0">
                <a:solidFill>
                  <a:srgbClr val="0E5837"/>
                </a:solidFill>
              </a:rPr>
              <a:t>RADIONICA </a:t>
            </a:r>
            <a:r>
              <a:rPr lang="hr-HR" sz="2400" dirty="0">
                <a:solidFill>
                  <a:srgbClr val="0E5837"/>
                </a:solidFill>
              </a:rPr>
              <a:t>ZA POTENCIJALNE PRIJAVITELJE</a:t>
            </a:r>
            <a:br>
              <a:rPr lang="hr-HR" sz="2400" dirty="0">
                <a:solidFill>
                  <a:srgbClr val="0E5837"/>
                </a:solidFill>
              </a:rPr>
            </a:br>
            <a:r>
              <a:rPr lang="hr-HR" sz="2000" dirty="0">
                <a:solidFill>
                  <a:srgbClr val="0E5837"/>
                </a:solidFill>
              </a:rPr>
              <a:t> </a:t>
            </a:r>
            <a:r>
              <a:rPr lang="hr-HR" sz="2000" dirty="0" smtClean="0">
                <a:solidFill>
                  <a:srgbClr val="0E5837"/>
                </a:solidFill>
              </a:rPr>
              <a:t/>
            </a:r>
            <a:br>
              <a:rPr lang="hr-HR" sz="2000" dirty="0" smtClean="0">
                <a:solidFill>
                  <a:srgbClr val="0E5837"/>
                </a:solidFill>
              </a:rPr>
            </a:br>
            <a:r>
              <a:rPr lang="hr-HR" sz="2000" dirty="0" smtClean="0">
                <a:solidFill>
                  <a:srgbClr val="0E5837"/>
                </a:solidFill>
              </a:rPr>
              <a:t>                                             KRAPINA 17/06/2020</a:t>
            </a:r>
            <a:r>
              <a:rPr lang="hr-HR" sz="2000" dirty="0"/>
              <a:t/>
            </a:r>
            <a:br>
              <a:rPr lang="hr-HR" sz="2000" dirty="0"/>
            </a:br>
            <a:r>
              <a:rPr lang="hr-HR" sz="2000" dirty="0" smtClean="0"/>
              <a:t/>
            </a:r>
            <a:br>
              <a:rPr lang="hr-HR" sz="2000" dirty="0" smtClean="0"/>
            </a:br>
            <a:endParaRPr lang="hr-H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02673"/>
            <a:ext cx="9942286" cy="6828642"/>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200" dirty="0" smtClean="0">
              <a:solidFill>
                <a:schemeClr val="bg1">
                  <a:lumMod val="20000"/>
                  <a:lumOff val="80000"/>
                </a:schemeClr>
              </a:solidFill>
            </a:endParaRPr>
          </a:p>
          <a:p>
            <a:pPr marL="342900" lvl="0" indent="-342900" defTabSz="914400" fontAlgn="auto">
              <a:spcAft>
                <a:spcPts val="0"/>
              </a:spcAft>
              <a:buFont typeface="Arial" panose="020B0604020202020204" pitchFamily="34" charset="0"/>
              <a:buChar char="•"/>
            </a:pPr>
            <a:endParaRPr lang="hr-HR" sz="2000" kern="1200" dirty="0" smtClean="0">
              <a:solidFill>
                <a:prstClr val="black"/>
              </a:solidFill>
            </a:endParaRPr>
          </a:p>
          <a:p>
            <a:pPr marL="342900" lvl="0" indent="-342900" defTabSz="914400" fontAlgn="auto">
              <a:spcAft>
                <a:spcPts val="0"/>
              </a:spcAft>
              <a:buFont typeface="Arial" panose="020B0604020202020204" pitchFamily="34" charset="0"/>
              <a:buChar char="•"/>
            </a:pPr>
            <a:r>
              <a:rPr lang="hr-HR" sz="2000" kern="1200" dirty="0" smtClean="0">
                <a:solidFill>
                  <a:prstClr val="black"/>
                </a:solidFill>
              </a:rPr>
              <a:t>Unapređivanje svijesti </a:t>
            </a:r>
            <a:r>
              <a:rPr lang="hr-HR" sz="2000" kern="1200" dirty="0">
                <a:solidFill>
                  <a:prstClr val="black"/>
                </a:solidFill>
              </a:rPr>
              <a:t>o važnosti i odgovornosti za održavanje zdravlja, preventivne aktivnosti, zaštita oboljelih svih dobnih skupina</a:t>
            </a:r>
          </a:p>
          <a:p>
            <a:pPr marL="342900" lvl="0" indent="-342900" defTabSz="914400" fontAlgn="auto">
              <a:spcAft>
                <a:spcPts val="0"/>
              </a:spcAft>
              <a:buFont typeface="Arial" panose="020B0604020202020204" pitchFamily="34" charset="0"/>
              <a:buChar char="•"/>
            </a:pPr>
            <a:r>
              <a:rPr lang="hr-HR" sz="2000" kern="1200" dirty="0" smtClean="0">
                <a:solidFill>
                  <a:prstClr val="black"/>
                </a:solidFill>
              </a:rPr>
              <a:t>Usmjeravanje brige </a:t>
            </a:r>
            <a:r>
              <a:rPr lang="hr-HR" sz="2000" kern="1200" dirty="0">
                <a:solidFill>
                  <a:prstClr val="black"/>
                </a:solidFill>
              </a:rPr>
              <a:t>i </a:t>
            </a:r>
            <a:r>
              <a:rPr lang="hr-HR" sz="2000" kern="1200" dirty="0" smtClean="0">
                <a:solidFill>
                  <a:prstClr val="black"/>
                </a:solidFill>
              </a:rPr>
              <a:t>svekolike skrbi </a:t>
            </a:r>
            <a:r>
              <a:rPr lang="hr-HR" sz="2000" kern="1200" dirty="0">
                <a:solidFill>
                  <a:prstClr val="black"/>
                </a:solidFill>
              </a:rPr>
              <a:t>za populaciju djece i mladih, unaprijediti položaj i osigurati podršku mladima u svim segmentima društva</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skrb i položaj ranjivih skupina, osoba s posebnim potrebama i invaliditetom svih dobnih skupina</a:t>
            </a:r>
          </a:p>
          <a:p>
            <a:pPr marL="342900" lvl="0" indent="-342900" defTabSz="914400" fontAlgn="auto">
              <a:spcAft>
                <a:spcPts val="0"/>
              </a:spcAft>
              <a:buFont typeface="Arial" panose="020B0604020202020204" pitchFamily="34" charset="0"/>
              <a:buChar char="•"/>
            </a:pPr>
            <a:r>
              <a:rPr lang="hr-HR" sz="2000" kern="1200" dirty="0" smtClean="0">
                <a:solidFill>
                  <a:prstClr val="black"/>
                </a:solidFill>
              </a:rPr>
              <a:t>Poticati </a:t>
            </a:r>
            <a:r>
              <a:rPr lang="hr-HR" sz="2000" kern="1200" dirty="0">
                <a:solidFill>
                  <a:prstClr val="black"/>
                </a:solidFill>
              </a:rPr>
              <a:t>rano otkrivanje zloćudnih i kroničnih bolesti</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zdravlje djece i mladih, poput programa rane intervencije kod djece s teškoćama u razvoju</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kvalitetu života osoba s invaliditetom i drugih ranjivih skupina u društvu</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prevenciju i suzbijanje bolesti ovisnosti</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psihosocijalnu pomoć</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prevenciju neprihvatljivog ponašanja djece i </a:t>
            </a:r>
            <a:r>
              <a:rPr lang="hr-HR" sz="2000" kern="1200" dirty="0" smtClean="0">
                <a:solidFill>
                  <a:prstClr val="black"/>
                </a:solidFill>
              </a:rPr>
              <a:t>mladih</a:t>
            </a:r>
            <a:endParaRPr lang="hr-HR" sz="2000" kern="1200" dirty="0">
              <a:solidFill>
                <a:prstClr val="black"/>
              </a:solidFill>
            </a:endParaRPr>
          </a:p>
        </p:txBody>
      </p:sp>
    </p:spTree>
    <p:extLst>
      <p:ext uri="{BB962C8B-B14F-4D97-AF65-F5344CB8AC3E}">
        <p14:creationId xmlns:p14="http://schemas.microsoft.com/office/powerpoint/2010/main" val="3751457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02673"/>
            <a:ext cx="9768115" cy="6828641"/>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800" dirty="0" smtClean="0">
              <a:solidFill>
                <a:schemeClr val="bg1">
                  <a:lumMod val="20000"/>
                  <a:lumOff val="80000"/>
                </a:schemeClr>
              </a:solidFill>
            </a:endParaRPr>
          </a:p>
          <a:p>
            <a:pPr marL="342900" lvl="0" indent="-342900" defTabSz="914400" fontAlgn="auto">
              <a:spcAft>
                <a:spcPts val="0"/>
              </a:spcAft>
              <a:buFont typeface="Arial" panose="020B0604020202020204" pitchFamily="34" charset="0"/>
              <a:buChar char="•"/>
            </a:pPr>
            <a:r>
              <a:rPr lang="hr-HR" sz="1800" kern="1200" dirty="0" smtClean="0">
                <a:solidFill>
                  <a:prstClr val="black"/>
                </a:solidFill>
              </a:rPr>
              <a:t>Promicati brigu </a:t>
            </a:r>
            <a:r>
              <a:rPr lang="hr-HR" sz="1800" kern="1200" dirty="0">
                <a:solidFill>
                  <a:prstClr val="black"/>
                </a:solidFill>
              </a:rPr>
              <a:t>i </a:t>
            </a:r>
            <a:r>
              <a:rPr lang="hr-HR" sz="1800" kern="1200" dirty="0" smtClean="0">
                <a:solidFill>
                  <a:prstClr val="black"/>
                </a:solidFill>
              </a:rPr>
              <a:t>skrb </a:t>
            </a:r>
            <a:r>
              <a:rPr lang="hr-HR" sz="1800" kern="1200" dirty="0">
                <a:solidFill>
                  <a:prstClr val="black"/>
                </a:solidFill>
              </a:rPr>
              <a:t>o socijalnim potrebama te poboljšanje kvalitete života starijih i nemoćnih osoba</a:t>
            </a:r>
          </a:p>
          <a:p>
            <a:pPr marL="342900" lvl="0" indent="-342900" defTabSz="914400" fontAlgn="auto">
              <a:spcAft>
                <a:spcPts val="0"/>
              </a:spcAft>
              <a:buFont typeface="Arial" panose="020B0604020202020204" pitchFamily="34" charset="0"/>
              <a:buChar char="•"/>
            </a:pPr>
            <a:r>
              <a:rPr lang="hr-HR" sz="1800" kern="1200" dirty="0" smtClean="0">
                <a:solidFill>
                  <a:prstClr val="black"/>
                </a:solidFill>
              </a:rPr>
              <a:t>Promicati </a:t>
            </a:r>
            <a:r>
              <a:rPr lang="hr-HR" sz="1800" kern="1200" dirty="0">
                <a:solidFill>
                  <a:prstClr val="black"/>
                </a:solidFill>
              </a:rPr>
              <a:t>prava pacijenata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Promicati društveni angažman mladih i volontiranja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Poticati edukaciju mladih o društvenoj odgovornosti na pojave socijalne isključivosti, diskriminacije i stereotipa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Poticati osnivanje i djelovanje klubova za mlade te organiziranog korištenja slobodnog vremena djece i mladih</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Županijskog programa djelovanja za mlade</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Trogodišnjeg programa aktivnosti za projekt „Krapinsko-zagorska županija – prijatelj djece za razdoblje 2018. – 2020.</a:t>
            </a:r>
          </a:p>
          <a:p>
            <a:pPr marL="342900" lvl="0" indent="-342900" defTabSz="914400" fontAlgn="auto">
              <a:spcAft>
                <a:spcPts val="0"/>
              </a:spcAft>
              <a:buFont typeface="Arial" panose="020B0604020202020204" pitchFamily="34" charset="0"/>
              <a:buChar char="•"/>
            </a:pPr>
            <a:r>
              <a:rPr lang="hr-HR" sz="1800" kern="1200" dirty="0" smtClean="0">
                <a:solidFill>
                  <a:prstClr val="black"/>
                </a:solidFill>
              </a:rPr>
              <a:t>Provoditi </a:t>
            </a:r>
            <a:r>
              <a:rPr lang="hr-HR" sz="1800" kern="1200" dirty="0">
                <a:solidFill>
                  <a:prstClr val="black"/>
                </a:solidFill>
              </a:rPr>
              <a:t>mjere Socijalnog plana Krapinsko-zagorske županije za razdoblje 2014. – 2020</a:t>
            </a:r>
            <a:r>
              <a:rPr lang="hr-HR" sz="1800" kern="1200" dirty="0">
                <a:solidFill>
                  <a:prstClr val="black"/>
                </a:solidFill>
                <a:latin typeface="Calibri" panose="020F0502020204030204" pitchFamily="34" charset="0"/>
              </a:rPr>
              <a:t>. </a:t>
            </a:r>
          </a:p>
          <a:p>
            <a:pPr marL="342900" lvl="0" indent="-342900" defTabSz="914400" fontAlgn="auto">
              <a:spcAft>
                <a:spcPts val="0"/>
              </a:spcAft>
              <a:buFont typeface="Arial" panose="020B0604020202020204" pitchFamily="34" charset="0"/>
              <a:buChar char="•"/>
            </a:pPr>
            <a:endParaRPr lang="hr-HR" sz="1000" kern="1200" dirty="0">
              <a:solidFill>
                <a:prstClr val="black"/>
              </a:solidFill>
              <a:latin typeface="Calibri" panose="020F0502020204030204" pitchFamily="34" charset="0"/>
            </a:endParaRPr>
          </a:p>
          <a:p>
            <a:endParaRPr lang="hr-HR" dirty="0"/>
          </a:p>
        </p:txBody>
      </p:sp>
    </p:spTree>
    <p:extLst>
      <p:ext uri="{BB962C8B-B14F-4D97-AF65-F5344CB8AC3E}">
        <p14:creationId xmlns:p14="http://schemas.microsoft.com/office/powerpoint/2010/main" val="41714281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23455"/>
            <a:ext cx="9942286" cy="6807859"/>
          </a:xfrm>
        </p:spPr>
        <p:txBody>
          <a:bodyPr/>
          <a:lstStyle/>
          <a:p>
            <a:pPr marL="0" indent="0">
              <a:buNone/>
            </a:pPr>
            <a:r>
              <a:rPr lang="hr-HR" dirty="0" smtClean="0">
                <a:solidFill>
                  <a:schemeClr val="bg1">
                    <a:lumMod val="20000"/>
                    <a:lumOff val="80000"/>
                  </a:schemeClr>
                </a:solidFill>
              </a:rPr>
              <a:t>PRIHVATLJIVI TROŠKOVI</a:t>
            </a:r>
          </a:p>
          <a:p>
            <a:pPr marL="0" indent="0">
              <a:buNone/>
            </a:pPr>
            <a:endParaRPr lang="hr-HR" sz="1400" dirty="0">
              <a:solidFill>
                <a:schemeClr val="bg1">
                  <a:lumMod val="20000"/>
                  <a:lumOff val="80000"/>
                </a:schemeClr>
              </a:solidFill>
            </a:endParaRPr>
          </a:p>
          <a:p>
            <a:pPr marL="0" indent="0">
              <a:buNone/>
            </a:pPr>
            <a:r>
              <a:rPr lang="hr-HR" sz="2400" dirty="0" smtClean="0">
                <a:solidFill>
                  <a:schemeClr val="bg1">
                    <a:lumMod val="20000"/>
                    <a:lumOff val="80000"/>
                  </a:schemeClr>
                </a:solidFill>
              </a:rPr>
              <a:t>        </a:t>
            </a:r>
            <a:r>
              <a:rPr lang="hr-HR" sz="2400" dirty="0" smtClean="0"/>
              <a:t>IZRAVNI </a:t>
            </a:r>
            <a:r>
              <a:rPr lang="hr-HR" sz="2400" dirty="0"/>
              <a:t>troškovi:</a:t>
            </a:r>
          </a:p>
          <a:p>
            <a:pPr lvl="1"/>
            <a:r>
              <a:rPr lang="hr-HR" sz="1600" dirty="0"/>
              <a:t>Troškovi </a:t>
            </a:r>
            <a:r>
              <a:rPr lang="hr-HR" sz="1600" dirty="0">
                <a:solidFill>
                  <a:srgbClr val="0E5837"/>
                </a:solidFill>
              </a:rPr>
              <a:t>plaća i naknada voditeljima programa/projekta i vanjskim suradnicima </a:t>
            </a:r>
            <a:r>
              <a:rPr lang="hr-HR" sz="1600" dirty="0"/>
              <a:t>angažiranim na programu/projektu koji odgovaraju stvarnim izdacima za plaće te porezima i doprinosima iz plaće i drugim troškovima vezanim uz plaću, sukladno odredbama Pravilnika i Uredbe;</a:t>
            </a:r>
            <a:endParaRPr lang="en-US" sz="1600" dirty="0"/>
          </a:p>
          <a:p>
            <a:pPr lvl="1"/>
            <a:r>
              <a:rPr lang="hr-HR" sz="1600" dirty="0"/>
              <a:t>Troškovi </a:t>
            </a:r>
            <a:r>
              <a:rPr lang="hr-HR" sz="1600" dirty="0">
                <a:solidFill>
                  <a:srgbClr val="0E5837"/>
                </a:solidFill>
              </a:rPr>
              <a:t>provedbe programa/projekta</a:t>
            </a:r>
            <a:r>
              <a:rPr lang="hr-HR" sz="1600" dirty="0">
                <a:solidFill>
                  <a:schemeClr val="accent1">
                    <a:lumMod val="75000"/>
                  </a:schemeClr>
                </a:solidFill>
              </a:rPr>
              <a:t> </a:t>
            </a:r>
            <a:r>
              <a:rPr lang="hr-HR" sz="1600" dirty="0"/>
              <a:t>kao što su troškovi najma prostora, pripreme i tiska materijala, troškovi osvježenja za sudionike radionica, kotizacija za seminare, intelektualne usluge, troškovi zaposlene osobe koja radi na programu/projektu i sl.; </a:t>
            </a:r>
            <a:endParaRPr lang="en-US" sz="1600" dirty="0"/>
          </a:p>
          <a:p>
            <a:pPr lvl="1"/>
            <a:r>
              <a:rPr lang="hr-HR" sz="1600" dirty="0"/>
              <a:t>Troškovi </a:t>
            </a:r>
            <a:r>
              <a:rPr lang="hr-HR" sz="1600" dirty="0">
                <a:solidFill>
                  <a:srgbClr val="0E5837"/>
                </a:solidFill>
              </a:rPr>
              <a:t>komunikacije</a:t>
            </a:r>
            <a:r>
              <a:rPr lang="hr-HR" sz="1600" dirty="0"/>
              <a:t> kao što su radijske objave, objave u tiskanim medijima, troškovi promotivnog materijala (brošura, letak, promotivne vrećice, majice, USB </a:t>
            </a:r>
            <a:r>
              <a:rPr lang="hr-HR" sz="1600" dirty="0" err="1"/>
              <a:t>stickovi</a:t>
            </a:r>
            <a:r>
              <a:rPr lang="hr-HR" sz="1600" dirty="0"/>
              <a:t> i sl.);</a:t>
            </a:r>
            <a:endParaRPr lang="en-US" sz="1600" dirty="0"/>
          </a:p>
          <a:p>
            <a:pPr lvl="1"/>
            <a:r>
              <a:rPr lang="hr-HR" sz="1600" dirty="0"/>
              <a:t>Troškovi </a:t>
            </a:r>
            <a:r>
              <a:rPr lang="hr-HR" sz="1600" dirty="0">
                <a:solidFill>
                  <a:srgbClr val="0E5837"/>
                </a:solidFill>
              </a:rPr>
              <a:t>opreme</a:t>
            </a:r>
            <a:r>
              <a:rPr lang="hr-HR" sz="1600" dirty="0"/>
              <a:t> koja se nabavlja isključivo za provedbu aktivnosti kao što je računalo, pisač, fotokopirni uređaj, fotoaparat, stolovi, stolice pod uvjetom da se isti upišu u knjigu materijalne imovine, </a:t>
            </a:r>
            <a:r>
              <a:rPr lang="hr-HR" sz="1600" dirty="0">
                <a:solidFill>
                  <a:srgbClr val="FF0000"/>
                </a:solidFill>
              </a:rPr>
              <a:t>do </a:t>
            </a:r>
            <a:r>
              <a:rPr lang="hr-HR" sz="1600" dirty="0" smtClean="0">
                <a:solidFill>
                  <a:srgbClr val="FF0000"/>
                </a:solidFill>
              </a:rPr>
              <a:t>20% </a:t>
            </a:r>
            <a:r>
              <a:rPr lang="hr-HR" sz="1600" dirty="0">
                <a:solidFill>
                  <a:srgbClr val="0E5837"/>
                </a:solidFill>
              </a:rPr>
              <a:t>ukupnog iznosa programa/projekta </a:t>
            </a:r>
            <a:r>
              <a:rPr lang="hr-HR" sz="1600" dirty="0"/>
              <a:t>financiranog iz proračuna Krapinsko-zagorske županije. U okviru programa/projekta može se financirati samo ona oprema koja je nužna za provedbu programskih/projektnih aktivnosti;</a:t>
            </a:r>
            <a:endParaRPr lang="en-US" sz="1600" dirty="0"/>
          </a:p>
          <a:p>
            <a:pPr lvl="1"/>
            <a:r>
              <a:rPr lang="hr-HR" sz="1600" dirty="0">
                <a:solidFill>
                  <a:srgbClr val="0E5837"/>
                </a:solidFill>
              </a:rPr>
              <a:t>Naknade i putni troškovi</a:t>
            </a:r>
            <a:r>
              <a:rPr lang="hr-HR" sz="1600" dirty="0">
                <a:solidFill>
                  <a:schemeClr val="accent1">
                    <a:lumMod val="75000"/>
                  </a:schemeClr>
                </a:solidFill>
              </a:rPr>
              <a:t> </a:t>
            </a:r>
            <a:r>
              <a:rPr lang="hr-HR" sz="1600" dirty="0"/>
              <a:t>kao što su troškovi putovanja na seminare, dnevnice, troškovi putovanja službenim ili privatnim vozilom (ako se putuje privatnim vozilom prihvaća se trošak od 2 kune po prijeđenom kilometru i trošak cestarina, a ako se putuje službenim vozilom prihvatljiv je trošak cestarine i trošak rezervoara goriva u odnosu na prijeđene kilometre), troškovi smještaja i slično. U putne troškove ubrajaju se samo troškovi osoba koji direktno sudjeluju u programu/projektu, a troškovi putovanja stručnjaka koji su podugovoreni za provedbu određene aktivnosti ubrajaju se u ukupni trošak honorara (ugovor o djelu ili ugovor o autorskom djelu).</a:t>
            </a:r>
            <a:endParaRPr lang="en-US" sz="1600" dirty="0"/>
          </a:p>
          <a:p>
            <a:pPr marL="0" indent="0">
              <a:buNone/>
            </a:pPr>
            <a:endParaRPr lang="hr-HR" dirty="0"/>
          </a:p>
          <a:p>
            <a:endParaRPr lang="hr-HR" dirty="0"/>
          </a:p>
        </p:txBody>
      </p:sp>
    </p:spTree>
    <p:extLst>
      <p:ext uri="{BB962C8B-B14F-4D97-AF65-F5344CB8AC3E}">
        <p14:creationId xmlns:p14="http://schemas.microsoft.com/office/powerpoint/2010/main" val="3216319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33845"/>
            <a:ext cx="9768115" cy="6797469"/>
          </a:xfrm>
        </p:spPr>
        <p:txBody>
          <a:bodyPr/>
          <a:lstStyle/>
          <a:p>
            <a:pPr marL="0" indent="0">
              <a:buNone/>
            </a:pPr>
            <a:r>
              <a:rPr lang="hr-HR" dirty="0" smtClean="0">
                <a:solidFill>
                  <a:schemeClr val="bg1">
                    <a:lumMod val="20000"/>
                    <a:lumOff val="80000"/>
                  </a:schemeClr>
                </a:solidFill>
              </a:rPr>
              <a:t>PRIHVATLJIVI TROŠKOVI </a:t>
            </a:r>
          </a:p>
          <a:p>
            <a:pPr marL="0" indent="0">
              <a:buNone/>
            </a:pPr>
            <a:endParaRPr lang="hr-HR" dirty="0" smtClean="0">
              <a:solidFill>
                <a:schemeClr val="bg1">
                  <a:lumMod val="20000"/>
                  <a:lumOff val="80000"/>
                </a:schemeClr>
              </a:solidFill>
            </a:endParaRPr>
          </a:p>
          <a:p>
            <a:r>
              <a:rPr lang="hr-HR" sz="2800" dirty="0" smtClean="0"/>
              <a:t>NEIZRAVNI </a:t>
            </a:r>
            <a:r>
              <a:rPr lang="hr-HR" sz="2800" dirty="0"/>
              <a:t>troškovi</a:t>
            </a:r>
            <a:r>
              <a:rPr lang="hr-HR" dirty="0"/>
              <a:t>:</a:t>
            </a:r>
          </a:p>
          <a:p>
            <a:pPr lvl="1"/>
            <a:r>
              <a:rPr lang="hr-HR" dirty="0"/>
              <a:t>troškovi koji nisu izravno povezani s provedbom programa/projekta kao što su: </a:t>
            </a:r>
            <a:r>
              <a:rPr lang="hr-HR" dirty="0">
                <a:solidFill>
                  <a:srgbClr val="0E5837"/>
                </a:solidFill>
              </a:rPr>
              <a:t>troškovi obavljanja redovne djelatnosti </a:t>
            </a:r>
            <a:r>
              <a:rPr lang="hr-HR" dirty="0"/>
              <a:t>– najam prostora u kojem se odvija program/projekt, energija, voda, uredski materijal, sitan inventar, telefon, pošta i drugi indirektni troškovi koji nisu povezani s provedbom programa/projekta.</a:t>
            </a:r>
          </a:p>
          <a:p>
            <a:r>
              <a:rPr lang="hr-HR" dirty="0"/>
              <a:t>do </a:t>
            </a:r>
            <a:r>
              <a:rPr lang="hr-HR" dirty="0" smtClean="0"/>
              <a:t>50</a:t>
            </a:r>
            <a:r>
              <a:rPr lang="hr-HR" dirty="0"/>
              <a:t>% ukupnog iznosa financiranog programa/projekta sredstvima ovog Natječaja</a:t>
            </a:r>
            <a:endParaRPr lang="en-US" dirty="0"/>
          </a:p>
          <a:p>
            <a:endParaRPr lang="hr-HR" dirty="0"/>
          </a:p>
        </p:txBody>
      </p:sp>
    </p:spTree>
    <p:extLst>
      <p:ext uri="{BB962C8B-B14F-4D97-AF65-F5344CB8AC3E}">
        <p14:creationId xmlns:p14="http://schemas.microsoft.com/office/powerpoint/2010/main" val="1253471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01434" y="571501"/>
            <a:ext cx="9768115" cy="6859814"/>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rgbClr val="0E5837"/>
              </a:solidFill>
            </a:endParaRPr>
          </a:p>
          <a:p>
            <a:pPr lvl="0"/>
            <a:r>
              <a:rPr lang="hr-HR" sz="1800" dirty="0"/>
              <a:t>Obrazac A2: </a:t>
            </a:r>
            <a:r>
              <a:rPr lang="hr-HR" sz="1800" dirty="0">
                <a:solidFill>
                  <a:srgbClr val="0E5837"/>
                </a:solidFill>
              </a:rPr>
              <a:t>OBRAZAC ZA PRIJAVU PROGRAMA/PROJEKTA </a:t>
            </a:r>
            <a:r>
              <a:rPr lang="hr-HR" sz="1800" dirty="0"/>
              <a:t>– vlastoručno potpisan i ovjeren – 1 primjerak u izvorniku u ispisu i istovjetan sadržaj u elektroničkom obliku u PDF formatu, koji sadrži:</a:t>
            </a:r>
            <a:endParaRPr lang="en-US" sz="1800" dirty="0"/>
          </a:p>
          <a:p>
            <a:pPr lvl="1"/>
            <a:r>
              <a:rPr lang="hr-HR" sz="1800" dirty="0"/>
              <a:t>Osnovne podatke o podnositelju prijave programa/projekta</a:t>
            </a:r>
            <a:endParaRPr lang="en-US" sz="1800" dirty="0"/>
          </a:p>
          <a:p>
            <a:pPr lvl="1"/>
            <a:r>
              <a:rPr lang="hr-HR" sz="1800" dirty="0"/>
              <a:t>Osnovne podatke o programu/projektu</a:t>
            </a:r>
            <a:endParaRPr lang="en-US" sz="1800" dirty="0"/>
          </a:p>
          <a:p>
            <a:pPr lvl="1"/>
            <a:r>
              <a:rPr lang="hr-HR" sz="1800" dirty="0"/>
              <a:t>Kontrolnu listu</a:t>
            </a:r>
          </a:p>
          <a:p>
            <a:pPr lvl="0"/>
            <a:r>
              <a:rPr lang="hr-HR" sz="1800" dirty="0"/>
              <a:t>Obrazac A3: </a:t>
            </a:r>
            <a:r>
              <a:rPr lang="hr-HR" sz="1800" dirty="0">
                <a:solidFill>
                  <a:srgbClr val="0E5837"/>
                </a:solidFill>
              </a:rPr>
              <a:t>OBRAZAC PRORAČUNA PROGRAMA/PROJEKTA </a:t>
            </a:r>
            <a:r>
              <a:rPr lang="hr-HR" sz="1800" dirty="0"/>
              <a:t>– vlastoručno potpisan i ovjeren – 1 primjerak u izvorniku u ispisu i istovjetan sadržaj u elektroničkom obliku u Excel formatu </a:t>
            </a:r>
          </a:p>
          <a:p>
            <a:pPr lvl="0"/>
            <a:r>
              <a:rPr lang="hr-HR" sz="1800" dirty="0"/>
              <a:t>Obrazac A4: </a:t>
            </a:r>
            <a:r>
              <a:rPr lang="hr-HR" sz="1800" dirty="0">
                <a:solidFill>
                  <a:srgbClr val="0E5837"/>
                </a:solidFill>
              </a:rPr>
              <a:t>IZJAVA PRIJAVITELJA </a:t>
            </a:r>
            <a:r>
              <a:rPr lang="hr-HR" sz="1800" dirty="0"/>
              <a:t>o zadovoljavanju uvjeta Natječaja vlastoručno potpisana od strane osobe ovlaštene za zastupanje udruge i ovjerena – 1 primjerak u izvorniku u ispisu i istovjetan sadržaj u elektroničkom obliku u PDF formatu</a:t>
            </a:r>
            <a:endParaRPr lang="en-US" sz="1800" dirty="0"/>
          </a:p>
          <a:p>
            <a:r>
              <a:rPr lang="hr-HR" sz="1800" dirty="0"/>
              <a:t>Obrazac A5: </a:t>
            </a:r>
            <a:r>
              <a:rPr lang="hr-HR" sz="1800" dirty="0">
                <a:solidFill>
                  <a:srgbClr val="0E5837"/>
                </a:solidFill>
              </a:rPr>
              <a:t>ŽIVOTOPIS VODITELJA/VODITELJICE PROGRAMA/PROJEKTA </a:t>
            </a:r>
            <a:r>
              <a:rPr lang="hr-HR" sz="1800" dirty="0"/>
              <a:t>ne stariji od 6 mjeseci od dana raspisivanja Natječaja na obrascu životopisa </a:t>
            </a:r>
            <a:r>
              <a:rPr lang="hr-HR" sz="1800" dirty="0" err="1"/>
              <a:t>Europass</a:t>
            </a:r>
            <a:r>
              <a:rPr lang="hr-HR" sz="1800" dirty="0"/>
              <a:t> vlastoručno potpisan s jasno naznačenim datumom popunjavanja životopisa od strane voditelja/voditeljice programa/projekta – 1 primjerak u izvorniku u ispisu i istovjetan sadržaj u elektroničkom obliku u PDF formatu </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175224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sz="2000" dirty="0">
              <a:solidFill>
                <a:schemeClr val="bg1">
                  <a:lumMod val="20000"/>
                  <a:lumOff val="80000"/>
                </a:schemeClr>
              </a:solidFill>
            </a:endParaRPr>
          </a:p>
          <a:p>
            <a:pPr lvl="0"/>
            <a:r>
              <a:rPr lang="hr-HR" sz="1800" dirty="0"/>
              <a:t>Obrazac A6: </a:t>
            </a:r>
            <a:r>
              <a:rPr lang="hr-HR" sz="1800" dirty="0">
                <a:solidFill>
                  <a:srgbClr val="0E5837"/>
                </a:solidFill>
              </a:rPr>
              <a:t>IZJAVA O PARTNERSTVU NA PROGRAMU/PROJEKTU </a:t>
            </a:r>
            <a:r>
              <a:rPr lang="hr-HR" sz="1800" dirty="0"/>
              <a:t>– vlastoručno potpisana i ovjerena pečatom od strane svih partnera u programu/projektu – 1 primjerak u izvorniku u ispisu i istovjetan sadržaj u elektroničkom obliku u PDF formatu </a:t>
            </a:r>
            <a:endParaRPr lang="en-US" sz="1800" dirty="0"/>
          </a:p>
          <a:p>
            <a:pPr lvl="0"/>
            <a:r>
              <a:rPr lang="hr-HR" sz="1800" dirty="0"/>
              <a:t>Obrazac A7: </a:t>
            </a:r>
            <a:r>
              <a:rPr lang="hr-HR" sz="1800" dirty="0">
                <a:solidFill>
                  <a:srgbClr val="0E5837"/>
                </a:solidFill>
              </a:rPr>
              <a:t>IZJAVA O ZAPOŠLJAVANJU OSOBE NA PROGRAMU/PROJEKTU </a:t>
            </a:r>
            <a:r>
              <a:rPr lang="hr-HR" sz="1800" dirty="0"/>
              <a:t>vlastoručno potpisana od strane voditelja/voditeljice programa/projekta i osobe ovlaštene za zastupanje udruge te ovjerena – 1 primjerak u izvorniku u ispisu i istovjetan sadržaj u elektroničkom obliku u PDF formatu (izjava se dostavlja i ukoliko se ne zapošljava)</a:t>
            </a:r>
          </a:p>
          <a:p>
            <a:pPr lvl="0"/>
            <a:r>
              <a:rPr lang="en-US" sz="1800" dirty="0" err="1"/>
              <a:t>Obrazac</a:t>
            </a:r>
            <a:r>
              <a:rPr lang="en-US" sz="1800" dirty="0"/>
              <a:t> A8</a:t>
            </a:r>
            <a:r>
              <a:rPr lang="hr-HR" sz="1800" dirty="0"/>
              <a:t>:</a:t>
            </a:r>
            <a:r>
              <a:rPr lang="en-US" sz="1800" dirty="0"/>
              <a:t> </a:t>
            </a:r>
            <a:r>
              <a:rPr lang="en-US" sz="1800" dirty="0">
                <a:solidFill>
                  <a:srgbClr val="0E5837"/>
                </a:solidFill>
              </a:rPr>
              <a:t>IZJAVA O NEPOSTOJANJU DVOSTRUKOG FINANCIRANJA PROGRAMA/PROJEKTA </a:t>
            </a:r>
            <a:r>
              <a:rPr lang="en-US" sz="1800" dirty="0"/>
              <a:t>– </a:t>
            </a:r>
            <a:r>
              <a:rPr lang="en-US" sz="1800" dirty="0" err="1"/>
              <a:t>vlastoručno</a:t>
            </a:r>
            <a:r>
              <a:rPr lang="en-US" sz="1800" dirty="0"/>
              <a:t> </a:t>
            </a:r>
            <a:r>
              <a:rPr lang="en-US" sz="1800" dirty="0" err="1"/>
              <a:t>potpisana</a:t>
            </a:r>
            <a:r>
              <a:rPr lang="en-US" sz="1800" dirty="0"/>
              <a:t> i </a:t>
            </a:r>
            <a:r>
              <a:rPr lang="en-US" sz="1800" dirty="0" err="1"/>
              <a:t>ovjerena</a:t>
            </a:r>
            <a:r>
              <a:rPr lang="en-US" sz="1800" dirty="0"/>
              <a:t> – 1 </a:t>
            </a:r>
            <a:r>
              <a:rPr lang="en-US" sz="1800" dirty="0" err="1"/>
              <a:t>primjerak</a:t>
            </a:r>
            <a:r>
              <a:rPr lang="en-US" sz="1800" dirty="0"/>
              <a:t> u </a:t>
            </a:r>
            <a:r>
              <a:rPr lang="en-US" sz="1800" dirty="0" err="1"/>
              <a:t>izvorniku</a:t>
            </a:r>
            <a:r>
              <a:rPr lang="en-US" sz="1800" dirty="0"/>
              <a:t> u </a:t>
            </a:r>
            <a:r>
              <a:rPr lang="en-US" sz="1800" dirty="0" err="1"/>
              <a:t>ispisu</a:t>
            </a:r>
            <a:r>
              <a:rPr lang="en-US" sz="1800" dirty="0"/>
              <a:t>, </a:t>
            </a:r>
            <a:r>
              <a:rPr lang="en-US" sz="1800" dirty="0" err="1"/>
              <a:t>dostavlja</a:t>
            </a:r>
            <a:r>
              <a:rPr lang="en-US" sz="1800" dirty="0"/>
              <a:t> se </a:t>
            </a:r>
            <a:r>
              <a:rPr lang="en-US" sz="1800" dirty="0" err="1"/>
              <a:t>neposredno</a:t>
            </a:r>
            <a:r>
              <a:rPr lang="en-US" sz="1800" dirty="0"/>
              <a:t> </a:t>
            </a:r>
            <a:r>
              <a:rPr lang="en-US" sz="1800" dirty="0" err="1"/>
              <a:t>prije</a:t>
            </a:r>
            <a:r>
              <a:rPr lang="en-US" sz="1800" dirty="0"/>
              <a:t> </a:t>
            </a:r>
            <a:r>
              <a:rPr lang="en-US" sz="1800" dirty="0" err="1"/>
              <a:t>potpisivanja</a:t>
            </a:r>
            <a:r>
              <a:rPr lang="en-US" sz="1800" dirty="0"/>
              <a:t> </a:t>
            </a:r>
            <a:r>
              <a:rPr lang="en-US" sz="1800" dirty="0" err="1"/>
              <a:t>ugovora</a:t>
            </a:r>
            <a:endParaRPr lang="hr-HR" sz="1800" dirty="0"/>
          </a:p>
          <a:p>
            <a:pPr lvl="0"/>
            <a:r>
              <a:rPr lang="hr-HR" sz="1800" dirty="0">
                <a:solidFill>
                  <a:srgbClr val="0E5837"/>
                </a:solidFill>
              </a:rPr>
              <a:t>IZVJEŠĆE O ORGANIZIRANOM VOLONTIRANJU </a:t>
            </a:r>
            <a:r>
              <a:rPr lang="hr-HR" sz="1800" dirty="0"/>
              <a:t>prema nadležnom ministarstvu za </a:t>
            </a:r>
            <a:r>
              <a:rPr lang="hr-HR" sz="1800" dirty="0" smtClean="0"/>
              <a:t>2019. </a:t>
            </a:r>
            <a:r>
              <a:rPr lang="hr-HR" sz="1800" dirty="0"/>
              <a:t>godinu – 1 primjerak preslike u ispisu (ili ispis izvješća – potpisanog i ovjerenog) i istovjetan sadržaj u elektroničkom obliku u PDF formatu (dostavljaju samo prijavitelji koji su u </a:t>
            </a:r>
            <a:r>
              <a:rPr lang="hr-HR" sz="1800" dirty="0" smtClean="0"/>
              <a:t>2019. </a:t>
            </a:r>
            <a:r>
              <a:rPr lang="hr-HR" sz="1800" dirty="0"/>
              <a:t>godini provodili organizirano volontiranje i podnosili ovo izvješće)</a:t>
            </a:r>
            <a:endParaRPr lang="en-US" sz="1800" dirty="0"/>
          </a:p>
          <a:p>
            <a:pPr lvl="0"/>
            <a:r>
              <a:rPr lang="hr-HR" sz="1800" dirty="0">
                <a:solidFill>
                  <a:srgbClr val="0E5837"/>
                </a:solidFill>
              </a:rPr>
              <a:t>UVJERENJE NADLEŽNOG SUDA DA SE NE VODI KAZNENI POSTUPAK PROTIV ODGOVORNE OSOBE U UDRUZI I VODITELJA PROGRAMA za prijavitelja i partnere </a:t>
            </a:r>
            <a:r>
              <a:rPr lang="hr-HR" sz="1800" dirty="0"/>
              <a:t>na programu/projektu – 1 primjerak u izvorniku u ispisu dostavlja se prije potpisivanja ugovora </a:t>
            </a:r>
            <a:endParaRPr lang="en-US" sz="1800" dirty="0"/>
          </a:p>
          <a:p>
            <a:pPr lvl="0"/>
            <a:r>
              <a:rPr lang="hr-HR" sz="1800" dirty="0">
                <a:solidFill>
                  <a:srgbClr val="0E5837"/>
                </a:solidFill>
              </a:rPr>
              <a:t>POTVRDA MINISTARSTVA FINANCIJA, POREZNE UPRAVE O NEPOSTOJANJU POREZNOG DUGA za prijavitelje i partnere </a:t>
            </a:r>
            <a:r>
              <a:rPr lang="hr-HR" sz="1800" dirty="0"/>
              <a:t>na programu/projektu – 1 primjerak u izvorniku u ispisu – dostavlja se prije potpisivanja ugovora.</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725550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382360" y="1314577"/>
            <a:ext cx="9768115" cy="5908919"/>
          </a:xfrm>
        </p:spPr>
        <p:txBody>
          <a:bodyPr/>
          <a:lstStyle/>
          <a:p>
            <a:pPr marL="0" indent="0">
              <a:buNone/>
            </a:pPr>
            <a:r>
              <a:rPr lang="hr-HR" dirty="0" smtClean="0">
                <a:solidFill>
                  <a:srgbClr val="0E5837"/>
                </a:solidFill>
              </a:rPr>
              <a:t>                  PREDAJA PRIJAVE</a:t>
            </a:r>
          </a:p>
          <a:p>
            <a:pPr marL="0" indent="0">
              <a:buNone/>
            </a:pPr>
            <a:endParaRPr lang="hr-HR" dirty="0"/>
          </a:p>
        </p:txBody>
      </p:sp>
      <p:sp>
        <p:nvSpPr>
          <p:cNvPr id="3" name="Rezervirano mjesto sadržaja 2"/>
          <p:cNvSpPr txBox="1">
            <a:spLocks/>
          </p:cNvSpPr>
          <p:nvPr/>
        </p:nvSpPr>
        <p:spPr bwMode="auto">
          <a:xfrm>
            <a:off x="881917" y="2369127"/>
            <a:ext cx="3168352" cy="4525963"/>
          </a:xfrm>
          <a:prstGeom prst="rect">
            <a:avLst/>
          </a:prstGeom>
          <a:solidFill>
            <a:srgbClr val="98C4A4"/>
          </a:solidFill>
          <a:ln w="9525">
            <a:solidFill>
              <a:schemeClr val="accent1">
                <a:lumMod val="50000"/>
              </a:schemeClr>
            </a:solidFill>
            <a:miter lim="800000"/>
            <a:headEnd/>
            <a:tailEnd/>
          </a:ln>
        </p:spPr>
        <p:txBody>
          <a:bodyPr vert="horz" wrap="square" lIns="101526" tIns="50763" rIns="101526" bIns="50763" numCol="1" anchor="t" anchorCtr="0" compatLnSpc="1">
            <a:prstTxWarp prst="textNoShape">
              <a:avLst/>
            </a:prstTxWarp>
            <a:normAutofit fontScale="6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b="1" kern="0" dirty="0" smtClean="0"/>
              <a:t>NA PROPISANIM OBRASCIMA </a:t>
            </a:r>
            <a:r>
              <a:rPr lang="hr-HR" kern="0" dirty="0" smtClean="0"/>
              <a:t>(www.kzz.hr &gt; Natječaji i javni pozivi)</a:t>
            </a:r>
          </a:p>
          <a:p>
            <a:pPr marL="0" indent="0">
              <a:buFontTx/>
              <a:buNone/>
            </a:pPr>
            <a:endParaRPr lang="hr-HR" kern="0" dirty="0" smtClean="0"/>
          </a:p>
          <a:p>
            <a:pPr marL="0" indent="0">
              <a:buFontTx/>
              <a:buNone/>
            </a:pPr>
            <a:r>
              <a:rPr lang="hr-HR" b="1" kern="0" dirty="0" smtClean="0"/>
              <a:t>POŠTOM, KURIRSKOM SLUŽBOM ILI OSOBNOM PREDAJOM U PISARNICU KZŽ </a:t>
            </a:r>
            <a:r>
              <a:rPr lang="hr-HR" kern="0" dirty="0" smtClean="0"/>
              <a:t>(preporučena pošiljka najkasnije zadnjeg dana za predaju do 24,00 sata, osobno ili kurirskom službom  u pisarnicu do 14,30 sati)</a:t>
            </a:r>
            <a:endParaRPr lang="en-US" kern="0" dirty="0" smtClean="0"/>
          </a:p>
          <a:p>
            <a:endParaRPr lang="hr-HR" kern="0" dirty="0"/>
          </a:p>
        </p:txBody>
      </p:sp>
      <p:sp>
        <p:nvSpPr>
          <p:cNvPr id="4" name="Rezervirano mjesto sadržaja 3"/>
          <p:cNvSpPr txBox="1">
            <a:spLocks/>
          </p:cNvSpPr>
          <p:nvPr/>
        </p:nvSpPr>
        <p:spPr>
          <a:xfrm>
            <a:off x="5024836" y="2369127"/>
            <a:ext cx="3610744" cy="4525963"/>
          </a:xfrm>
          <a:prstGeom prst="rect">
            <a:avLst/>
          </a:prstGeom>
          <a:solidFill>
            <a:srgbClr val="98C4A4"/>
          </a:solidFill>
          <a:ln>
            <a:solidFill>
              <a:srgbClr val="0E5837"/>
            </a:solidFill>
          </a:ln>
        </p:spPr>
        <p:txBody>
          <a:bodyPr>
            <a:normAutofit fontScale="70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r>
              <a:rPr lang="hr-HR" b="1" kern="0" dirty="0" smtClean="0">
                <a:solidFill>
                  <a:schemeClr val="accent4">
                    <a:lumMod val="75000"/>
                  </a:schemeClr>
                </a:solidFill>
              </a:rPr>
              <a:t>ROK – 1. SRPNJA 2020. GODINE</a:t>
            </a:r>
          </a:p>
          <a:p>
            <a:endParaRPr lang="hr-HR" kern="0" dirty="0" smtClean="0"/>
          </a:p>
          <a:p>
            <a:r>
              <a:rPr lang="hr-HR" sz="2200" kern="0" dirty="0" smtClean="0"/>
              <a:t>Prijavitelj dostavlja dokumentaciju za prijavu programa/projekta</a:t>
            </a:r>
          </a:p>
          <a:p>
            <a:pPr lvl="1"/>
            <a:r>
              <a:rPr lang="hr-HR" sz="2200" u="sng" kern="0" dirty="0" smtClean="0"/>
              <a:t>u ispisu - papirnatom obliku</a:t>
            </a:r>
          </a:p>
          <a:p>
            <a:pPr lvl="2"/>
            <a:r>
              <a:rPr lang="hr-HR" sz="2200" kern="0" dirty="0" smtClean="0"/>
              <a:t>Potpisanu i ovjerenu pečatom (osim Životopisa voditelja/voditeljice programa/projekta koji treba biti samo potpisan)</a:t>
            </a:r>
          </a:p>
          <a:p>
            <a:pPr lvl="2"/>
            <a:r>
              <a:rPr lang="hr-HR" sz="2200" kern="0" dirty="0" smtClean="0"/>
              <a:t>S naznačenim datumom i mjestom popunjavanja </a:t>
            </a:r>
          </a:p>
          <a:p>
            <a:pPr lvl="1">
              <a:buFont typeface="Gill Sans MT" panose="020B0502020104020203" pitchFamily="34" charset="-18"/>
              <a:buChar char="–"/>
            </a:pPr>
            <a:r>
              <a:rPr lang="hr-HR" sz="2200" kern="0" dirty="0" smtClean="0"/>
              <a:t>obavezno istovjetan sadržaj </a:t>
            </a:r>
            <a:r>
              <a:rPr lang="hr-HR" sz="2200" u="sng" kern="0" dirty="0" smtClean="0"/>
              <a:t>u elektronskom obliku</a:t>
            </a:r>
            <a:r>
              <a:rPr lang="hr-HR" sz="2200" kern="0" dirty="0" smtClean="0"/>
              <a:t> na mediju za pohranu podataka (CD-u, USB-u i sl.) u PDF formatu, izuzev Proračuna koji se dostavlja u Excel formatu </a:t>
            </a:r>
            <a:endParaRPr lang="en-US" sz="2200" kern="0" dirty="0"/>
          </a:p>
        </p:txBody>
      </p:sp>
    </p:spTree>
    <p:extLst>
      <p:ext uri="{BB962C8B-B14F-4D97-AF65-F5344CB8AC3E}">
        <p14:creationId xmlns:p14="http://schemas.microsoft.com/office/powerpoint/2010/main" val="286798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sz="2800" dirty="0" smtClean="0">
                <a:solidFill>
                  <a:srgbClr val="0E5837"/>
                </a:solidFill>
              </a:rPr>
              <a:t>  Adresa</a:t>
            </a:r>
            <a:r>
              <a:rPr lang="hr-HR" sz="2800" dirty="0">
                <a:solidFill>
                  <a:srgbClr val="0E5837"/>
                </a:solidFill>
              </a:rPr>
              <a:t>:</a:t>
            </a:r>
            <a:r>
              <a:rPr lang="hr-HR" sz="2800" dirty="0"/>
              <a:t/>
            </a:r>
            <a:br>
              <a:rPr lang="hr-HR" sz="2800" dirty="0"/>
            </a:br>
            <a:r>
              <a:rPr lang="hr-HR" sz="2800" dirty="0" smtClean="0"/>
              <a:t>  Krapinsko-zagorska </a:t>
            </a:r>
            <a:r>
              <a:rPr lang="hr-HR" sz="2800" dirty="0"/>
              <a:t>županija</a:t>
            </a:r>
            <a:br>
              <a:rPr lang="hr-HR" sz="2800" dirty="0"/>
            </a:br>
            <a:r>
              <a:rPr lang="hr-HR" sz="2800" dirty="0" smtClean="0"/>
              <a:t>  Upravni </a:t>
            </a:r>
            <a:r>
              <a:rPr lang="hr-HR" sz="2800" dirty="0"/>
              <a:t>odjel za zdravstvo, socijalnu </a:t>
            </a:r>
            <a:r>
              <a:rPr lang="hr-HR" sz="2800" dirty="0" smtClean="0"/>
              <a:t>politiku, branitelje,  </a:t>
            </a:r>
          </a:p>
          <a:p>
            <a:pPr marL="0" indent="0">
              <a:buNone/>
            </a:pPr>
            <a:r>
              <a:rPr lang="hr-HR" sz="2800" dirty="0"/>
              <a:t> </a:t>
            </a:r>
            <a:r>
              <a:rPr lang="hr-HR" sz="2800" dirty="0" smtClean="0"/>
              <a:t> civilno društvo </a:t>
            </a:r>
            <a:r>
              <a:rPr lang="hr-HR" sz="2800" dirty="0"/>
              <a:t>i mlade</a:t>
            </a:r>
            <a:br>
              <a:rPr lang="hr-HR" sz="2800" dirty="0"/>
            </a:br>
            <a:r>
              <a:rPr lang="hr-HR" sz="2800" dirty="0" smtClean="0"/>
              <a:t>  Magistratska </a:t>
            </a:r>
            <a:r>
              <a:rPr lang="hr-HR" sz="2800" dirty="0"/>
              <a:t>1</a:t>
            </a:r>
            <a:br>
              <a:rPr lang="hr-HR" sz="2800" dirty="0"/>
            </a:br>
            <a:r>
              <a:rPr lang="hr-HR" sz="2800" dirty="0" smtClean="0"/>
              <a:t>  49000 Krapina</a:t>
            </a:r>
          </a:p>
          <a:p>
            <a:pPr marL="0" indent="0">
              <a:buNone/>
            </a:pPr>
            <a:r>
              <a:rPr lang="hr-HR" sz="2800" dirty="0" smtClean="0">
                <a:solidFill>
                  <a:srgbClr val="0E5837"/>
                </a:solidFill>
              </a:rPr>
              <a:t>  Na </a:t>
            </a:r>
            <a:r>
              <a:rPr lang="hr-HR" sz="2800" dirty="0">
                <a:solidFill>
                  <a:srgbClr val="0E5837"/>
                </a:solidFill>
              </a:rPr>
              <a:t>omotnici naznačiti:</a:t>
            </a:r>
          </a:p>
          <a:p>
            <a:pPr marL="0" indent="0">
              <a:buNone/>
            </a:pPr>
            <a:r>
              <a:rPr lang="hr-HR" sz="2800" dirty="0" smtClean="0"/>
              <a:t> „</a:t>
            </a:r>
            <a:r>
              <a:rPr lang="hr-HR" sz="2800" dirty="0"/>
              <a:t>Prijava na Natječaj za su/financiranje programa i </a:t>
            </a:r>
            <a:r>
              <a:rPr lang="hr-HR" sz="2800" dirty="0" smtClean="0"/>
              <a:t>projekata</a:t>
            </a:r>
          </a:p>
          <a:p>
            <a:pPr marL="0" indent="0">
              <a:buNone/>
            </a:pPr>
            <a:r>
              <a:rPr lang="hr-HR" sz="2800" dirty="0" smtClean="0"/>
              <a:t>  udruga </a:t>
            </a:r>
            <a:r>
              <a:rPr lang="hr-HR" sz="2800" dirty="0"/>
              <a:t>u području prevencije zdravlja, skrbi o mladima i </a:t>
            </a:r>
            <a:endParaRPr lang="hr-HR" sz="2800" dirty="0" smtClean="0"/>
          </a:p>
          <a:p>
            <a:pPr marL="0" indent="0">
              <a:buNone/>
            </a:pPr>
            <a:r>
              <a:rPr lang="hr-HR" sz="2800" dirty="0"/>
              <a:t> </a:t>
            </a:r>
            <a:r>
              <a:rPr lang="hr-HR" sz="2800" dirty="0" smtClean="0"/>
              <a:t> ranjivim skupinama” </a:t>
            </a:r>
            <a:r>
              <a:rPr lang="hr-HR" sz="2800" dirty="0"/>
              <a:t>– NE OTVARATI”</a:t>
            </a:r>
          </a:p>
          <a:p>
            <a:endParaRPr lang="hr-HR" sz="2800" dirty="0"/>
          </a:p>
        </p:txBody>
      </p:sp>
    </p:spTree>
    <p:extLst>
      <p:ext uri="{BB962C8B-B14F-4D97-AF65-F5344CB8AC3E}">
        <p14:creationId xmlns:p14="http://schemas.microsoft.com/office/powerpoint/2010/main" val="2528930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02673"/>
            <a:ext cx="9768115" cy="6755905"/>
          </a:xfrm>
        </p:spPr>
        <p:txBody>
          <a:bodyPr/>
          <a:lstStyle/>
          <a:p>
            <a:pPr marL="0" indent="0">
              <a:buNone/>
            </a:pPr>
            <a:r>
              <a:rPr lang="hr-HR" dirty="0">
                <a:solidFill>
                  <a:schemeClr val="bg1">
                    <a:lumMod val="20000"/>
                    <a:lumOff val="80000"/>
                  </a:schemeClr>
                </a:solidFill>
              </a:rPr>
              <a:t>POSTUPAK DODJELE FINANCIJSKIH </a:t>
            </a:r>
            <a:r>
              <a:rPr lang="hr-HR" dirty="0" smtClean="0">
                <a:solidFill>
                  <a:schemeClr val="bg1">
                    <a:lumMod val="20000"/>
                    <a:lumOff val="80000"/>
                  </a:schemeClr>
                </a:solidFill>
              </a:rPr>
              <a:t>POTPORA</a:t>
            </a:r>
          </a:p>
          <a:p>
            <a:pPr marL="0" indent="0">
              <a:buNone/>
            </a:pPr>
            <a:endParaRPr lang="hr-HR" sz="2400" dirty="0" smtClean="0"/>
          </a:p>
          <a:p>
            <a:pPr marL="457200" indent="-457200">
              <a:buFont typeface="+mj-lt"/>
              <a:buAutoNum type="arabicPeriod"/>
            </a:pPr>
            <a:r>
              <a:rPr lang="hr-HR" sz="2400" dirty="0"/>
              <a:t>Administrativna provjera – Povjerenstvo za provjeru ispunjavanja propisanih uvjeta Natječaja</a:t>
            </a:r>
          </a:p>
          <a:p>
            <a:pPr marL="457200" indent="-457200">
              <a:buFont typeface="+mj-lt"/>
              <a:buAutoNum type="arabicPeriod"/>
            </a:pPr>
            <a:r>
              <a:rPr lang="hr-HR" sz="2400" dirty="0"/>
              <a:t>Procjena prijava – Povjerenstvo za ocjenjivanje prijava na Natječaj</a:t>
            </a:r>
          </a:p>
          <a:p>
            <a:pPr marL="457200" indent="-457200">
              <a:buFont typeface="+mj-lt"/>
              <a:buAutoNum type="arabicPeriod"/>
            </a:pPr>
            <a:r>
              <a:rPr lang="hr-HR" sz="2400" dirty="0"/>
              <a:t>Dostava dodatne </a:t>
            </a:r>
            <a:r>
              <a:rPr lang="hr-HR" sz="2400" dirty="0" smtClean="0"/>
              <a:t>dokumentacije (Obrazac A8, potvrde o nekažnjavanju i potvrde Porezne uprave)</a:t>
            </a:r>
            <a:endParaRPr lang="hr-HR" sz="2400" dirty="0"/>
          </a:p>
          <a:p>
            <a:pPr marL="457200" indent="-457200">
              <a:buFont typeface="+mj-lt"/>
              <a:buAutoNum type="arabicPeriod"/>
            </a:pPr>
            <a:r>
              <a:rPr lang="hr-HR" sz="2400" dirty="0"/>
              <a:t>Obavijest o donesenoj odluci o dodjeli bespovratnih sredstava</a:t>
            </a:r>
          </a:p>
          <a:p>
            <a:pPr marL="457200" indent="-457200">
              <a:buFont typeface="+mj-lt"/>
              <a:buAutoNum type="arabicPeriod"/>
            </a:pPr>
            <a:r>
              <a:rPr lang="hr-HR" sz="2400" dirty="0"/>
              <a:t>Ugovaranje</a:t>
            </a:r>
          </a:p>
          <a:p>
            <a:pPr marL="457200" indent="-457200">
              <a:buFont typeface="+mj-lt"/>
              <a:buAutoNum type="arabicPeriod"/>
            </a:pPr>
            <a:r>
              <a:rPr lang="hr-HR" sz="2400" dirty="0"/>
              <a:t>Podnošenje prigovora – Povjerenstvo za rješavanje o prigovorima u postupcima dodjele sredstava </a:t>
            </a:r>
            <a:r>
              <a:rPr lang="hr-HR" sz="2400" dirty="0" smtClean="0"/>
              <a:t>udrugama</a:t>
            </a:r>
            <a:endParaRPr lang="hr-HR" sz="2400" dirty="0"/>
          </a:p>
          <a:p>
            <a:pPr marL="0" indent="0">
              <a:buNone/>
            </a:pPr>
            <a:r>
              <a:rPr lang="hr-HR" sz="2400" dirty="0"/>
              <a:t>OCJENJIVANJE PRISTIGLIH PRIJAVA, DONOŠENJE ODLUKE O FINANCIRANJU TE POTPISIVANJE UGOVORA – U ROKU OD </a:t>
            </a:r>
            <a:r>
              <a:rPr lang="hr-HR" sz="2400" dirty="0">
                <a:solidFill>
                  <a:srgbClr val="0E5837"/>
                </a:solidFill>
              </a:rPr>
              <a:t>120 DANA</a:t>
            </a:r>
            <a:r>
              <a:rPr lang="hr-HR" sz="2400" dirty="0">
                <a:solidFill>
                  <a:schemeClr val="accent1">
                    <a:lumMod val="75000"/>
                  </a:schemeClr>
                </a:solidFill>
              </a:rPr>
              <a:t> </a:t>
            </a:r>
            <a:r>
              <a:rPr lang="hr-HR" sz="2400" dirty="0"/>
              <a:t>OD ROKA ZA PREDAJU </a:t>
            </a:r>
            <a:endParaRPr lang="en-US" sz="2400" dirty="0"/>
          </a:p>
          <a:p>
            <a:endParaRPr lang="hr-HR" dirty="0"/>
          </a:p>
        </p:txBody>
      </p:sp>
    </p:spTree>
    <p:extLst>
      <p:ext uri="{BB962C8B-B14F-4D97-AF65-F5344CB8AC3E}">
        <p14:creationId xmlns:p14="http://schemas.microsoft.com/office/powerpoint/2010/main" val="2987756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1"/>
          <p:cNvSpPr>
            <a:spLocks noGrp="1"/>
          </p:cNvSpPr>
          <p:nvPr>
            <p:ph idx="1"/>
          </p:nvPr>
        </p:nvSpPr>
        <p:spPr>
          <a:xfrm>
            <a:off x="0" y="602673"/>
            <a:ext cx="9768115" cy="6755905"/>
          </a:xfrm>
        </p:spPr>
        <p:txBody>
          <a:bodyPr/>
          <a:lstStyle/>
          <a:p>
            <a:pPr marL="0" indent="0">
              <a:buNone/>
            </a:pPr>
            <a:r>
              <a:rPr lang="hr-HR" sz="2800" dirty="0" smtClean="0">
                <a:solidFill>
                  <a:schemeClr val="bg1">
                    <a:lumMod val="20000"/>
                    <a:lumOff val="80000"/>
                  </a:schemeClr>
                </a:solidFill>
              </a:rPr>
              <a:t>PREGLED OBRAZACA</a:t>
            </a:r>
          </a:p>
          <a:p>
            <a:pPr marL="0" indent="0">
              <a:buNone/>
            </a:pPr>
            <a:endParaRPr lang="hr-HR" sz="2800" dirty="0" smtClean="0"/>
          </a:p>
          <a:p>
            <a:pPr>
              <a:buFontTx/>
              <a:buChar char="-"/>
            </a:pPr>
            <a:r>
              <a:rPr lang="hr-HR" sz="2800" dirty="0" smtClean="0">
                <a:hlinkClick r:id="rId2" action="ppaction://hlinkfile"/>
              </a:rPr>
              <a:t>Obrazac </a:t>
            </a:r>
            <a:r>
              <a:rPr lang="hr-HR" sz="2800" dirty="0">
                <a:hlinkClick r:id="rId2" action="ppaction://hlinkfile"/>
              </a:rPr>
              <a:t>za </a:t>
            </a:r>
            <a:r>
              <a:rPr lang="hr-HR" sz="2800" dirty="0" smtClean="0">
                <a:hlinkClick r:id="rId2" action="ppaction://hlinkfile"/>
              </a:rPr>
              <a:t>prijavu</a:t>
            </a:r>
            <a:endParaRPr lang="hr-HR" sz="2800" dirty="0" smtClean="0"/>
          </a:p>
          <a:p>
            <a:pPr>
              <a:buFontTx/>
              <a:buChar char="-"/>
            </a:pPr>
            <a:r>
              <a:rPr lang="hr-HR" sz="2800" dirty="0" smtClean="0">
                <a:hlinkClick r:id="rId3" action="ppaction://hlinkfile"/>
              </a:rPr>
              <a:t>Obrazac </a:t>
            </a:r>
            <a:r>
              <a:rPr lang="hr-HR" sz="2800" dirty="0" smtClean="0">
                <a:hlinkClick r:id="rId3" action="ppaction://hlinkfile"/>
              </a:rPr>
              <a:t>proračuna</a:t>
            </a:r>
            <a:endParaRPr lang="hr-HR" sz="2800" dirty="0" smtClean="0"/>
          </a:p>
          <a:p>
            <a:pPr>
              <a:buFontTx/>
              <a:buChar char="-"/>
            </a:pPr>
            <a:r>
              <a:rPr lang="hr-HR" sz="2800" dirty="0">
                <a:hlinkClick r:id="rId4" action="ppaction://hlinkfile"/>
              </a:rPr>
              <a:t>Izjava </a:t>
            </a:r>
            <a:r>
              <a:rPr lang="hr-HR" sz="2800" dirty="0" smtClean="0">
                <a:hlinkClick r:id="rId4" action="ppaction://hlinkfile"/>
              </a:rPr>
              <a:t>prijavitelja</a:t>
            </a:r>
            <a:endParaRPr lang="hr-HR" sz="2800" dirty="0" smtClean="0"/>
          </a:p>
          <a:p>
            <a:pPr>
              <a:buFontTx/>
              <a:buChar char="-"/>
            </a:pPr>
            <a:r>
              <a:rPr lang="hr-HR" sz="2800" dirty="0">
                <a:hlinkClick r:id="rId5" action="ppaction://hlinkfile"/>
              </a:rPr>
              <a:t>Životopis </a:t>
            </a:r>
            <a:r>
              <a:rPr lang="hr-HR" sz="2800" dirty="0" smtClean="0">
                <a:hlinkClick r:id="rId5" action="ppaction://hlinkfile"/>
              </a:rPr>
              <a:t>voditelja</a:t>
            </a:r>
            <a:endParaRPr lang="hr-HR" sz="2800" dirty="0" smtClean="0"/>
          </a:p>
          <a:p>
            <a:pPr>
              <a:buFontTx/>
              <a:buChar char="-"/>
            </a:pPr>
            <a:r>
              <a:rPr lang="hr-HR" sz="2800" dirty="0">
                <a:hlinkClick r:id="rId6" action="ppaction://hlinkfile"/>
              </a:rPr>
              <a:t>Izjava o </a:t>
            </a:r>
            <a:r>
              <a:rPr lang="hr-HR" sz="2800" dirty="0" smtClean="0">
                <a:hlinkClick r:id="rId6" action="ppaction://hlinkfile"/>
              </a:rPr>
              <a:t>partnerstvu</a:t>
            </a:r>
            <a:endParaRPr lang="hr-HR" sz="2800" dirty="0" smtClean="0"/>
          </a:p>
          <a:p>
            <a:pPr>
              <a:buFontTx/>
              <a:buChar char="-"/>
            </a:pPr>
            <a:r>
              <a:rPr lang="hr-HR" sz="2800" dirty="0">
                <a:hlinkClick r:id="rId7" action="ppaction://hlinkfile"/>
              </a:rPr>
              <a:t>Izjava o </a:t>
            </a:r>
            <a:r>
              <a:rPr lang="hr-HR" sz="2800" dirty="0" smtClean="0">
                <a:hlinkClick r:id="rId7" action="ppaction://hlinkfile"/>
              </a:rPr>
              <a:t>zapošljavanju</a:t>
            </a:r>
            <a:endParaRPr lang="hr-HR" sz="2800" dirty="0" smtClean="0"/>
          </a:p>
          <a:p>
            <a:pPr>
              <a:buFontTx/>
              <a:buChar char="-"/>
            </a:pPr>
            <a:r>
              <a:rPr lang="pt-BR" sz="2800" dirty="0">
                <a:hlinkClick r:id="rId8" action="ppaction://hlinkfile"/>
              </a:rPr>
              <a:t>Izjava o nepostojanju dvostrukog financiranja</a:t>
            </a:r>
            <a:endParaRPr lang="hr-HR" sz="2800" dirty="0" smtClean="0"/>
          </a:p>
          <a:p>
            <a:pPr>
              <a:buFontTx/>
              <a:buChar char="-"/>
            </a:pPr>
            <a:r>
              <a:rPr lang="hr-HR" sz="2800" dirty="0" smtClean="0">
                <a:hlinkClick r:id="rId9" action="ppaction://hlinkfile"/>
              </a:rPr>
              <a:t>Obrazac </a:t>
            </a:r>
            <a:r>
              <a:rPr lang="hr-HR" sz="2800" dirty="0">
                <a:hlinkClick r:id="rId9" action="ppaction://hlinkfile"/>
              </a:rPr>
              <a:t>za procjenu </a:t>
            </a:r>
            <a:r>
              <a:rPr lang="hr-HR" sz="2800" dirty="0" smtClean="0">
                <a:hlinkClick r:id="rId9" action="ppaction://hlinkfile"/>
              </a:rPr>
              <a:t>kvalitete</a:t>
            </a:r>
            <a:endParaRPr lang="hr-HR" sz="2800" dirty="0" smtClean="0"/>
          </a:p>
          <a:p>
            <a:pPr>
              <a:buFontTx/>
              <a:buChar char="-"/>
            </a:pPr>
            <a:r>
              <a:rPr lang="hr-HR" sz="2800" dirty="0" smtClean="0">
                <a:hlinkClick r:id="rId10" action="ppaction://hlinkfile"/>
              </a:rPr>
              <a:t>Obrazac ugovora</a:t>
            </a:r>
            <a:endParaRPr lang="hr-HR" sz="2800" dirty="0" smtClean="0"/>
          </a:p>
          <a:p>
            <a:pPr>
              <a:buFontTx/>
              <a:buChar char="-"/>
            </a:pPr>
            <a:r>
              <a:rPr lang="hr-HR" sz="2800" dirty="0">
                <a:hlinkClick r:id="rId11" action="ppaction://hlinkfile"/>
              </a:rPr>
              <a:t>Obrazac za izvještavanje </a:t>
            </a:r>
            <a:r>
              <a:rPr lang="hr-HR" sz="2800" dirty="0" smtClean="0">
                <a:hlinkClick r:id="rId11" action="ppaction://hlinkfile"/>
              </a:rPr>
              <a:t>– opisni</a:t>
            </a:r>
            <a:endParaRPr lang="hr-HR" sz="2800" dirty="0" smtClean="0"/>
          </a:p>
          <a:p>
            <a:pPr>
              <a:buFontTx/>
              <a:buChar char="-"/>
            </a:pPr>
            <a:r>
              <a:rPr lang="hr-HR" sz="2800" dirty="0">
                <a:hlinkClick r:id="rId12" action="ppaction://hlinkfile"/>
              </a:rPr>
              <a:t>Obrazac za izvještavanje - financijski</a:t>
            </a:r>
            <a:endParaRPr lang="hr-HR" sz="2800" dirty="0"/>
          </a:p>
        </p:txBody>
      </p:sp>
    </p:spTree>
    <p:extLst>
      <p:ext uri="{BB962C8B-B14F-4D97-AF65-F5344CB8AC3E}">
        <p14:creationId xmlns:p14="http://schemas.microsoft.com/office/powerpoint/2010/main" val="3633776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561109"/>
            <a:ext cx="9768115" cy="6870206"/>
          </a:xfrm>
        </p:spPr>
        <p:txBody>
          <a:bodyPr/>
          <a:lstStyle/>
          <a:p>
            <a:pPr marL="0" indent="0">
              <a:buNone/>
            </a:pPr>
            <a:r>
              <a:rPr lang="hr-HR" dirty="0">
                <a:solidFill>
                  <a:schemeClr val="bg1">
                    <a:lumMod val="20000"/>
                    <a:lumOff val="80000"/>
                  </a:schemeClr>
                </a:solidFill>
              </a:rPr>
              <a:t>CILJEVI</a:t>
            </a:r>
          </a:p>
        </p:txBody>
      </p:sp>
      <p:sp>
        <p:nvSpPr>
          <p:cNvPr id="3" name="Pravokutnik 2"/>
          <p:cNvSpPr/>
          <p:nvPr/>
        </p:nvSpPr>
        <p:spPr>
          <a:xfrm>
            <a:off x="174171" y="1413166"/>
            <a:ext cx="4564084" cy="2308324"/>
          </a:xfrm>
          <a:prstGeom prst="rect">
            <a:avLst/>
          </a:prstGeom>
        </p:spPr>
        <p:txBody>
          <a:bodyPr wrap="square">
            <a:spAutoFit/>
          </a:bodyPr>
          <a:lstStyle/>
          <a:p>
            <a:r>
              <a:rPr lang="hr-HR" dirty="0">
                <a:solidFill>
                  <a:srgbClr val="0E5837"/>
                </a:solidFill>
              </a:rPr>
              <a:t>OPĆI CILJ</a:t>
            </a:r>
          </a:p>
          <a:p>
            <a:r>
              <a:rPr lang="hr-HR" dirty="0"/>
              <a:t>Osnaživanje organizacija civilnog društva u provedbi programa i projekata u području prevencije zdravlja, skrbi o mladima i ranjivim </a:t>
            </a:r>
            <a:r>
              <a:rPr lang="hr-HR" dirty="0" smtClean="0"/>
              <a:t>skupinama</a:t>
            </a:r>
            <a:endParaRPr lang="hr-HR" dirty="0"/>
          </a:p>
        </p:txBody>
      </p:sp>
      <p:sp>
        <p:nvSpPr>
          <p:cNvPr id="4" name="Rezervirano mjesto sadržaja 3"/>
          <p:cNvSpPr txBox="1">
            <a:spLocks/>
          </p:cNvSpPr>
          <p:nvPr/>
        </p:nvSpPr>
        <p:spPr>
          <a:xfrm>
            <a:off x="4542883" y="1313595"/>
            <a:ext cx="4259474" cy="5847556"/>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1" i="0" u="none" strike="noStrike" kern="1200" cap="none" spc="0" normalizeH="0" baseline="0" noProof="0" dirty="0" smtClean="0">
                <a:ln>
                  <a:noFill/>
                </a:ln>
                <a:solidFill>
                  <a:srgbClr val="0E5837"/>
                </a:solidFill>
                <a:effectLst/>
                <a:uLnTx/>
                <a:uFillTx/>
                <a:latin typeface="Calibri" panose="020F0502020204030204" pitchFamily="34" charset="0"/>
                <a:ea typeface="+mn-ea"/>
                <a:cs typeface="+mn-cs"/>
              </a:rPr>
              <a:t>SPECIFIČNI CILJEVI </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Sufinanciranje programa i projekata udruga:</a:t>
            </a:r>
          </a:p>
          <a:p>
            <a:pPr fontAlgn="auto">
              <a:spcAft>
                <a:spcPts val="0"/>
              </a:spcAft>
              <a:buFont typeface="Courier New" panose="02070309020205020404" pitchFamily="49" charset="0"/>
              <a:buChar char="o"/>
              <a:defRPr/>
            </a:pPr>
            <a:r>
              <a:rPr lang="hr-HR" sz="3600" dirty="0" smtClean="0">
                <a:solidFill>
                  <a:sysClr val="windowText" lastClr="000000"/>
                </a:solidFill>
              </a:rPr>
              <a:t>usmjerenih </a:t>
            </a:r>
            <a:r>
              <a:rPr lang="hr-HR" sz="3600" dirty="0">
                <a:solidFill>
                  <a:schemeClr val="accent1">
                    <a:lumMod val="50000"/>
                  </a:schemeClr>
                </a:solidFill>
              </a:rPr>
              <a:t>unapređenju skrbi  </a:t>
            </a:r>
            <a:r>
              <a:rPr lang="hr-HR" sz="3600" dirty="0">
                <a:solidFill>
                  <a:sysClr val="windowText" lastClr="000000"/>
                </a:solidFill>
              </a:rPr>
              <a:t>i položaja ranjivih skupina, </a:t>
            </a:r>
            <a:r>
              <a:rPr lang="hr-HR" sz="3600" dirty="0">
                <a:solidFill>
                  <a:schemeClr val="accent1">
                    <a:lumMod val="50000"/>
                  </a:schemeClr>
                </a:solidFill>
              </a:rPr>
              <a:t>osoba s posebnim potrebama i invaliditetom svih dobnih skupina </a:t>
            </a:r>
          </a:p>
          <a:p>
            <a:pPr fontAlgn="auto">
              <a:spcAft>
                <a:spcPts val="0"/>
              </a:spcAft>
              <a:buFont typeface="Courier New" panose="02070309020205020404" pitchFamily="49" charset="0"/>
              <a:buChar char="o"/>
              <a:defRPr/>
            </a:pPr>
            <a:r>
              <a:rPr lang="hr-HR" sz="3600" dirty="0" smtClean="0">
                <a:solidFill>
                  <a:sysClr val="windowText" lastClr="000000"/>
                </a:solidFill>
              </a:rPr>
              <a:t>usmjerenih </a:t>
            </a:r>
            <a:r>
              <a:rPr lang="hr-HR" sz="3600" dirty="0">
                <a:solidFill>
                  <a:schemeClr val="accent1">
                    <a:lumMod val="50000"/>
                  </a:schemeClr>
                </a:solidFill>
              </a:rPr>
              <a:t>brizi</a:t>
            </a:r>
            <a:r>
              <a:rPr lang="hr-HR" sz="3600" dirty="0">
                <a:solidFill>
                  <a:sysClr val="windowText" lastClr="000000"/>
                </a:solidFill>
              </a:rPr>
              <a:t> i svekolikoj </a:t>
            </a:r>
            <a:r>
              <a:rPr lang="hr-HR" sz="3600" dirty="0">
                <a:solidFill>
                  <a:schemeClr val="accent1">
                    <a:lumMod val="50000"/>
                  </a:schemeClr>
                </a:solidFill>
              </a:rPr>
              <a:t>skrbi</a:t>
            </a:r>
            <a:r>
              <a:rPr lang="hr-HR" sz="3600" dirty="0">
                <a:solidFill>
                  <a:srgbClr val="4F81BD">
                    <a:lumMod val="75000"/>
                  </a:srgbClr>
                </a:solidFill>
              </a:rPr>
              <a:t> </a:t>
            </a:r>
            <a:r>
              <a:rPr lang="hr-HR" sz="3600" dirty="0">
                <a:solidFill>
                  <a:sysClr val="windowText" lastClr="000000"/>
                </a:solidFill>
              </a:rPr>
              <a:t>za populaciju </a:t>
            </a:r>
            <a:r>
              <a:rPr lang="hr-HR" sz="3600" dirty="0">
                <a:solidFill>
                  <a:schemeClr val="accent1">
                    <a:lumMod val="50000"/>
                  </a:schemeClr>
                </a:solidFill>
              </a:rPr>
              <a:t>djece i mladih, unapređenje položaja</a:t>
            </a:r>
            <a:r>
              <a:rPr lang="hr-HR" sz="3600" dirty="0">
                <a:solidFill>
                  <a:srgbClr val="4F81BD">
                    <a:lumMod val="75000"/>
                  </a:srgbClr>
                </a:solidFill>
              </a:rPr>
              <a:t> </a:t>
            </a:r>
            <a:r>
              <a:rPr lang="hr-HR" sz="3600" dirty="0">
                <a:solidFill>
                  <a:sysClr val="windowText" lastClr="000000"/>
                </a:solidFill>
              </a:rPr>
              <a:t>i osiguravanje </a:t>
            </a:r>
            <a:r>
              <a:rPr lang="hr-HR" sz="3600" dirty="0">
                <a:solidFill>
                  <a:schemeClr val="accent1">
                    <a:lumMod val="50000"/>
                  </a:schemeClr>
                </a:solidFill>
              </a:rPr>
              <a:t>podrške mladima </a:t>
            </a:r>
            <a:r>
              <a:rPr lang="hr-HR" sz="3600" dirty="0">
                <a:solidFill>
                  <a:sysClr val="windowText" lastClr="000000"/>
                </a:solidFill>
              </a:rPr>
              <a:t>u svim segmentima života mladih</a:t>
            </a:r>
          </a:p>
          <a:p>
            <a:pPr marL="342900" marR="0" lvl="0" indent="-342900" algn="l" defTabSz="914400" rtl="0" eaLnBrk="1" fontAlgn="auto" latinLnBrk="0" hangingPunct="1">
              <a:lnSpc>
                <a:spcPct val="100000"/>
              </a:lnSpc>
              <a:spcBef>
                <a:spcPct val="20000"/>
              </a:spcBef>
              <a:spcAft>
                <a:spcPts val="0"/>
              </a:spcAft>
              <a:buClrTx/>
              <a:buSzTx/>
              <a:buFont typeface="Courier New" panose="02070309020205020404" pitchFamily="49" charset="0"/>
              <a:buChar char="o"/>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 području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prevencije zdravlja</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 unapređivanja svijesti o važnosti i odgovornosti za održavanjem </a:t>
            </a:r>
            <a:r>
              <a:rPr kumimoji="0" lang="hr-HR" sz="3600" b="0" i="0" u="none" strike="noStrike" kern="1200" cap="none" spc="0" normalizeH="0" baseline="0" noProof="0" dirty="0" err="1" smtClean="0">
                <a:ln>
                  <a:noFill/>
                </a:ln>
                <a:solidFill>
                  <a:sysClr val="windowText" lastClr="000000"/>
                </a:solidFill>
                <a:effectLst/>
                <a:uLnTx/>
                <a:uFillTx/>
                <a:latin typeface="Calibri" panose="020F0502020204030204" pitchFamily="34" charset="0"/>
                <a:ea typeface="+mn-ea"/>
                <a:cs typeface="+mn-cs"/>
              </a:rPr>
              <a:t>zdravljai</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 zaštita oboljelih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svih dobnih skupina</a:t>
            </a:r>
          </a:p>
        </p:txBody>
      </p:sp>
    </p:spTree>
    <p:extLst>
      <p:ext uri="{BB962C8B-B14F-4D97-AF65-F5344CB8AC3E}">
        <p14:creationId xmlns:p14="http://schemas.microsoft.com/office/powerpoint/2010/main" val="2862356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fi-FI" dirty="0"/>
              <a:t>Pitanja vezana uz prijavu programa/projekta</a:t>
            </a:r>
            <a:br>
              <a:rPr lang="fi-FI" dirty="0"/>
            </a:br>
            <a:r>
              <a:rPr lang="fi-FI" dirty="0"/>
              <a:t/>
            </a:r>
            <a:br>
              <a:rPr lang="fi-FI" dirty="0"/>
            </a:br>
            <a:r>
              <a:rPr lang="fi-FI" dirty="0"/>
              <a:t>http://</a:t>
            </a:r>
            <a:r>
              <a:rPr lang="fi-FI" dirty="0" smtClean="0"/>
              <a:t>www.kzz.hr/natjecaj-udruge-prevencija-zdravlja-mladi-ranjive-skup-2020-2</a:t>
            </a:r>
            <a:endParaRPr lang="hr-HR" dirty="0" smtClean="0"/>
          </a:p>
          <a:p>
            <a:endParaRPr lang="hr-HR" dirty="0" smtClean="0"/>
          </a:p>
          <a:p>
            <a:pPr marL="0" indent="0">
              <a:buNone/>
            </a:pPr>
            <a:r>
              <a:rPr lang="hr-HR" dirty="0" smtClean="0"/>
              <a:t>    Najkasnije </a:t>
            </a:r>
            <a:r>
              <a:rPr lang="hr-HR" dirty="0"/>
              <a:t>do </a:t>
            </a:r>
            <a:r>
              <a:rPr lang="hr-HR" dirty="0" smtClean="0"/>
              <a:t>16. lipnja 2020. </a:t>
            </a:r>
            <a:r>
              <a:rPr lang="hr-HR" dirty="0"/>
              <a:t>godine!</a:t>
            </a:r>
            <a:r>
              <a:rPr lang="en-US" dirty="0"/>
              <a:t/>
            </a:r>
            <a:br>
              <a:rPr lang="en-US" dirty="0"/>
            </a:br>
            <a:endParaRPr lang="hr-HR" dirty="0" smtClean="0"/>
          </a:p>
          <a:p>
            <a:endParaRPr lang="fi-FI" dirty="0"/>
          </a:p>
          <a:p>
            <a:endParaRPr lang="fi-FI" dirty="0"/>
          </a:p>
          <a:p>
            <a:endParaRPr lang="hr-HR" dirty="0"/>
          </a:p>
        </p:txBody>
      </p:sp>
    </p:spTree>
    <p:extLst>
      <p:ext uri="{BB962C8B-B14F-4D97-AF65-F5344CB8AC3E}">
        <p14:creationId xmlns:p14="http://schemas.microsoft.com/office/powerpoint/2010/main" val="38363183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30137" y="4031671"/>
            <a:ext cx="4998028" cy="924792"/>
          </a:xfrm>
        </p:spPr>
        <p:txBody>
          <a:bodyPr/>
          <a:lstStyle/>
          <a:p>
            <a:pPr algn="ctr"/>
            <a:r>
              <a:rPr lang="hr-HR" sz="4000" dirty="0" smtClean="0">
                <a:solidFill>
                  <a:srgbClr val="0E5837"/>
                </a:solidFill>
              </a:rPr>
              <a:t>HVALA NA POZORNOSTI!</a:t>
            </a:r>
            <a:endParaRPr lang="hr-HR" sz="4000" dirty="0">
              <a:solidFill>
                <a:srgbClr val="0E583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65018"/>
            <a:ext cx="9768115" cy="6506523"/>
          </a:xfrm>
        </p:spPr>
        <p:txBody>
          <a:bodyPr/>
          <a:lstStyle/>
          <a:p>
            <a:pPr marL="0" indent="0">
              <a:buNone/>
            </a:pPr>
            <a:r>
              <a:rPr lang="hr-HR" dirty="0" smtClean="0">
                <a:solidFill>
                  <a:schemeClr val="bg1">
                    <a:lumMod val="20000"/>
                    <a:lumOff val="80000"/>
                  </a:schemeClr>
                </a:solidFill>
              </a:rPr>
              <a:t>FINANCIJSKA POTPORA</a:t>
            </a:r>
          </a:p>
          <a:p>
            <a:pPr marL="0" indent="0">
              <a:buNone/>
            </a:pPr>
            <a:endParaRPr lang="hr-HR" dirty="0" smtClean="0">
              <a:solidFill>
                <a:schemeClr val="bg1">
                  <a:lumMod val="20000"/>
                  <a:lumOff val="80000"/>
                </a:schemeClr>
              </a:solidFill>
            </a:endParaRPr>
          </a:p>
          <a:p>
            <a:r>
              <a:rPr lang="hr-HR" dirty="0" smtClean="0">
                <a:solidFill>
                  <a:schemeClr val="accent1">
                    <a:lumMod val="50000"/>
                  </a:schemeClr>
                </a:solidFill>
              </a:rPr>
              <a:t>ukupno osigurano 350.000,00 kn u okviru natječaja</a:t>
            </a:r>
          </a:p>
          <a:p>
            <a:r>
              <a:rPr lang="hr-HR" sz="2800" dirty="0" smtClean="0"/>
              <a:t>maksimalni </a:t>
            </a:r>
            <a:r>
              <a:rPr lang="hr-HR" sz="2800" dirty="0"/>
              <a:t>iznos traženih sredstava po projektu – 30.000,00 kn</a:t>
            </a:r>
          </a:p>
          <a:p>
            <a:r>
              <a:rPr lang="hr-HR" sz="2800" dirty="0"/>
              <a:t>do 100% iznosa za financiranje</a:t>
            </a:r>
          </a:p>
          <a:p>
            <a:r>
              <a:rPr lang="hr-HR" sz="2800" dirty="0"/>
              <a:t>prednost – sufinanciranje iz vlastitih i drugih izvora</a:t>
            </a:r>
          </a:p>
          <a:p>
            <a:r>
              <a:rPr lang="hr-HR" sz="2800" dirty="0"/>
              <a:t>provedba najviše 12 mjeseci</a:t>
            </a:r>
          </a:p>
          <a:p>
            <a:r>
              <a:rPr lang="hr-HR" sz="2800" dirty="0" smtClean="0"/>
              <a:t>samo programi/projekti </a:t>
            </a:r>
            <a:r>
              <a:rPr lang="hr-HR" sz="2800" dirty="0"/>
              <a:t>regionalnog </a:t>
            </a:r>
            <a:r>
              <a:rPr lang="hr-HR" sz="2800" dirty="0" smtClean="0"/>
              <a:t>značaja</a:t>
            </a:r>
          </a:p>
          <a:p>
            <a:r>
              <a:rPr lang="hr-HR" sz="2800" dirty="0" smtClean="0"/>
              <a:t>izravni </a:t>
            </a:r>
            <a:r>
              <a:rPr lang="hr-HR" sz="2800" dirty="0"/>
              <a:t>doprinos ostvarenju aktivnosti i ciljeva strateških dokumenata Krapinsko-zagorske županije čime se pridonosi regionalnom značaju programa/projekta</a:t>
            </a:r>
          </a:p>
          <a:p>
            <a:endParaRPr lang="hr-HR" dirty="0"/>
          </a:p>
        </p:txBody>
      </p:sp>
    </p:spTree>
    <p:extLst>
      <p:ext uri="{BB962C8B-B14F-4D97-AF65-F5344CB8AC3E}">
        <p14:creationId xmlns:p14="http://schemas.microsoft.com/office/powerpoint/2010/main" val="446732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buNone/>
            </a:pPr>
            <a:endParaRPr lang="hr-HR" dirty="0" smtClean="0">
              <a:solidFill>
                <a:schemeClr val="bg1">
                  <a:lumMod val="20000"/>
                  <a:lumOff val="80000"/>
                </a:schemeClr>
              </a:solidFill>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udruga i djeluje najmanje 6 mjeseci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području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11</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Socijalna djelatnost i 14. Zaštita zdravlja prema Klasifikaciji djelatnosti udruga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registrirano sjedište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na području Krapinsko-zagorske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županije</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neprofitnih organizacija i transparentno vodi financijsko poslovanje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skladu s propisima o računovodstvu neprofitnih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organizacija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uskladila svoj statut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 odredbama Zakona o udrugama ili je podnijela zahtjev za usklađivanjem statuta nadležnom uredu (što dokazuje potvrdom nadležnog ureda), a sukladno uvidu u Registar udruga da je osoba ovlaštena za zastupanje udruge (i potpis ugovora o financiranju) u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mandatu</a:t>
            </a:r>
            <a:endParaRPr lang="en-US" sz="2400" dirty="0">
              <a:ea typeface="Times New Roman" panose="02020603050405020304" pitchFamily="18" charset="0"/>
              <a:cs typeface="Times New Roman" panose="02020603050405020304" pitchFamily="18" charset="0"/>
            </a:endParaRPr>
          </a:p>
          <a:p>
            <a:endParaRPr lang="hr-HR" sz="2400" dirty="0"/>
          </a:p>
          <a:p>
            <a:pPr marL="0" indent="0">
              <a:buNone/>
            </a:pPr>
            <a:r>
              <a:rPr lang="hr-HR" sz="2400" dirty="0" smtClean="0"/>
              <a:t>-</a:t>
            </a:r>
            <a:endParaRPr lang="hr-HR" sz="2400" dirty="0"/>
          </a:p>
          <a:p>
            <a:pPr marL="0" indent="0">
              <a:buNone/>
            </a:pPr>
            <a:endParaRPr lang="hr-HR" dirty="0"/>
          </a:p>
        </p:txBody>
      </p:sp>
    </p:spTree>
    <p:extLst>
      <p:ext uri="{BB962C8B-B14F-4D97-AF65-F5344CB8AC3E}">
        <p14:creationId xmlns:p14="http://schemas.microsoft.com/office/powerpoint/2010/main" val="514082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75066"/>
            <a:ext cx="9768115" cy="6735123"/>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endParaRPr lang="hr-HR" dirty="0" smtClean="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lvl="0" algn="just">
              <a:lnSpc>
                <a:spcPct val="107000"/>
              </a:lnSpc>
              <a:buFont typeface="Arial" panose="020B0604020202020204" pitchFamily="34" charset="0"/>
              <a:buChar char="•"/>
            </a:pPr>
            <a:endPar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lvl="0" algn="just">
              <a:lnSpc>
                <a:spcPct val="107000"/>
              </a:lnSpc>
              <a:buFont typeface="Arial" panose="020B0604020202020204" pitchFamily="34" charset="0"/>
              <a:buChar char="•"/>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ispunila ugovorene obveze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preuzete temeljem prijašnjih ugovora o dodjeli sredstava prema Krapinsko-zagorskoj županiji te svim drugim davateljima financijskih sredstava iz javnih izvora što potvrđuje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potvrdom</a:t>
            </a:r>
            <a:r>
              <a:rPr lang="hr-HR" sz="2000" dirty="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izdanom od strane Ministarstva financija -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Porezne uprave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ispunjava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obveze plaćanja doprinosa za mirovinsko i zdravstveno osiguranje i plaćanja poreza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drugih davanja prema državnom proračunu i proračunima jedinica lokalne samouprave, a protiv osobe ovlaštene za zastupanje udruge i voditelja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ne vodi se kazneni postupak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nisu pravomoćno osuđeni za prekršaj određen člankom 48. stavkom 2. alinejom c), odnosno pravomoćno osuđeni za počinjenje kaznenog djela određenog člankom 48. stavkom 2. alinejom d) Uredbe što potvrđuju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dodatna dokumentacija 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710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539565"/>
            <a:ext cx="10150475" cy="6537696"/>
          </a:xfrm>
        </p:spPr>
        <p:txBody>
          <a:bodyPr/>
          <a:lstStyle/>
          <a:p>
            <a:pPr marL="0" indent="0" algn="just">
              <a:lnSpc>
                <a:spcPct val="107000"/>
              </a:lnSpc>
              <a:buNone/>
            </a:pPr>
            <a:r>
              <a:rPr lang="hr-HR" dirty="0">
                <a:solidFill>
                  <a:schemeClr val="bg1">
                    <a:lumMod val="20000"/>
                    <a:lumOff val="80000"/>
                  </a:schemeClr>
                </a:solidFill>
              </a:rPr>
              <a:t>TKO SE MOŽE PRIJAVITI?</a:t>
            </a:r>
            <a:endParaRPr lang="hr-HR" dirty="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endPar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ima općim aktom uspostavljen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model dobrog financijskog upravljanja i kontrole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sprječavanja sukoba interesa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pri raspolaganju javnim sredstvima, prikladan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javnog objavljivanja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programskog i financijskog izvještaja o radu za proteklu godinu (na mrežnim stranicama udruge ili drugi odgovarajući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odgovarajuće organizacijske kapacitete</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i ljudske resurse za provedbu programa ili projekta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a:t>
            </a: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usvojen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Financijski plan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Program rada udruge za </a:t>
            </a:r>
            <a:r>
              <a:rPr lang="hr-HR" sz="18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2020. godinu</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osigurala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organizacijske, ljudske, prostorne i djelomično financijske resurse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za obavljanje djelatnosti sukladno Financijskom planu i Programu rada udruge</a:t>
            </a:r>
            <a:r>
              <a:rPr lang="hr-HR" sz="1800" dirty="0">
                <a:ea typeface="Times New Roman" panose="02020603050405020304" pitchFamily="18" charset="0"/>
                <a:cs typeface="Times New Roman" panose="02020603050405020304" pitchFamily="18" charset="0"/>
              </a:rPr>
              <a:t>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t>
            </a:r>
            <a:r>
              <a:rPr lang="hr-HR" sz="18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A4</a:t>
            </a: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nije u stečajnom postupku, postupku gašenja, postupku prisilne naplate ili u postupku likvidacije</a:t>
            </a:r>
            <a:r>
              <a:rPr lang="hr-HR" sz="1800" dirty="0">
                <a:solidFill>
                  <a:srgbClr val="0E5837"/>
                </a:solidFill>
                <a:ea typeface="Times New Roman" panose="02020603050405020304" pitchFamily="18" charset="0"/>
                <a:cs typeface="Times New Roman" panose="02020603050405020304" pitchFamily="18" charset="0"/>
              </a:rPr>
              <a:t> </a:t>
            </a:r>
            <a:r>
              <a:rPr lang="hr-HR" sz="1800" dirty="0">
                <a:ea typeface="Times New Roman" panose="02020603050405020304" pitchFamily="18" charset="0"/>
                <a:cs typeface="Times New Roman" panose="02020603050405020304" pitchFamily="18" charset="0"/>
              </a:rPr>
              <a:t>(</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1800" dirty="0" smtClean="0"/>
              <a:t>udruga </a:t>
            </a:r>
            <a:r>
              <a:rPr lang="hr-HR" sz="1800" dirty="0"/>
              <a:t>ima općim aktom uspostavljen model dobrog financijskog upravljanja i kontrole te način sprječavanja sukoba interesa pri raspolaganju javnim sredstvima, prikladan način javnog objavljivanja programskog i financijskog izvještaja o radu za proteklu godinu (na mrežnim stranicama udruge ili drugi odgovarajući način), odgovarajuće organizacijske kapacitete i ljudske resurse za provedbu programa ili projekta (</a:t>
            </a:r>
            <a:r>
              <a:rPr lang="hr-HR" sz="1800" dirty="0">
                <a:solidFill>
                  <a:srgbClr val="0E5837"/>
                </a:solidFill>
              </a:rPr>
              <a:t>Izjava prijavitelja - obrazac A4</a:t>
            </a:r>
            <a:r>
              <a:rPr lang="hr-HR" sz="1800" dirty="0" smtClean="0"/>
              <a:t>)</a:t>
            </a:r>
          </a:p>
        </p:txBody>
      </p:sp>
    </p:spTree>
    <p:extLst>
      <p:ext uri="{BB962C8B-B14F-4D97-AF65-F5344CB8AC3E}">
        <p14:creationId xmlns:p14="http://schemas.microsoft.com/office/powerpoint/2010/main" val="635272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44238"/>
            <a:ext cx="10150475" cy="6537696"/>
          </a:xfrm>
        </p:spPr>
        <p:txBody>
          <a:bodyPr/>
          <a:lstStyle/>
          <a:p>
            <a:pPr marL="0" indent="0" algn="just">
              <a:lnSpc>
                <a:spcPct val="107000"/>
              </a:lnSpc>
              <a:buNone/>
            </a:pPr>
            <a:r>
              <a:rPr lang="hr-HR" dirty="0">
                <a:solidFill>
                  <a:schemeClr val="bg1">
                    <a:lumMod val="20000"/>
                    <a:lumOff val="80000"/>
                  </a:schemeClr>
                </a:solidFill>
              </a:rPr>
              <a:t>TKO SE MOŽE PRIJAVITI?</a:t>
            </a:r>
            <a:endParaRPr lang="hr-HR" dirty="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endPar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1800" dirty="0" smtClean="0"/>
              <a:t>udruga </a:t>
            </a:r>
            <a:r>
              <a:rPr lang="hr-HR" sz="1800" dirty="0">
                <a:solidFill>
                  <a:srgbClr val="3D6B49"/>
                </a:solidFill>
              </a:rPr>
              <a:t>nije tijekom 2020. godine</a:t>
            </a:r>
            <a:r>
              <a:rPr lang="hr-HR" sz="1800" dirty="0"/>
              <a:t>, a zaključno do datuma zaključenja ovog Natječaja (zadnji dan roka za predaju projektnih prijava), </a:t>
            </a:r>
            <a:r>
              <a:rPr lang="hr-HR" sz="1800" dirty="0">
                <a:solidFill>
                  <a:srgbClr val="3D6B49"/>
                </a:solidFill>
              </a:rPr>
              <a:t>ostvarila financiranje iz proračuna Krapinsko-zagorske županije </a:t>
            </a:r>
            <a:r>
              <a:rPr lang="hr-HR" sz="1800" dirty="0"/>
              <a:t>niti po kojoj drugoj osnovi – bilo udruga izravno, bilo zajednica udruga koje je udruga član (npr. Matica umirovljenika Krapinsko-zagorske županije). Iznimno, iz ovog su izuzete:</a:t>
            </a:r>
          </a:p>
          <a:p>
            <a:pPr marL="0" indent="0" algn="just">
              <a:lnSpc>
                <a:spcPct val="107000"/>
              </a:lnSpc>
              <a:buNone/>
            </a:pPr>
            <a:r>
              <a:rPr lang="hr-HR" sz="1800" dirty="0" smtClean="0"/>
              <a:t>      A</a:t>
            </a:r>
            <a:r>
              <a:rPr lang="hr-HR" sz="1800" dirty="0"/>
              <a:t>) udruge koje na ovaj natječaj prijavljuju program ili projekt koji uključuje kao jedinu </a:t>
            </a:r>
            <a:r>
              <a:rPr lang="hr-HR" sz="1800" dirty="0" smtClean="0"/>
              <a:t>ili</a:t>
            </a:r>
          </a:p>
          <a:p>
            <a:pPr marL="0" indent="0" algn="just">
              <a:lnSpc>
                <a:spcPct val="107000"/>
              </a:lnSpc>
              <a:buNone/>
            </a:pPr>
            <a:r>
              <a:rPr lang="hr-HR" sz="1800" dirty="0"/>
              <a:t> </a:t>
            </a:r>
            <a:r>
              <a:rPr lang="hr-HR" sz="1800" dirty="0" smtClean="0"/>
              <a:t>     </a:t>
            </a:r>
            <a:r>
              <a:rPr lang="hr-HR" sz="1800" dirty="0"/>
              <a:t>pretežitu korisničku skupinu djecu s teškoćama u razvoju i osobe s invaliditetom i </a:t>
            </a:r>
          </a:p>
          <a:p>
            <a:pPr marL="0" indent="0" algn="just">
              <a:lnSpc>
                <a:spcPct val="107000"/>
              </a:lnSpc>
              <a:buNone/>
            </a:pPr>
            <a:r>
              <a:rPr lang="hr-HR" sz="1800" dirty="0" smtClean="0"/>
              <a:t>      B</a:t>
            </a:r>
            <a:r>
              <a:rPr lang="hr-HR" sz="1800" dirty="0"/>
              <a:t>) udruge koje su članice zajednice udruga koja je ostvarila financijsku potporu iz sredstava </a:t>
            </a:r>
            <a:endParaRPr lang="hr-HR" sz="1800" dirty="0" smtClean="0"/>
          </a:p>
          <a:p>
            <a:pPr marL="0" indent="0" algn="just">
              <a:lnSpc>
                <a:spcPct val="107000"/>
              </a:lnSpc>
              <a:buNone/>
            </a:pPr>
            <a:r>
              <a:rPr lang="hr-HR" sz="1800" dirty="0"/>
              <a:t> </a:t>
            </a:r>
            <a:r>
              <a:rPr lang="hr-HR" sz="1800" dirty="0" smtClean="0"/>
              <a:t>     Krapinsko-zagorske </a:t>
            </a:r>
            <a:r>
              <a:rPr lang="hr-HR" sz="1800" dirty="0"/>
              <a:t>županije putem javnih poziva i natječaja kojima se financiraju </a:t>
            </a:r>
            <a:r>
              <a:rPr lang="hr-HR" sz="1800" dirty="0" smtClean="0"/>
              <a:t>višegodišnji</a:t>
            </a:r>
          </a:p>
          <a:p>
            <a:pPr marL="0" indent="0" algn="just">
              <a:lnSpc>
                <a:spcPct val="107000"/>
              </a:lnSpc>
              <a:buNone/>
            </a:pPr>
            <a:r>
              <a:rPr lang="hr-HR" sz="1800" dirty="0"/>
              <a:t> </a:t>
            </a:r>
            <a:r>
              <a:rPr lang="hr-HR" sz="1800" dirty="0" smtClean="0"/>
              <a:t>     </a:t>
            </a:r>
            <a:r>
              <a:rPr lang="hr-HR" sz="1800" dirty="0"/>
              <a:t>programi, a za koje potpore su ugovori zaključeni prije 2020. godine</a:t>
            </a:r>
          </a:p>
          <a:p>
            <a:pPr algn="just">
              <a:lnSpc>
                <a:spcPct val="107000"/>
              </a:lnSpc>
            </a:pPr>
            <a:endParaRPr lang="hr-HR" sz="1800" dirty="0"/>
          </a:p>
        </p:txBody>
      </p:sp>
    </p:spTree>
    <p:extLst>
      <p:ext uri="{BB962C8B-B14F-4D97-AF65-F5344CB8AC3E}">
        <p14:creationId xmlns:p14="http://schemas.microsoft.com/office/powerpoint/2010/main" val="446925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91044" y="613064"/>
            <a:ext cx="9530938" cy="6506091"/>
          </a:xfrm>
        </p:spPr>
        <p:txBody>
          <a:bodyPr/>
          <a:lstStyle/>
          <a:p>
            <a:pPr marL="0" indent="0">
              <a:buNone/>
            </a:pPr>
            <a:r>
              <a:rPr lang="hr-HR" dirty="0">
                <a:solidFill>
                  <a:schemeClr val="bg1">
                    <a:lumMod val="20000"/>
                    <a:lumOff val="80000"/>
                  </a:schemeClr>
                </a:solidFill>
              </a:rPr>
              <a:t>PREDNOST PRI </a:t>
            </a:r>
            <a:r>
              <a:rPr lang="hr-HR" dirty="0" smtClean="0">
                <a:solidFill>
                  <a:schemeClr val="bg1">
                    <a:lumMod val="20000"/>
                    <a:lumOff val="80000"/>
                  </a:schemeClr>
                </a:solidFill>
              </a:rPr>
              <a:t>FINANCIRANJU</a:t>
            </a:r>
          </a:p>
          <a:p>
            <a:pPr marL="0" indent="0">
              <a:buNone/>
            </a:pPr>
            <a:endParaRPr lang="hr-HR" dirty="0"/>
          </a:p>
        </p:txBody>
      </p:sp>
      <p:sp>
        <p:nvSpPr>
          <p:cNvPr id="3" name="Rezervirano mjesto sadržaja 2"/>
          <p:cNvSpPr txBox="1">
            <a:spLocks/>
          </p:cNvSpPr>
          <p:nvPr/>
        </p:nvSpPr>
        <p:spPr bwMode="auto">
          <a:xfrm>
            <a:off x="332510" y="1943100"/>
            <a:ext cx="2612892" cy="2104304"/>
          </a:xfrm>
          <a:prstGeom prst="rect">
            <a:avLst/>
          </a:prstGeom>
          <a:solidFill>
            <a:srgbClr val="DBFC92"/>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9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None/>
            </a:pPr>
            <a:r>
              <a:rPr lang="hr-HR" sz="2000" kern="0" dirty="0" smtClean="0"/>
              <a:t>Nastavak financiranja </a:t>
            </a:r>
            <a:r>
              <a:rPr lang="hr-HR" sz="2000" kern="0" dirty="0"/>
              <a:t>osoba zaposlenih u udruzi u proteklih najmanje 6 mjeseci prije raspisivanja ovog </a:t>
            </a:r>
            <a:r>
              <a:rPr lang="hr-HR" sz="2000" kern="0" dirty="0" smtClean="0"/>
              <a:t>Natječaja (Izjava o zapošljavanju – obrazac A7)</a:t>
            </a:r>
            <a:endParaRPr lang="en-US" sz="2000" kern="0" dirty="0"/>
          </a:p>
        </p:txBody>
      </p:sp>
      <p:pic>
        <p:nvPicPr>
          <p:cNvPr id="4" name="Slika 3"/>
          <p:cNvPicPr>
            <a:picLocks noChangeAspect="1"/>
          </p:cNvPicPr>
          <p:nvPr/>
        </p:nvPicPr>
        <p:blipFill>
          <a:blip r:embed="rId2"/>
          <a:stretch>
            <a:fillRect/>
          </a:stretch>
        </p:blipFill>
        <p:spPr>
          <a:xfrm>
            <a:off x="6743700" y="1943100"/>
            <a:ext cx="2639291" cy="2104304"/>
          </a:xfrm>
          <a:prstGeom prst="rect">
            <a:avLst/>
          </a:prstGeom>
        </p:spPr>
      </p:pic>
      <p:sp>
        <p:nvSpPr>
          <p:cNvPr id="5" name="Rezervirano mjesto sadržaja 2"/>
          <p:cNvSpPr txBox="1">
            <a:spLocks/>
          </p:cNvSpPr>
          <p:nvPr/>
        </p:nvSpPr>
        <p:spPr>
          <a:xfrm>
            <a:off x="332509" y="4427321"/>
            <a:ext cx="2612892" cy="2025433"/>
          </a:xfrm>
          <a:prstGeom prst="rect">
            <a:avLst/>
          </a:prstGeom>
          <a:solidFill>
            <a:schemeClr val="accent3">
              <a:lumMod val="60000"/>
              <a:lumOff val="40000"/>
            </a:schemeClr>
          </a:solidFill>
          <a:ln>
            <a:solidFill>
              <a:schemeClr val="accent4">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r-HR" sz="2000" dirty="0">
                <a:latin typeface="+mn-lt"/>
              </a:rPr>
              <a:t>U</a:t>
            </a:r>
            <a:r>
              <a:rPr lang="hr-HR" sz="2000" dirty="0" smtClean="0">
                <a:latin typeface="+mn-lt"/>
              </a:rPr>
              <a:t>ključivanje </a:t>
            </a:r>
            <a:r>
              <a:rPr lang="hr-HR" sz="2000" dirty="0">
                <a:latin typeface="+mn-lt"/>
              </a:rPr>
              <a:t>volontera (Izvješće o obavljenim uslugama ili aktivnostima organizatora volontiranja u </a:t>
            </a:r>
            <a:r>
              <a:rPr lang="hr-HR" sz="2000" dirty="0" smtClean="0">
                <a:latin typeface="+mn-lt"/>
              </a:rPr>
              <a:t>2019.)</a:t>
            </a:r>
            <a:endParaRPr lang="en-US" sz="2000" dirty="0">
              <a:latin typeface="+mn-lt"/>
            </a:endParaRPr>
          </a:p>
        </p:txBody>
      </p:sp>
      <p:sp>
        <p:nvSpPr>
          <p:cNvPr id="6" name="Rezervirano mjesto sadržaja 2"/>
          <p:cNvSpPr txBox="1">
            <a:spLocks/>
          </p:cNvSpPr>
          <p:nvPr/>
        </p:nvSpPr>
        <p:spPr bwMode="auto">
          <a:xfrm>
            <a:off x="6822053" y="4513380"/>
            <a:ext cx="2594173" cy="1939374"/>
          </a:xfrm>
          <a:prstGeom prst="rect">
            <a:avLst/>
          </a:prstGeom>
          <a:solidFill>
            <a:schemeClr val="accent4">
              <a:lumMod val="40000"/>
              <a:lumOff val="6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None/>
            </a:pPr>
            <a:r>
              <a:rPr lang="hr-HR" sz="2000" kern="0" dirty="0" smtClean="0"/>
              <a:t>Sufinanciranje iz vlastitih i drugih izvora</a:t>
            </a:r>
            <a:endParaRPr lang="en-US" sz="2000" kern="0" dirty="0"/>
          </a:p>
        </p:txBody>
      </p:sp>
      <p:sp>
        <p:nvSpPr>
          <p:cNvPr id="7" name="Rezervirano mjesto sadržaja 2"/>
          <p:cNvSpPr txBox="1">
            <a:spLocks/>
          </p:cNvSpPr>
          <p:nvPr/>
        </p:nvSpPr>
        <p:spPr bwMode="auto">
          <a:xfrm>
            <a:off x="3283528" y="1943100"/>
            <a:ext cx="3200400" cy="3858093"/>
          </a:xfrm>
          <a:prstGeom prst="rect">
            <a:avLst/>
          </a:prstGeom>
          <a:solidFill>
            <a:schemeClr val="accent5">
              <a:lumMod val="60000"/>
              <a:lumOff val="4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25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lnSpc>
                <a:spcPct val="120000"/>
              </a:lnSpc>
              <a:spcBef>
                <a:spcPts val="0"/>
              </a:spcBef>
              <a:buNone/>
            </a:pPr>
            <a:r>
              <a:rPr lang="hr-HR" sz="6400" kern="0" dirty="0" smtClean="0"/>
              <a:t>Programom/projektom izravno se doprinosi ostvarenju aktivnosti i ciljeva strateških dokumenata Krapinsko-zagorske županije</a:t>
            </a:r>
            <a:endParaRPr lang="hr-HR" sz="2100" kern="0" dirty="0" smtClean="0"/>
          </a:p>
          <a:p>
            <a:pPr marL="0" indent="0">
              <a:buFontTx/>
              <a:buNone/>
            </a:pPr>
            <a:endParaRPr lang="hr-HR" sz="5600" kern="0" dirty="0" smtClean="0"/>
          </a:p>
          <a:p>
            <a:pPr marL="0" indent="0">
              <a:buFontTx/>
              <a:buNone/>
            </a:pPr>
            <a:r>
              <a:rPr lang="hr-HR" sz="5600" kern="0" dirty="0" smtClean="0"/>
              <a:t>Referentni dokumenti su: </a:t>
            </a:r>
          </a:p>
          <a:p>
            <a:pPr marL="0" indent="0">
              <a:buFontTx/>
              <a:buNone/>
            </a:pPr>
            <a:endParaRPr lang="hr-HR" sz="4800" kern="0" dirty="0" smtClean="0"/>
          </a:p>
          <a:p>
            <a:pPr marL="0" indent="0">
              <a:buNone/>
            </a:pPr>
            <a:r>
              <a:rPr lang="hr-HR" sz="4800" kern="0" dirty="0" smtClean="0"/>
              <a:t>- </a:t>
            </a:r>
            <a:r>
              <a:rPr lang="hr-HR" sz="5600" kern="0" dirty="0" smtClean="0"/>
              <a:t>Regionalni program za mlade Krapinsko-zagorske županije od 2017. do 2020.</a:t>
            </a:r>
          </a:p>
          <a:p>
            <a:pPr marL="0" indent="0">
              <a:buNone/>
            </a:pPr>
            <a:r>
              <a:rPr lang="hr-HR" sz="5600" kern="0" dirty="0" smtClean="0"/>
              <a:t>- Trogodišnji program aktivnosti za projekt „Krapinsko-zagorska županija – prijatelj djece za razdoblje 2018. – 2020.</a:t>
            </a:r>
          </a:p>
          <a:p>
            <a:pPr marL="0" indent="0">
              <a:buNone/>
            </a:pPr>
            <a:r>
              <a:rPr lang="hr-HR" sz="5600" kern="0" dirty="0" smtClean="0"/>
              <a:t>- Socijalni plan Krapinsko-zagorske županije za razdoblje 2014. – 2020. </a:t>
            </a:r>
          </a:p>
          <a:p>
            <a:pPr marL="0" indent="0">
              <a:buFontTx/>
              <a:buNone/>
            </a:pPr>
            <a:endParaRPr lang="en-US" sz="3000" kern="0" dirty="0"/>
          </a:p>
        </p:txBody>
      </p:sp>
      <p:sp>
        <p:nvSpPr>
          <p:cNvPr id="8" name="Rezervirano mjesto sadržaja 2"/>
          <p:cNvSpPr txBox="1">
            <a:spLocks/>
          </p:cNvSpPr>
          <p:nvPr/>
        </p:nvSpPr>
        <p:spPr bwMode="auto">
          <a:xfrm>
            <a:off x="3283527" y="5943693"/>
            <a:ext cx="3200402" cy="1461448"/>
          </a:xfrm>
          <a:prstGeom prst="rect">
            <a:avLst/>
          </a:prstGeom>
          <a:solidFill>
            <a:srgbClr val="B7A77B"/>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9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lvl="0" indent="0">
              <a:lnSpc>
                <a:spcPct val="107000"/>
              </a:lnSpc>
              <a:spcAft>
                <a:spcPts val="800"/>
              </a:spcAft>
              <a:buClr>
                <a:srgbClr val="000000"/>
              </a:buClr>
              <a:buSzPts val="1100"/>
              <a:buNone/>
            </a:pPr>
            <a:r>
              <a:rPr lang="hr-HR" sz="2000" dirty="0" smtClean="0">
                <a:latin typeface="Arial" panose="020B0604020202020204" pitchFamily="34" charset="0"/>
                <a:ea typeface="Times New Roman" panose="02020603050405020304" pitchFamily="18" charset="0"/>
                <a:cs typeface="Times New Roman" panose="02020603050405020304" pitchFamily="18" charset="0"/>
              </a:rPr>
              <a:t>U</a:t>
            </a:r>
            <a:r>
              <a:rPr lang="hr-HR" sz="2000" dirty="0">
                <a:latin typeface="Arial" panose="020B0604020202020204" pitchFamily="34" charset="0"/>
                <a:ea typeface="Times New Roman" panose="02020603050405020304" pitchFamily="18" charset="0"/>
                <a:cs typeface="Times New Roman" panose="02020603050405020304" pitchFamily="18" charset="0"/>
              </a:rPr>
              <a:t> </a:t>
            </a:r>
            <a:r>
              <a:rPr lang="hr-HR" sz="2000" dirty="0" smtClean="0">
                <a:latin typeface="Arial" panose="020B0604020202020204" pitchFamily="34" charset="0"/>
                <a:ea typeface="Times New Roman" panose="02020603050405020304" pitchFamily="18" charset="0"/>
                <a:cs typeface="Times New Roman" panose="02020603050405020304" pitchFamily="18" charset="0"/>
              </a:rPr>
              <a:t>programu/projektu </a:t>
            </a:r>
            <a:r>
              <a:rPr lang="hr-HR" sz="2000" dirty="0">
                <a:latin typeface="Arial" panose="020B0604020202020204" pitchFamily="34" charset="0"/>
                <a:ea typeface="Times New Roman" panose="02020603050405020304" pitchFamily="18" charset="0"/>
                <a:cs typeface="Times New Roman" panose="02020603050405020304" pitchFamily="18" charset="0"/>
              </a:rPr>
              <a:t>predviđa kao korisničku skupinu djecu s teškoćama u razvoju i osobe s </a:t>
            </a:r>
            <a:r>
              <a:rPr lang="hr-HR" sz="2000" dirty="0" smtClean="0">
                <a:latin typeface="Arial" panose="020B0604020202020204" pitchFamily="34" charset="0"/>
                <a:ea typeface="Times New Roman" panose="02020603050405020304" pitchFamily="18" charset="0"/>
                <a:cs typeface="Times New Roman" panose="02020603050405020304" pitchFamily="18" charset="0"/>
              </a:rPr>
              <a:t>invaliditetom</a:t>
            </a:r>
            <a:endParaRPr lang="hr-HR"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3023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59181" y="1147641"/>
            <a:ext cx="9768115" cy="5908919"/>
          </a:xfrm>
        </p:spPr>
        <p:txBody>
          <a:bodyPr/>
          <a:lstStyle/>
          <a:p>
            <a:pPr marL="0" indent="0">
              <a:buNone/>
            </a:pPr>
            <a:r>
              <a:rPr lang="hr-HR" dirty="0" smtClean="0">
                <a:solidFill>
                  <a:srgbClr val="0E5837"/>
                </a:solidFill>
              </a:rPr>
              <a:t>PARTNERSTVO</a:t>
            </a:r>
            <a:endParaRPr lang="hr-HR" sz="2400" dirty="0" smtClean="0"/>
          </a:p>
          <a:p>
            <a:pPr marL="0" indent="0">
              <a:buNone/>
            </a:pPr>
            <a:r>
              <a:rPr lang="hr-HR" sz="2400" dirty="0" smtClean="0"/>
              <a:t>Nije obavezno, ali je poželjno</a:t>
            </a:r>
          </a:p>
          <a:p>
            <a:pPr marL="0" indent="0">
              <a:buNone/>
            </a:pPr>
            <a:r>
              <a:rPr lang="hr-HR" sz="2400" dirty="0" smtClean="0"/>
              <a:t>Prednost pri financiranju</a:t>
            </a:r>
          </a:p>
          <a:p>
            <a:pPr marL="0" indent="0">
              <a:buNone/>
            </a:pPr>
            <a:endParaRPr lang="hr-HR" sz="2400" dirty="0"/>
          </a:p>
          <a:p>
            <a:pPr>
              <a:buFont typeface="Arial" panose="020B0604020202020204" pitchFamily="34" charset="0"/>
              <a:buChar char="•"/>
            </a:pPr>
            <a:r>
              <a:rPr lang="hr-HR" sz="2400" dirty="0" smtClean="0">
                <a:solidFill>
                  <a:srgbClr val="0E5837"/>
                </a:solidFill>
              </a:rPr>
              <a:t>POTENCIJALNI PARTNERI</a:t>
            </a:r>
            <a:r>
              <a:rPr lang="hr-HR" sz="2400" dirty="0">
                <a:solidFill>
                  <a:srgbClr val="0E5837"/>
                </a:solidFill>
              </a:rPr>
              <a:t>:</a:t>
            </a:r>
          </a:p>
          <a:p>
            <a:pPr marL="0" indent="0">
              <a:buNone/>
            </a:pPr>
            <a:r>
              <a:rPr lang="hr-HR" sz="2400" dirty="0"/>
              <a:t>druge organizacije civilnog </a:t>
            </a:r>
            <a:r>
              <a:rPr lang="hr-HR" sz="2400" dirty="0" smtClean="0"/>
              <a:t>društva (moraju udovoljavati formalnim uvjetima kao i prijavitelji) </a:t>
            </a:r>
            <a:endParaRPr lang="hr-HR" sz="2400" dirty="0"/>
          </a:p>
          <a:p>
            <a:pPr marL="0" indent="0">
              <a:buNone/>
            </a:pPr>
            <a:r>
              <a:rPr lang="hr-HR" sz="2400" dirty="0"/>
              <a:t>javne ustanove</a:t>
            </a:r>
          </a:p>
          <a:p>
            <a:pPr marL="0" indent="0">
              <a:buNone/>
            </a:pPr>
            <a:r>
              <a:rPr lang="hr-HR" sz="2400" dirty="0" smtClean="0"/>
              <a:t>JLS</a:t>
            </a:r>
            <a:endParaRPr lang="hr-HR" sz="2400" dirty="0"/>
          </a:p>
          <a:p>
            <a:pPr marL="0" indent="0">
              <a:buNone/>
            </a:pPr>
            <a:r>
              <a:rPr lang="hr-HR" sz="2400" dirty="0"/>
              <a:t>Izjava o partnerstvu (obrazac A6</a:t>
            </a:r>
            <a:r>
              <a:rPr lang="hr-HR" sz="2400" dirty="0" smtClean="0"/>
              <a:t>)</a:t>
            </a:r>
          </a:p>
          <a:p>
            <a:pPr marL="0" indent="0">
              <a:buNone/>
            </a:pPr>
            <a:endParaRPr lang="hr-HR" sz="2400" dirty="0"/>
          </a:p>
          <a:p>
            <a:r>
              <a:rPr lang="hr-HR" sz="2400" dirty="0" smtClean="0">
                <a:solidFill>
                  <a:srgbClr val="0E5837"/>
                </a:solidFill>
              </a:rPr>
              <a:t>SURADNICI</a:t>
            </a:r>
            <a:r>
              <a:rPr lang="hr-HR" sz="2400" dirty="0">
                <a:solidFill>
                  <a:srgbClr val="0E5837"/>
                </a:solidFill>
              </a:rPr>
              <a:t>:</a:t>
            </a:r>
          </a:p>
          <a:p>
            <a:pPr marL="0" indent="0">
              <a:buNone/>
            </a:pPr>
            <a:r>
              <a:rPr lang="hr-HR" sz="2400" dirty="0"/>
              <a:t>aktivna uloga u </a:t>
            </a:r>
            <a:r>
              <a:rPr lang="hr-HR" sz="2400" dirty="0" smtClean="0"/>
              <a:t>projektu/programu, ne mogu primiti sredstva iz proračuna projekta</a:t>
            </a:r>
            <a:endParaRPr lang="hr-HR" sz="2400" dirty="0"/>
          </a:p>
        </p:txBody>
      </p:sp>
    </p:spTree>
    <p:extLst>
      <p:ext uri="{BB962C8B-B14F-4D97-AF65-F5344CB8AC3E}">
        <p14:creationId xmlns:p14="http://schemas.microsoft.com/office/powerpoint/2010/main" val="1397587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KZZ Powerpoint predložak</Template>
  <TotalTime>2277</TotalTime>
  <Words>2124</Words>
  <Application>Microsoft Office PowerPoint</Application>
  <PresentationFormat>Prilagođeno</PresentationFormat>
  <Paragraphs>167</Paragraphs>
  <Slides>21</Slides>
  <Notes>3</Notes>
  <HiddenSlides>0</HiddenSlides>
  <MMClips>0</MMClips>
  <ScaleCrop>false</ScaleCrop>
  <HeadingPairs>
    <vt:vector size="6" baseType="variant">
      <vt:variant>
        <vt:lpstr>Korišteni fontovi</vt:lpstr>
      </vt:variant>
      <vt:variant>
        <vt:i4>5</vt:i4>
      </vt:variant>
      <vt:variant>
        <vt:lpstr>Tema</vt:lpstr>
      </vt:variant>
      <vt:variant>
        <vt:i4>1</vt:i4>
      </vt:variant>
      <vt:variant>
        <vt:lpstr>Naslovi slajdova</vt:lpstr>
      </vt:variant>
      <vt:variant>
        <vt:i4>21</vt:i4>
      </vt:variant>
    </vt:vector>
  </HeadingPairs>
  <TitlesOfParts>
    <vt:vector size="27" baseType="lpstr">
      <vt:lpstr>Arial</vt:lpstr>
      <vt:lpstr>Calibri</vt:lpstr>
      <vt:lpstr>Courier New</vt:lpstr>
      <vt:lpstr>Gill Sans MT</vt:lpstr>
      <vt:lpstr>Times New Roman</vt:lpstr>
      <vt:lpstr>KZZ Powerpoint predložak</vt:lpstr>
      <vt:lpstr>NATJEČAJ ZA SU/FINANCIRANJE PROGRAMA I PROJEKATA UDRUGA U PODRUČJU PREVENCIJE ZDRAVLJA,  SKRBI O MLADIMA I RANJIVIM SKUPINAMA                          RADIONICA ZA POTENCIJALNE PRIJAVITELJE                                                KRAPINA 17/06/2020  </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HVALA NA POZORNOSTI!</vt:lpstr>
    </vt:vector>
  </TitlesOfParts>
  <Company>KZZ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Zvonko Tušek</dc:creator>
  <cp:lastModifiedBy>Teren</cp:lastModifiedBy>
  <cp:revision>231</cp:revision>
  <cp:lastPrinted>2020-02-04T12:11:37Z</cp:lastPrinted>
  <dcterms:created xsi:type="dcterms:W3CDTF">2012-01-12T06:54:41Z</dcterms:created>
  <dcterms:modified xsi:type="dcterms:W3CDTF">2020-06-17T11:37:26Z</dcterms:modified>
</cp:coreProperties>
</file>