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8" r:id="rId6"/>
    <p:sldId id="273" r:id="rId7"/>
    <p:sldId id="287" r:id="rId8"/>
    <p:sldId id="299" r:id="rId9"/>
    <p:sldId id="300" r:id="rId10"/>
    <p:sldId id="302" r:id="rId11"/>
    <p:sldId id="301" r:id="rId12"/>
    <p:sldId id="282" r:id="rId13"/>
  </p:sldIdLst>
  <p:sldSz cx="10150475" cy="7616825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9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Gregurović Šanjug" initials="MGŠ" lastIdx="2" clrIdx="0">
    <p:extLst>
      <p:ext uri="{19B8F6BF-5375-455C-9EA6-DF929625EA0E}">
        <p15:presenceInfo xmlns:p15="http://schemas.microsoft.com/office/powerpoint/2012/main" userId="S-1-5-21-376623481-1724159862-3268761338-14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582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64" autoAdjust="0"/>
    <p:restoredTop sz="90950" autoAdjust="0"/>
  </p:normalViewPr>
  <p:slideViewPr>
    <p:cSldViewPr snapToGrid="0">
      <p:cViewPr varScale="1">
        <p:scale>
          <a:sx n="95" d="100"/>
          <a:sy n="95" d="100"/>
        </p:scale>
        <p:origin x="1392" y="96"/>
      </p:cViewPr>
      <p:guideLst>
        <p:guide orient="horz" pos="2399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2AEC8AED-F623-4CAB-8EA0-B6751BFFC0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DF722D1-7BEA-4D0A-9B7C-3F295BD3BD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295570C-568F-443A-ABFF-CBAAC362C270}" type="datetimeFigureOut">
              <a:rPr lang="sr-Latn-CS"/>
              <a:pPr>
                <a:defRPr/>
              </a:pPr>
              <a:t>3.9.2019.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B01323D-D8AD-4DB0-A981-082A58FCC0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63F1A18-A5C0-42AC-A79F-10F8AADB63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5FA1E8-3665-42CA-A541-B53634FE60E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92353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ED7BA-EEB8-4C3B-A61F-5D166A9AC6F7}" type="datetimeFigureOut">
              <a:rPr lang="hr-HR" smtClean="0"/>
              <a:t>3.9.2019.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1B353-CE04-4075-A018-F331D2C41B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249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Participativni proračun počiva na ideji neposredne uključenosti građana, u ovom slučaju djece u donošenje (političkih) odluka o pitanjima koja se tiču njihove zajednice i njih samih. Proračun je temeljni akt kojim se utvrđuje 'plan rada' (prihodi i rashodi) zajednice za predstojeću godinu. </a:t>
            </a:r>
          </a:p>
          <a:p>
            <a:r>
              <a:rPr lang="hr-HR" dirty="0" smtClean="0"/>
              <a:t>U svijetu je ideja participativnog proračuna zaživjela još u ljeto davne 1989. godine sve se više širi, i</a:t>
            </a:r>
            <a:r>
              <a:rPr lang="hr-HR" baseline="0" dirty="0" smtClean="0"/>
              <a:t> </a:t>
            </a:r>
            <a:r>
              <a:rPr lang="hr-HR" dirty="0" smtClean="0"/>
              <a:t>sve više zajednica prihvaća kao zadovoljavajući model upravljanja, pokazuje kako participativni proračun nije nikakav propali eksperiment, niti pusta fikcija, već uspješan politički mehanizam identificiranja i realiziranja potreba građana. 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PROVEDBA </a:t>
            </a:r>
          </a:p>
          <a:p>
            <a:endParaRPr lang="hr-HR" dirty="0" smtClean="0"/>
          </a:p>
          <a:p>
            <a:r>
              <a:rPr lang="hr-HR" dirty="0" smtClean="0"/>
              <a:t>Za implementaciju participativnog proračuna postoji u Hrvatskoj i zakonodavni okvir sadržan u odredbama Zakona o lokalnoj i područnoj (regionalnoj) samoupravi (članak 24. - članak 26.) koje predviđaju mogućnost neposrednog sudjelovanja građana u odlučivanju o lokalnim poslovima putem referenduma i mjesnih zborova građana, i to glede donošenja određenog akta ili rješavanja određenog pitanja iz djelokruga jedinica lokalne/područne samouprave. </a:t>
            </a:r>
          </a:p>
          <a:p>
            <a:endParaRPr lang="hr-HR" dirty="0" smtClean="0"/>
          </a:p>
          <a:p>
            <a:r>
              <a:rPr lang="hr-HR" dirty="0" smtClean="0"/>
              <a:t>Postoje brojne metode kreiranja participativnog proračuna</a:t>
            </a:r>
            <a:r>
              <a:rPr lang="hr-HR" baseline="0" dirty="0" smtClean="0"/>
              <a:t> i </a:t>
            </a:r>
            <a:r>
              <a:rPr lang="hr-HR" dirty="0" smtClean="0"/>
              <a:t>uključuju nekoliko faza tijekom cijele godine prilikom kreiranja, realiziranja i provedbe  proračuna </a:t>
            </a:r>
          </a:p>
          <a:p>
            <a:r>
              <a:rPr lang="hr-HR" dirty="0" smtClean="0"/>
              <a:t>Pojednostavljeno, sudjelovanje građana sastoji se u: </a:t>
            </a:r>
          </a:p>
          <a:p>
            <a:endParaRPr lang="hr-HR" dirty="0" smtClean="0"/>
          </a:p>
          <a:p>
            <a:r>
              <a:rPr lang="hr-HR" dirty="0" smtClean="0"/>
              <a:t>- dostavi aktualnog proračuna, te izvješća o realizaciji prošlogodišnjeg proračuna u laički razumljivom prikazu svakom kućanstvu na početku godine; </a:t>
            </a:r>
          </a:p>
          <a:p>
            <a:pPr marL="171450" indent="-171450">
              <a:buFontTx/>
              <a:buChar char="-"/>
            </a:pPr>
            <a:r>
              <a:rPr lang="hr-HR" dirty="0" smtClean="0"/>
              <a:t>predlaganju projekata i akcija</a:t>
            </a:r>
            <a:r>
              <a:rPr lang="hr-HR" baseline="0" dirty="0" smtClean="0"/>
              <a:t> </a:t>
            </a:r>
          </a:p>
          <a:p>
            <a:pPr marL="0" indent="0">
              <a:buFontTx/>
              <a:buNone/>
            </a:pPr>
            <a:r>
              <a:rPr lang="hr-HR" dirty="0" smtClean="0"/>
              <a:t>-</a:t>
            </a:r>
            <a:r>
              <a:rPr lang="hr-HR" baseline="0" dirty="0" smtClean="0"/>
              <a:t> </a:t>
            </a:r>
            <a:r>
              <a:rPr lang="hr-HR" dirty="0" smtClean="0"/>
              <a:t> informiranju građana o raspoloživim sredstvima od strane predstavnika  vlasti; </a:t>
            </a:r>
          </a:p>
          <a:p>
            <a:r>
              <a:rPr lang="hr-HR" dirty="0" smtClean="0"/>
              <a:t>- odabiru </a:t>
            </a:r>
            <a:r>
              <a:rPr lang="hr-HR" dirty="0" err="1" smtClean="0"/>
              <a:t>priroriteta</a:t>
            </a:r>
            <a:r>
              <a:rPr lang="hr-HR" dirty="0" smtClean="0"/>
              <a:t>; </a:t>
            </a:r>
          </a:p>
          <a:p>
            <a:r>
              <a:rPr lang="hr-HR" dirty="0" smtClean="0"/>
              <a:t>- stručnim raspravama i terenskim obilascima svih planiranih projekata u čemu sudjeluju delegati svih mjesnih zborova (kvartova), te stručnjaci i predstavnici lokalne vlasti i uprave; </a:t>
            </a:r>
          </a:p>
          <a:p>
            <a:pPr marL="0" indent="0">
              <a:buFontTx/>
              <a:buNone/>
            </a:pPr>
            <a:r>
              <a:rPr lang="hr-HR" dirty="0" smtClean="0"/>
              <a:t>-</a:t>
            </a:r>
            <a:r>
              <a:rPr lang="hr-HR" baseline="0" dirty="0" smtClean="0"/>
              <a:t> </a:t>
            </a:r>
            <a:r>
              <a:rPr lang="hr-HR" dirty="0" smtClean="0"/>
              <a:t> sudjelovanju u provedbi proračuna i ocjenjivanju njegove realizacije. 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CILJEVI </a:t>
            </a:r>
          </a:p>
          <a:p>
            <a:endParaRPr lang="hr-HR" dirty="0" smtClean="0"/>
          </a:p>
          <a:p>
            <a:r>
              <a:rPr lang="hr-HR" dirty="0" smtClean="0"/>
              <a:t># Javna edukacija i aktivna participacija </a:t>
            </a:r>
          </a:p>
          <a:p>
            <a:r>
              <a:rPr lang="hr-HR" dirty="0" smtClean="0"/>
              <a:t># Socijalna pravda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hr-HR" dirty="0" smtClean="0"/>
              <a:t>Direktno zadovoljavanje društvenih potreba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hr-HR" dirty="0" smtClean="0"/>
              <a:t>Efikasnije korištenje javnih sredstava i povećanje standarda i kvalitete življenja siromašnijih gradskih dijelova i slojeva </a:t>
            </a:r>
          </a:p>
          <a:p>
            <a:r>
              <a:rPr lang="hr-HR" dirty="0" smtClean="0"/>
              <a:t>&gt; Uključivanje tradicionalno isključenih slojeva građana u donošenje odluka o raspodjeli javnih sredstava doprinosi izjednačavanju socijalnih šansi </a:t>
            </a:r>
          </a:p>
          <a:p>
            <a:r>
              <a:rPr lang="hr-HR" dirty="0" smtClean="0"/>
              <a:t>&gt; Povezivanje građana i upravnih službenika u postupcima donošenja i realizacije participativnih proračuna </a:t>
            </a:r>
          </a:p>
          <a:p>
            <a:r>
              <a:rPr lang="hr-HR" dirty="0" smtClean="0"/>
              <a:t>&gt; Lokalna uprava postaje servis građana /djece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Iako je hrvatsko društvo po mnogočemu neusporedivo s naprednim i modernim svjetskim demokracijama, poput Islanda, gdje građani sudjeluju u pisanju Ustava i zakona, uvođenje participativnog proračuna zasigurno bi pridonio razvoju političke kulture neposredne demokracije i približavanju naprednim demokratskim idealima. 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DVOJBE I PERSPEKTIVE (</a:t>
            </a:r>
            <a:r>
              <a:rPr lang="hr-HR" dirty="0" err="1" smtClean="0"/>
              <a:t>FAQs</a:t>
            </a:r>
            <a:r>
              <a:rPr lang="hr-HR" dirty="0" smtClean="0"/>
              <a:t>) </a:t>
            </a:r>
          </a:p>
          <a:p>
            <a:endParaRPr lang="hr-HR" dirty="0" smtClean="0"/>
          </a:p>
          <a:p>
            <a:r>
              <a:rPr lang="hr-HR" dirty="0" smtClean="0"/>
              <a:t># Nije li odgovornost i zadaća izabranih predstavnika odlučivanje o lokalnom proračunu? </a:t>
            </a:r>
          </a:p>
          <a:p>
            <a:endParaRPr lang="hr-HR" dirty="0" smtClean="0"/>
          </a:p>
          <a:p>
            <a:r>
              <a:rPr lang="hr-HR" dirty="0" smtClean="0"/>
              <a:t>Uloga (lokalnih) izbora nije izbor predstavnika s nepovredivim mandatom da o svemu odlučuju, već izbor predstavnika s osnovnim zadatkom da svojim radom doprinose općem dobru. U tom smislu, koncept participativnog proračuna ne isključuje navedenu ulogu izabranih predstavnika, već je nadopunjuje dodavanjem neposrednog lokalnog elementa, kao i utječući na bolju kvalitetu rada izabranih predstavnika jačanjem njihove povezanosti s izbornom bazom. </a:t>
            </a:r>
          </a:p>
          <a:p>
            <a:r>
              <a:rPr lang="hr-HR" dirty="0" smtClean="0"/>
              <a:t>Dio ukupnog proračuna koji pripada participativnom proračunu podložan je dogovorima i promjenama, te se razlikuje između lokalnih sredina u kojima se primjenjuje, ali u pravilu iznosi otprilike 20% ukupnih proračunskih sredstava (iako u početnim fazama primjene iznosi do 15%), a trebalo bi težiti njegovom povećanju sukladno ostvarenim rezultatima i utvrđenim analizama. 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1B353-CE04-4075-A018-F331D2C41B64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6604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D:\nicks computer\new global series again!!!\global09\global09_title.jpg">
            <a:extLst>
              <a:ext uri="{FF2B5EF4-FFF2-40B4-BE49-F238E27FC236}">
                <a16:creationId xmlns="" xmlns:a16="http://schemas.microsoft.com/office/drawing/2014/main" id="{646E16DA-77AD-4DF7-8520-1858EB056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10150475" cy="760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1" y="3919989"/>
            <a:ext cx="9753600" cy="2350182"/>
          </a:xfrm>
          <a:prstGeom prst="rect">
            <a:avLst/>
          </a:prstGeom>
        </p:spPr>
        <p:txBody>
          <a:bodyPr anchor="t"/>
          <a:lstStyle>
            <a:lvl1pPr algn="l"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5F6033D1-1540-4754-B491-BF3AC04772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7213600"/>
            <a:ext cx="1295400" cy="4032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D5179578-590E-460A-ABF0-929A57B2D8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971800" y="7199313"/>
            <a:ext cx="7178675" cy="41751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4425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1" y="1522395"/>
            <a:ext cx="9768115" cy="59089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208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D:\nicks computer\new global series again!!!\global09\global09_txt.jpg">
            <a:extLst>
              <a:ext uri="{FF2B5EF4-FFF2-40B4-BE49-F238E27FC236}">
                <a16:creationId xmlns="" xmlns:a16="http://schemas.microsoft.com/office/drawing/2014/main" id="{8A473A77-692B-403B-B9EE-CF912E690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"/>
            <a:ext cx="10150475" cy="755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7380F9C8-E9E1-48A9-8A06-F133781F4C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1938" y="1752600"/>
            <a:ext cx="9652000" cy="564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9DC985F2-6C60-4957-BEA1-F4729E941C33}"/>
              </a:ext>
            </a:extLst>
          </p:cNvPr>
          <p:cNvSpPr txBox="1">
            <a:spLocks/>
          </p:cNvSpPr>
          <p:nvPr/>
        </p:nvSpPr>
        <p:spPr>
          <a:xfrm>
            <a:off x="0" y="609600"/>
            <a:ext cx="8432800" cy="508000"/>
          </a:xfrm>
          <a:prstGeom prst="rect">
            <a:avLst/>
          </a:prstGeom>
        </p:spPr>
        <p:txBody>
          <a:bodyPr tIns="18000" bIns="18000"/>
          <a:lstStyle>
            <a:lvl1pPr algn="l">
              <a:defRPr sz="2800" b="1" baseline="0">
                <a:ln w="3175" cap="sq" cmpd="sng"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47000"/>
                    </a:srgbClr>
                  </a:outerShdw>
                </a:effectLst>
              </a:defRPr>
            </a:lvl1pPr>
          </a:lstStyle>
          <a:p>
            <a:pPr defTabSz="1016000" eaLnBrk="0" hangingPunct="0">
              <a:defRPr/>
            </a:pPr>
            <a:endParaRPr lang="hr-HR" kern="0" dirty="0"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l" defTabSz="10160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l" defTabSz="10160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2pPr>
      <a:lvl3pPr algn="l" defTabSz="10160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3pPr>
      <a:lvl4pPr algn="l" defTabSz="10160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4pPr>
      <a:lvl5pPr algn="l" defTabSz="10160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5pPr>
      <a:lvl6pPr marL="4572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6pPr>
      <a:lvl7pPr marL="9144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7pPr>
      <a:lvl8pPr marL="13716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8pPr>
      <a:lvl9pPr marL="18288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1016000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25500" indent="-317500" algn="l" defTabSz="101600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1268413" indent="-252413" algn="l" defTabSz="10160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776413" indent="-254000" algn="l" defTabSz="1016000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4413" indent="-254000" algn="l" defTabSz="1016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416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1988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6560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41132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="" xmlns:a16="http://schemas.microsoft.com/office/drawing/2014/main" id="{8DEEE382-3725-4203-9591-3A110F5CAECE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514351" y="3796508"/>
            <a:ext cx="9867236" cy="2130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r-HR" sz="3600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„KRAPINSKO-ZAGORSKA ŽUPANIJA – </a:t>
            </a:r>
            <a:br>
              <a:rPr lang="hr-HR" sz="3600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PRIJATELJ DJECE</a:t>
            </a:r>
            <a:r>
              <a:rPr lang="hr-HR" sz="4000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hr-HR" sz="3600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600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b="1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PARTICIPATIVNI DJEČJI PRORAČUN</a:t>
            </a:r>
            <a:r>
              <a:rPr lang="hr-H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r-HR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r-HR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sz="2800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Koordinacijski odbor projekta</a:t>
            </a:r>
            <a:r>
              <a:rPr lang="hr-HR" sz="2800" dirty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„KZŽ- prijatelj djece” </a:t>
            </a:r>
            <a:br>
              <a:rPr lang="hr-HR" sz="2800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800" dirty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Krapina</a:t>
            </a:r>
            <a:r>
              <a:rPr lang="hr-HR" sz="2800" dirty="0">
                <a:solidFill>
                  <a:srgbClr val="0E5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4. rujna 2019</a:t>
            </a:r>
            <a:r>
              <a:rPr lang="hr-HR" sz="2800" dirty="0">
                <a:solidFill>
                  <a:srgbClr val="0E582F"/>
                </a:solidFill>
              </a:rPr>
              <a:t>.</a:t>
            </a:r>
            <a:br>
              <a:rPr lang="hr-HR" sz="2800" dirty="0">
                <a:solidFill>
                  <a:srgbClr val="0E582F"/>
                </a:solidFill>
              </a:rPr>
            </a:br>
            <a:endParaRPr lang="hr-HR" altLang="sr-Latn-RS" sz="2800" i="1" dirty="0">
              <a:solidFill>
                <a:srgbClr val="0E5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zervirano mjesto sadržaja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52" y="1522414"/>
            <a:ext cx="7421875" cy="5566406"/>
          </a:xfrm>
        </p:spPr>
      </p:pic>
    </p:spTree>
    <p:extLst>
      <p:ext uri="{BB962C8B-B14F-4D97-AF65-F5344CB8AC3E}">
        <p14:creationId xmlns:p14="http://schemas.microsoft.com/office/powerpoint/2010/main" val="389940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="" xmlns:a16="http://schemas.microsoft.com/office/drawing/2014/main" id="{51AC323B-C46D-45BA-9FFC-A2995A578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219" y="1552540"/>
            <a:ext cx="9768115" cy="5908919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Participativni dječji proračun za 2020. godinu</a:t>
            </a:r>
          </a:p>
          <a:p>
            <a:pPr marL="0" indent="0">
              <a:buNone/>
            </a:pPr>
            <a:endParaRPr lang="hr-HR" sz="1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uspješan mehanizam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identificiranja i realiziranja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potreba djece </a:t>
            </a:r>
          </a:p>
          <a:p>
            <a:pPr marL="0" indent="0">
              <a:buNone/>
            </a:pPr>
            <a:endParaRPr lang="hr-HR" sz="1200" dirty="0">
              <a:solidFill>
                <a:srgbClr val="0E5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Ciljevi</a:t>
            </a:r>
            <a:r>
              <a:rPr lang="hr-H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ačanje dječje uključenosti u donošenje odluka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aktivno sudjelovanje djece u kreiranju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 provedbi proračuna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razvoj suradnje i dijaloga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irektno zadovoljavanje potreba djece u zajednici</a:t>
            </a:r>
          </a:p>
          <a:p>
            <a:pPr marL="0" indent="0">
              <a:buNone/>
            </a:pPr>
            <a:endParaRPr lang="hr-HR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hr-HR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hr-HR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hr-HR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hr-HR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hr-HR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hr-HR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79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Elementi participativnog dječjeg proračuna:</a:t>
            </a:r>
          </a:p>
          <a:p>
            <a:pPr marL="0" indent="0">
              <a:buNone/>
            </a:pPr>
            <a:endParaRPr lang="hr-HR" dirty="0" smtClean="0">
              <a:solidFill>
                <a:srgbClr val="0E5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Javni poziv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za dostavu prijedloga i informiranje 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o raspoloživim sredstvima od strane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predstavnika Županije</a:t>
            </a:r>
          </a:p>
          <a:p>
            <a:r>
              <a:rPr lang="hr-HR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Prijedlozi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projekata i akcija 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dabir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 prioriteta/projekata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912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Raspodjeljuju </a:t>
            </a:r>
            <a:r>
              <a:rPr lang="hr-HR" dirty="0"/>
              <a:t>se sredstva </a:t>
            </a:r>
            <a:r>
              <a:rPr lang="hr-HR" dirty="0" smtClean="0"/>
              <a:t>u iznosu </a:t>
            </a:r>
            <a:r>
              <a:rPr lang="hr-HR" dirty="0" smtClean="0">
                <a:solidFill>
                  <a:srgbClr val="00B050"/>
                </a:solidFill>
              </a:rPr>
              <a:t>100.000,00 </a:t>
            </a:r>
            <a:r>
              <a:rPr lang="hr-HR" dirty="0"/>
              <a:t>kuna.</a:t>
            </a:r>
          </a:p>
          <a:p>
            <a:r>
              <a:rPr lang="hr-HR" dirty="0"/>
              <a:t>Najmanji </a:t>
            </a:r>
            <a:r>
              <a:rPr lang="hr-HR" dirty="0" smtClean="0"/>
              <a:t>iznos </a:t>
            </a:r>
            <a:r>
              <a:rPr lang="hr-HR" dirty="0">
                <a:solidFill>
                  <a:srgbClr val="00B050"/>
                </a:solidFill>
              </a:rPr>
              <a:t>5.000</a:t>
            </a:r>
            <a:r>
              <a:rPr lang="hr-HR" dirty="0"/>
              <a:t> kn</a:t>
            </a:r>
            <a:r>
              <a:rPr lang="hr-HR" dirty="0" smtClean="0"/>
              <a:t>, najveći </a:t>
            </a:r>
            <a:r>
              <a:rPr lang="hr-HR" dirty="0" smtClean="0">
                <a:solidFill>
                  <a:srgbClr val="00B050"/>
                </a:solidFill>
              </a:rPr>
              <a:t>15.000,00</a:t>
            </a:r>
            <a:r>
              <a:rPr lang="hr-HR" dirty="0" smtClean="0"/>
              <a:t> kn</a:t>
            </a:r>
            <a:endParaRPr lang="hr-HR" dirty="0"/>
          </a:p>
          <a:p>
            <a:r>
              <a:rPr lang="hr-HR" dirty="0"/>
              <a:t>Predlagatelj može od Krapinsko-zagorske županije zatražiti do </a:t>
            </a:r>
            <a:r>
              <a:rPr lang="hr-HR" dirty="0">
                <a:solidFill>
                  <a:srgbClr val="00B050"/>
                </a:solidFill>
              </a:rPr>
              <a:t>100% iznosa </a:t>
            </a:r>
            <a:r>
              <a:rPr lang="hr-HR" dirty="0"/>
              <a:t>za financiranje programa/projekta. </a:t>
            </a:r>
          </a:p>
          <a:p>
            <a:r>
              <a:rPr lang="hr-HR" dirty="0"/>
              <a:t>P</a:t>
            </a:r>
            <a:r>
              <a:rPr lang="hr-HR" dirty="0" smtClean="0"/>
              <a:t>redlagatelj </a:t>
            </a:r>
            <a:r>
              <a:rPr lang="hr-HR" dirty="0"/>
              <a:t>može prijaviti projekt koji će se sufinancirati iz vlastitog ili drugog izvora. 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580724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solidFill>
                  <a:srgbClr val="00B050"/>
                </a:solidFill>
              </a:rPr>
              <a:t>Prijedlog projektne aktivnosti/projekta </a:t>
            </a:r>
            <a:r>
              <a:rPr lang="hr-HR" dirty="0" smtClean="0">
                <a:solidFill>
                  <a:srgbClr val="00B050"/>
                </a:solidFill>
              </a:rPr>
              <a:t>mogu </a:t>
            </a:r>
            <a:r>
              <a:rPr lang="hr-HR" dirty="0">
                <a:solidFill>
                  <a:srgbClr val="00B050"/>
                </a:solidFill>
              </a:rPr>
              <a:t>podnijeti:</a:t>
            </a:r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sz="2800" dirty="0" smtClean="0"/>
              <a:t>djeca </a:t>
            </a:r>
            <a:r>
              <a:rPr lang="hr-HR" sz="2800" dirty="0"/>
              <a:t>do 18 godina s prebivalištem na području Krapinsko-zagorske županije;</a:t>
            </a:r>
          </a:p>
          <a:p>
            <a:pPr marL="0" indent="0">
              <a:buNone/>
            </a:pPr>
            <a:r>
              <a:rPr lang="hr-HR" sz="2800" dirty="0" smtClean="0"/>
              <a:t>- odgojno-obrazovne </a:t>
            </a:r>
            <a:r>
              <a:rPr lang="hr-HR" sz="2800" dirty="0"/>
              <a:t>ustanove sa sjedištem na području Krapinsko-zagorske županije;</a:t>
            </a:r>
          </a:p>
          <a:p>
            <a:pPr marL="0" indent="0">
              <a:buNone/>
            </a:pPr>
            <a:r>
              <a:rPr lang="hr-HR" sz="2800" dirty="0" smtClean="0"/>
              <a:t>- organizacije </a:t>
            </a:r>
            <a:r>
              <a:rPr lang="hr-HR" sz="2800" dirty="0"/>
              <a:t>civilnog društva koje provode aktivnosti s djecom i za djecu te ispunjavaju preduvjete za financiranje iz javnih izvora, sa sjedištem na području Krapinsko-zagorske županije 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658783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Prijedlozi moraju udovoljavati sljedećim uvjetima:</a:t>
            </a:r>
          </a:p>
          <a:p>
            <a:pPr marL="0" indent="0">
              <a:buNone/>
            </a:pPr>
            <a:r>
              <a:rPr lang="hr-HR" dirty="0"/>
              <a:t>1.	Projektom se ostvaruje </a:t>
            </a:r>
            <a:r>
              <a:rPr lang="hr-HR" dirty="0">
                <a:solidFill>
                  <a:srgbClr val="00B050"/>
                </a:solidFill>
              </a:rPr>
              <a:t>javni interes </a:t>
            </a:r>
            <a:r>
              <a:rPr lang="hr-HR" dirty="0"/>
              <a:t>na području Krapinsko-zagorske županije.</a:t>
            </a:r>
          </a:p>
          <a:p>
            <a:pPr marL="0" indent="0">
              <a:buNone/>
            </a:pPr>
            <a:r>
              <a:rPr lang="hr-HR" dirty="0"/>
              <a:t>2.	Projekt ne zahtijeva druge preduvjete (dodatne suglasnosti, projektno-tehničku dokumentaciju i slično, osim ako isto već nije ishođeno i priloženo prijedlogu projekta).</a:t>
            </a:r>
          </a:p>
          <a:p>
            <a:pPr marL="0" indent="0">
              <a:buNone/>
            </a:pPr>
            <a:r>
              <a:rPr lang="hr-HR" dirty="0"/>
              <a:t>3.	Nije nužno da se projekt financira iz drugih izvora, međutim ukoliko je to slučaj  prilaže se dokaz da su osigurana sredstva iz drugih izvora.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1979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Prijedlog </a:t>
            </a:r>
            <a:r>
              <a:rPr lang="hr-HR" dirty="0"/>
              <a:t>mora sadržavati sljedeću dokumentaciju: </a:t>
            </a:r>
          </a:p>
          <a:p>
            <a:pPr marL="0" indent="0">
              <a:buNone/>
            </a:pPr>
            <a:r>
              <a:rPr lang="hr-HR" dirty="0" smtClean="0"/>
              <a:t>   1</a:t>
            </a:r>
            <a:r>
              <a:rPr lang="hr-HR" dirty="0"/>
              <a:t>.	Obrazac za prijavu. </a:t>
            </a:r>
          </a:p>
          <a:p>
            <a:pPr marL="0" indent="0">
              <a:buNone/>
            </a:pPr>
            <a:r>
              <a:rPr lang="hr-HR" dirty="0" smtClean="0"/>
              <a:t>   2</a:t>
            </a:r>
            <a:r>
              <a:rPr lang="hr-HR" dirty="0"/>
              <a:t>.	Dodatna dokumentacija koja može biti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priložena </a:t>
            </a:r>
            <a:r>
              <a:rPr lang="hr-HR" dirty="0"/>
              <a:t>uz prijavu, a koja govori o potrebi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(</a:t>
            </a:r>
            <a:r>
              <a:rPr lang="hr-HR" dirty="0"/>
              <a:t>fotografije i sl.).</a:t>
            </a:r>
          </a:p>
          <a:p>
            <a:pPr marL="0" indent="0">
              <a:buNone/>
            </a:pPr>
            <a:r>
              <a:rPr lang="hr-HR" dirty="0" smtClean="0"/>
              <a:t>   3</a:t>
            </a:r>
            <a:r>
              <a:rPr lang="hr-HR" dirty="0"/>
              <a:t>.	Potrebne suglasnosti za projekt i dokazi da u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osigurana </a:t>
            </a:r>
            <a:r>
              <a:rPr lang="hr-HR" dirty="0"/>
              <a:t>sredstva iz drugih izvora ukoliko to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projekt </a:t>
            </a:r>
            <a:r>
              <a:rPr lang="hr-HR" dirty="0"/>
              <a:t>zahtijeva.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2857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hr-HR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B050"/>
                </a:solidFill>
              </a:rPr>
              <a:t>Hvala na pozornosti!</a:t>
            </a:r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B050"/>
                </a:solidFill>
              </a:rPr>
              <a:t>Hvala na </a:t>
            </a:r>
            <a:r>
              <a:rPr lang="hr-HR" b="1" smtClean="0">
                <a:solidFill>
                  <a:srgbClr val="00B050"/>
                </a:solidFill>
              </a:rPr>
              <a:t>suradnji!</a:t>
            </a:r>
            <a:endParaRPr lang="hr-HR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133142"/>
      </p:ext>
    </p:extLst>
  </p:cSld>
  <p:clrMapOvr>
    <a:masterClrMapping/>
  </p:clrMapOvr>
</p:sld>
</file>

<file path=ppt/theme/theme1.xml><?xml version="1.0" encoding="utf-8"?>
<a:theme xmlns:a="http://schemas.openxmlformats.org/drawingml/2006/main" name="KZZ Powerpoint predložak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5DE3402807884D999F516646854F4B" ma:contentTypeVersion="0" ma:contentTypeDescription="Create a new document." ma:contentTypeScope="" ma:versionID="9311dae01e35a4681548cba3967c39f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187E71-6F85-4A9E-8439-00761A5CEE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1584C3D-793E-488D-BB05-1413632F99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FF6D0F-3621-4B69-9AD9-5CF861ADF58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KZZ Powerpoint predložak</Template>
  <TotalTime>2092</TotalTime>
  <Words>721</Words>
  <Application>Microsoft Office PowerPoint</Application>
  <PresentationFormat>Prilagođeno</PresentationFormat>
  <Paragraphs>87</Paragraphs>
  <Slides>9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Wingdings</vt:lpstr>
      <vt:lpstr>KZZ Powerpoint predložak</vt:lpstr>
      <vt:lpstr>„KRAPINSKO-ZAGORSKA ŽUPANIJA –    PRIJATELJ DJECE” - PARTICIPATIVNI DJEČJI PRORAČUN   Koordinacijski odbor projekta „KZŽ- prijatelj djece”     Krapina, 4. rujna 2019.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KZZ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Zvonko Tušek</dc:creator>
  <cp:lastModifiedBy>Miljenka Mužar Sertić</cp:lastModifiedBy>
  <cp:revision>84</cp:revision>
  <cp:lastPrinted>2019-09-03T09:55:32Z</cp:lastPrinted>
  <dcterms:created xsi:type="dcterms:W3CDTF">2012-01-12T06:54:41Z</dcterms:created>
  <dcterms:modified xsi:type="dcterms:W3CDTF">2019-09-03T12:44:11Z</dcterms:modified>
</cp:coreProperties>
</file>