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88" r:id="rId6"/>
    <p:sldId id="289" r:id="rId7"/>
    <p:sldId id="290" r:id="rId8"/>
    <p:sldId id="266" r:id="rId9"/>
    <p:sldId id="293" r:id="rId10"/>
    <p:sldId id="294" r:id="rId11"/>
    <p:sldId id="306" r:id="rId12"/>
    <p:sldId id="298" r:id="rId13"/>
    <p:sldId id="295" r:id="rId14"/>
    <p:sldId id="307" r:id="rId15"/>
    <p:sldId id="304" r:id="rId16"/>
    <p:sldId id="305" r:id="rId17"/>
    <p:sldId id="292" r:id="rId18"/>
    <p:sldId id="297" r:id="rId19"/>
    <p:sldId id="282" r:id="rId20"/>
  </p:sldIdLst>
  <p:sldSz cx="10150475" cy="7616825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99">
          <p15:clr>
            <a:srgbClr val="A4A3A4"/>
          </p15:clr>
        </p15:guide>
        <p15:guide id="2" pos="31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a Gregurović Šanjug" initials="MGŠ" lastIdx="2" clrIdx="0">
    <p:extLst>
      <p:ext uri="{19B8F6BF-5375-455C-9EA6-DF929625EA0E}">
        <p15:presenceInfo xmlns:p15="http://schemas.microsoft.com/office/powerpoint/2012/main" userId="S-1-5-21-376623481-1724159862-3268761338-14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582F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64" autoAdjust="0"/>
    <p:restoredTop sz="90950" autoAdjust="0"/>
  </p:normalViewPr>
  <p:slideViewPr>
    <p:cSldViewPr snapToGrid="0">
      <p:cViewPr varScale="1">
        <p:scale>
          <a:sx n="95" d="100"/>
          <a:sy n="95" d="100"/>
        </p:scale>
        <p:origin x="1392" y="96"/>
      </p:cViewPr>
      <p:guideLst>
        <p:guide orient="horz" pos="2399"/>
        <p:guide pos="319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2AEC8AED-F623-4CAB-8EA0-B6751BFFC0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DF722D1-7BEA-4D0A-9B7C-3F295BD3BD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295570C-568F-443A-ABFF-CBAAC362C270}" type="datetimeFigureOut">
              <a:rPr lang="sr-Latn-CS"/>
              <a:pPr>
                <a:defRPr/>
              </a:pPr>
              <a:t>4.9.2019.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B01323D-D8AD-4DB0-A981-082A58FCC0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63F1A18-A5C0-42AC-A79F-10F8AADB63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5FA1E8-3665-42CA-A541-B53634FE60E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92353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ED7BA-EEB8-4C3B-A61F-5D166A9AC6F7}" type="datetimeFigureOut">
              <a:rPr lang="hr-HR" smtClean="0"/>
              <a:t>4.9.2019.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1B353-CE04-4075-A018-F331D2C41B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2490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1B353-CE04-4075-A018-F331D2C41B64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5896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1B353-CE04-4075-A018-F331D2C41B64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5618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D:\nicks computer\new global series again!!!\global09\global09_title.jpg">
            <a:extLst>
              <a:ext uri="{FF2B5EF4-FFF2-40B4-BE49-F238E27FC236}">
                <a16:creationId xmlns="" xmlns:a16="http://schemas.microsoft.com/office/drawing/2014/main" id="{646E16DA-77AD-4DF7-8520-1858EB056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10150475" cy="760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1" y="3919989"/>
            <a:ext cx="9753600" cy="2350182"/>
          </a:xfrm>
          <a:prstGeom prst="rect">
            <a:avLst/>
          </a:prstGeom>
        </p:spPr>
        <p:txBody>
          <a:bodyPr anchor="t"/>
          <a:lstStyle>
            <a:lvl1pPr algn="l"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5F6033D1-1540-4754-B491-BF3AC04772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0" y="7213600"/>
            <a:ext cx="1295400" cy="4032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D5179578-590E-460A-ABF0-929A57B2D8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971800" y="7199313"/>
            <a:ext cx="7178675" cy="41751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044257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171" y="1522395"/>
            <a:ext cx="9768115" cy="59089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4208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D:\nicks computer\new global series again!!!\global09\global09_txt.jpg">
            <a:extLst>
              <a:ext uri="{FF2B5EF4-FFF2-40B4-BE49-F238E27FC236}">
                <a16:creationId xmlns="" xmlns:a16="http://schemas.microsoft.com/office/drawing/2014/main" id="{8A473A77-692B-403B-B9EE-CF912E690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0"/>
            <a:ext cx="10150475" cy="755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7380F9C8-E9E1-48A9-8A06-F133781F4C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61938" y="1752600"/>
            <a:ext cx="9652000" cy="564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526" tIns="50763" rIns="101526" bIns="50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9DC985F2-6C60-4957-BEA1-F4729E941C33}"/>
              </a:ext>
            </a:extLst>
          </p:cNvPr>
          <p:cNvSpPr txBox="1">
            <a:spLocks/>
          </p:cNvSpPr>
          <p:nvPr/>
        </p:nvSpPr>
        <p:spPr>
          <a:xfrm>
            <a:off x="0" y="609600"/>
            <a:ext cx="8432800" cy="508000"/>
          </a:xfrm>
          <a:prstGeom prst="rect">
            <a:avLst/>
          </a:prstGeom>
        </p:spPr>
        <p:txBody>
          <a:bodyPr tIns="18000" bIns="18000"/>
          <a:lstStyle>
            <a:lvl1pPr algn="l">
              <a:defRPr sz="2800" b="1" baseline="0">
                <a:ln w="3175" cap="sq" cmpd="sng"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47000"/>
                    </a:srgbClr>
                  </a:outerShdw>
                </a:effectLst>
              </a:defRPr>
            </a:lvl1pPr>
          </a:lstStyle>
          <a:p>
            <a:pPr defTabSz="1016000" eaLnBrk="0" hangingPunct="0">
              <a:defRPr/>
            </a:pPr>
            <a:endParaRPr lang="hr-HR" kern="0" dirty="0"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</p:sldLayoutIdLst>
  <p:txStyles>
    <p:titleStyle>
      <a:lvl1pPr algn="l" defTabSz="101600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+mj-lt"/>
          <a:ea typeface="+mj-ea"/>
          <a:cs typeface="+mj-cs"/>
        </a:defRPr>
      </a:lvl1pPr>
      <a:lvl2pPr algn="l" defTabSz="101600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2pPr>
      <a:lvl3pPr algn="l" defTabSz="101600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3pPr>
      <a:lvl4pPr algn="l" defTabSz="101600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4pPr>
      <a:lvl5pPr algn="l" defTabSz="101600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5pPr>
      <a:lvl6pPr marL="457200"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6pPr>
      <a:lvl7pPr marL="914400"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7pPr>
      <a:lvl8pPr marL="1371600"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8pPr>
      <a:lvl9pPr marL="1828800"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9pPr>
    </p:titleStyle>
    <p:bodyStyle>
      <a:lvl1pPr marL="381000" indent="-381000" algn="l" defTabSz="1016000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25500" indent="-317500" algn="l" defTabSz="1016000" rtl="0" fontAlgn="base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1268413" indent="-252413" algn="l" defTabSz="1016000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776413" indent="-254000" algn="l" defTabSz="1016000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84413" indent="-254000" algn="l" defTabSz="1016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741613" indent="-254000" algn="l" defTabSz="101600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3198813" indent="-254000" algn="l" defTabSz="101600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656013" indent="-254000" algn="l" defTabSz="101600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4113213" indent="-254000" algn="l" defTabSz="101600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="" xmlns:a16="http://schemas.microsoft.com/office/drawing/2014/main" id="{8DEEE382-3725-4203-9591-3A110F5CAECE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514351" y="3796508"/>
            <a:ext cx="9867236" cy="2130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hr-HR" sz="3600" b="1" dirty="0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„KRAPINSKO-ZAGORSKA ŽUPANIJA -  </a:t>
            </a:r>
            <a:br>
              <a:rPr lang="hr-HR" sz="3600" b="1" dirty="0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600" b="1" dirty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3600" b="1" dirty="0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PRIJATELJ DJECE</a:t>
            </a:r>
            <a:r>
              <a:rPr lang="hr-HR" sz="4000" b="1" dirty="0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hr-HR" sz="3600" b="1" dirty="0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600" b="1" dirty="0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600" b="1" dirty="0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PREGLED AKTIVNOSTI</a:t>
            </a:r>
            <a:r>
              <a:rPr lang="hr-H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4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r-HR" sz="4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r-HR" sz="2800" dirty="0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Koordinacijski </a:t>
            </a:r>
            <a:r>
              <a:rPr lang="hr-HR" sz="2800" dirty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 projekta „KZŽ- prijatelj djece” </a:t>
            </a:r>
            <a:br>
              <a:rPr lang="hr-HR" sz="2800" dirty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800" dirty="0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Krapina</a:t>
            </a:r>
            <a:r>
              <a:rPr lang="hr-HR" sz="2800" dirty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4. rujna 2019</a:t>
            </a:r>
            <a:r>
              <a:rPr lang="hr-HR" sz="2800" dirty="0">
                <a:solidFill>
                  <a:srgbClr val="0E582F"/>
                </a:solidFill>
              </a:rPr>
              <a:t>.</a:t>
            </a:r>
            <a:br>
              <a:rPr lang="hr-HR" sz="2800" dirty="0">
                <a:solidFill>
                  <a:srgbClr val="0E582F"/>
                </a:solidFill>
              </a:rPr>
            </a:br>
            <a:r>
              <a:rPr lang="hr-HR" sz="2800" dirty="0">
                <a:solidFill>
                  <a:srgbClr val="0E582F"/>
                </a:solidFill>
              </a:rPr>
              <a:t/>
            </a:r>
            <a:br>
              <a:rPr lang="hr-HR" sz="2800" dirty="0">
                <a:solidFill>
                  <a:srgbClr val="0E582F"/>
                </a:solidFill>
              </a:rPr>
            </a:br>
            <a:endParaRPr lang="hr-HR" altLang="sr-Latn-RS" sz="2800" i="1" dirty="0">
              <a:solidFill>
                <a:srgbClr val="0E5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0" y="622985"/>
            <a:ext cx="10150475" cy="5908919"/>
          </a:xfrm>
        </p:spPr>
        <p:txBody>
          <a:bodyPr/>
          <a:lstStyle/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SIGURNOST I DJETETOVO </a:t>
            </a:r>
            <a:r>
              <a:rPr lang="hr-HR" dirty="0" smtClean="0">
                <a:solidFill>
                  <a:srgbClr val="FF0000"/>
                </a:solidFill>
              </a:rPr>
              <a:t>OKRUŽENJE</a:t>
            </a:r>
          </a:p>
          <a:p>
            <a:pPr marL="0" indent="0">
              <a:buNone/>
            </a:pPr>
            <a:endParaRPr lang="hr-HR" sz="2500" dirty="0" smtClean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500" dirty="0" smtClean="0">
                <a:solidFill>
                  <a:srgbClr val="00B050"/>
                </a:solidFill>
              </a:rPr>
              <a:t>Poticanje </a:t>
            </a:r>
            <a:r>
              <a:rPr lang="hr-HR" sz="2500" dirty="0">
                <a:solidFill>
                  <a:srgbClr val="00B050"/>
                </a:solidFill>
              </a:rPr>
              <a:t>akcija i programa za zdrav i čist </a:t>
            </a:r>
            <a:r>
              <a:rPr lang="hr-HR" sz="2500" dirty="0" smtClean="0">
                <a:solidFill>
                  <a:srgbClr val="00B050"/>
                </a:solidFill>
              </a:rPr>
              <a:t>okoliš  </a:t>
            </a:r>
          </a:p>
          <a:p>
            <a:pPr marL="0" indent="0">
              <a:buNone/>
            </a:pPr>
            <a:r>
              <a:rPr lang="hr-HR" sz="2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Eko škole, preventivne </a:t>
            </a:r>
            <a:r>
              <a:rPr lang="hr-HR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aktivnosti Javne ustanove za </a:t>
            </a:r>
            <a:r>
              <a:rPr lang="hr-HR" sz="2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upravljanje</a:t>
            </a:r>
          </a:p>
          <a:p>
            <a:pPr marL="0" indent="0">
              <a:buNone/>
            </a:pPr>
            <a:r>
              <a:rPr lang="hr-HR" sz="2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zaštićenim </a:t>
            </a:r>
            <a:r>
              <a:rPr lang="hr-HR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prirodnim vrijednostima na području </a:t>
            </a:r>
            <a:r>
              <a:rPr lang="hr-HR" sz="2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KZŽ, </a:t>
            </a:r>
            <a:endParaRPr lang="hr-HR" sz="2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hr-HR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sz="2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Podupiranje </a:t>
            </a:r>
            <a:r>
              <a:rPr lang="hr-HR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rada organizacija civilnog društva u području ekologije i </a:t>
            </a:r>
            <a:endParaRPr lang="hr-HR" sz="25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hr-HR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sz="2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zaštite </a:t>
            </a:r>
            <a:r>
              <a:rPr lang="hr-HR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okoliša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500" dirty="0" smtClean="0">
                <a:solidFill>
                  <a:srgbClr val="00B050"/>
                </a:solidFill>
              </a:rPr>
              <a:t>Provedba </a:t>
            </a:r>
            <a:r>
              <a:rPr lang="hr-HR" sz="2500" dirty="0">
                <a:solidFill>
                  <a:srgbClr val="00B050"/>
                </a:solidFill>
              </a:rPr>
              <a:t>programa zaštite prirodnih bogatstava te korištenja obnovljivih izvora </a:t>
            </a:r>
            <a:r>
              <a:rPr lang="hr-HR" sz="2500" dirty="0" smtClean="0">
                <a:solidFill>
                  <a:srgbClr val="00B050"/>
                </a:solidFill>
              </a:rPr>
              <a:t>energije </a:t>
            </a:r>
            <a:r>
              <a:rPr lang="hr-HR" sz="2500" dirty="0" smtClean="0"/>
              <a:t>-</a:t>
            </a:r>
            <a:r>
              <a:rPr lang="hr-HR" sz="2500" dirty="0" smtClean="0">
                <a:solidFill>
                  <a:srgbClr val="00B050"/>
                </a:solidFill>
              </a:rPr>
              <a:t> </a:t>
            </a:r>
            <a:r>
              <a:rPr lang="hr-HR" sz="2500" dirty="0" smtClean="0"/>
              <a:t>u suradnji sa REGEA-om</a:t>
            </a:r>
            <a:endParaRPr lang="hr-HR" sz="2500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sz="2500" dirty="0" smtClean="0">
                <a:solidFill>
                  <a:srgbClr val="00B050"/>
                </a:solidFill>
              </a:rPr>
              <a:t>Provedba </a:t>
            </a:r>
            <a:r>
              <a:rPr lang="hr-HR" sz="2500" dirty="0">
                <a:solidFill>
                  <a:srgbClr val="00B050"/>
                </a:solidFill>
              </a:rPr>
              <a:t>programa uređenja dječjih igrališta i drugih prostora za </a:t>
            </a:r>
            <a:r>
              <a:rPr lang="hr-HR" sz="2500" dirty="0" smtClean="0">
                <a:solidFill>
                  <a:srgbClr val="00B050"/>
                </a:solidFill>
              </a:rPr>
              <a:t>igru - </a:t>
            </a:r>
            <a:r>
              <a:rPr lang="hr-HR" sz="2500" dirty="0" smtClean="0">
                <a:solidFill>
                  <a:schemeClr val="bg2">
                    <a:lumMod val="50000"/>
                  </a:schemeClr>
                </a:solidFill>
              </a:rPr>
              <a:t>Asfaltiranje, </a:t>
            </a:r>
            <a:r>
              <a:rPr lang="hr-HR" sz="2500" dirty="0">
                <a:solidFill>
                  <a:schemeClr val="bg2">
                    <a:lumMod val="50000"/>
                  </a:schemeClr>
                </a:solidFill>
              </a:rPr>
              <a:t>sanacija i opremanje igrališta u OŠ </a:t>
            </a:r>
            <a:r>
              <a:rPr lang="hr-HR" sz="2500" dirty="0" err="1">
                <a:solidFill>
                  <a:schemeClr val="bg2">
                    <a:lumMod val="50000"/>
                  </a:schemeClr>
                </a:solidFill>
              </a:rPr>
              <a:t>Kraljevec</a:t>
            </a:r>
            <a:r>
              <a:rPr lang="hr-HR" sz="2500" dirty="0">
                <a:solidFill>
                  <a:schemeClr val="bg2">
                    <a:lumMod val="50000"/>
                  </a:schemeClr>
                </a:solidFill>
              </a:rPr>
              <a:t> na Sutli, OŠ </a:t>
            </a:r>
            <a:r>
              <a:rPr lang="hr-HR" sz="2500" dirty="0" err="1">
                <a:solidFill>
                  <a:schemeClr val="bg2">
                    <a:lumMod val="50000"/>
                  </a:schemeClr>
                </a:solidFill>
              </a:rPr>
              <a:t>Petrovsko</a:t>
            </a:r>
            <a:r>
              <a:rPr lang="hr-HR" sz="2500" dirty="0">
                <a:solidFill>
                  <a:schemeClr val="bg2">
                    <a:lumMod val="50000"/>
                  </a:schemeClr>
                </a:solidFill>
              </a:rPr>
              <a:t>, OŠ </a:t>
            </a:r>
            <a:r>
              <a:rPr lang="hr-HR" sz="2500" dirty="0" err="1">
                <a:solidFill>
                  <a:schemeClr val="bg2">
                    <a:lumMod val="50000"/>
                  </a:schemeClr>
                </a:solidFill>
              </a:rPr>
              <a:t>Konjščina</a:t>
            </a:r>
            <a:r>
              <a:rPr lang="hr-HR" sz="2500" dirty="0">
                <a:solidFill>
                  <a:schemeClr val="bg2">
                    <a:lumMod val="50000"/>
                  </a:schemeClr>
                </a:solidFill>
              </a:rPr>
              <a:t> i Hum na Sutli </a:t>
            </a:r>
            <a:r>
              <a:rPr lang="hr-HR" sz="2500" dirty="0" smtClean="0">
                <a:solidFill>
                  <a:schemeClr val="bg2">
                    <a:lumMod val="50000"/>
                  </a:schemeClr>
                </a:solidFill>
              </a:rPr>
              <a:t>- 600.000 kn</a:t>
            </a:r>
            <a:endParaRPr lang="hr-HR" sz="2500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044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rgbClr val="00B050"/>
                </a:solidFill>
              </a:rPr>
              <a:t>Provođenje akcija/programa za sigurnost djece u prometu</a:t>
            </a:r>
            <a:r>
              <a:rPr lang="hr-HR" sz="2800" dirty="0"/>
              <a:t>-Provođenje edukativnih i preventivnih radionica za predškolsku djecu „Promet nije šala ni opasnost mala“ i učenike 2. razreda </a:t>
            </a:r>
            <a:r>
              <a:rPr lang="hr-HR" sz="2800" dirty="0" smtClean="0"/>
              <a:t>OŠ- </a:t>
            </a:r>
            <a:r>
              <a:rPr lang="hr-HR" sz="2800" dirty="0"/>
              <a:t>„</a:t>
            </a:r>
            <a:r>
              <a:rPr lang="hr-HR" sz="2800" dirty="0" err="1"/>
              <a:t>Jumicar</a:t>
            </a:r>
            <a:r>
              <a:rPr lang="hr-HR" sz="2800" dirty="0"/>
              <a:t>“, nabava didaktičke opreme, nabava bicikala i izrada elemenata za biciklističke poligone, nabava </a:t>
            </a:r>
            <a:r>
              <a:rPr lang="hr-HR" sz="2800" dirty="0" err="1"/>
              <a:t>boostera</a:t>
            </a:r>
            <a:r>
              <a:rPr lang="hr-HR" sz="2800" dirty="0"/>
              <a:t> (sjedalica)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rgbClr val="00B050"/>
                </a:solidFill>
              </a:rPr>
              <a:t>Provedba akcija/programa za prevenciju vršnjačkog nasilja i nasilja u obitelji- </a:t>
            </a:r>
            <a:r>
              <a:rPr lang="hr-HR" sz="2800" dirty="0"/>
              <a:t>višegodišnji programi za programe udrugama koje pružaju podršku žrtvama nasilja-SOS telefon i savjetovalište u Zaboku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rgbClr val="00B050"/>
                </a:solidFill>
              </a:rPr>
              <a:t>Stvaranje uvjeta za smještaj majki i djece žrtava obiteljskog nasilja- </a:t>
            </a:r>
            <a:r>
              <a:rPr lang="hr-HR" sz="2800" dirty="0"/>
              <a:t>osnivanje skloništa za žrtve nasilja</a:t>
            </a:r>
          </a:p>
          <a:p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86615" y="639666"/>
            <a:ext cx="81831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hr-HR" sz="3200" dirty="0">
                <a:solidFill>
                  <a:srgbClr val="FF0000"/>
                </a:solidFill>
              </a:rPr>
              <a:t>SIGURNOST I DJETETOVO OKRUŽENJE</a:t>
            </a:r>
          </a:p>
        </p:txBody>
      </p:sp>
    </p:spTree>
    <p:extLst>
      <p:ext uri="{BB962C8B-B14F-4D97-AF65-F5344CB8AC3E}">
        <p14:creationId xmlns:p14="http://schemas.microsoft.com/office/powerpoint/2010/main" val="3565913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0" y="336360"/>
            <a:ext cx="10060040" cy="590891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hr-HR" sz="2800" dirty="0" smtClean="0">
                <a:solidFill>
                  <a:srgbClr val="FF0000"/>
                </a:solidFill>
              </a:rPr>
              <a:t>ODGOJ I OBRAZOVANJE, KULTURA,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2800" dirty="0" smtClean="0">
                <a:solidFill>
                  <a:srgbClr val="FF0000"/>
                </a:solidFill>
              </a:rPr>
              <a:t>SPORT I SLOBODNO VRIJEME DJECE</a:t>
            </a:r>
          </a:p>
          <a:p>
            <a:pPr marL="0" indent="0">
              <a:buNone/>
            </a:pPr>
            <a:endParaRPr lang="hr-HR" sz="2800" dirty="0" smtClean="0">
              <a:solidFill>
                <a:srgbClr val="00B0F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r-HR" sz="2400" dirty="0" smtClean="0">
                <a:solidFill>
                  <a:srgbClr val="00B050"/>
                </a:solidFill>
              </a:rPr>
              <a:t>Ulaganje </a:t>
            </a:r>
            <a:r>
              <a:rPr lang="hr-HR" sz="2400" dirty="0">
                <a:solidFill>
                  <a:srgbClr val="00B050"/>
                </a:solidFill>
              </a:rPr>
              <a:t>u obnovu obrazovnih ustanova, podizanje standarda rada </a:t>
            </a:r>
            <a:r>
              <a:rPr lang="hr-HR" sz="2400" dirty="0" smtClean="0">
                <a:solidFill>
                  <a:srgbClr val="00B050"/>
                </a:solidFill>
              </a:rPr>
              <a:t> u </a:t>
            </a:r>
            <a:r>
              <a:rPr lang="hr-HR" sz="2400" dirty="0">
                <a:solidFill>
                  <a:srgbClr val="00B050"/>
                </a:solidFill>
              </a:rPr>
              <a:t>obrazovnim </a:t>
            </a:r>
            <a:r>
              <a:rPr lang="hr-HR" sz="2400" dirty="0" smtClean="0">
                <a:solidFill>
                  <a:srgbClr val="00B050"/>
                </a:solidFill>
              </a:rPr>
              <a:t>ustanovama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dirty="0" smtClean="0">
                <a:solidFill>
                  <a:srgbClr val="00B050"/>
                </a:solidFill>
              </a:rPr>
              <a:t>   </a:t>
            </a:r>
            <a:r>
              <a:rPr lang="hr-HR" sz="2400" dirty="0" smtClean="0"/>
              <a:t>- </a:t>
            </a:r>
            <a:r>
              <a:rPr lang="hr-HR" sz="2400" dirty="0" err="1" smtClean="0"/>
              <a:t>dec</a:t>
            </a:r>
            <a:r>
              <a:rPr lang="hr-HR" sz="2400" dirty="0" smtClean="0"/>
              <a:t>. sredstva: OŠ - 27.714.841 kn, SŠ-13.151.522 kn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dirty="0" smtClean="0"/>
              <a:t>   - energetska obnova </a:t>
            </a:r>
            <a:r>
              <a:rPr lang="hr-HR" sz="2400" dirty="0"/>
              <a:t>6 škola (Hum na Sutli, Pregrada, Zabok 17,2 </a:t>
            </a:r>
            <a:r>
              <a:rPr lang="hr-HR" sz="2400" dirty="0" err="1"/>
              <a:t>mil</a:t>
            </a:r>
            <a:r>
              <a:rPr lang="hr-HR" sz="2400" dirty="0" smtClean="0"/>
              <a:t>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dirty="0" smtClean="0"/>
              <a:t>     kn + </a:t>
            </a:r>
            <a:r>
              <a:rPr lang="hr-HR" sz="2400" dirty="0" err="1" smtClean="0"/>
              <a:t>Đurmanec</a:t>
            </a:r>
            <a:r>
              <a:rPr lang="hr-HR" sz="2400" dirty="0"/>
              <a:t>, G. Stubica, Kumrovec 24,1 </a:t>
            </a:r>
            <a:r>
              <a:rPr lang="hr-HR" sz="2400" dirty="0" err="1"/>
              <a:t>mil</a:t>
            </a:r>
            <a:r>
              <a:rPr lang="hr-HR" sz="2400" dirty="0"/>
              <a:t>. kn)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dirty="0" smtClean="0"/>
              <a:t>   - Izgradnja </a:t>
            </a:r>
            <a:r>
              <a:rPr lang="hr-HR" sz="2400" dirty="0"/>
              <a:t>sportskih dvorana u </a:t>
            </a:r>
            <a:r>
              <a:rPr lang="hr-HR" sz="2400" dirty="0" err="1"/>
              <a:t>Hrašćini</a:t>
            </a:r>
            <a:r>
              <a:rPr lang="hr-HR" sz="2400" dirty="0"/>
              <a:t>, Zlatar Bistrici i </a:t>
            </a:r>
            <a:r>
              <a:rPr lang="hr-HR" sz="2400" dirty="0" err="1" smtClean="0"/>
              <a:t>Đurmancu</a:t>
            </a:r>
            <a:r>
              <a:rPr lang="hr-HR" sz="2400" dirty="0" smtClean="0"/>
              <a:t> –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dirty="0" smtClean="0"/>
              <a:t>     45 </a:t>
            </a:r>
            <a:r>
              <a:rPr lang="hr-HR" sz="2400" dirty="0" err="1" smtClean="0"/>
              <a:t>mil</a:t>
            </a:r>
            <a:r>
              <a:rPr lang="hr-HR" sz="2400" dirty="0" smtClean="0"/>
              <a:t> kn </a:t>
            </a:r>
          </a:p>
          <a:p>
            <a:pPr algn="just" fontAlgn="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r-HR" sz="2400" dirty="0" smtClean="0">
                <a:solidFill>
                  <a:srgbClr val="00B050"/>
                </a:solidFill>
              </a:rPr>
              <a:t>Sufinanciranje </a:t>
            </a:r>
            <a:r>
              <a:rPr lang="hr-HR" sz="2400" dirty="0">
                <a:solidFill>
                  <a:srgbClr val="00B050"/>
                </a:solidFill>
              </a:rPr>
              <a:t>prijevoza učenika i djece s teškoćama u </a:t>
            </a:r>
            <a:r>
              <a:rPr lang="hr-HR" sz="2400" dirty="0" smtClean="0">
                <a:solidFill>
                  <a:srgbClr val="00B050"/>
                </a:solidFill>
              </a:rPr>
              <a:t>razvoju</a:t>
            </a:r>
          </a:p>
          <a:p>
            <a:pPr marL="0" indent="0" algn="just" fontAlgn="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hr-H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3.600.000 kn + 380.000 kn djeca s teškoćama u razvoju</a:t>
            </a:r>
            <a:endParaRPr lang="hr-H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fontAlgn="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r-HR" sz="2400" kern="1200" dirty="0" smtClean="0">
                <a:solidFill>
                  <a:srgbClr val="00B050"/>
                </a:solidFill>
                <a:latin typeface="Arial" panose="020B0604020202020204" pitchFamily="34" charset="0"/>
              </a:rPr>
              <a:t>Integracija </a:t>
            </a:r>
            <a:r>
              <a:rPr lang="hr-HR" sz="2400" kern="1200" dirty="0">
                <a:solidFill>
                  <a:srgbClr val="00B050"/>
                </a:solidFill>
                <a:latin typeface="Arial" panose="020B0604020202020204" pitchFamily="34" charset="0"/>
              </a:rPr>
              <a:t>djece s posebnim potrebama u redoviti </a:t>
            </a:r>
            <a:r>
              <a:rPr lang="hr-HR" sz="2400" kern="1200" dirty="0" smtClean="0">
                <a:solidFill>
                  <a:srgbClr val="00B050"/>
                </a:solidFill>
                <a:latin typeface="Arial" panose="020B0604020202020204" pitchFamily="34" charset="0"/>
              </a:rPr>
              <a:t>odgojno -</a:t>
            </a:r>
          </a:p>
          <a:p>
            <a:pPr marL="0" indent="0" algn="just" fontAlgn="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kern="1200" dirty="0" smtClean="0">
                <a:solidFill>
                  <a:srgbClr val="00B050"/>
                </a:solidFill>
                <a:latin typeface="Arial" panose="020B0604020202020204" pitchFamily="34" charset="0"/>
              </a:rPr>
              <a:t>    obrazovni sustav</a:t>
            </a:r>
          </a:p>
          <a:p>
            <a:pPr marL="0" indent="0" algn="just" fontAlgn="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kern="1200" dirty="0" smtClean="0">
                <a:latin typeface="Arial" panose="020B0604020202020204" pitchFamily="34" charset="0"/>
              </a:rPr>
              <a:t>    Projekt Baltazar-2.500.000 kn; godišnje 100 - 110 djece </a:t>
            </a:r>
          </a:p>
          <a:p>
            <a:pPr algn="just" fontAlgn="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r-HR" sz="2400" kern="1200" dirty="0" smtClean="0">
                <a:solidFill>
                  <a:srgbClr val="00B050"/>
                </a:solidFill>
                <a:latin typeface="Arial" panose="020B0604020202020204" pitchFamily="34" charset="0"/>
              </a:rPr>
              <a:t>Podrška darovitoj djeci </a:t>
            </a:r>
            <a:r>
              <a:rPr lang="hr-HR" sz="2400" kern="1200" dirty="0" smtClean="0">
                <a:solidFill>
                  <a:schemeClr val="tx2"/>
                </a:solidFill>
                <a:latin typeface="Arial" panose="020B0604020202020204" pitchFamily="34" charset="0"/>
              </a:rPr>
              <a:t>150.000 kn + LUMEN 1 </a:t>
            </a:r>
            <a:r>
              <a:rPr lang="hr-HR" sz="2400" kern="1200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mil</a:t>
            </a:r>
            <a:r>
              <a:rPr lang="hr-HR" sz="2400" kern="1200" dirty="0" smtClean="0">
                <a:solidFill>
                  <a:schemeClr val="tx2"/>
                </a:solidFill>
                <a:latin typeface="Arial" panose="020B0604020202020204" pitchFamily="34" charset="0"/>
              </a:rPr>
              <a:t> kn</a:t>
            </a:r>
            <a:endParaRPr lang="hr-HR" sz="24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just" fontAlgn="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r-HR" sz="2400" kern="1200" dirty="0" smtClean="0">
                <a:solidFill>
                  <a:srgbClr val="00B050"/>
                </a:solidFill>
                <a:latin typeface="Arial" panose="020B0604020202020204" pitchFamily="34" charset="0"/>
              </a:rPr>
              <a:t>Ulaganje </a:t>
            </a:r>
            <a:r>
              <a:rPr lang="hr-HR" sz="2400" kern="1200" dirty="0">
                <a:solidFill>
                  <a:srgbClr val="00B050"/>
                </a:solidFill>
                <a:latin typeface="Arial" panose="020B0604020202020204" pitchFamily="34" charset="0"/>
              </a:rPr>
              <a:t>u predškolski odgoj djece s teškoćama u </a:t>
            </a:r>
            <a:r>
              <a:rPr lang="hr-HR" sz="2400" kern="1200" dirty="0" smtClean="0">
                <a:solidFill>
                  <a:srgbClr val="00B050"/>
                </a:solidFill>
                <a:latin typeface="Arial" panose="020B0604020202020204" pitchFamily="34" charset="0"/>
              </a:rPr>
              <a:t>razvoju-</a:t>
            </a:r>
            <a:r>
              <a:rPr lang="hr-HR" sz="2400" kern="1200" dirty="0" smtClean="0">
                <a:solidFill>
                  <a:schemeClr val="tx2"/>
                </a:solidFill>
                <a:latin typeface="Arial" panose="020B0604020202020204" pitchFamily="34" charset="0"/>
              </a:rPr>
              <a:t>215.000 kn</a:t>
            </a:r>
            <a:endParaRPr lang="hr-HR" sz="2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527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>
                <a:solidFill>
                  <a:srgbClr val="00B050"/>
                </a:solidFill>
              </a:rPr>
              <a:t>Stipendiranje </a:t>
            </a:r>
            <a:r>
              <a:rPr lang="hr-HR" sz="2400" dirty="0" smtClean="0">
                <a:solidFill>
                  <a:srgbClr val="00B050"/>
                </a:solidFill>
              </a:rPr>
              <a:t>učenika </a:t>
            </a:r>
            <a:r>
              <a:rPr lang="hr-HR" sz="2400" dirty="0" smtClean="0"/>
              <a:t>-1.426.000 kn (uključeno po </a:t>
            </a:r>
            <a:r>
              <a:rPr lang="hr-HR" sz="2400" dirty="0" err="1" smtClean="0"/>
              <a:t>kateg</a:t>
            </a:r>
            <a:r>
              <a:rPr lang="hr-HR" sz="2400" dirty="0" smtClean="0"/>
              <a:t>. HOO i odluci Župana)</a:t>
            </a:r>
            <a:endParaRPr lang="hr-HR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>
                <a:solidFill>
                  <a:srgbClr val="00B050"/>
                </a:solidFill>
              </a:rPr>
              <a:t>Omogućavanje </a:t>
            </a:r>
            <a:r>
              <a:rPr lang="hr-HR" sz="2400" dirty="0">
                <a:solidFill>
                  <a:srgbClr val="00B050"/>
                </a:solidFill>
              </a:rPr>
              <a:t>produženog boravka djece u odgojno-obrazovnim </a:t>
            </a:r>
            <a:r>
              <a:rPr lang="hr-HR" sz="2400" dirty="0" smtClean="0">
                <a:solidFill>
                  <a:srgbClr val="00B050"/>
                </a:solidFill>
              </a:rPr>
              <a:t>ustanovama - </a:t>
            </a:r>
            <a:r>
              <a:rPr lang="hr-HR" sz="2400" dirty="0" smtClean="0"/>
              <a:t>izrađen novi pravilnik, preko 500 učenika zainteresirano</a:t>
            </a:r>
            <a:endParaRPr lang="hr-HR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>
                <a:solidFill>
                  <a:srgbClr val="00B050"/>
                </a:solidFill>
              </a:rPr>
              <a:t>Poticanje </a:t>
            </a:r>
            <a:r>
              <a:rPr lang="hr-HR" sz="2400" dirty="0">
                <a:solidFill>
                  <a:srgbClr val="00B050"/>
                </a:solidFill>
              </a:rPr>
              <a:t>izvannastavnih sadržaja </a:t>
            </a:r>
            <a:r>
              <a:rPr lang="hr-HR" sz="2400" dirty="0"/>
              <a:t>(strani jezici, informatika, kibernetika, poduzetništvo i sl</a:t>
            </a:r>
            <a:r>
              <a:rPr lang="hr-HR" sz="2400" dirty="0" smtClean="0"/>
              <a:t>.) - 520.000 kn natjecanja; dječja olimpijada, građanski odgoj; 220.000 kn sportska natjecanja</a:t>
            </a:r>
            <a:endParaRPr lang="hr-HR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>
                <a:solidFill>
                  <a:srgbClr val="00B050"/>
                </a:solidFill>
              </a:rPr>
              <a:t>Akcije za populariziranje kulturnih, stvaralačkih i sportskih aktivnosti i povećanje njihove dostupnosti, posebice socijalno isključenim </a:t>
            </a:r>
            <a:r>
              <a:rPr lang="hr-HR" sz="2400" dirty="0">
                <a:solidFill>
                  <a:srgbClr val="00B050"/>
                </a:solidFill>
              </a:rPr>
              <a:t>skupinama </a:t>
            </a:r>
            <a:r>
              <a:rPr lang="hr-HR" sz="2400" dirty="0" smtClean="0">
                <a:solidFill>
                  <a:srgbClr val="00B050"/>
                </a:solidFill>
              </a:rPr>
              <a:t>djece </a:t>
            </a:r>
            <a:r>
              <a:rPr lang="hr-HR" sz="2400" dirty="0" smtClean="0"/>
              <a:t>- Podupiranje </a:t>
            </a:r>
            <a:r>
              <a:rPr lang="hr-HR" sz="2400" dirty="0"/>
              <a:t>rada Županijskog školskog sportskog saveza</a:t>
            </a:r>
            <a:r>
              <a:rPr lang="hr-HR" sz="2400" dirty="0" smtClean="0"/>
              <a:t>, </a:t>
            </a:r>
            <a:r>
              <a:rPr lang="hr-HR" sz="2400" dirty="0"/>
              <a:t>organizacija događanja poput smotre dječjeg kulturno umjetničkog stvaralaštva i športskih natjecanja učenika osnovnih i srednjih škola, olimpijade dječjih vrtića, Međunarodnog Kiki film festivala, Novigradskog proljeća 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400" dirty="0" smtClean="0">
              <a:solidFill>
                <a:srgbClr val="00B050"/>
              </a:solidFill>
            </a:endParaRPr>
          </a:p>
          <a:p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0" y="421059"/>
            <a:ext cx="85464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ODGOJ I OBRAZOVANJE, KULTURA,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SPORT I SLOBODNO VRIJEME DJECE</a:t>
            </a:r>
            <a:endParaRPr lang="hr-H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170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0" y="346903"/>
            <a:ext cx="9768115" cy="590891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hr-HR" sz="2800" dirty="0">
                <a:solidFill>
                  <a:srgbClr val="FF0000"/>
                </a:solidFill>
              </a:rPr>
              <a:t>KVALITETA I DOSTUPNOST SOCIJALNE ZAŠTITE I SOCIJALNIH USLUGA, PODRŠKA </a:t>
            </a:r>
            <a:r>
              <a:rPr lang="hr-HR" sz="2800" dirty="0" smtClean="0">
                <a:solidFill>
                  <a:srgbClr val="FF0000"/>
                </a:solidFill>
              </a:rPr>
              <a:t>CIVILNOM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2800" dirty="0" smtClean="0">
                <a:solidFill>
                  <a:srgbClr val="FF0000"/>
                </a:solidFill>
              </a:rPr>
              <a:t>DRUŠTVU </a:t>
            </a:r>
            <a:r>
              <a:rPr lang="hr-HR" sz="2800" dirty="0">
                <a:solidFill>
                  <a:srgbClr val="FF0000"/>
                </a:solidFill>
              </a:rPr>
              <a:t>TE RODITELJIMA I </a:t>
            </a:r>
            <a:r>
              <a:rPr lang="hr-HR" sz="2800" dirty="0" smtClean="0">
                <a:solidFill>
                  <a:srgbClr val="FF0000"/>
                </a:solidFill>
              </a:rPr>
              <a:t>OBITELJI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>
                <a:solidFill>
                  <a:srgbClr val="00B050"/>
                </a:solidFill>
              </a:rPr>
              <a:t>Postojanje </a:t>
            </a:r>
            <a:r>
              <a:rPr lang="hr-HR" sz="2400" dirty="0">
                <a:solidFill>
                  <a:srgbClr val="00B050"/>
                </a:solidFill>
              </a:rPr>
              <a:t>akcija i programa za djecu i obitelji koje žive u teškim životnim </a:t>
            </a:r>
            <a:r>
              <a:rPr lang="hr-HR" sz="2400" dirty="0" smtClean="0">
                <a:solidFill>
                  <a:srgbClr val="00B050"/>
                </a:solidFill>
              </a:rPr>
              <a:t>uvjetima </a:t>
            </a:r>
            <a:r>
              <a:rPr lang="hr-HR" sz="2400" dirty="0" smtClean="0"/>
              <a:t>- prava iz socijalnog programa </a:t>
            </a:r>
            <a:r>
              <a:rPr lang="hr-HR" sz="2400" dirty="0"/>
              <a:t>KZŽ- </a:t>
            </a:r>
            <a:r>
              <a:rPr lang="hr-HR" sz="2400" dirty="0" smtClean="0"/>
              <a:t>jednokratne novčane pomoći - 275.000 kn, pružanje </a:t>
            </a:r>
            <a:r>
              <a:rPr lang="hr-HR" sz="2400" dirty="0"/>
              <a:t>organizirane pomoći kroz suradnju s </a:t>
            </a:r>
            <a:r>
              <a:rPr lang="hr-HR" sz="2400" dirty="0" smtClean="0"/>
              <a:t>CZSS i JLS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>
                <a:solidFill>
                  <a:srgbClr val="00B050"/>
                </a:solidFill>
              </a:rPr>
              <a:t>Postojanje </a:t>
            </a:r>
            <a:r>
              <a:rPr lang="hr-HR" sz="2400" dirty="0">
                <a:solidFill>
                  <a:srgbClr val="00B050"/>
                </a:solidFill>
              </a:rPr>
              <a:t>mobilnih stručnih timova i osiguranje pružanja socijalnih i zdravstvenih usluga </a:t>
            </a:r>
            <a:endParaRPr lang="hr-HR" sz="2400" dirty="0" smtClean="0">
              <a:solidFill>
                <a:srgbClr val="00B05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2400" dirty="0" smtClean="0"/>
              <a:t>    Širenje i opremanje mreže pružatelja socijalnih i zdravstvenih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2400" dirty="0"/>
              <a:t> </a:t>
            </a:r>
            <a:r>
              <a:rPr lang="hr-HR" sz="2400" dirty="0" smtClean="0"/>
              <a:t>   usluga (</a:t>
            </a:r>
            <a:r>
              <a:rPr lang="hr-HR" sz="2400" dirty="0" err="1" smtClean="0"/>
              <a:t>logopedskih</a:t>
            </a:r>
            <a:r>
              <a:rPr lang="hr-HR" sz="2400" dirty="0" smtClean="0"/>
              <a:t> kabineta, senzorne dvorane itd.)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>
                <a:solidFill>
                  <a:srgbClr val="00B050"/>
                </a:solidFill>
              </a:rPr>
              <a:t>Poticanje </a:t>
            </a:r>
            <a:r>
              <a:rPr lang="hr-HR" sz="2400" dirty="0">
                <a:solidFill>
                  <a:srgbClr val="00B050"/>
                </a:solidFill>
              </a:rPr>
              <a:t>i pomaganje rada organizacija civilnog društva koje rade s djecom i za </a:t>
            </a:r>
            <a:r>
              <a:rPr lang="hr-HR" sz="2400" dirty="0" smtClean="0">
                <a:solidFill>
                  <a:srgbClr val="00B050"/>
                </a:solidFill>
              </a:rPr>
              <a:t>djecu </a:t>
            </a:r>
            <a:r>
              <a:rPr lang="hr-HR" sz="2400" dirty="0" smtClean="0"/>
              <a:t>- višegodišnji program centra za mlade, financiranje udruga kroz Natječaj (cca 200.000 za projekte koji uključuju djecu)</a:t>
            </a:r>
            <a:endParaRPr lang="hr-H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14874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04152" y="637975"/>
            <a:ext cx="9768115" cy="5908919"/>
          </a:xfrm>
        </p:spPr>
        <p:txBody>
          <a:bodyPr/>
          <a:lstStyle/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OSTVARIVANJE DJEČJIH PRAVA </a:t>
            </a:r>
          </a:p>
        </p:txBody>
      </p:sp>
      <p:sp>
        <p:nvSpPr>
          <p:cNvPr id="4" name="Pravokutnik 3"/>
          <p:cNvSpPr/>
          <p:nvPr/>
        </p:nvSpPr>
        <p:spPr>
          <a:xfrm>
            <a:off x="374754" y="1499015"/>
            <a:ext cx="8679305" cy="6215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r-HR" dirty="0">
                <a:solidFill>
                  <a:srgbClr val="00B05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Osnivanje i aktivan rad dječjih participativnih tijela  na lokalnom i regionalnom nivou </a:t>
            </a:r>
            <a:endParaRPr lang="hr-HR" dirty="0" smtClean="0">
              <a:solidFill>
                <a:srgbClr val="00B05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r-HR" dirty="0" smtClean="0">
                <a:solidFill>
                  <a:srgbClr val="00B05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Promocija </a:t>
            </a:r>
            <a:r>
              <a:rPr lang="hr-HR" dirty="0">
                <a:solidFill>
                  <a:srgbClr val="00B05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dječjih </a:t>
            </a:r>
            <a:r>
              <a:rPr lang="hr-HR" dirty="0" smtClean="0">
                <a:solidFill>
                  <a:srgbClr val="00B05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prava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r-HR" dirty="0" smtClean="0">
                <a:solidFill>
                  <a:srgbClr val="00B05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Edukacija </a:t>
            </a:r>
            <a:r>
              <a:rPr lang="hr-HR" dirty="0">
                <a:solidFill>
                  <a:srgbClr val="00B05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djece i odraslih o dječjim </a:t>
            </a:r>
            <a:r>
              <a:rPr lang="hr-HR" dirty="0" smtClean="0">
                <a:solidFill>
                  <a:srgbClr val="00B05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pravima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r-HR" dirty="0" smtClean="0">
                <a:solidFill>
                  <a:srgbClr val="00B05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Poticanje </a:t>
            </a:r>
            <a:r>
              <a:rPr lang="hr-HR" dirty="0">
                <a:solidFill>
                  <a:srgbClr val="00B05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djelovanja dječjih participativnih tijela </a:t>
            </a:r>
            <a:r>
              <a:rPr lang="hr-HR" dirty="0">
                <a:ea typeface="Calibri" panose="020F0502020204030204" pitchFamily="34" charset="0"/>
                <a:cs typeface="Arial" panose="020B0604020202020204" pitchFamily="34" charset="0"/>
              </a:rPr>
              <a:t>(Dječje vijeće, Dječji forum, vijeća učenika i sl.)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r-HR" dirty="0" smtClean="0">
                <a:solidFill>
                  <a:srgbClr val="00B05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Aktivnosti KZŽ: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r-HR" dirty="0" smtClean="0">
                <a:ea typeface="Calibri" panose="020F0502020204030204" pitchFamily="34" charset="0"/>
                <a:cs typeface="Arial" panose="020B0604020202020204" pitchFamily="34" charset="0"/>
              </a:rPr>
              <a:t>-   Donijet dječji proračun za 2019. godinu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hr-HR" dirty="0" smtClean="0">
                <a:ea typeface="Calibri" panose="020F0502020204030204" pitchFamily="34" charset="0"/>
                <a:cs typeface="Arial" panose="020B0604020202020204" pitchFamily="34" charset="0"/>
              </a:rPr>
              <a:t>Održan sastanak župana s dječjim gradonačelnicima/ama i načelnicima/ama u </a:t>
            </a:r>
            <a:r>
              <a:rPr lang="hr-HR" dirty="0" err="1" smtClean="0">
                <a:ea typeface="Calibri" panose="020F0502020204030204" pitchFamily="34" charset="0"/>
                <a:cs typeface="Arial" panose="020B0604020202020204" pitchFamily="34" charset="0"/>
              </a:rPr>
              <a:t>Bedekovčini</a:t>
            </a:r>
            <a:r>
              <a:rPr lang="hr-HR" dirty="0" smtClean="0">
                <a:ea typeface="Calibri" panose="020F0502020204030204" pitchFamily="34" charset="0"/>
                <a:cs typeface="Arial" panose="020B0604020202020204" pitchFamily="34" charset="0"/>
              </a:rPr>
              <a:t> (18 lipnja 2019.)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hr-HR" dirty="0" smtClean="0">
                <a:ea typeface="Calibri" panose="020F0502020204030204" pitchFamily="34" charset="0"/>
                <a:cs typeface="Arial" panose="020B0604020202020204" pitchFamily="34" charset="0"/>
              </a:rPr>
              <a:t>Participativni dječji proračun u vrijednosti 100.000 kn</a:t>
            </a:r>
            <a:endParaRPr lang="hr-HR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813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 algn="ctr">
              <a:buNone/>
            </a:pPr>
            <a:endParaRPr lang="hr-HR" b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hr-HR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hr-HR" b="1" dirty="0" smtClean="0">
                <a:solidFill>
                  <a:srgbClr val="00B050"/>
                </a:solidFill>
              </a:rPr>
              <a:t>Hvala na pozornosti!</a:t>
            </a:r>
          </a:p>
          <a:p>
            <a:pPr marL="0" indent="0" algn="ctr">
              <a:buNone/>
            </a:pPr>
            <a:r>
              <a:rPr lang="hr-HR" b="1" dirty="0" smtClean="0">
                <a:solidFill>
                  <a:srgbClr val="00B050"/>
                </a:solidFill>
              </a:rPr>
              <a:t>Hvala na </a:t>
            </a:r>
            <a:r>
              <a:rPr lang="hr-HR" b="1" smtClean="0">
                <a:solidFill>
                  <a:srgbClr val="00B050"/>
                </a:solidFill>
              </a:rPr>
              <a:t>suradnji!</a:t>
            </a:r>
            <a:endParaRPr lang="hr-HR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133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zervirano mjesto sadržaja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52" y="1522414"/>
            <a:ext cx="7421875" cy="5566406"/>
          </a:xfrm>
        </p:spPr>
      </p:pic>
    </p:spTree>
    <p:extLst>
      <p:ext uri="{BB962C8B-B14F-4D97-AF65-F5344CB8AC3E}">
        <p14:creationId xmlns:p14="http://schemas.microsoft.com/office/powerpoint/2010/main" val="3899405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04151" y="622986"/>
            <a:ext cx="9768115" cy="5908919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Ciljevi: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1</a:t>
            </a:r>
            <a:r>
              <a:rPr lang="hr-HR" dirty="0"/>
              <a:t>.	Poboljšanje medicinske skrbi za rodilje i djecu</a:t>
            </a:r>
          </a:p>
          <a:p>
            <a:pPr marL="0" indent="0">
              <a:buNone/>
            </a:pPr>
            <a:r>
              <a:rPr lang="hr-HR" dirty="0" smtClean="0"/>
              <a:t>   2</a:t>
            </a:r>
            <a:r>
              <a:rPr lang="hr-HR" dirty="0"/>
              <a:t>.	Promicanje dojenja kao prirodnog </a:t>
            </a:r>
            <a:r>
              <a:rPr lang="hr-HR" dirty="0" smtClean="0"/>
              <a:t>načina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</a:t>
            </a:r>
            <a:r>
              <a:rPr lang="hr-HR" dirty="0"/>
              <a:t>ishrane koji osigurava zdrav rast i razvoj</a:t>
            </a:r>
          </a:p>
          <a:p>
            <a:pPr marL="0" indent="0">
              <a:buNone/>
            </a:pPr>
            <a:r>
              <a:rPr lang="hr-HR" dirty="0" smtClean="0"/>
              <a:t>   3</a:t>
            </a:r>
            <a:r>
              <a:rPr lang="hr-HR" dirty="0"/>
              <a:t>.	Potpore obiteljima u </a:t>
            </a:r>
            <a:r>
              <a:rPr lang="hr-HR" dirty="0" smtClean="0"/>
              <a:t>riziku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4</a:t>
            </a:r>
            <a:r>
              <a:rPr lang="hr-HR" dirty="0"/>
              <a:t>.	Potpore djeci s teškoćama u razvoju u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školovanju </a:t>
            </a:r>
            <a:r>
              <a:rPr lang="hr-HR" dirty="0"/>
              <a:t>i integraciji 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21763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144191" y="697936"/>
            <a:ext cx="9768115" cy="5908919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Ciljevi 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 smtClean="0"/>
              <a:t>    5</a:t>
            </a:r>
            <a:r>
              <a:rPr lang="hr-HR" dirty="0"/>
              <a:t>.	Širenje i unapređenje mreže usluga rane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intervencije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    6</a:t>
            </a:r>
            <a:r>
              <a:rPr lang="hr-HR" dirty="0"/>
              <a:t>.	Razvoj pozitivnih stavova i usvajanje zdravih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stilova </a:t>
            </a:r>
            <a:r>
              <a:rPr lang="hr-HR" dirty="0"/>
              <a:t>života djece i mladih</a:t>
            </a:r>
          </a:p>
          <a:p>
            <a:pPr marL="0" indent="0">
              <a:buNone/>
            </a:pPr>
            <a:r>
              <a:rPr lang="hr-HR" dirty="0" smtClean="0"/>
              <a:t>    7</a:t>
            </a:r>
            <a:r>
              <a:rPr lang="hr-HR" dirty="0"/>
              <a:t>.	Razvoj mreže usluga za djecu i obitelji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72380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="" xmlns:a16="http://schemas.microsoft.com/office/drawing/2014/main" id="{51AC323B-C46D-45BA-9FFC-A2995A578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  </a:t>
            </a:r>
            <a:endParaRPr lang="hr-HR" b="1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hr-HR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hr-HR" b="1" dirty="0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Ukupna vrijednost Dječjeg proračuna: 128.653.495 kn</a:t>
            </a:r>
          </a:p>
          <a:p>
            <a:pPr>
              <a:buFontTx/>
              <a:buChar char="-"/>
            </a:pPr>
            <a:r>
              <a:rPr lang="hr-HR" b="1" dirty="0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Obrazovanje: 83 </a:t>
            </a:r>
            <a:r>
              <a:rPr lang="hr-HR" b="1" dirty="0" err="1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</a:t>
            </a:r>
            <a:r>
              <a:rPr lang="hr-HR" b="1" dirty="0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kuna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hr-HR" b="1" dirty="0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Energetska obnova OŠ: 17,2 </a:t>
            </a:r>
            <a:r>
              <a:rPr lang="hr-HR" b="1" dirty="0" err="1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</a:t>
            </a:r>
            <a:r>
              <a:rPr lang="hr-HR" b="1" dirty="0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kuna</a:t>
            </a:r>
          </a:p>
          <a:p>
            <a:pPr>
              <a:buFontTx/>
              <a:buChar char="-"/>
            </a:pPr>
            <a:r>
              <a:rPr lang="hr-HR" b="1" dirty="0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Zdravstvo: 4,9 </a:t>
            </a:r>
            <a:r>
              <a:rPr lang="hr-HR" b="1" dirty="0" err="1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</a:t>
            </a:r>
            <a:r>
              <a:rPr lang="hr-HR" b="1" dirty="0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kuna</a:t>
            </a:r>
          </a:p>
          <a:p>
            <a:pPr>
              <a:buFontTx/>
              <a:buChar char="-"/>
            </a:pPr>
            <a:r>
              <a:rPr lang="hr-HR" b="1" dirty="0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Socijalna skrb: 635.000 kuna</a:t>
            </a:r>
          </a:p>
          <a:p>
            <a:pPr>
              <a:buFontTx/>
              <a:buChar char="-"/>
            </a:pPr>
            <a:r>
              <a:rPr lang="hr-HR" b="1" dirty="0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Kultura: 275.000 kuna</a:t>
            </a:r>
          </a:p>
          <a:p>
            <a:pPr marL="0" indent="0">
              <a:buNone/>
            </a:pPr>
            <a:endParaRPr lang="hr-HR" b="1" dirty="0" smtClean="0">
              <a:solidFill>
                <a:srgbClr val="FF0000"/>
              </a:solidFill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174171" y="602522"/>
            <a:ext cx="1015408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b="1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endParaRPr lang="hr-HR" sz="32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r>
              <a:rPr lang="hr-HR" sz="3200" b="1" dirty="0" smtClean="0">
                <a:solidFill>
                  <a:srgbClr val="FF0000"/>
                </a:solidFill>
              </a:rPr>
              <a:t>   </a:t>
            </a:r>
            <a:endParaRPr lang="hr-HR" sz="3200" b="1" dirty="0">
              <a:solidFill>
                <a:srgbClr val="FF0000"/>
              </a:solidFill>
            </a:endParaRPr>
          </a:p>
        </p:txBody>
      </p:sp>
      <p:sp>
        <p:nvSpPr>
          <p:cNvPr id="4" name="Zaobljeni pravokutnik 3"/>
          <p:cNvSpPr/>
          <p:nvPr/>
        </p:nvSpPr>
        <p:spPr>
          <a:xfrm>
            <a:off x="1153391" y="1604924"/>
            <a:ext cx="7512627" cy="888296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3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  <a:r>
              <a:rPr lang="hr-H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Dječji </a:t>
            </a:r>
            <a:r>
              <a:rPr lang="hr-H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proračun za 2019. godinu</a:t>
            </a:r>
          </a:p>
        </p:txBody>
      </p:sp>
    </p:spTree>
    <p:extLst>
      <p:ext uri="{BB962C8B-B14F-4D97-AF65-F5344CB8AC3E}">
        <p14:creationId xmlns:p14="http://schemas.microsoft.com/office/powerpoint/2010/main" val="163932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174171" y="593005"/>
            <a:ext cx="9768115" cy="6827126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DEMOGRAFIJA</a:t>
            </a:r>
            <a:endParaRPr lang="hr-HR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hr-HR" sz="2400" dirty="0" smtClean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 smtClean="0">
                <a:solidFill>
                  <a:srgbClr val="00B050"/>
                </a:solidFill>
              </a:rPr>
              <a:t>Pomoć </a:t>
            </a:r>
            <a:r>
              <a:rPr lang="hr-HR" sz="2800" dirty="0">
                <a:solidFill>
                  <a:srgbClr val="00B050"/>
                </a:solidFill>
              </a:rPr>
              <a:t>za </a:t>
            </a:r>
            <a:r>
              <a:rPr lang="hr-HR" sz="2800" dirty="0" smtClean="0">
                <a:solidFill>
                  <a:srgbClr val="00B050"/>
                </a:solidFill>
              </a:rPr>
              <a:t>novorođenčad </a:t>
            </a:r>
            <a:r>
              <a:rPr lang="hr-HR" sz="2800" dirty="0" smtClean="0"/>
              <a:t>– za treće i svako daljnje dijete, planirano 250.000 kn u 2019.), u 2018. god. 184 zahtjeva (257.000 kn)</a:t>
            </a:r>
            <a:endParaRPr lang="hr-H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rgbClr val="00B050"/>
                </a:solidFill>
              </a:rPr>
              <a:t>Pomoć mladim </a:t>
            </a:r>
            <a:r>
              <a:rPr lang="hr-HR" sz="2800" dirty="0" smtClean="0">
                <a:solidFill>
                  <a:srgbClr val="00B050"/>
                </a:solidFill>
              </a:rPr>
              <a:t>obiteljima </a:t>
            </a:r>
            <a:r>
              <a:rPr lang="hr-HR" sz="2800" dirty="0" smtClean="0"/>
              <a:t>- 275.000 kn, iz </a:t>
            </a:r>
            <a:r>
              <a:rPr lang="hr-HR" sz="2800" dirty="0" err="1" smtClean="0"/>
              <a:t>soc</a:t>
            </a:r>
            <a:r>
              <a:rPr lang="hr-HR" sz="2800" dirty="0" smtClean="0"/>
              <a:t>. programa, u suradnji s JLS i CZSS, troškovi stanovanja, liječenja, školovanje djece </a:t>
            </a:r>
            <a:endParaRPr lang="hr-H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 smtClean="0">
                <a:solidFill>
                  <a:srgbClr val="00B050"/>
                </a:solidFill>
              </a:rPr>
              <a:t>Izdvajanje </a:t>
            </a:r>
            <a:r>
              <a:rPr lang="hr-HR" sz="2800" dirty="0">
                <a:solidFill>
                  <a:srgbClr val="00B050"/>
                </a:solidFill>
              </a:rPr>
              <a:t>za stipendije i deficitarna zanimanja</a:t>
            </a:r>
          </a:p>
          <a:p>
            <a:pPr marL="0" indent="0">
              <a:buNone/>
            </a:pPr>
            <a:r>
              <a:rPr lang="hr-H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200 stipendija; 107 </a:t>
            </a:r>
            <a:r>
              <a:rPr lang="hr-H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učeničkih i 93 studentske; </a:t>
            </a:r>
            <a:endParaRPr lang="hr-HR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 smtClean="0">
                <a:solidFill>
                  <a:srgbClr val="00B050"/>
                </a:solidFill>
              </a:rPr>
              <a:t>Prijevoz </a:t>
            </a:r>
            <a:r>
              <a:rPr lang="hr-HR" sz="2800" dirty="0">
                <a:solidFill>
                  <a:srgbClr val="00B050"/>
                </a:solidFill>
              </a:rPr>
              <a:t>za učenike SŠ </a:t>
            </a:r>
            <a:r>
              <a:rPr lang="hr-HR" sz="2800" dirty="0" smtClean="0">
                <a:solidFill>
                  <a:srgbClr val="00B050"/>
                </a:solidFill>
              </a:rPr>
              <a:t>- </a:t>
            </a:r>
            <a:r>
              <a:rPr lang="hr-HR" sz="2800" dirty="0" smtClean="0"/>
              <a:t>3.600.000 kn prijevoz, ukupno </a:t>
            </a:r>
            <a:r>
              <a:rPr lang="hr-HR" sz="2800" dirty="0"/>
              <a:t>cca </a:t>
            </a:r>
            <a:r>
              <a:rPr lang="hr-HR" sz="2800" dirty="0" smtClean="0"/>
              <a:t>22.600.000 kn, radne </a:t>
            </a:r>
            <a:r>
              <a:rPr lang="hr-HR" sz="2800" dirty="0"/>
              <a:t>bilježnice za OŠ cca </a:t>
            </a:r>
            <a:r>
              <a:rPr lang="hr-HR" sz="2800" dirty="0" smtClean="0"/>
              <a:t>1,5 </a:t>
            </a:r>
            <a:r>
              <a:rPr lang="hr-HR" sz="2800" dirty="0" err="1" smtClean="0"/>
              <a:t>mil</a:t>
            </a:r>
            <a:r>
              <a:rPr lang="hr-HR" sz="2800" dirty="0" smtClean="0"/>
              <a:t> kn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605729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299804" y="1593857"/>
            <a:ext cx="9155695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500" dirty="0">
                <a:solidFill>
                  <a:srgbClr val="00B050"/>
                </a:solidFill>
              </a:rPr>
              <a:t>Ulaganja u zdravstvene ustanove </a:t>
            </a:r>
            <a:endParaRPr lang="hr-HR" sz="2500" dirty="0"/>
          </a:p>
          <a:p>
            <a:r>
              <a:rPr lang="hr-HR" sz="2500" dirty="0"/>
              <a:t> </a:t>
            </a:r>
            <a:r>
              <a:rPr lang="hr-HR" sz="2500" dirty="0" smtClean="0"/>
              <a:t>   - </a:t>
            </a:r>
            <a:r>
              <a:rPr lang="hr-HR" sz="2500" dirty="0"/>
              <a:t>4,9 </a:t>
            </a:r>
            <a:r>
              <a:rPr lang="hr-HR" sz="2500" dirty="0" err="1"/>
              <a:t>mil</a:t>
            </a:r>
            <a:r>
              <a:rPr lang="hr-HR" sz="2500" dirty="0"/>
              <a:t> </a:t>
            </a:r>
            <a:r>
              <a:rPr lang="hr-HR" sz="2500" dirty="0" smtClean="0"/>
              <a:t>kuna iz vlastitih prihoda</a:t>
            </a:r>
            <a:endParaRPr lang="hr-HR" sz="2500" dirty="0"/>
          </a:p>
          <a:p>
            <a:endParaRPr lang="hr-HR" sz="25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500" dirty="0" smtClean="0">
                <a:solidFill>
                  <a:srgbClr val="00B050"/>
                </a:solidFill>
              </a:rPr>
              <a:t>Programi </a:t>
            </a:r>
            <a:r>
              <a:rPr lang="hr-HR" sz="2500" dirty="0">
                <a:solidFill>
                  <a:srgbClr val="00B050"/>
                </a:solidFill>
              </a:rPr>
              <a:t>rane </a:t>
            </a:r>
            <a:r>
              <a:rPr lang="hr-HR" sz="2500" dirty="0" smtClean="0">
                <a:solidFill>
                  <a:srgbClr val="00B050"/>
                </a:solidFill>
              </a:rPr>
              <a:t>intervencije </a:t>
            </a:r>
            <a:r>
              <a:rPr lang="hr-HR" sz="2500" dirty="0" smtClean="0">
                <a:solidFill>
                  <a:srgbClr val="0E582F"/>
                </a:solidFill>
              </a:rPr>
              <a:t>-</a:t>
            </a:r>
            <a:r>
              <a:rPr lang="hr-HR" sz="2500" dirty="0" smtClean="0">
                <a:solidFill>
                  <a:srgbClr val="00B050"/>
                </a:solidFill>
              </a:rPr>
              <a:t> </a:t>
            </a:r>
            <a:r>
              <a:rPr lang="hr-HR" sz="2500" dirty="0" smtClean="0"/>
              <a:t>250.000 kn (predavanja za roditelje, mobilni timovi, opremanje </a:t>
            </a:r>
            <a:r>
              <a:rPr lang="hr-HR" sz="2500" dirty="0" err="1" smtClean="0"/>
              <a:t>log.kabineta</a:t>
            </a:r>
            <a:r>
              <a:rPr lang="hr-HR" sz="2500" dirty="0" smtClean="0"/>
              <a:t>, troškovi radnika u predškolskoj skupini COOKT) </a:t>
            </a:r>
          </a:p>
          <a:p>
            <a:endParaRPr lang="hr-HR" sz="25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hr-HR" sz="2500" dirty="0">
                <a:solidFill>
                  <a:srgbClr val="00B050"/>
                </a:solidFill>
              </a:rPr>
              <a:t>Provedbe javnih kampanja akcija i planova za promicanje </a:t>
            </a:r>
            <a:r>
              <a:rPr lang="hr-HR" sz="2500" dirty="0" smtClean="0">
                <a:solidFill>
                  <a:srgbClr val="00B050"/>
                </a:solidFill>
              </a:rPr>
              <a:t>dojenja- </a:t>
            </a:r>
            <a:r>
              <a:rPr lang="hr-HR" sz="2500" dirty="0" smtClean="0"/>
              <a:t>kroz rad Koordinacijskog tima za dojenje KZŽ, kontinuirano opremanje rodilišta, promidžbene </a:t>
            </a:r>
            <a:r>
              <a:rPr lang="hr-HR" sz="2500" dirty="0"/>
              <a:t>aktivnosti i medijska promocija dojenja, obilježavanje važnih datuma, uređenje čekaonica pedijatrijskih ambulanti, povećanje mjesta za dojenje i previjanje u javnim ustanovama i mjestima</a:t>
            </a:r>
          </a:p>
          <a:p>
            <a:endParaRPr lang="hr-HR" sz="2500" dirty="0"/>
          </a:p>
        </p:txBody>
      </p:sp>
      <p:sp>
        <p:nvSpPr>
          <p:cNvPr id="4" name="Pravokutnik 3"/>
          <p:cNvSpPr/>
          <p:nvPr/>
        </p:nvSpPr>
        <p:spPr>
          <a:xfrm>
            <a:off x="114211" y="413941"/>
            <a:ext cx="80404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KVALITETA ZDRAVLJA </a:t>
            </a:r>
            <a:r>
              <a:rPr lang="hr-HR" dirty="0" smtClean="0">
                <a:solidFill>
                  <a:srgbClr val="FF0000"/>
                </a:solidFill>
              </a:rPr>
              <a:t>I ZDRAVSTVENIH </a:t>
            </a:r>
            <a:r>
              <a:rPr lang="hr-HR" dirty="0">
                <a:solidFill>
                  <a:srgbClr val="FF0000"/>
                </a:solidFill>
              </a:rPr>
              <a:t>USLUGA ZA DJECU I ZDRAVE REGIONALNE ZAJEDNICE</a:t>
            </a:r>
          </a:p>
        </p:txBody>
      </p:sp>
    </p:spTree>
    <p:extLst>
      <p:ext uri="{BB962C8B-B14F-4D97-AF65-F5344CB8AC3E}">
        <p14:creationId xmlns:p14="http://schemas.microsoft.com/office/powerpoint/2010/main" val="3614617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445477" y="1689169"/>
            <a:ext cx="89396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hr-HR" dirty="0">
                <a:solidFill>
                  <a:srgbClr val="00B050"/>
                </a:solidFill>
              </a:rPr>
              <a:t>Provođenje akcija/programa prevencije ovisnosti i </a:t>
            </a:r>
            <a:r>
              <a:rPr lang="hr-HR" dirty="0" smtClean="0">
                <a:solidFill>
                  <a:srgbClr val="00B050"/>
                </a:solidFill>
              </a:rPr>
              <a:t>pretilosti </a:t>
            </a:r>
            <a:r>
              <a:rPr lang="hr-HR" dirty="0" smtClean="0"/>
              <a:t>Podupiranje </a:t>
            </a:r>
            <a:r>
              <a:rPr lang="hr-HR" dirty="0"/>
              <a:t>programa promicanja zdrave prehrane, programa usmjerenih na usvajanje zdravih životnih navika, kretanja i bavljenja sportom</a:t>
            </a:r>
            <a:r>
              <a:rPr lang="hr-HR" dirty="0" smtClean="0"/>
              <a:t>, </a:t>
            </a:r>
            <a:r>
              <a:rPr lang="hr-HR" dirty="0"/>
              <a:t>podupiranje </a:t>
            </a:r>
            <a:r>
              <a:rPr lang="hr-HR" dirty="0" smtClean="0"/>
              <a:t>rada </a:t>
            </a:r>
            <a:r>
              <a:rPr lang="hr-HR" dirty="0"/>
              <a:t>Školskog sportskog saveza, organizacije Dječje olimpijade, smanjenje dostupnosti gaziranih pića i nezdrave grickalice u školama, osiguravanje pitke vode u školama poticanje uvođenja zdravijih jelovnika u školama, kroz savjetodavna tijela obilježavaju se značajni datumi, predavanja i pješačenje učenika </a:t>
            </a:r>
            <a:endParaRPr lang="hr-HR" dirty="0" smtClean="0"/>
          </a:p>
          <a:p>
            <a:pPr algn="just"/>
            <a:endParaRPr lang="hr-HR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hr-HR" dirty="0" smtClean="0"/>
              <a:t>obilježavanje </a:t>
            </a:r>
            <a:r>
              <a:rPr lang="hr-HR" dirty="0"/>
              <a:t>Svjetskog dana oralnog zdravlja u dječjim </a:t>
            </a:r>
            <a:r>
              <a:rPr lang="hr-HR" dirty="0" smtClean="0"/>
              <a:t> vrtićima</a:t>
            </a:r>
            <a:r>
              <a:rPr lang="hr-HR" dirty="0"/>
              <a:t>, Sajma zdravlja, Dana obitelji (predavanje „Rani razvoj i utjecaj na život”), </a:t>
            </a:r>
          </a:p>
        </p:txBody>
      </p:sp>
      <p:sp>
        <p:nvSpPr>
          <p:cNvPr id="4" name="Pravokutnik 3"/>
          <p:cNvSpPr/>
          <p:nvPr/>
        </p:nvSpPr>
        <p:spPr>
          <a:xfrm>
            <a:off x="114211" y="413941"/>
            <a:ext cx="80404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KVALITETA ZDRAVLJA </a:t>
            </a:r>
            <a:r>
              <a:rPr lang="hr-HR" dirty="0" smtClean="0">
                <a:solidFill>
                  <a:srgbClr val="FF0000"/>
                </a:solidFill>
              </a:rPr>
              <a:t>I ZDRAVSTVENIH </a:t>
            </a:r>
            <a:r>
              <a:rPr lang="hr-HR" dirty="0">
                <a:solidFill>
                  <a:srgbClr val="FF0000"/>
                </a:solidFill>
              </a:rPr>
              <a:t>USLUGA ZA DJECU I ZDRAVE REGIONALNE ZAJEDNICE</a:t>
            </a:r>
          </a:p>
        </p:txBody>
      </p:sp>
    </p:spTree>
    <p:extLst>
      <p:ext uri="{BB962C8B-B14F-4D97-AF65-F5344CB8AC3E}">
        <p14:creationId xmlns:p14="http://schemas.microsoft.com/office/powerpoint/2010/main" val="274674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160774" y="1130509"/>
            <a:ext cx="9768115" cy="5908919"/>
          </a:xfrm>
        </p:spPr>
        <p:txBody>
          <a:bodyPr/>
          <a:lstStyle/>
          <a:p>
            <a:pPr marL="0" indent="0">
              <a:buNone/>
            </a:pPr>
            <a:r>
              <a:rPr lang="hr-HR" sz="2800" dirty="0" smtClean="0">
                <a:solidFill>
                  <a:srgbClr val="00B050"/>
                </a:solidFill>
              </a:rPr>
              <a:t>Ostale mjere</a:t>
            </a:r>
          </a:p>
          <a:p>
            <a:r>
              <a:rPr lang="hr-HR" sz="2600" dirty="0" smtClean="0"/>
              <a:t>Dostupnost </a:t>
            </a:r>
            <a:r>
              <a:rPr lang="hr-HR" sz="2600" dirty="0"/>
              <a:t>usluga patronaže (posebno u ruralnim područjima)</a:t>
            </a:r>
          </a:p>
          <a:p>
            <a:r>
              <a:rPr lang="hr-HR" sz="2600" dirty="0"/>
              <a:t>Procijepljenost djece – obvezna i dodatna</a:t>
            </a:r>
          </a:p>
          <a:p>
            <a:r>
              <a:rPr lang="hr-HR" sz="2600" dirty="0"/>
              <a:t>Organiziranje programa pripreme za roditeljstvo</a:t>
            </a:r>
          </a:p>
          <a:p>
            <a:r>
              <a:rPr lang="hr-HR" sz="2600" dirty="0"/>
              <a:t>Provođenje akcija/programa za humanizaciju boravka djece u </a:t>
            </a:r>
            <a:r>
              <a:rPr lang="hr-HR" sz="2600" dirty="0" smtClean="0"/>
              <a:t>bolnicama/rodilištima- 20 godina akcije „Za osmijeh djeteta u bolnici” koje provodi </a:t>
            </a:r>
            <a:r>
              <a:rPr lang="hr-HR" sz="2600" smtClean="0"/>
              <a:t>DND Zabok, </a:t>
            </a:r>
            <a:r>
              <a:rPr lang="hr-HR" sz="2600" dirty="0" smtClean="0"/>
              <a:t>akcija „Rodilište-prijatelj majki </a:t>
            </a:r>
            <a:r>
              <a:rPr lang="hr-HR" sz="2600" smtClean="0"/>
              <a:t>i djece”…</a:t>
            </a:r>
            <a:endParaRPr lang="hr-HR" sz="2600" dirty="0"/>
          </a:p>
          <a:p>
            <a:r>
              <a:rPr lang="hr-HR" sz="2600" dirty="0"/>
              <a:t>Provođenje preventivnih zdravstvenih akcija iz područja dentalne zdravstvene zaštite, odgovornog spolnog </a:t>
            </a:r>
            <a:r>
              <a:rPr lang="hr-HR" sz="2600" dirty="0" smtClean="0"/>
              <a:t>ponašanja</a:t>
            </a:r>
          </a:p>
          <a:p>
            <a:r>
              <a:rPr lang="hr-HR" sz="2600" dirty="0" smtClean="0"/>
              <a:t>Provedba </a:t>
            </a:r>
            <a:r>
              <a:rPr lang="hr-HR" sz="2600" dirty="0"/>
              <a:t>programa zaštite i promicanja mentalnog zdravlja </a:t>
            </a:r>
            <a:r>
              <a:rPr lang="hr-HR" sz="2600" dirty="0" smtClean="0"/>
              <a:t>djece</a:t>
            </a:r>
            <a:endParaRPr lang="hr-HR" sz="2600" dirty="0"/>
          </a:p>
          <a:p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114211" y="413941"/>
            <a:ext cx="80404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KVALITETA ZDRAVLJA </a:t>
            </a:r>
            <a:r>
              <a:rPr lang="hr-HR" dirty="0" smtClean="0">
                <a:solidFill>
                  <a:srgbClr val="FF0000"/>
                </a:solidFill>
              </a:rPr>
              <a:t>I ZDRAVSTVENIH </a:t>
            </a:r>
            <a:r>
              <a:rPr lang="hr-HR" dirty="0">
                <a:solidFill>
                  <a:srgbClr val="FF0000"/>
                </a:solidFill>
              </a:rPr>
              <a:t>USLUGA ZA DJECU I ZDRAVE REGIONALNE ZAJEDNICE</a:t>
            </a:r>
          </a:p>
        </p:txBody>
      </p:sp>
    </p:spTree>
    <p:extLst>
      <p:ext uri="{BB962C8B-B14F-4D97-AF65-F5344CB8AC3E}">
        <p14:creationId xmlns:p14="http://schemas.microsoft.com/office/powerpoint/2010/main" val="796036802"/>
      </p:ext>
    </p:extLst>
  </p:cSld>
  <p:clrMapOvr>
    <a:masterClrMapping/>
  </p:clrMapOvr>
</p:sld>
</file>

<file path=ppt/theme/theme1.xml><?xml version="1.0" encoding="utf-8"?>
<a:theme xmlns:a="http://schemas.openxmlformats.org/drawingml/2006/main" name="KZZ Powerpoint predložak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5DE3402807884D999F516646854F4B" ma:contentTypeVersion="0" ma:contentTypeDescription="Create a new document." ma:contentTypeScope="" ma:versionID="9311dae01e35a4681548cba3967c39fa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1584C3D-793E-488D-BB05-1413632F99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FF6D0F-3621-4B69-9AD9-5CF861ADF582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3187E71-6F85-4A9E-8439-00761A5CEE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KZZ Powerpoint predložak</Template>
  <TotalTime>2460</TotalTime>
  <Words>1098</Words>
  <Application>Microsoft Office PowerPoint</Application>
  <PresentationFormat>Prilagođeno</PresentationFormat>
  <Paragraphs>112</Paragraphs>
  <Slides>16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2" baseType="lpstr">
      <vt:lpstr>Arial</vt:lpstr>
      <vt:lpstr>Calibri</vt:lpstr>
      <vt:lpstr>Comic Sans MS</vt:lpstr>
      <vt:lpstr>Times New Roman</vt:lpstr>
      <vt:lpstr>Wingdings</vt:lpstr>
      <vt:lpstr>KZZ Powerpoint predložak</vt:lpstr>
      <vt:lpstr>„KRAPINSKO-ZAGORSKA ŽUPANIJA -     PRIJATELJ DJECE” - PREGLED AKTIVNOSTI  Koordinacijski odbor projekta „KZŽ- prijatelj djece”  Krapina, 4. rujna 2019. 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>KZZ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Zvonko Tušek</dc:creator>
  <cp:lastModifiedBy>Miljenka Mužar Sertić</cp:lastModifiedBy>
  <cp:revision>85</cp:revision>
  <cp:lastPrinted>2019-09-04T05:25:59Z</cp:lastPrinted>
  <dcterms:created xsi:type="dcterms:W3CDTF">2012-01-12T06:54:41Z</dcterms:created>
  <dcterms:modified xsi:type="dcterms:W3CDTF">2019-09-04T11:49:07Z</dcterms:modified>
</cp:coreProperties>
</file>