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43"/>
  </p:notesMasterIdLst>
  <p:handoutMasterIdLst>
    <p:handoutMasterId r:id="rId44"/>
  </p:handoutMasterIdLst>
  <p:sldIdLst>
    <p:sldId id="257" r:id="rId2"/>
    <p:sldId id="342" r:id="rId3"/>
    <p:sldId id="404" r:id="rId4"/>
    <p:sldId id="345" r:id="rId5"/>
    <p:sldId id="344" r:id="rId6"/>
    <p:sldId id="405" r:id="rId7"/>
    <p:sldId id="343" r:id="rId8"/>
    <p:sldId id="393" r:id="rId9"/>
    <p:sldId id="395" r:id="rId10"/>
    <p:sldId id="356" r:id="rId11"/>
    <p:sldId id="396" r:id="rId12"/>
    <p:sldId id="355" r:id="rId13"/>
    <p:sldId id="354" r:id="rId14"/>
    <p:sldId id="379" r:id="rId15"/>
    <p:sldId id="353" r:id="rId16"/>
    <p:sldId id="370" r:id="rId17"/>
    <p:sldId id="398" r:id="rId18"/>
    <p:sldId id="399" r:id="rId19"/>
    <p:sldId id="352" r:id="rId20"/>
    <p:sldId id="351" r:id="rId21"/>
    <p:sldId id="400" r:id="rId22"/>
    <p:sldId id="349" r:id="rId23"/>
    <p:sldId id="371" r:id="rId24"/>
    <p:sldId id="365" r:id="rId25"/>
    <p:sldId id="372" r:id="rId26"/>
    <p:sldId id="402" r:id="rId27"/>
    <p:sldId id="403" r:id="rId28"/>
    <p:sldId id="373" r:id="rId29"/>
    <p:sldId id="367" r:id="rId30"/>
    <p:sldId id="368" r:id="rId31"/>
    <p:sldId id="350" r:id="rId32"/>
    <p:sldId id="381" r:id="rId33"/>
    <p:sldId id="382" r:id="rId34"/>
    <p:sldId id="384" r:id="rId35"/>
    <p:sldId id="383" r:id="rId36"/>
    <p:sldId id="385" r:id="rId37"/>
    <p:sldId id="386" r:id="rId38"/>
    <p:sldId id="387" r:id="rId39"/>
    <p:sldId id="388" r:id="rId40"/>
    <p:sldId id="360" r:id="rId41"/>
    <p:sldId id="380" r:id="rId42"/>
  </p:sldIdLst>
  <p:sldSz cx="9144000" cy="6858000" type="screen4x3"/>
  <p:notesSz cx="9926638" cy="679767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000"/>
    <a:srgbClr val="280FE1"/>
    <a:srgbClr val="E9E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69194" autoAdjust="0"/>
  </p:normalViewPr>
  <p:slideViewPr>
    <p:cSldViewPr>
      <p:cViewPr varScale="1">
        <p:scale>
          <a:sx n="112" d="100"/>
          <a:sy n="112" d="100"/>
        </p:scale>
        <p:origin x="15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66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22801" y="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CF71D1-B0D3-47D0-809F-D5BCA2F0C702}" type="datetimeFigureOut">
              <a:rPr lang="hr-HR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5" y="6456612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22801" y="6456612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5BB970-976D-4173-8E28-39027EF763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05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698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595BF-CD4C-4BA6-8F76-9D417DCCC692}" type="datetimeFigureOut">
              <a:rPr lang="hr-HR" smtClean="0"/>
              <a:pPr/>
              <a:t>15.3.2022.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2204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456327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698" y="6456327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71E7D-106A-4F64-8FC2-EEF56D42D0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24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08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53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5212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039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8085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977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4420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27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6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623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1E7D-106A-4F64-8FC2-EEF56D42D092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32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utni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0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4734827-CF0A-4951-AA92-CE8348EB208D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11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2595-1933-4900-ABE0-E64F39C5F0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D5160-60BB-46A2-B6B6-3AB9C184C199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382F-A0D2-4FF8-A994-1E3D1E19E0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Jednakokračni trokut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avni poveznik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502F-E5F3-4EF8-8F50-5F54A68A9E9E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0008-D9DC-43B4-B4CF-C4B3B129AE0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3F6E-20DD-48B7-987C-AF13F599AE3D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FD2CE-3E06-4A62-8821-BD181917F3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49ACA-EFC9-42D8-B5AE-1E9DF0E56FE8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3E69-1996-405C-8D2B-9585BF0B34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BE43-7674-42C7-8786-4263B3890790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BEE1F-8C0E-409E-8505-305858598E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C4CD-E4B4-4D8F-AA68-90CB9DDB1FD9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8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655D-A748-497C-AB4F-AD0C3F84ED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ednakokračni trokut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3646-447C-4B9A-AB2C-004F5C4087CF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09A4-53BE-4356-B074-2D7783E909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avni poveznik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Jednakokračni trokut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B7ED-3E58-441B-882C-E6404AFABEA8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CA4D-096F-4EF7-9997-2348527BF4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avni poveznik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Jednakokračni trokut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22E6-E462-42A5-A27B-9CE6B217C2C2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C581-33E6-4CF7-B365-30865FB63B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6D39-A1B9-4B10-8140-CC8113894679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827B-D72D-4032-A010-46F1D6ACBA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2894E6-899F-4B9D-8340-8F593D4B09DD}" type="datetimeFigureOut">
              <a:rPr lang="hr-HR" smtClean="0"/>
              <a:pPr>
                <a:defRPr/>
              </a:pPr>
              <a:t>15.3.2022.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948249-9E99-41AC-987B-741042F6AF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1" r:id="rId2"/>
    <p:sldLayoutId id="2147484036" r:id="rId3"/>
    <p:sldLayoutId id="2147484032" r:id="rId4"/>
    <p:sldLayoutId id="2147484033" r:id="rId5"/>
    <p:sldLayoutId id="2147484037" r:id="rId6"/>
    <p:sldLayoutId id="2147484038" r:id="rId7"/>
    <p:sldLayoutId id="2147484039" r:id="rId8"/>
    <p:sldLayoutId id="2147484040" r:id="rId9"/>
    <p:sldLayoutId id="2147484034" r:id="rId10"/>
    <p:sldLayoutId id="21474840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hr/url?sa=i&amp;rct=j&amp;q=&amp;esrc=s&amp;source=images&amp;cd=&amp;cad=rja&amp;uact=8&amp;ved=2ahUKEwjY6cX5nNDaAhVCKewKHTPNDxAQjRx6BAgAEAU&amp;url=http://www.veritas.hr/casopisi/2009_07-08/7_2009_oaza.html&amp;psig=AOvVaw12sJr2REMrJIUKLSyte5Mq&amp;ust=1524566822090058" TargetMode="Externa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sukobinteresa.hr/sites/default/files/dokumenti_clanaka/smjernica_i_uputa_-_zastupnicki_pausal.pdf" TargetMode="External"/><Relationship Id="rId7" Type="http://schemas.openxmlformats.org/officeDocument/2006/relationships/hyperlink" Target="https://www.sukobinteresa.hr/hr/smjernice-upute/smjernica-uputa-o-podnosenju-izvjesca-povodom-proteka-12-mjeseci-od-dana-prestank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ukobinteresa.hr/sites/default/files/dokumenti_clanaka/smjernica_i_uputa_prijava_nekretnine_s_vise_objekata_i_prijava_kuce_u_izgradnji.pdf" TargetMode="External"/><Relationship Id="rId5" Type="http://schemas.openxmlformats.org/officeDocument/2006/relationships/hyperlink" Target="https://www.sukobinteresa.hr/sites/default/files/dokumenti_clanaka/smjernica_i_uputa_prijava_promjene_trzisne_vrijednosti_nekretnine_uslijed_kretanja_cijena_na_trzistu_nekretnina.pdf" TargetMode="External"/><Relationship Id="rId4" Type="http://schemas.openxmlformats.org/officeDocument/2006/relationships/hyperlink" Target="https://www.sukobinteresa.hr/sites/default/files/dokumenti_clanaka/smjernica_i_uputa-podnosenje_izvjesca_povodom_promjene.pdf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kobinteresa.hr/hr/upute/uputa-za-podnosenje-izvjesca-o-imovinskom-stanj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info@sukobinteresa.hr" TargetMode="External"/><Relationship Id="rId4" Type="http://schemas.openxmlformats.org/officeDocument/2006/relationships/hyperlink" Target="https://www.sukobinteresa.hr/hr/guidelin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sukobinteresa.hr" TargetMode="Externa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mailto:info@sukobinteresa.hr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700808"/>
            <a:ext cx="8001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PODNOŠENJE </a:t>
            </a:r>
          </a:p>
          <a:p>
            <a:pPr algn="ctr"/>
            <a:r>
              <a:rPr lang="hr-H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IMOVINSKE KARTICE </a:t>
            </a:r>
            <a:endParaRPr lang="hr-HR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PROVJERA PODATAKA</a:t>
            </a:r>
            <a:endParaRPr lang="hr-HR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2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b="1" dirty="0" smtClean="0">
                <a:solidFill>
                  <a:srgbClr val="5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OŽUJAK 2022</a:t>
            </a:r>
            <a:r>
              <a:rPr lang="hr-HR" b="1" dirty="0" smtClean="0">
                <a:solidFill>
                  <a:srgbClr val="5C0000"/>
                </a:solidFill>
                <a:latin typeface="Corbel" pitchFamily="34" charset="0"/>
              </a:rPr>
              <a:t>.</a:t>
            </a:r>
            <a:endParaRPr lang="hr-HR" b="1" dirty="0">
              <a:solidFill>
                <a:srgbClr val="5C0000"/>
              </a:solidFill>
              <a:latin typeface="Corbel" pitchFamily="34" charset="0"/>
            </a:endParaRPr>
          </a:p>
          <a:p>
            <a:pPr algn="ctr"/>
            <a:endParaRPr lang="hr-HR" sz="2200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375426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OSNOVE (SVRHE) I ROKOVI ZA PODNOŠENJE </a:t>
            </a:r>
          </a:p>
          <a:p>
            <a:pPr algn="ctr"/>
            <a:r>
              <a:rPr lang="hr-HR" sz="2400" b="1" dirty="0" smtClean="0"/>
              <a:t>IMOVINSKIH KARTICA</a:t>
            </a:r>
          </a:p>
          <a:p>
            <a:pPr algn="just"/>
            <a:endParaRPr lang="hr-HR" sz="1200" b="1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Stupanje na dužnost</a:t>
            </a:r>
          </a:p>
          <a:p>
            <a:pPr algn="just"/>
            <a:r>
              <a:rPr lang="hr-HR" dirty="0" smtClean="0"/>
              <a:t>-  Rok:  najranije na dan stupanja do </a:t>
            </a:r>
            <a:r>
              <a:rPr lang="hr-HR" b="1" dirty="0" smtClean="0"/>
              <a:t>30 dana </a:t>
            </a:r>
            <a:r>
              <a:rPr lang="hr-HR" dirty="0" smtClean="0"/>
              <a:t>od stupanja na dužnost,</a:t>
            </a:r>
          </a:p>
          <a:p>
            <a:pPr algn="just"/>
            <a:r>
              <a:rPr lang="hr-HR" dirty="0" smtClean="0"/>
              <a:t>-  Stanje:  na dan podnošenja / na zadnji dan roka (ako se kasni).</a:t>
            </a:r>
          </a:p>
          <a:p>
            <a:pPr algn="just"/>
            <a:endParaRPr lang="hr-HR" sz="1100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Godišnja obveza podnošenja</a:t>
            </a:r>
          </a:p>
          <a:p>
            <a:pPr algn="just"/>
            <a:r>
              <a:rPr lang="hr-HR" dirty="0" smtClean="0"/>
              <a:t>-  Rok:  od 1.1</a:t>
            </a:r>
            <a:r>
              <a:rPr lang="hr-HR" dirty="0"/>
              <a:t>. (*iznimno </a:t>
            </a:r>
            <a:r>
              <a:rPr lang="hr-HR" dirty="0" smtClean="0"/>
              <a:t>od 1.12. prethodne godine) </a:t>
            </a:r>
            <a:r>
              <a:rPr lang="hr-HR" b="1" dirty="0" smtClean="0"/>
              <a:t>do 31.01., </a:t>
            </a:r>
          </a:p>
          <a:p>
            <a:pPr algn="just"/>
            <a:r>
              <a:rPr lang="hr-HR" dirty="0" smtClean="0"/>
              <a:t>-  Stanje:  na dan 31.12. prethodne godine,</a:t>
            </a:r>
          </a:p>
          <a:p>
            <a:pPr algn="just"/>
            <a:r>
              <a:rPr lang="hr-HR" dirty="0" smtClean="0"/>
              <a:t>-  prijavljuju se sve promjene u prethodnoj godini mandata,</a:t>
            </a:r>
          </a:p>
          <a:p>
            <a:pPr algn="just"/>
            <a:r>
              <a:rPr lang="hr-HR" dirty="0" smtClean="0"/>
              <a:t>-  podnosi se obavezno, i ako nije bilo promjena,</a:t>
            </a:r>
          </a:p>
          <a:p>
            <a:pPr algn="just"/>
            <a:r>
              <a:rPr lang="hr-HR" dirty="0" smtClean="0"/>
              <a:t>-  podnosi se za svaku godinu proteklu u cijelosti na aktivnom mandatu.</a:t>
            </a:r>
          </a:p>
          <a:p>
            <a:pPr algn="just"/>
            <a:endParaRPr lang="hr-HR" sz="1200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Prestanak obnašanja dužnosti</a:t>
            </a:r>
          </a:p>
          <a:p>
            <a:pPr algn="just"/>
            <a:r>
              <a:rPr lang="hr-HR" dirty="0" smtClean="0"/>
              <a:t>-  Rok:  najranije na zadnji dan mandata do </a:t>
            </a:r>
            <a:r>
              <a:rPr lang="hr-HR" b="1" dirty="0" smtClean="0"/>
              <a:t>30 dana od kraja </a:t>
            </a:r>
            <a:r>
              <a:rPr lang="hr-HR" dirty="0" smtClean="0"/>
              <a:t>mandata,</a:t>
            </a:r>
          </a:p>
          <a:p>
            <a:pPr algn="just"/>
            <a:r>
              <a:rPr lang="hr-HR" dirty="0" smtClean="0"/>
              <a:t>-  Stanje:  na dan podnošenja / na zadnji dan roka (ako se kasni)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             * u pogledu primitaka od dužnosti – zadnji ostvareni primici</a:t>
            </a:r>
          </a:p>
          <a:p>
            <a:pPr algn="just"/>
            <a:r>
              <a:rPr lang="hr-HR" dirty="0" smtClean="0"/>
              <a:t>-  ne podnosi se ako obveznik nastavlja na novom mandatu na istoj dužnosti </a:t>
            </a: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375426" cy="556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OSNOVE (SVRHE) I ROKOVI ZA PODNOŠENJE </a:t>
            </a:r>
          </a:p>
          <a:p>
            <a:pPr algn="ctr"/>
            <a:r>
              <a:rPr lang="hr-HR" sz="2400" b="1" dirty="0" smtClean="0"/>
              <a:t>IMOVINSKIH KARTICA</a:t>
            </a:r>
          </a:p>
          <a:p>
            <a:pPr algn="just"/>
            <a:endParaRPr lang="hr-HR" sz="1050" b="1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Ponovni izbor/imenovanje na istu dužnost</a:t>
            </a:r>
          </a:p>
          <a:p>
            <a:pPr algn="just"/>
            <a:r>
              <a:rPr lang="hr-HR" dirty="0" smtClean="0"/>
              <a:t>-  Rok:  najranije na 1. dan novog mandata do </a:t>
            </a:r>
            <a:r>
              <a:rPr lang="hr-HR" b="1" dirty="0" smtClean="0"/>
              <a:t>30 dana </a:t>
            </a:r>
            <a:r>
              <a:rPr lang="hr-HR" dirty="0" smtClean="0"/>
              <a:t>od početka mandata,</a:t>
            </a:r>
          </a:p>
          <a:p>
            <a:pPr algn="just"/>
            <a:r>
              <a:rPr lang="hr-HR" dirty="0" smtClean="0"/>
              <a:t>-  Stanje:  na dan podnošenja / na zadnji dan roka (ako se kasni),</a:t>
            </a:r>
          </a:p>
          <a:p>
            <a:pPr algn="just"/>
            <a:r>
              <a:rPr lang="hr-HR" dirty="0" smtClean="0"/>
              <a:t>-  kod stupanja na istu dužnost podnosi se samo ova, jedna IK, bez 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 smtClean="0"/>
              <a:t>IKza</a:t>
            </a:r>
            <a:r>
              <a:rPr lang="hr-HR" dirty="0" smtClean="0"/>
              <a:t> prestanak prethodnog mandata.</a:t>
            </a:r>
          </a:p>
          <a:p>
            <a:pPr algn="just"/>
            <a:endParaRPr lang="hr-HR" sz="1050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Protek 12 mjeseci od prestanka obnašanja dužnosti</a:t>
            </a:r>
          </a:p>
          <a:p>
            <a:pPr algn="just"/>
            <a:r>
              <a:rPr lang="hr-HR" dirty="0" smtClean="0"/>
              <a:t>-  Rok:  </a:t>
            </a:r>
            <a:r>
              <a:rPr lang="pl-PL" dirty="0" smtClean="0"/>
              <a:t>najranije </a:t>
            </a:r>
            <a:r>
              <a:rPr lang="pl-PL" dirty="0"/>
              <a:t>na dan proteka </a:t>
            </a:r>
            <a:r>
              <a:rPr lang="pl-PL" dirty="0" smtClean="0"/>
              <a:t>12 </a:t>
            </a:r>
            <a:r>
              <a:rPr lang="pl-PL" dirty="0"/>
              <a:t>mjeseci od zadnjeg dana mandata, </a:t>
            </a:r>
            <a:r>
              <a:rPr lang="pl-PL" dirty="0" smtClean="0"/>
              <a:t>a  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            najkasnije 15 </a:t>
            </a:r>
            <a:r>
              <a:rPr lang="pl-PL" dirty="0"/>
              <a:t>dana od toga </a:t>
            </a:r>
            <a:r>
              <a:rPr lang="pl-PL" dirty="0" smtClean="0"/>
              <a:t>dana</a:t>
            </a:r>
            <a:r>
              <a:rPr lang="hr-HR" dirty="0"/>
              <a:t>,</a:t>
            </a:r>
            <a:r>
              <a:rPr lang="hr-HR" dirty="0" smtClean="0"/>
              <a:t>  </a:t>
            </a:r>
          </a:p>
          <a:p>
            <a:pPr algn="just"/>
            <a:r>
              <a:rPr lang="hr-HR" dirty="0" smtClean="0"/>
              <a:t>-  Stanje:  na dan </a:t>
            </a:r>
            <a:r>
              <a:rPr lang="pl-PL" dirty="0"/>
              <a:t>proteka 12 mjeseci od zadnjeg dana mandata</a:t>
            </a:r>
            <a:endParaRPr lang="hr-HR" dirty="0" smtClean="0"/>
          </a:p>
          <a:p>
            <a:pPr algn="just"/>
            <a:r>
              <a:rPr lang="hr-HR" dirty="0" smtClean="0"/>
              <a:t>-  ne podnosi se ako je prije isteka 12 mjeseci stupio na novi obveznički mandat </a:t>
            </a:r>
          </a:p>
          <a:p>
            <a:pPr algn="just"/>
            <a:endParaRPr lang="hr-HR" sz="1050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Ispravak podataka </a:t>
            </a:r>
          </a:p>
          <a:p>
            <a:pPr algn="just"/>
            <a:r>
              <a:rPr lang="hr-HR" dirty="0" smtClean="0"/>
              <a:t>-  za ispravljanje pogrešno navedenih podataka u prethodnoj objavljenoj IK</a:t>
            </a:r>
          </a:p>
          <a:p>
            <a:pPr algn="just"/>
            <a:r>
              <a:rPr lang="hr-HR" dirty="0" smtClean="0"/>
              <a:t>-  ne služi za prijavu promjena nastalih nakon zadnje podnesene IK</a:t>
            </a:r>
          </a:p>
          <a:p>
            <a:pPr algn="just"/>
            <a:r>
              <a:rPr lang="hr-HR" dirty="0" smtClean="0"/>
              <a:t>-  ako je IK radi ispravka podnesena do 30 dana od objave pogrešne kartice =&gt; 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podatak se smatra točno prijavljenim već u toj prethodnoj IK   </a:t>
            </a: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8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7544" y="1190357"/>
            <a:ext cx="813690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PODNOŠENJE IMOVINSKE KARTICE</a:t>
            </a:r>
          </a:p>
          <a:p>
            <a:pPr algn="just"/>
            <a:endParaRPr lang="hr-HR" sz="1600" b="1" dirty="0" smtClean="0"/>
          </a:p>
          <a:p>
            <a:pPr algn="just"/>
            <a:r>
              <a:rPr lang="hr-HR" sz="2000" b="1" dirty="0"/>
              <a:t>Mogućnost podnošenja imovinske kartice imaju samo korisnici </a:t>
            </a:r>
            <a:r>
              <a:rPr lang="hr-HR" sz="2000" b="1" dirty="0">
                <a:solidFill>
                  <a:srgbClr val="C00000"/>
                </a:solidFill>
              </a:rPr>
              <a:t>uneseni u Registar </a:t>
            </a:r>
            <a:r>
              <a:rPr lang="hr-HR" sz="2000" b="1" dirty="0" smtClean="0">
                <a:solidFill>
                  <a:srgbClr val="C00000"/>
                </a:solidFill>
              </a:rPr>
              <a:t>obveznika</a:t>
            </a:r>
            <a:r>
              <a:rPr lang="hr-HR" sz="2000" b="1" dirty="0" smtClean="0"/>
              <a:t>, kojima je </a:t>
            </a:r>
            <a:r>
              <a:rPr lang="hr-HR" sz="2000" b="1" dirty="0" smtClean="0">
                <a:solidFill>
                  <a:srgbClr val="C00000"/>
                </a:solidFill>
              </a:rPr>
              <a:t>otvoren korisnički račun.</a:t>
            </a:r>
          </a:p>
          <a:p>
            <a:pPr algn="just"/>
            <a:endParaRPr lang="hr-HR" b="1" dirty="0" smtClean="0"/>
          </a:p>
          <a:p>
            <a:pPr algn="just"/>
            <a:r>
              <a:rPr lang="hr-HR" sz="2000" b="1" dirty="0" smtClean="0"/>
              <a:t>Imovinska kartica može se podnijeti </a:t>
            </a:r>
            <a:r>
              <a:rPr lang="hr-HR" sz="2000" b="1" dirty="0">
                <a:solidFill>
                  <a:srgbClr val="C00000"/>
                </a:solidFill>
              </a:rPr>
              <a:t>isključivo </a:t>
            </a:r>
            <a:r>
              <a:rPr lang="hr-HR" sz="2000" b="1" dirty="0" smtClean="0">
                <a:solidFill>
                  <a:srgbClr val="C00000"/>
                </a:solidFill>
              </a:rPr>
              <a:t>putem korisničkog računa</a:t>
            </a:r>
            <a:r>
              <a:rPr lang="hr-HR" sz="2000" b="1" dirty="0" smtClean="0"/>
              <a:t>, popunjavanjem i slanjem propisanog </a:t>
            </a:r>
            <a:r>
              <a:rPr lang="hr-HR" sz="2000" b="1" dirty="0" smtClean="0">
                <a:solidFill>
                  <a:srgbClr val="C00000"/>
                </a:solidFill>
              </a:rPr>
              <a:t>elektroničkog obrasca</a:t>
            </a:r>
            <a:r>
              <a:rPr lang="hr-HR" sz="2000" b="1" dirty="0" smtClean="0"/>
              <a:t>.</a:t>
            </a:r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/>
              <a:t>Obrazac imovinske kartice utvrđen je </a:t>
            </a:r>
            <a:r>
              <a:rPr lang="hr-HR" sz="2000" b="1" dirty="0"/>
              <a:t>Pravilnika o imovinskoj kartici obveznika Zakona o sprječavanju sukoba interesa („Narodne novine“ br. 8/22</a:t>
            </a:r>
            <a:r>
              <a:rPr lang="hr-HR" sz="2000" b="1" dirty="0" smtClean="0"/>
              <a:t>.).</a:t>
            </a:r>
          </a:p>
          <a:p>
            <a:pPr algn="just"/>
            <a:endParaRPr lang="hr-HR" sz="2000" b="1" dirty="0" smtClean="0">
              <a:solidFill>
                <a:srgbClr val="0070C0"/>
              </a:solidFill>
            </a:endParaRPr>
          </a:p>
          <a:p>
            <a:pPr algn="just"/>
            <a:endParaRPr lang="hr-HR" sz="24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323528" y="1199649"/>
            <a:ext cx="8352927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OTVARANJE KORISNIČKOG RAČUNA</a:t>
            </a:r>
          </a:p>
          <a:p>
            <a:pPr algn="just"/>
            <a:endParaRPr lang="hr-HR" sz="2000" b="1" dirty="0"/>
          </a:p>
          <a:p>
            <a:pPr marL="342900" indent="-342900" algn="just">
              <a:buFontTx/>
              <a:buChar char="-"/>
            </a:pPr>
            <a:r>
              <a:rPr lang="hr-HR" sz="2400" b="1" dirty="0" smtClean="0"/>
              <a:t>podnošenjem ovjerenog zahtjeva </a:t>
            </a:r>
            <a:r>
              <a:rPr lang="hr-HR" sz="2400" b="1" dirty="0"/>
              <a:t>za otvaranje korisničkog računa na obrascu koji se nalazi na </a:t>
            </a:r>
            <a:r>
              <a:rPr lang="hr-HR" sz="2400" b="1" dirty="0" smtClean="0"/>
              <a:t>web </a:t>
            </a:r>
            <a:r>
              <a:rPr lang="hr-HR" sz="2400" b="1" dirty="0"/>
              <a:t>stranici </a:t>
            </a:r>
            <a:r>
              <a:rPr lang="hr-HR" sz="2400" b="1" dirty="0" smtClean="0"/>
              <a:t>Povjerenstva (</a:t>
            </a:r>
            <a:r>
              <a:rPr lang="hr-HR" sz="2400" b="1" u="sng" dirty="0" smtClean="0">
                <a:solidFill>
                  <a:srgbClr val="C00000"/>
                </a:solidFill>
              </a:rPr>
              <a:t>www.sukobinteresa.hr/hr/user</a:t>
            </a:r>
            <a:r>
              <a:rPr lang="hr-HR" sz="2400" b="1" dirty="0" smtClean="0"/>
              <a:t>)</a:t>
            </a:r>
            <a:endParaRPr lang="hr-HR" sz="2400" b="1" u="sng" dirty="0">
              <a:solidFill>
                <a:srgbClr val="C00000"/>
              </a:solidFill>
            </a:endParaRPr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Registracijski e-mail</a:t>
            </a:r>
          </a:p>
          <a:p>
            <a:pPr algn="just"/>
            <a:r>
              <a:rPr lang="hr-HR" sz="2000" b="1" dirty="0" smtClean="0"/>
              <a:t>U zahtjevu je potrebno navesti e-mail adresu koja će obvezniku služiti </a:t>
            </a:r>
            <a:r>
              <a:rPr lang="hr-HR" sz="2000" b="1" dirty="0" smtClean="0">
                <a:solidFill>
                  <a:srgbClr val="C00000"/>
                </a:solidFill>
              </a:rPr>
              <a:t>za elektroničku komunikaciju </a:t>
            </a:r>
            <a:r>
              <a:rPr lang="hr-HR" sz="2000" b="1" dirty="0"/>
              <a:t>s </a:t>
            </a:r>
            <a:r>
              <a:rPr lang="hr-HR" sz="2000" b="1" dirty="0" smtClean="0"/>
              <a:t>Povjerenstvom </a:t>
            </a:r>
            <a:r>
              <a:rPr lang="hr-HR" sz="2000" dirty="0" smtClean="0"/>
              <a:t>(primanje </a:t>
            </a:r>
            <a:r>
              <a:rPr lang="hr-HR" sz="2000" dirty="0"/>
              <a:t>obavijesti </a:t>
            </a:r>
            <a:r>
              <a:rPr lang="hr-HR" sz="2000" dirty="0" smtClean="0"/>
              <a:t>o korisničkom računu i podsjetnika na podnošenje IK) </a:t>
            </a:r>
            <a:r>
              <a:rPr lang="hr-HR" sz="2000" b="1" dirty="0" smtClean="0"/>
              <a:t>te kao </a:t>
            </a:r>
            <a:r>
              <a:rPr lang="hr-HR" sz="2000" b="1" dirty="0" smtClean="0">
                <a:solidFill>
                  <a:srgbClr val="C00000"/>
                </a:solidFill>
              </a:rPr>
              <a:t>korisničko ime </a:t>
            </a:r>
            <a:r>
              <a:rPr lang="hr-HR" sz="2000" b="1" dirty="0" smtClean="0"/>
              <a:t>za pristup korisničkom računu.</a:t>
            </a:r>
            <a:endParaRPr lang="hr-HR" sz="2000" dirty="0" smtClean="0"/>
          </a:p>
          <a:p>
            <a:pPr algn="just"/>
            <a:r>
              <a:rPr lang="hr-HR" b="1" dirty="0" smtClean="0">
                <a:solidFill>
                  <a:srgbClr val="C00000"/>
                </a:solidFill>
              </a:rPr>
              <a:t>Uputa: - uvijek dostupna e-mail adresa !</a:t>
            </a:r>
          </a:p>
          <a:p>
            <a:pPr algn="just"/>
            <a:endParaRPr lang="hr-HR" sz="1200" b="1" dirty="0" smtClean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/>
              <a:t>Nakon </a:t>
            </a:r>
            <a:r>
              <a:rPr lang="hr-HR" sz="2000" b="1" dirty="0"/>
              <a:t>što zahtjev za otvaranjem korisničkog računa bude uspješno obrađen, na </a:t>
            </a:r>
            <a:r>
              <a:rPr lang="hr-HR" sz="2000" b="1" dirty="0" smtClean="0"/>
              <a:t>registracijski e-mail obvezniku </a:t>
            </a:r>
            <a:r>
              <a:rPr lang="hr-HR" sz="2000" b="1" dirty="0"/>
              <a:t>će biti </a:t>
            </a:r>
            <a:r>
              <a:rPr lang="hr-HR" sz="2000" b="1" dirty="0" smtClean="0"/>
              <a:t>upućen </a:t>
            </a:r>
            <a:r>
              <a:rPr lang="hr-HR" sz="2000" b="1" dirty="0"/>
              <a:t>e-mail </a:t>
            </a:r>
            <a:r>
              <a:rPr lang="hr-HR" sz="2000" b="1" dirty="0" smtClean="0"/>
              <a:t>s potvrdom korisničkog imena i uputom za određivanje </a:t>
            </a:r>
            <a:r>
              <a:rPr lang="hr-HR" sz="2000" b="1" dirty="0" smtClean="0">
                <a:solidFill>
                  <a:srgbClr val="C00000"/>
                </a:solidFill>
              </a:rPr>
              <a:t>lozinke</a:t>
            </a:r>
            <a:r>
              <a:rPr lang="hr-HR" sz="2000" b="1" dirty="0" smtClean="0"/>
              <a:t> za ulazak u korisnički račun.</a:t>
            </a:r>
          </a:p>
          <a:p>
            <a:pPr marL="342900" indent="-342900" algn="just">
              <a:buFontTx/>
              <a:buChar char="-"/>
            </a:pPr>
            <a:endParaRPr lang="hr-HR" sz="24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980728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hr-HR" sz="2400" b="1" dirty="0" smtClean="0"/>
          </a:p>
          <a:p>
            <a:pPr marL="342900" indent="-342900" algn="just">
              <a:buFontTx/>
              <a:buChar char="-"/>
            </a:pPr>
            <a:endParaRPr lang="hr-HR" sz="24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76" y="1124744"/>
            <a:ext cx="7671566" cy="479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9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1440" y="1196752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 smtClean="0"/>
              <a:t>PREPORUČENI PREGLEDNICI</a:t>
            </a:r>
          </a:p>
          <a:p>
            <a:pPr algn="just"/>
            <a:endParaRPr lang="hr-HR" sz="2400" b="1" dirty="0" smtClean="0"/>
          </a:p>
          <a:p>
            <a:pPr algn="just"/>
            <a:r>
              <a:rPr lang="hr-HR" sz="2400" b="1" dirty="0" smtClean="0"/>
              <a:t>Pri </a:t>
            </a:r>
            <a:r>
              <a:rPr lang="hr-HR" sz="2400" b="1" dirty="0"/>
              <a:t>ispunjavanju obrasca za podnošenje imovinskog stanja preporučeno je koristiti stolno ili prijenosno računalo sa jednim od sljedećih preglednika:</a:t>
            </a:r>
          </a:p>
          <a:p>
            <a:pPr lvl="0"/>
            <a:r>
              <a:rPr lang="hr-HR" sz="2400" b="1" dirty="0" smtClean="0"/>
              <a:t>	</a:t>
            </a:r>
          </a:p>
          <a:p>
            <a:pPr lvl="0"/>
            <a:r>
              <a:rPr lang="hr-HR" sz="2400" b="1" dirty="0"/>
              <a:t>	</a:t>
            </a:r>
            <a:r>
              <a:rPr lang="hr-HR" sz="2400" b="1" dirty="0" smtClean="0"/>
              <a:t>Internet </a:t>
            </a:r>
            <a:r>
              <a:rPr lang="hr-HR" sz="2400" b="1" dirty="0"/>
              <a:t>Explorer 10+</a:t>
            </a:r>
          </a:p>
          <a:p>
            <a:pPr lvl="0"/>
            <a:r>
              <a:rPr lang="hr-HR" sz="2400" b="1" dirty="0" smtClean="0"/>
              <a:t>	Chrome </a:t>
            </a:r>
            <a:r>
              <a:rPr lang="hr-HR" sz="2400" b="1" dirty="0"/>
              <a:t>v35+</a:t>
            </a:r>
          </a:p>
          <a:p>
            <a:pPr lvl="0"/>
            <a:r>
              <a:rPr lang="hr-HR" sz="2400" b="1" dirty="0" smtClean="0"/>
              <a:t>	Opera </a:t>
            </a:r>
            <a:r>
              <a:rPr lang="hr-HR" sz="2400" b="1" dirty="0"/>
              <a:t>v24+</a:t>
            </a:r>
          </a:p>
          <a:p>
            <a:pPr lvl="0"/>
            <a:r>
              <a:rPr lang="hr-HR" sz="2400" b="1" dirty="0" smtClean="0"/>
              <a:t>	Safari </a:t>
            </a:r>
            <a:r>
              <a:rPr lang="hr-HR" sz="2400" b="1" dirty="0"/>
              <a:t>5.1</a:t>
            </a:r>
          </a:p>
          <a:p>
            <a:pPr lvl="0"/>
            <a:r>
              <a:rPr lang="hr-HR" sz="2400" b="1" dirty="0" smtClean="0"/>
              <a:t>	Firefox </a:t>
            </a:r>
            <a:r>
              <a:rPr lang="hr-HR" sz="2400" b="1" dirty="0"/>
              <a:t>v32</a:t>
            </a:r>
            <a:r>
              <a:rPr lang="hr-HR" sz="2400" b="1" dirty="0" smtClean="0"/>
              <a:t>+</a:t>
            </a:r>
          </a:p>
          <a:p>
            <a:pPr lvl="0"/>
            <a:r>
              <a:rPr lang="hr-HR" sz="2400" b="1" dirty="0"/>
              <a:t> </a:t>
            </a:r>
            <a:r>
              <a:rPr lang="hr-HR" sz="2400" b="1" dirty="0" smtClean="0"/>
              <a:t>          Microsoft </a:t>
            </a:r>
            <a:r>
              <a:rPr lang="hr-HR" sz="2400" b="1" dirty="0" err="1" smtClean="0"/>
              <a:t>Edge</a:t>
            </a:r>
            <a:endParaRPr lang="hr-HR" sz="24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395536" y="188913"/>
            <a:ext cx="8748464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 smtClean="0"/>
              <a:t>ULAZAK U KORISNIČKI RAČUN </a:t>
            </a:r>
          </a:p>
          <a:p>
            <a:pPr algn="ctr"/>
            <a:r>
              <a:rPr lang="hr-HR" sz="2400" b="1" dirty="0" smtClean="0"/>
              <a:t>I OTVARANJE OBRASCA IMOVINSKE KARTICE</a:t>
            </a:r>
          </a:p>
          <a:p>
            <a:pPr algn="just"/>
            <a:endParaRPr lang="hr-HR" sz="1400" b="1" dirty="0" smtClean="0"/>
          </a:p>
          <a:p>
            <a:pPr marL="342900" indent="-342900" algn="just">
              <a:buFontTx/>
              <a:buChar char="-"/>
            </a:pPr>
            <a:r>
              <a:rPr lang="hr-HR" sz="2000" b="1" u="sng" dirty="0" smtClean="0"/>
              <a:t>Prvi put </a:t>
            </a:r>
            <a:r>
              <a:rPr lang="hr-HR" sz="2000" b="1" dirty="0" smtClean="0"/>
              <a:t>- automatski prilikom određivanja lozinke,</a:t>
            </a:r>
          </a:p>
          <a:p>
            <a:pPr marL="342900" indent="-342900" algn="just">
              <a:buFontTx/>
              <a:buChar char="-"/>
            </a:pPr>
            <a:endParaRPr lang="hr-HR" sz="900" b="1" dirty="0"/>
          </a:p>
          <a:p>
            <a:pPr marL="342900" indent="-342900" algn="just">
              <a:buFontTx/>
              <a:buChar char="-"/>
            </a:pPr>
            <a:r>
              <a:rPr lang="hr-HR" sz="2000" b="1" u="sng" dirty="0" smtClean="0"/>
              <a:t>Nadalje</a:t>
            </a:r>
            <a:r>
              <a:rPr lang="hr-HR" sz="2000" b="1" dirty="0" smtClean="0"/>
              <a:t> - putem internetske stranice Povjerenstva</a:t>
            </a:r>
            <a:r>
              <a:rPr lang="hr-HR" sz="2000" b="1" dirty="0" smtClean="0">
                <a:solidFill>
                  <a:srgbClr val="00B0F0"/>
                </a:solidFill>
              </a:rPr>
              <a:t> </a:t>
            </a:r>
            <a:r>
              <a:rPr lang="hr-HR" sz="2000" b="1" dirty="0" smtClean="0"/>
              <a:t>odabirom opcije „Korisnički račun” i unosom:</a:t>
            </a:r>
          </a:p>
          <a:p>
            <a:pPr marL="800100" lvl="1" indent="-342900" algn="just">
              <a:buFontTx/>
              <a:buChar char="-"/>
            </a:pPr>
            <a:r>
              <a:rPr lang="hr-HR" sz="2000" b="1" dirty="0" smtClean="0">
                <a:solidFill>
                  <a:srgbClr val="C00000"/>
                </a:solidFill>
              </a:rPr>
              <a:t>korisničkog imena </a:t>
            </a:r>
          </a:p>
          <a:p>
            <a:pPr marL="803275" lvl="1" algn="just"/>
            <a:r>
              <a:rPr lang="hr-HR" sz="2000" b="1" dirty="0" smtClean="0"/>
              <a:t>(registracijski e-mail, naveden u zahtjevu za otvaranje korisničkog računa), i</a:t>
            </a:r>
          </a:p>
          <a:p>
            <a:pPr marL="800100" lvl="1" indent="-342900" algn="just">
              <a:buFontTx/>
              <a:buChar char="-"/>
            </a:pPr>
            <a:r>
              <a:rPr lang="hr-HR" sz="2000" b="1" dirty="0" smtClean="0">
                <a:solidFill>
                  <a:srgbClr val="C00000"/>
                </a:solidFill>
              </a:rPr>
              <a:t>lozinke, </a:t>
            </a:r>
          </a:p>
          <a:p>
            <a:pPr marL="803275" lvl="1" algn="just"/>
            <a:r>
              <a:rPr lang="hr-HR" sz="2000" b="1" dirty="0" smtClean="0"/>
              <a:t>koju obveznik određuje sam temeljem upute koju zaprimi na e-mail prilikom aktivacije korisničkog računa </a:t>
            </a:r>
            <a:endParaRPr lang="hr-HR" sz="2000" b="1" dirty="0"/>
          </a:p>
          <a:p>
            <a:pPr marL="0" lvl="1" algn="just"/>
            <a:endParaRPr lang="hr-HR" sz="1000" b="1" dirty="0" smtClean="0"/>
          </a:p>
          <a:p>
            <a:pPr marL="0" lvl="1" algn="just"/>
            <a:r>
              <a:rPr lang="hr-HR" sz="2000" b="1" dirty="0" smtClean="0"/>
              <a:t>Otvaranje obrasca IK </a:t>
            </a:r>
          </a:p>
          <a:p>
            <a:pPr marL="0" lvl="1" algn="just"/>
            <a:r>
              <a:rPr lang="hr-HR" sz="2000" dirty="0" smtClean="0"/>
              <a:t>=&gt;</a:t>
            </a:r>
            <a:r>
              <a:rPr lang="hr-HR" sz="2000" b="1" dirty="0" smtClean="0"/>
              <a:t> </a:t>
            </a:r>
            <a:r>
              <a:rPr lang="hr-HR" sz="2000" b="1" dirty="0" smtClean="0">
                <a:solidFill>
                  <a:srgbClr val="C00000"/>
                </a:solidFill>
              </a:rPr>
              <a:t>klikom na izdvojeni crvenu poveznicu</a:t>
            </a:r>
            <a:endParaRPr lang="hr-HR" sz="2000" dirty="0" smtClean="0">
              <a:solidFill>
                <a:srgbClr val="C00000"/>
              </a:solidFill>
            </a:endParaRPr>
          </a:p>
          <a:p>
            <a:pPr marL="0" lvl="1" algn="just"/>
            <a:r>
              <a:rPr lang="hr-HR" sz="2000" dirty="0" smtClean="0"/>
              <a:t>(s bijelim tekstom „Podnošenje nove imovinske kartice” i dr.)</a:t>
            </a:r>
          </a:p>
          <a:p>
            <a:pPr marL="0" lvl="1" algn="just"/>
            <a:r>
              <a:rPr lang="hr-HR" sz="2000" b="1" dirty="0" smtClean="0">
                <a:solidFill>
                  <a:srgbClr val="C00000"/>
                </a:solidFill>
              </a:rPr>
              <a:t>=&gt; ako nema poveznice , obrazac je nedostupan </a:t>
            </a:r>
          </a:p>
          <a:p>
            <a:pPr marL="0" lvl="1" algn="just"/>
            <a:endParaRPr lang="hr-HR" sz="2000" b="1" dirty="0" smtClean="0"/>
          </a:p>
          <a:p>
            <a:pPr marL="803275" lvl="1" algn="just"/>
            <a:endParaRPr lang="hr-HR" sz="2000" b="1" dirty="0" smtClean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395536" y="188913"/>
            <a:ext cx="8748464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zervirano mjesto sadržaj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11560" y="1219200"/>
            <a:ext cx="7704856" cy="51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7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395536" y="188913"/>
            <a:ext cx="8748464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3" y="1251247"/>
            <a:ext cx="7992888" cy="49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 smtClean="0"/>
              <a:t>POPUNJAVANJE OBRASCA IMOVINSKE KARTICE</a:t>
            </a:r>
          </a:p>
          <a:p>
            <a:pPr algn="just"/>
            <a:endParaRPr lang="hr-HR" sz="2400" b="1" dirty="0" smtClean="0"/>
          </a:p>
          <a:p>
            <a:pPr algn="just"/>
            <a:r>
              <a:rPr lang="hr-HR" sz="2000" b="1" dirty="0" smtClean="0"/>
              <a:t>Obrazac </a:t>
            </a:r>
            <a:r>
              <a:rPr lang="hr-HR" sz="2000" b="1" dirty="0"/>
              <a:t>se popunjava unosom teksta ili brojki ili odabirom opcije iz padajućeg izbornika.</a:t>
            </a:r>
          </a:p>
          <a:p>
            <a:pPr algn="just"/>
            <a:r>
              <a:rPr lang="hr-HR" sz="2400" b="1" dirty="0" smtClean="0"/>
              <a:t> </a:t>
            </a:r>
          </a:p>
          <a:p>
            <a:pPr algn="just"/>
            <a:r>
              <a:rPr lang="hr-HR" sz="2000" b="1" dirty="0" smtClean="0"/>
              <a:t>Kod prvog podnošenja imovinske kartice potrebno je popuniti cijeli obrazac.</a:t>
            </a:r>
          </a:p>
          <a:p>
            <a:pPr algn="just"/>
            <a:endParaRPr lang="hr-HR" sz="2000" b="1" dirty="0" smtClean="0"/>
          </a:p>
          <a:p>
            <a:pPr algn="just"/>
            <a:r>
              <a:rPr lang="hr-HR" sz="2000" b="1" dirty="0" smtClean="0"/>
              <a:t>Prilikom </a:t>
            </a:r>
            <a:r>
              <a:rPr lang="hr-HR" sz="2000" b="1" dirty="0"/>
              <a:t>pripreme obrasca </a:t>
            </a:r>
            <a:r>
              <a:rPr lang="hr-HR" sz="2000" b="1" dirty="0" smtClean="0"/>
              <a:t>imovinske kartice, </a:t>
            </a:r>
            <a:r>
              <a:rPr lang="hr-HR" sz="2000" b="1" dirty="0"/>
              <a:t>web rješenje provjerava da li postoji </a:t>
            </a:r>
            <a:r>
              <a:rPr lang="hr-HR" sz="2000" b="1" dirty="0" smtClean="0"/>
              <a:t>prethodna imovinska kartica, podnesena </a:t>
            </a:r>
            <a:r>
              <a:rPr lang="hr-HR" sz="2000" b="1" dirty="0"/>
              <a:t>na elektronskom </a:t>
            </a:r>
            <a:r>
              <a:rPr lang="hr-HR" sz="2000" b="1" dirty="0" smtClean="0"/>
              <a:t>obrascu, odnosno od ranije spremljeni podaci.</a:t>
            </a:r>
          </a:p>
          <a:p>
            <a:pPr algn="just"/>
            <a:endParaRPr lang="hr-HR" sz="2000" b="1" dirty="0"/>
          </a:p>
          <a:p>
            <a:pPr algn="just"/>
            <a:r>
              <a:rPr lang="hr-HR" sz="2000" b="1" dirty="0"/>
              <a:t>U slučaju da je </a:t>
            </a:r>
            <a:r>
              <a:rPr lang="hr-HR" sz="2000" b="1" dirty="0" smtClean="0"/>
              <a:t>obveznik </a:t>
            </a:r>
            <a:r>
              <a:rPr lang="hr-HR" sz="2000" b="1" dirty="0"/>
              <a:t>već ranije </a:t>
            </a:r>
            <a:r>
              <a:rPr lang="hr-HR" sz="2000" b="1" dirty="0" smtClean="0"/>
              <a:t>popunjavao ili podnio takvu imovinsku karticu, spremljeni podaci odnosno podaci iz prethodno podnesene imovinske kartice </a:t>
            </a:r>
            <a:r>
              <a:rPr lang="hr-HR" sz="2000" b="1" dirty="0"/>
              <a:t>će biti automatski </a:t>
            </a:r>
            <a:r>
              <a:rPr lang="hr-HR" sz="2000" b="1" dirty="0" smtClean="0"/>
              <a:t>dohvaćeni</a:t>
            </a:r>
            <a:r>
              <a:rPr lang="hr-HR" sz="2000" b="1" dirty="0" smtClean="0">
                <a:solidFill>
                  <a:srgbClr val="C00000"/>
                </a:solidFill>
              </a:rPr>
              <a:t>, </a:t>
            </a:r>
            <a:r>
              <a:rPr lang="hr-HR" sz="2000" b="1" dirty="0">
                <a:solidFill>
                  <a:srgbClr val="C00000"/>
                </a:solidFill>
              </a:rPr>
              <a:t>a obrazac će biti </a:t>
            </a:r>
            <a:r>
              <a:rPr lang="hr-HR" sz="2000" b="1" dirty="0" smtClean="0">
                <a:solidFill>
                  <a:srgbClr val="C00000"/>
                </a:solidFill>
              </a:rPr>
              <a:t>automatski popunjen tim podacima.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2" y="1196752"/>
            <a:ext cx="8208143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SVRHA IMOVINSKE KARTICE</a:t>
            </a:r>
          </a:p>
          <a:p>
            <a:pPr algn="ctr"/>
            <a:endParaRPr lang="hr-HR" sz="2400" b="1" dirty="0" smtClean="0"/>
          </a:p>
          <a:p>
            <a:pPr marL="342900" indent="-342900" algn="just">
              <a:buFontTx/>
              <a:buChar char="-"/>
            </a:pPr>
            <a:r>
              <a:rPr lang="hr-HR" sz="2000" b="1" dirty="0" smtClean="0"/>
              <a:t>jedna</a:t>
            </a:r>
            <a:r>
              <a:rPr lang="en-US" sz="2000" b="1" dirty="0" smtClean="0"/>
              <a:t> </a:t>
            </a:r>
            <a:r>
              <a:rPr lang="en-US" sz="2000" b="1" dirty="0"/>
              <a:t>je od </a:t>
            </a:r>
            <a:r>
              <a:rPr lang="hr-HR" sz="2000" b="1" dirty="0" smtClean="0"/>
              <a:t>temeljnih dužnosti obveznika Zakona o sprječavanju sukoba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interesa</a:t>
            </a:r>
            <a:endParaRPr lang="hr-HR" sz="2000" b="1" dirty="0" smtClean="0"/>
          </a:p>
          <a:p>
            <a:pPr algn="just"/>
            <a:endParaRPr lang="hr-HR" sz="1600" b="1" dirty="0" smtClean="0"/>
          </a:p>
          <a:p>
            <a:pPr marL="342900" indent="-342900" algn="just">
              <a:buFontTx/>
              <a:buChar char="-"/>
            </a:pPr>
            <a:r>
              <a:rPr lang="hr-HR" sz="2000" b="1" dirty="0"/>
              <a:t>javnom objavom postiže se uvid zainteresirane javnosti u sadržaj, izvor i način stjecanja imovine </a:t>
            </a:r>
            <a:r>
              <a:rPr lang="hr-HR" sz="2000" b="1" dirty="0" smtClean="0"/>
              <a:t>obveznika </a:t>
            </a:r>
            <a:r>
              <a:rPr lang="hr-HR" sz="2000" b="1" dirty="0"/>
              <a:t>i članova njegove uže obitelji,   </a:t>
            </a:r>
          </a:p>
          <a:p>
            <a:pPr marL="342900" indent="-342900" algn="just">
              <a:buFontTx/>
              <a:buChar char="-"/>
            </a:pPr>
            <a:endParaRPr lang="hr-HR" sz="1600" b="1" dirty="0"/>
          </a:p>
          <a:p>
            <a:pPr marL="342900" indent="-342900" algn="just">
              <a:buFontTx/>
              <a:buChar char="-"/>
            </a:pPr>
            <a:r>
              <a:rPr lang="hr-HR" sz="2000" b="1" dirty="0" smtClean="0"/>
              <a:t>Povjerenstvo, kao samostalno i neovisno državno tijelo, provjerava točnost prijavljenih imovinskih podataka,</a:t>
            </a:r>
          </a:p>
          <a:p>
            <a:pPr marL="342900" indent="-342900" algn="just">
              <a:buFontTx/>
              <a:buChar char="-"/>
            </a:pPr>
            <a:endParaRPr lang="hr-HR" sz="1600" b="1" dirty="0" smtClean="0"/>
          </a:p>
          <a:p>
            <a:pPr marL="342900" indent="-342900" algn="just">
              <a:buFontTx/>
              <a:buChar char="-"/>
            </a:pPr>
            <a:r>
              <a:rPr lang="hr-HR" sz="2000" b="1" dirty="0" smtClean="0"/>
              <a:t>učinkovit</a:t>
            </a:r>
            <a:r>
              <a:rPr lang="en-US" sz="2000" b="1" dirty="0" smtClean="0"/>
              <a:t> </a:t>
            </a:r>
            <a:r>
              <a:rPr lang="en-US" sz="2000" b="1" dirty="0"/>
              <a:t>instrument </a:t>
            </a:r>
            <a:r>
              <a:rPr lang="hr-HR" sz="2000" b="1" dirty="0" smtClean="0"/>
              <a:t>sprječavanja</a:t>
            </a:r>
            <a:r>
              <a:rPr lang="en-US" sz="2000" b="1" dirty="0" smtClean="0"/>
              <a:t> </a:t>
            </a:r>
            <a:r>
              <a:rPr lang="hr-HR" sz="2000" b="1" dirty="0" smtClean="0"/>
              <a:t>sukoba</a:t>
            </a:r>
            <a:r>
              <a:rPr lang="en-US" sz="2000" b="1" dirty="0" smtClean="0"/>
              <a:t> </a:t>
            </a:r>
            <a:r>
              <a:rPr lang="hr-HR" sz="2000" b="1" dirty="0" smtClean="0"/>
              <a:t>interesa, zaštite  integriteta obveznika i jačanja transparentnosti u obnašanju javnih dužnosti i povjerenja građana.</a:t>
            </a:r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7544" y="1196752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POPUNJAVANJE OBRASCA IMOVINSKE KARTICE</a:t>
            </a:r>
          </a:p>
          <a:p>
            <a:endParaRPr lang="hr-HR" sz="2400" b="1" dirty="0" smtClean="0"/>
          </a:p>
          <a:p>
            <a:r>
              <a:rPr lang="hr-HR" sz="2000" b="1" dirty="0" smtClean="0"/>
              <a:t>Prilikom </a:t>
            </a:r>
            <a:r>
              <a:rPr lang="hr-HR" sz="2000" b="1" dirty="0"/>
              <a:t>popunjavanja obrasca </a:t>
            </a:r>
            <a:r>
              <a:rPr lang="hr-HR" sz="2000" b="1" dirty="0" smtClean="0"/>
              <a:t>imovinske kartice obveznik </a:t>
            </a:r>
            <a:r>
              <a:rPr lang="hr-HR" sz="2000" b="1" dirty="0"/>
              <a:t>je </a:t>
            </a:r>
            <a:r>
              <a:rPr lang="hr-HR" sz="2000" b="1" dirty="0" smtClean="0"/>
              <a:t>dužan popuniti </a:t>
            </a:r>
            <a:r>
              <a:rPr lang="hr-HR" sz="2000" b="1" dirty="0"/>
              <a:t>polja </a:t>
            </a:r>
            <a:r>
              <a:rPr lang="hr-HR" sz="2000" b="1" dirty="0" smtClean="0"/>
              <a:t>sa oznakom      .</a:t>
            </a:r>
          </a:p>
          <a:p>
            <a:endParaRPr lang="hr-HR" sz="1400" b="1" dirty="0" smtClean="0"/>
          </a:p>
          <a:p>
            <a:r>
              <a:rPr lang="hr-HR" sz="2000" b="1" dirty="0" smtClean="0"/>
              <a:t>Upis </a:t>
            </a:r>
            <a:r>
              <a:rPr lang="hr-HR" sz="2000" b="1" dirty="0"/>
              <a:t>podataka u zelena polja nije obvezan</a:t>
            </a:r>
            <a:r>
              <a:rPr lang="hr-HR" sz="2000" b="1" dirty="0" smtClean="0"/>
              <a:t>.</a:t>
            </a:r>
          </a:p>
          <a:p>
            <a:endParaRPr lang="hr-HR" sz="1400" b="1" dirty="0"/>
          </a:p>
          <a:p>
            <a:r>
              <a:rPr lang="hr-HR" sz="2000" b="1" dirty="0" smtClean="0"/>
              <a:t>Klikom na oznaku          uz pojedinu rubriku, otvara se</a:t>
            </a:r>
          </a:p>
          <a:p>
            <a:r>
              <a:rPr lang="hr-HR" sz="2000" b="1" dirty="0" smtClean="0"/>
              <a:t>tekst sa uputom za popunjavanje te rubrike. </a:t>
            </a:r>
          </a:p>
          <a:p>
            <a:endParaRPr lang="hr-HR" sz="2000" b="1" dirty="0" smtClean="0"/>
          </a:p>
          <a:p>
            <a:pPr lvl="0" algn="just"/>
            <a:r>
              <a:rPr lang="hr-HR" sz="2000" b="1" dirty="0">
                <a:solidFill>
                  <a:prstClr val="black"/>
                </a:solidFill>
              </a:rPr>
              <a:t>Prilikom ispunjavanja obrasca </a:t>
            </a:r>
            <a:r>
              <a:rPr lang="hr-HR" sz="2000" b="1" dirty="0">
                <a:solidFill>
                  <a:srgbClr val="C00000"/>
                </a:solidFill>
              </a:rPr>
              <a:t>svake tri minute podaci se </a:t>
            </a:r>
            <a:r>
              <a:rPr lang="hr-HR" sz="2000" b="1" dirty="0" smtClean="0">
                <a:solidFill>
                  <a:srgbClr val="C00000"/>
                </a:solidFill>
              </a:rPr>
              <a:t>automatski </a:t>
            </a:r>
            <a:r>
              <a:rPr lang="hr-HR" sz="2000" b="1" dirty="0">
                <a:solidFill>
                  <a:srgbClr val="C00000"/>
                </a:solidFill>
              </a:rPr>
              <a:t>spremaju</a:t>
            </a:r>
            <a:r>
              <a:rPr lang="hr-HR" sz="2000" b="1" dirty="0">
                <a:solidFill>
                  <a:prstClr val="black"/>
                </a:solidFill>
              </a:rPr>
              <a:t> na što upozorava pojava zelenog polja u gornjem desnom uglu ekrana.</a:t>
            </a:r>
          </a:p>
          <a:p>
            <a:pPr lvl="0" algn="just"/>
            <a:endParaRPr lang="hr-HR" sz="1400" b="1" dirty="0">
              <a:solidFill>
                <a:prstClr val="black"/>
              </a:solidFill>
            </a:endParaRPr>
          </a:p>
          <a:p>
            <a:pPr lvl="0" algn="just"/>
            <a:r>
              <a:rPr lang="hr-HR" sz="2000" b="1" dirty="0">
                <a:solidFill>
                  <a:prstClr val="black"/>
                </a:solidFill>
              </a:rPr>
              <a:t>Popunjavanje se može prekinuti prije slanja te nastaviti ponovnom prijavom u korisnički račun i pristupom obrascu.</a:t>
            </a:r>
          </a:p>
          <a:p>
            <a:endParaRPr lang="hr-HR" sz="1400" b="1" dirty="0" smtClean="0"/>
          </a:p>
          <a:p>
            <a:endParaRPr lang="hr-HR" sz="2400" b="1" dirty="0"/>
          </a:p>
        </p:txBody>
      </p:sp>
      <p:pic>
        <p:nvPicPr>
          <p:cNvPr id="1028" name="Picture 4" descr="Slikovni rezultat za upitnik slik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464378" cy="50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-Point Star 5"/>
          <p:cNvSpPr/>
          <p:nvPr/>
        </p:nvSpPr>
        <p:spPr>
          <a:xfrm>
            <a:off x="4621841" y="2276872"/>
            <a:ext cx="275454" cy="216024"/>
          </a:xfrm>
          <a:prstGeom prst="star7">
            <a:avLst>
              <a:gd name="adj" fmla="val 26141"/>
              <a:gd name="hf" fmla="val 102572"/>
              <a:gd name="vf" fmla="val 10521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/>
              <a:t>POPUNJAVANJE OBRASCA IMOVINSKE KARTICE</a:t>
            </a:r>
          </a:p>
          <a:p>
            <a:pPr algn="just"/>
            <a:endParaRPr lang="hr-HR" sz="2400" b="1" dirty="0" smtClean="0"/>
          </a:p>
          <a:p>
            <a:pPr algn="just"/>
            <a:r>
              <a:rPr lang="hr-HR" sz="2000" b="1" dirty="0" smtClean="0"/>
              <a:t>Nakon popunjavanja obrasca, obveznika se upućuje na </a:t>
            </a:r>
            <a:r>
              <a:rPr lang="hr-HR" sz="2000" b="1" dirty="0" smtClean="0">
                <a:solidFill>
                  <a:srgbClr val="C00000"/>
                </a:solidFill>
              </a:rPr>
              <a:t>provjeru ispravnosti </a:t>
            </a:r>
            <a:r>
              <a:rPr lang="hr-HR" sz="2000" b="1" dirty="0" smtClean="0"/>
              <a:t>popunjavanja obrasca. </a:t>
            </a:r>
          </a:p>
          <a:p>
            <a:pPr algn="just"/>
            <a:endParaRPr lang="hr-HR" sz="1200" b="1" dirty="0"/>
          </a:p>
          <a:p>
            <a:pPr algn="just"/>
            <a:endParaRPr lang="hr-HR" sz="2000" b="1" dirty="0" smtClean="0"/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  <a:p>
            <a:pPr algn="just"/>
            <a:endParaRPr lang="hr-HR" sz="1050" b="1" dirty="0" smtClean="0"/>
          </a:p>
          <a:p>
            <a:pPr algn="just"/>
            <a:endParaRPr lang="hr-HR" sz="1050" b="1" dirty="0" smtClean="0"/>
          </a:p>
          <a:p>
            <a:pPr algn="just"/>
            <a:endParaRPr lang="hr-HR" sz="2000" b="1" dirty="0"/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809" y="2636912"/>
            <a:ext cx="8327554" cy="216024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024" y="4653136"/>
            <a:ext cx="3571875" cy="181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000" b="1" dirty="0" smtClean="0"/>
              <a:t>Ako je </a:t>
            </a:r>
            <a:r>
              <a:rPr lang="hr-HR" sz="2000" b="1" dirty="0" smtClean="0">
                <a:solidFill>
                  <a:srgbClr val="C00000"/>
                </a:solidFill>
              </a:rPr>
              <a:t>obrazac u potpunosti pravilno popunjen, </a:t>
            </a:r>
            <a:r>
              <a:rPr lang="hr-HR" sz="2000" b="1" dirty="0" smtClean="0"/>
              <a:t>sustav nudi opciju pregleda obrasca u pdf formatu, a nakon toga </a:t>
            </a:r>
            <a:r>
              <a:rPr lang="hr-HR" sz="2000" b="1" dirty="0" smtClean="0">
                <a:solidFill>
                  <a:srgbClr val="C00000"/>
                </a:solidFill>
              </a:rPr>
              <a:t>opcije načina potpisa i slanja ili nastavak uređivanja</a:t>
            </a:r>
            <a:r>
              <a:rPr lang="hr-HR" sz="2000" b="1" dirty="0" smtClean="0"/>
              <a:t>. </a:t>
            </a:r>
          </a:p>
          <a:p>
            <a:pPr algn="just"/>
            <a:r>
              <a:rPr lang="hr-HR" sz="2000" b="1" dirty="0"/>
              <a:t>Pritiskom na opciju „</a:t>
            </a:r>
            <a:r>
              <a:rPr lang="hr-HR" sz="2000" b="1" dirty="0">
                <a:solidFill>
                  <a:srgbClr val="C00000"/>
                </a:solidFill>
              </a:rPr>
              <a:t>Nastavi uređivati</a:t>
            </a:r>
            <a:r>
              <a:rPr lang="hr-HR" sz="2000" b="1" dirty="0"/>
              <a:t>“ omogućava se nastavak unosa ili izmjene podataka u obrascu.</a:t>
            </a:r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  <a:p>
            <a:pPr algn="just"/>
            <a:endParaRPr lang="hr-HR" sz="2000" b="1" dirty="0" smtClean="0"/>
          </a:p>
          <a:p>
            <a:endParaRPr lang="hr-HR" sz="2400" dirty="0" smtClean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329" y="2780928"/>
            <a:ext cx="8568952" cy="396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42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 smtClean="0"/>
              <a:t>POTPISIVANJE I PODNOŠENJE IMOVINSKE KARTICE</a:t>
            </a:r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/>
              <a:t>A)   </a:t>
            </a:r>
            <a:r>
              <a:rPr lang="hr-HR" sz="2000" b="1" dirty="0" smtClean="0">
                <a:solidFill>
                  <a:srgbClr val="C00000"/>
                </a:solidFill>
              </a:rPr>
              <a:t>VLASTORUČNI POTPIS  -  </a:t>
            </a:r>
            <a:r>
              <a:rPr lang="hr-HR" sz="2000" b="1" u="sng" dirty="0" smtClean="0">
                <a:solidFill>
                  <a:srgbClr val="C00000"/>
                </a:solidFill>
              </a:rPr>
              <a:t>generiranje PDF-a</a:t>
            </a:r>
            <a:endParaRPr lang="hr-HR" sz="2000" b="1" u="sng" dirty="0" smtClean="0"/>
          </a:p>
          <a:p>
            <a:pPr algn="just"/>
            <a:endParaRPr lang="hr-HR" sz="1050" b="1" dirty="0"/>
          </a:p>
          <a:p>
            <a:pPr algn="just"/>
            <a:r>
              <a:rPr lang="hr-HR" sz="2000" b="1" dirty="0" smtClean="0"/>
              <a:t>Pritiskom </a:t>
            </a:r>
            <a:r>
              <a:rPr lang="hr-HR" sz="2000" b="1" dirty="0"/>
              <a:t>na opciju </a:t>
            </a:r>
            <a:r>
              <a:rPr lang="hr-HR" sz="2000" b="1" dirty="0" smtClean="0"/>
              <a:t>„</a:t>
            </a:r>
            <a:r>
              <a:rPr lang="hr-HR" sz="2000" b="1" dirty="0" smtClean="0">
                <a:solidFill>
                  <a:srgbClr val="C00000"/>
                </a:solidFill>
              </a:rPr>
              <a:t>Vlastoručni potpis i podnošenje</a:t>
            </a:r>
            <a:r>
              <a:rPr lang="hr-HR" sz="2000" b="1" dirty="0"/>
              <a:t>" </a:t>
            </a:r>
            <a:endParaRPr lang="hr-HR" sz="2000" b="1" dirty="0" smtClean="0"/>
          </a:p>
          <a:p>
            <a:pPr algn="just"/>
            <a:r>
              <a:rPr lang="hr-HR" dirty="0" smtClean="0"/>
              <a:t>=&gt;</a:t>
            </a:r>
            <a:r>
              <a:rPr lang="hr-HR" b="1" dirty="0" smtClean="0"/>
              <a:t>  IK se </a:t>
            </a:r>
            <a:r>
              <a:rPr lang="hr-HR" b="1" dirty="0"/>
              <a:t>šalje u elektroničkom obliku u sustav Povjerenstva</a:t>
            </a:r>
            <a:r>
              <a:rPr lang="hr-HR" b="1" dirty="0" smtClean="0"/>
              <a:t>,</a:t>
            </a:r>
          </a:p>
          <a:p>
            <a:pPr algn="just"/>
            <a:r>
              <a:rPr lang="hr-HR" dirty="0" smtClean="0"/>
              <a:t>=&gt;</a:t>
            </a:r>
            <a:r>
              <a:rPr lang="hr-HR" b="1" dirty="0" smtClean="0"/>
              <a:t>  Obveznik </a:t>
            </a:r>
            <a:r>
              <a:rPr lang="hr-HR" b="1" dirty="0"/>
              <a:t>se preusmjerava na korisnički </a:t>
            </a:r>
            <a:r>
              <a:rPr lang="hr-HR" b="1" dirty="0" smtClean="0"/>
              <a:t>račun, u tabelu   </a:t>
            </a:r>
          </a:p>
          <a:p>
            <a:pPr algn="just"/>
            <a:r>
              <a:rPr lang="hr-HR" b="1" dirty="0"/>
              <a:t> </a:t>
            </a:r>
            <a:r>
              <a:rPr lang="hr-HR" b="1" dirty="0" smtClean="0"/>
              <a:t>     „Podnesene </a:t>
            </a:r>
            <a:r>
              <a:rPr lang="hr-HR" b="1" dirty="0"/>
              <a:t>imovinske kartice obveznika” </a:t>
            </a:r>
            <a:r>
              <a:rPr lang="hr-HR" b="1" dirty="0" smtClean="0"/>
              <a:t> </a:t>
            </a:r>
          </a:p>
          <a:p>
            <a:pPr algn="just"/>
            <a:r>
              <a:rPr lang="hr-HR" dirty="0" smtClean="0"/>
              <a:t>=&gt;</a:t>
            </a:r>
            <a:r>
              <a:rPr lang="hr-HR" b="1" dirty="0" smtClean="0"/>
              <a:t>  generira se </a:t>
            </a:r>
            <a:r>
              <a:rPr lang="hr-HR" b="1" dirty="0" smtClean="0">
                <a:solidFill>
                  <a:srgbClr val="C00000"/>
                </a:solidFill>
              </a:rPr>
              <a:t>PDF format </a:t>
            </a:r>
            <a:r>
              <a:rPr lang="hr-HR" b="1" dirty="0">
                <a:solidFill>
                  <a:srgbClr val="C00000"/>
                </a:solidFill>
              </a:rPr>
              <a:t>poslane </a:t>
            </a:r>
            <a:r>
              <a:rPr lang="hr-HR" b="1" dirty="0" smtClean="0">
                <a:solidFill>
                  <a:srgbClr val="C00000"/>
                </a:solidFill>
              </a:rPr>
              <a:t>IK  </a:t>
            </a:r>
            <a:endParaRPr lang="hr-HR" b="1" dirty="0" smtClean="0"/>
          </a:p>
          <a:p>
            <a:pPr algn="just"/>
            <a:r>
              <a:rPr lang="hr-HR" dirty="0" smtClean="0"/>
              <a:t>=&gt;</a:t>
            </a:r>
            <a:r>
              <a:rPr lang="hr-HR" b="1" dirty="0" smtClean="0"/>
              <a:t>  status </a:t>
            </a:r>
            <a:r>
              <a:rPr lang="hr-HR" b="1" dirty="0"/>
              <a:t>poslane IK </a:t>
            </a:r>
            <a:r>
              <a:rPr lang="hr-HR" b="1" dirty="0" smtClean="0"/>
              <a:t> - </a:t>
            </a:r>
            <a:r>
              <a:rPr lang="hr-HR" dirty="0" smtClean="0"/>
              <a:t>„</a:t>
            </a:r>
            <a:r>
              <a:rPr lang="pl-PL" i="1" dirty="0"/>
              <a:t>PDF će biti dostupan za nekoliko </a:t>
            </a:r>
            <a:r>
              <a:rPr lang="pl-PL" i="1" dirty="0" smtClean="0"/>
              <a:t>minuta</a:t>
            </a:r>
            <a:r>
              <a:rPr lang="pl-PL" dirty="0"/>
              <a:t>” </a:t>
            </a:r>
            <a:endParaRPr lang="pl-PL" dirty="0" smtClean="0"/>
          </a:p>
          <a:p>
            <a:pPr algn="just"/>
            <a:r>
              <a:rPr lang="pl-PL" b="1" dirty="0"/>
              <a:t> </a:t>
            </a:r>
            <a:r>
              <a:rPr lang="pl-PL" b="1" dirty="0" smtClean="0"/>
              <a:t>     se mijenja u - </a:t>
            </a:r>
            <a:r>
              <a:rPr lang="pl-PL" dirty="0" smtClean="0"/>
              <a:t>„</a:t>
            </a:r>
            <a:r>
              <a:rPr lang="pl-PL" i="1" dirty="0"/>
              <a:t>Ispiši u </a:t>
            </a:r>
            <a:r>
              <a:rPr lang="pl-PL" i="1" dirty="0" smtClean="0"/>
              <a:t>PDF-u </a:t>
            </a:r>
            <a:r>
              <a:rPr lang="pl-PL" i="1" dirty="0"/>
              <a:t>radi </a:t>
            </a:r>
            <a:r>
              <a:rPr lang="pl-PL" i="1" dirty="0" smtClean="0"/>
              <a:t>potpisa </a:t>
            </a:r>
            <a:r>
              <a:rPr lang="pl-PL" i="1" dirty="0"/>
              <a:t>i slanja </a:t>
            </a:r>
            <a:r>
              <a:rPr lang="pl-PL" i="1" dirty="0" smtClean="0"/>
              <a:t>poštom</a:t>
            </a:r>
            <a:r>
              <a:rPr lang="pl-PL" dirty="0" smtClean="0"/>
              <a:t>”</a:t>
            </a:r>
            <a:endParaRPr lang="hr-HR" dirty="0"/>
          </a:p>
          <a:p>
            <a:pPr algn="just"/>
            <a:r>
              <a:rPr lang="hr-HR" dirty="0" smtClean="0"/>
              <a:t>=&gt;  </a:t>
            </a:r>
            <a:r>
              <a:rPr lang="hr-HR" b="1" dirty="0" smtClean="0"/>
              <a:t>PDF format poslane IK dostavlja se automatski i na </a:t>
            </a:r>
          </a:p>
          <a:p>
            <a:pPr algn="just"/>
            <a:r>
              <a:rPr lang="hr-HR" b="1" dirty="0"/>
              <a:t> </a:t>
            </a:r>
            <a:r>
              <a:rPr lang="hr-HR" b="1" dirty="0" smtClean="0"/>
              <a:t>     obveznikov registracijski e-mail</a:t>
            </a:r>
            <a:r>
              <a:rPr lang="hr-HR" b="1" dirty="0"/>
              <a:t>. </a:t>
            </a:r>
            <a:endParaRPr lang="hr-HR" b="1" dirty="0" smtClean="0"/>
          </a:p>
          <a:p>
            <a:pPr algn="just"/>
            <a:endParaRPr lang="hr-HR" sz="2000" b="1" dirty="0"/>
          </a:p>
          <a:p>
            <a:pPr algn="just"/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4941168"/>
            <a:ext cx="77533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5646" y="1196752"/>
            <a:ext cx="8001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/>
              <a:t>POTPISIVANJE I PODNOŠENJE IMOVINSKE KARTICE</a:t>
            </a:r>
          </a:p>
          <a:p>
            <a:pPr algn="just"/>
            <a:endParaRPr lang="hr-HR" sz="1600" b="1" dirty="0"/>
          </a:p>
          <a:p>
            <a:pPr algn="just"/>
            <a:r>
              <a:rPr lang="hr-HR" sz="2000" b="1" dirty="0"/>
              <a:t>A)   </a:t>
            </a:r>
            <a:r>
              <a:rPr lang="hr-HR" sz="2000" b="1" dirty="0">
                <a:solidFill>
                  <a:srgbClr val="C00000"/>
                </a:solidFill>
              </a:rPr>
              <a:t>VLASTORUČNI POTPIS  -  </a:t>
            </a:r>
            <a:r>
              <a:rPr lang="hr-HR" sz="2000" b="1" dirty="0" smtClean="0">
                <a:solidFill>
                  <a:srgbClr val="C00000"/>
                </a:solidFill>
              </a:rPr>
              <a:t>potpisivanje</a:t>
            </a:r>
            <a:endParaRPr lang="hr-HR" sz="2000" b="1" dirty="0"/>
          </a:p>
          <a:p>
            <a:pPr algn="just"/>
            <a:endParaRPr lang="hr-HR" sz="1000" b="1" dirty="0" smtClean="0"/>
          </a:p>
          <a:p>
            <a:pPr algn="just"/>
            <a:r>
              <a:rPr lang="hr-HR" sz="2000" b="1" dirty="0"/>
              <a:t>PDF generiran u korisničkom računu ili zaprimljen na mail, potrebno je ispisati, vlastoručno potpisati i </a:t>
            </a:r>
            <a:r>
              <a:rPr lang="hr-HR" sz="2000" b="1" dirty="0" smtClean="0"/>
              <a:t>ovjeriti.</a:t>
            </a:r>
          </a:p>
          <a:p>
            <a:pPr algn="just"/>
            <a:endParaRPr lang="hr-HR" sz="1000" b="1" dirty="0"/>
          </a:p>
          <a:p>
            <a:pPr algn="just"/>
            <a:r>
              <a:rPr lang="hr-HR" sz="2000" b="1" dirty="0" smtClean="0"/>
              <a:t>Obveznik </a:t>
            </a:r>
            <a:r>
              <a:rPr lang="hr-HR" sz="2000" b="1" dirty="0"/>
              <a:t>svojim </a:t>
            </a:r>
            <a:r>
              <a:rPr lang="hr-HR" sz="2000" b="1" dirty="0">
                <a:solidFill>
                  <a:srgbClr val="C00000"/>
                </a:solidFill>
              </a:rPr>
              <a:t>potpisom</a:t>
            </a:r>
            <a:r>
              <a:rPr lang="hr-HR" sz="2000" b="1" dirty="0"/>
              <a:t> na </a:t>
            </a:r>
            <a:r>
              <a:rPr lang="hr-HR" sz="2000" b="1" dirty="0" smtClean="0"/>
              <a:t>imovinskoj kartici </a:t>
            </a:r>
            <a:r>
              <a:rPr lang="hr-HR" sz="2000" b="1" dirty="0"/>
              <a:t>jamči da su podatci koje je unio </a:t>
            </a:r>
            <a:r>
              <a:rPr lang="hr-HR" sz="2000" b="1" dirty="0" smtClean="0"/>
              <a:t>istiniti </a:t>
            </a:r>
            <a:r>
              <a:rPr lang="hr-HR" sz="2000" b="1" dirty="0"/>
              <a:t>i </a:t>
            </a:r>
            <a:r>
              <a:rPr lang="hr-HR" sz="2000" b="1" dirty="0" smtClean="0"/>
              <a:t>da su u obrascu navedeni svi traženi podatci </a:t>
            </a:r>
            <a:r>
              <a:rPr lang="hr-HR" sz="2000" b="1" dirty="0"/>
              <a:t>o </a:t>
            </a:r>
            <a:r>
              <a:rPr lang="hr-HR" sz="2000" b="1" dirty="0" smtClean="0"/>
              <a:t>statusu, dužnostima i </a:t>
            </a:r>
            <a:r>
              <a:rPr lang="hr-HR" sz="2000" b="1" dirty="0"/>
              <a:t>imovini </a:t>
            </a:r>
            <a:r>
              <a:rPr lang="hr-HR" sz="2000" b="1" dirty="0" smtClean="0"/>
              <a:t>obveznika, njegova partnera i maloljetne djece.</a:t>
            </a:r>
          </a:p>
          <a:p>
            <a:pPr algn="just"/>
            <a:endParaRPr lang="hr-HR" sz="1000" b="1" dirty="0"/>
          </a:p>
          <a:p>
            <a:pPr algn="just"/>
            <a:r>
              <a:rPr lang="hr-HR" sz="2000" b="1" dirty="0" smtClean="0"/>
              <a:t>U cilju potvrde identiteta obveznika, imovinsku karticu </a:t>
            </a:r>
            <a:r>
              <a:rPr lang="hr-HR" sz="2000" b="1" dirty="0" smtClean="0">
                <a:solidFill>
                  <a:srgbClr val="C00000"/>
                </a:solidFill>
              </a:rPr>
              <a:t>potpisom i pečatom</a:t>
            </a:r>
            <a:r>
              <a:rPr lang="hr-HR" sz="2000" b="1" dirty="0" smtClean="0"/>
              <a:t> </a:t>
            </a:r>
            <a:r>
              <a:rPr lang="hr-HR" sz="2000" b="1" dirty="0" smtClean="0">
                <a:solidFill>
                  <a:srgbClr val="C00000"/>
                </a:solidFill>
              </a:rPr>
              <a:t>ovjerava </a:t>
            </a:r>
            <a:r>
              <a:rPr lang="hr-HR" sz="2000" b="1" dirty="0" smtClean="0"/>
              <a:t>ovlaštena osoba u pravnoj osobi u kojoj obveznik obnaša dužnost </a:t>
            </a:r>
            <a:r>
              <a:rPr lang="hr-HR" sz="2000" dirty="0" smtClean="0"/>
              <a:t>(npr. pročelnik, tajnik </a:t>
            </a:r>
            <a:r>
              <a:rPr lang="hr-HR" sz="2000" dirty="0"/>
              <a:t>u ustanovi, voditelj pravne službe u trgovačkom društvu i sl.)</a:t>
            </a:r>
            <a:r>
              <a:rPr lang="hr-HR" sz="2000" b="1" dirty="0" smtClean="0"/>
              <a:t>.</a:t>
            </a:r>
          </a:p>
          <a:p>
            <a:pPr algn="just"/>
            <a:endParaRPr lang="hr-HR" sz="600" b="1" dirty="0" smtClean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Ne ovjerava se:</a:t>
            </a:r>
          </a:p>
          <a:p>
            <a:pPr algn="just"/>
            <a:r>
              <a:rPr lang="hr-HR" sz="2000" b="1" dirty="0" smtClean="0"/>
              <a:t>- IK za prestanak obnašanja dužnosti,</a:t>
            </a:r>
          </a:p>
          <a:p>
            <a:pPr algn="just"/>
            <a:r>
              <a:rPr lang="hr-HR" sz="2000" b="1" dirty="0" smtClean="0"/>
              <a:t>- IK za protek 12 mjeseci od prestanka obnašanja dužnosti</a:t>
            </a:r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1440" y="1258744"/>
            <a:ext cx="80010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/>
              <a:t>POTPISIVANJE I PODNOŠENJE IMOVINSKE KARTICE</a:t>
            </a:r>
          </a:p>
          <a:p>
            <a:pPr algn="just"/>
            <a:endParaRPr lang="hr-HR" sz="1600" b="1" dirty="0"/>
          </a:p>
          <a:p>
            <a:pPr algn="just"/>
            <a:r>
              <a:rPr lang="hr-HR" sz="2000" b="1" dirty="0"/>
              <a:t>A)   </a:t>
            </a:r>
            <a:r>
              <a:rPr lang="hr-HR" sz="2000" b="1" dirty="0">
                <a:solidFill>
                  <a:srgbClr val="C00000"/>
                </a:solidFill>
              </a:rPr>
              <a:t>VLASTORUČNI POTPIS  -  </a:t>
            </a:r>
            <a:r>
              <a:rPr lang="hr-HR" sz="2000" b="1" dirty="0" smtClean="0">
                <a:solidFill>
                  <a:srgbClr val="C00000"/>
                </a:solidFill>
              </a:rPr>
              <a:t>podnošenje</a:t>
            </a:r>
            <a:endParaRPr lang="hr-HR" sz="2000" b="1" dirty="0"/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/>
              <a:t>Potpisani (i ovjereni) ispis PDF formata imovinske kartice dostavlja poštom ili osobno se na adresu Povjerenstva:</a:t>
            </a:r>
          </a:p>
          <a:p>
            <a:pPr algn="just"/>
            <a:endParaRPr lang="hr-HR" sz="1100" b="1" dirty="0" smtClean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      </a:t>
            </a: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Povjerenstvo za odlučivanje o sukobu interesa</a:t>
            </a:r>
          </a:p>
          <a:p>
            <a:pPr algn="just"/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10000 ZAGREB,</a:t>
            </a:r>
          </a:p>
          <a:p>
            <a:pPr algn="just"/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Ulica kneza Mislava 11/3</a:t>
            </a:r>
          </a:p>
          <a:p>
            <a:pPr algn="just"/>
            <a:endParaRPr lang="hr-HR" sz="24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Važno !</a:t>
            </a:r>
            <a:r>
              <a:rPr lang="hr-HR" sz="2000" b="1" dirty="0" smtClean="0"/>
              <a:t> </a:t>
            </a:r>
          </a:p>
          <a:p>
            <a:pPr algn="just"/>
            <a:r>
              <a:rPr lang="hr-HR" sz="2000" b="1" dirty="0" smtClean="0"/>
              <a:t>Ako je obveznik odabrao vlastoručni potpis IK,</a:t>
            </a:r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 tek nakon zaprimanja izvornika potpisane (i ovjerene) IK  </a:t>
            </a:r>
          </a:p>
          <a:p>
            <a:pPr algn="just"/>
            <a:r>
              <a:rPr lang="hr-HR" sz="2000" b="1" dirty="0" smtClean="0"/>
              <a:t>     - se smatra da je IK podnesena, </a:t>
            </a:r>
            <a:r>
              <a:rPr lang="hr-HR" sz="2000" dirty="0" smtClean="0"/>
              <a:t>ali s datumom kad je poslana   </a:t>
            </a:r>
          </a:p>
          <a:p>
            <a:pPr algn="just"/>
            <a:r>
              <a:rPr lang="hr-HR" sz="2000" dirty="0"/>
              <a:t> </a:t>
            </a:r>
            <a:r>
              <a:rPr lang="hr-HR" sz="2000" dirty="0" smtClean="0"/>
              <a:t>      elektronički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- je moguće </a:t>
            </a:r>
            <a:r>
              <a:rPr lang="hr-HR" sz="2000" b="1" dirty="0"/>
              <a:t>provesti provjeru i objavu IK;</a:t>
            </a:r>
          </a:p>
          <a:p>
            <a:pPr algn="just"/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3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1440" y="1258744"/>
            <a:ext cx="8001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/>
              <a:t>POTPISIVANJE I PODNOŠENJE IMOVINSKE KARTICE</a:t>
            </a:r>
          </a:p>
          <a:p>
            <a:pPr algn="just"/>
            <a:endParaRPr lang="hr-HR" b="1" dirty="0"/>
          </a:p>
          <a:p>
            <a:pPr algn="just"/>
            <a:r>
              <a:rPr lang="hr-HR" sz="2000" b="1" dirty="0" smtClean="0"/>
              <a:t>B)   </a:t>
            </a:r>
            <a:r>
              <a:rPr lang="hr-HR" sz="2000" b="1" dirty="0" smtClean="0">
                <a:solidFill>
                  <a:srgbClr val="C00000"/>
                </a:solidFill>
              </a:rPr>
              <a:t>ELEKTRONIČKI </a:t>
            </a:r>
            <a:r>
              <a:rPr lang="hr-HR" sz="2000" b="1" dirty="0">
                <a:solidFill>
                  <a:srgbClr val="C00000"/>
                </a:solidFill>
              </a:rPr>
              <a:t>POTPIS  -  </a:t>
            </a:r>
            <a:endParaRPr lang="hr-HR" sz="2000" b="1" u="sng" dirty="0"/>
          </a:p>
          <a:p>
            <a:pPr algn="just"/>
            <a:endParaRPr lang="hr-HR" sz="1200" b="1" dirty="0"/>
          </a:p>
          <a:p>
            <a:pPr algn="just"/>
            <a:r>
              <a:rPr lang="hr-HR" sz="2000" b="1" dirty="0"/>
              <a:t>Pritiskom na opciju </a:t>
            </a:r>
            <a:r>
              <a:rPr lang="hr-HR" sz="2000" b="1" dirty="0" smtClean="0"/>
              <a:t>„</a:t>
            </a:r>
            <a:r>
              <a:rPr lang="hr-HR" sz="2000" b="1" dirty="0" smtClean="0">
                <a:solidFill>
                  <a:srgbClr val="C00000"/>
                </a:solidFill>
              </a:rPr>
              <a:t>Elektronički </a:t>
            </a:r>
            <a:r>
              <a:rPr lang="hr-HR" sz="2000" b="1" dirty="0">
                <a:solidFill>
                  <a:srgbClr val="C00000"/>
                </a:solidFill>
              </a:rPr>
              <a:t>potpis i podnošenje</a:t>
            </a:r>
            <a:r>
              <a:rPr lang="hr-HR" sz="2000" b="1" dirty="0"/>
              <a:t>" </a:t>
            </a:r>
          </a:p>
          <a:p>
            <a:pPr algn="just"/>
            <a:r>
              <a:rPr lang="hr-HR" sz="2000" dirty="0" smtClean="0"/>
              <a:t>=&gt;  </a:t>
            </a:r>
            <a:r>
              <a:rPr lang="hr-HR" sz="2000" b="1" dirty="0" smtClean="0"/>
              <a:t>Obveznik se preusmjerava </a:t>
            </a:r>
            <a:r>
              <a:rPr lang="pt-BR" sz="2000" b="1" dirty="0"/>
              <a:t>na prijavu u sustav NIAS putem </a:t>
            </a:r>
            <a:endParaRPr lang="hr-HR" sz="2000" b="1" dirty="0" smtClean="0"/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</a:t>
            </a:r>
            <a:r>
              <a:rPr lang="pt-BR" sz="2000" b="1" dirty="0" smtClean="0"/>
              <a:t>portala e-Građani</a:t>
            </a:r>
            <a:endParaRPr lang="hr-HR" sz="2000" b="1" dirty="0" smtClean="0"/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-  u </a:t>
            </a:r>
            <a:r>
              <a:rPr lang="hr-HR" sz="2000" b="1" dirty="0"/>
              <a:t>tom sustavu </a:t>
            </a:r>
            <a:r>
              <a:rPr lang="hr-HR" sz="2000" b="1" dirty="0" smtClean="0"/>
              <a:t>vrši </a:t>
            </a:r>
            <a:r>
              <a:rPr lang="hr-HR" sz="2000" b="1" dirty="0"/>
              <a:t>elektronički potpis XML </a:t>
            </a:r>
            <a:r>
              <a:rPr lang="hr-HR" sz="2000" b="1" dirty="0" smtClean="0"/>
              <a:t>dokumenta IK</a:t>
            </a:r>
          </a:p>
          <a:p>
            <a:pPr algn="just"/>
            <a:r>
              <a:rPr lang="hr-HR" sz="2000" b="1" dirty="0"/>
              <a:t>         pomoću </a:t>
            </a:r>
            <a:r>
              <a:rPr lang="hr-HR" sz="2000" b="1" dirty="0" smtClean="0"/>
              <a:t>vjerodajnice </a:t>
            </a:r>
            <a:r>
              <a:rPr lang="hr-HR" sz="2000" b="1" dirty="0"/>
              <a:t>odgovarajuće sigurnosne </a:t>
            </a:r>
            <a:r>
              <a:rPr lang="hr-HR" sz="2000" b="1" dirty="0" smtClean="0"/>
              <a:t>razine</a:t>
            </a:r>
          </a:p>
          <a:p>
            <a:pPr algn="just"/>
            <a:r>
              <a:rPr lang="hr-HR" sz="2000" b="1" dirty="0" smtClean="0"/>
              <a:t>      </a:t>
            </a:r>
            <a:r>
              <a:rPr lang="hr-HR" sz="2000" dirty="0" smtClean="0">
                <a:solidFill>
                  <a:srgbClr val="C00000"/>
                </a:solidFill>
              </a:rPr>
              <a:t>(</a:t>
            </a:r>
            <a:r>
              <a:rPr lang="hr-HR" sz="2000" i="1" dirty="0" smtClean="0">
                <a:solidFill>
                  <a:srgbClr val="C00000"/>
                </a:solidFill>
              </a:rPr>
              <a:t>propisivanje i uređivanje tehničkog postupka elektroničke </a:t>
            </a:r>
          </a:p>
          <a:p>
            <a:pPr algn="just"/>
            <a:r>
              <a:rPr lang="hr-HR" sz="2000" i="1" dirty="0">
                <a:solidFill>
                  <a:srgbClr val="C00000"/>
                </a:solidFill>
              </a:rPr>
              <a:t> </a:t>
            </a:r>
            <a:r>
              <a:rPr lang="hr-HR" sz="2000" i="1" dirty="0" smtClean="0">
                <a:solidFill>
                  <a:srgbClr val="C00000"/>
                </a:solidFill>
              </a:rPr>
              <a:t>     identifikacije u sustavu NIAS i elektroničkog potpisivanja u </a:t>
            </a:r>
          </a:p>
          <a:p>
            <a:pPr algn="just"/>
            <a:r>
              <a:rPr lang="hr-HR" sz="2000" i="1" dirty="0">
                <a:solidFill>
                  <a:srgbClr val="C00000"/>
                </a:solidFill>
              </a:rPr>
              <a:t> </a:t>
            </a:r>
            <a:r>
              <a:rPr lang="hr-HR" sz="2000" i="1" dirty="0" smtClean="0">
                <a:solidFill>
                  <a:srgbClr val="C00000"/>
                </a:solidFill>
              </a:rPr>
              <a:t>     cijelosti u nadležnosti SDURDD)</a:t>
            </a:r>
            <a:endParaRPr lang="hr-HR" sz="2000" dirty="0" smtClean="0">
              <a:solidFill>
                <a:srgbClr val="C00000"/>
              </a:solidFill>
            </a:endParaRPr>
          </a:p>
          <a:p>
            <a:pPr algn="just"/>
            <a:endParaRPr lang="hr-HR" sz="1200" dirty="0">
              <a:solidFill>
                <a:srgbClr val="C00000"/>
              </a:solidFill>
            </a:endParaRPr>
          </a:p>
          <a:p>
            <a:pPr algn="just"/>
            <a:r>
              <a:rPr lang="hr-HR" sz="2000" dirty="0"/>
              <a:t>=&gt;</a:t>
            </a:r>
            <a:r>
              <a:rPr lang="hr-HR" sz="2000" b="1" dirty="0"/>
              <a:t>  u slučaju </a:t>
            </a:r>
            <a:r>
              <a:rPr lang="hr-HR" sz="2000" b="1" dirty="0">
                <a:solidFill>
                  <a:srgbClr val="C00000"/>
                </a:solidFill>
              </a:rPr>
              <a:t>neuspješnog</a:t>
            </a:r>
            <a:r>
              <a:rPr lang="hr-HR" sz="2000" b="1" dirty="0"/>
              <a:t> elektroničkog potpisa </a:t>
            </a:r>
          </a:p>
          <a:p>
            <a:pPr algn="just"/>
            <a:r>
              <a:rPr lang="hr-HR" sz="2000" dirty="0" smtClean="0"/>
              <a:t>      </a:t>
            </a:r>
            <a:r>
              <a:rPr lang="hr-HR" sz="2000" b="1" dirty="0" smtClean="0"/>
              <a:t>- obveznik se preusmjerava nazad u elektronički obrazac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- može odabrati vlastoručni potpis i podnošenje</a:t>
            </a: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6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1440" y="1258744"/>
            <a:ext cx="8001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/>
              <a:t>POTPISIVANJE I PODNOŠENJE IMOVINSKE KARTICE</a:t>
            </a:r>
          </a:p>
          <a:p>
            <a:pPr algn="just"/>
            <a:endParaRPr lang="hr-HR" b="1" dirty="0"/>
          </a:p>
          <a:p>
            <a:pPr algn="just"/>
            <a:r>
              <a:rPr lang="hr-HR" sz="2000" b="1" dirty="0" smtClean="0"/>
              <a:t>B)   </a:t>
            </a:r>
            <a:r>
              <a:rPr lang="hr-HR" sz="2000" b="1" dirty="0" smtClean="0">
                <a:solidFill>
                  <a:srgbClr val="C00000"/>
                </a:solidFill>
              </a:rPr>
              <a:t>ELEKTRONIČKI </a:t>
            </a:r>
            <a:r>
              <a:rPr lang="hr-HR" sz="2000" b="1" dirty="0">
                <a:solidFill>
                  <a:srgbClr val="C00000"/>
                </a:solidFill>
              </a:rPr>
              <a:t>POTPIS  -  </a:t>
            </a:r>
            <a:r>
              <a:rPr lang="hr-HR" sz="2000" b="1" u="sng" dirty="0">
                <a:solidFill>
                  <a:srgbClr val="C00000"/>
                </a:solidFill>
              </a:rPr>
              <a:t>generiranje PDF-a</a:t>
            </a:r>
            <a:endParaRPr lang="hr-HR" sz="2000" b="1" u="sng" dirty="0"/>
          </a:p>
          <a:p>
            <a:pPr algn="just"/>
            <a:endParaRPr lang="hr-HR" sz="1200" b="1" dirty="0"/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  u slučaju </a:t>
            </a:r>
            <a:r>
              <a:rPr lang="hr-HR" sz="2000" b="1" dirty="0" smtClean="0">
                <a:solidFill>
                  <a:srgbClr val="C00000"/>
                </a:solidFill>
              </a:rPr>
              <a:t>uspješnog</a:t>
            </a:r>
            <a:r>
              <a:rPr lang="hr-HR" sz="2000" b="1" dirty="0" smtClean="0"/>
              <a:t> elektroničkog potpisa 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- IK </a:t>
            </a:r>
            <a:r>
              <a:rPr lang="hr-HR" sz="2000" b="1" dirty="0"/>
              <a:t>se </a:t>
            </a:r>
            <a:r>
              <a:rPr lang="hr-HR" sz="2000" b="1" dirty="0" smtClean="0"/>
              <a:t>šalje </a:t>
            </a:r>
            <a:r>
              <a:rPr lang="hr-HR" sz="2000" b="1" dirty="0"/>
              <a:t>u elektroničkom obliku u sustav Povjerenstva,</a:t>
            </a:r>
          </a:p>
          <a:p>
            <a:pPr algn="just"/>
            <a:r>
              <a:rPr lang="hr-HR" sz="2000" dirty="0"/>
              <a:t> </a:t>
            </a:r>
            <a:r>
              <a:rPr lang="hr-HR" sz="2000" dirty="0" smtClean="0"/>
              <a:t>     - </a:t>
            </a:r>
            <a:r>
              <a:rPr lang="hr-HR" sz="2000" b="1" dirty="0" smtClean="0"/>
              <a:t>Obveznik </a:t>
            </a:r>
            <a:r>
              <a:rPr lang="hr-HR" sz="2000" b="1" dirty="0"/>
              <a:t>se preusmjerava na korisnički </a:t>
            </a:r>
            <a:r>
              <a:rPr lang="hr-HR" sz="2000" b="1" dirty="0" smtClean="0"/>
              <a:t>račun  </a:t>
            </a:r>
          </a:p>
          <a:p>
            <a:pPr algn="just"/>
            <a:endParaRPr lang="hr-HR" sz="2000" dirty="0" smtClean="0"/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  IK zaprimljena u sustavu s elektroničkim potpisom </a:t>
            </a:r>
            <a:r>
              <a:rPr lang="hr-HR" sz="2000" b="1" dirty="0" smtClean="0">
                <a:solidFill>
                  <a:srgbClr val="C00000"/>
                </a:solidFill>
              </a:rPr>
              <a:t>smatra se</a:t>
            </a:r>
          </a:p>
          <a:p>
            <a:pPr algn="just"/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</a:rPr>
              <a:t>     valjano podnesenom</a:t>
            </a:r>
            <a:r>
              <a:rPr lang="hr-HR" sz="2000" b="1" dirty="0" smtClean="0"/>
              <a:t> Povjerenstvu</a:t>
            </a:r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  generirani </a:t>
            </a:r>
            <a:r>
              <a:rPr lang="hr-HR" sz="2000" b="1" dirty="0">
                <a:solidFill>
                  <a:srgbClr val="C00000"/>
                </a:solidFill>
              </a:rPr>
              <a:t>PDF format poslane IK </a:t>
            </a:r>
            <a:r>
              <a:rPr lang="hr-HR" sz="2000" b="1" dirty="0" smtClean="0"/>
              <a:t>služi samo za obveznikovu 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evidenciju  -  </a:t>
            </a:r>
            <a:r>
              <a:rPr lang="hr-HR" sz="2000" b="1" dirty="0" smtClean="0">
                <a:solidFill>
                  <a:srgbClr val="C00000"/>
                </a:solidFill>
              </a:rPr>
              <a:t>ne šalje se na adresu Povjerenstva </a:t>
            </a:r>
            <a:endParaRPr lang="hr-HR" sz="2000" b="1" dirty="0">
              <a:solidFill>
                <a:srgbClr val="C00000"/>
              </a:solidFill>
            </a:endParaRPr>
          </a:p>
          <a:p>
            <a:pPr algn="just"/>
            <a:endParaRPr lang="hr-HR" sz="2000" b="1" dirty="0" smtClean="0"/>
          </a:p>
          <a:p>
            <a:pPr algn="just"/>
            <a:endParaRPr lang="hr-HR" sz="20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5218222"/>
            <a:ext cx="75533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395535" y="1196752"/>
            <a:ext cx="8448203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DOSTUPNOST OBRASCA IMOVINSKE KARTICE</a:t>
            </a:r>
          </a:p>
          <a:p>
            <a:pPr algn="just"/>
            <a:r>
              <a:rPr lang="hr-HR" sz="2400" b="1" dirty="0" smtClean="0"/>
              <a:t> </a:t>
            </a:r>
          </a:p>
          <a:p>
            <a:pPr algn="just"/>
            <a:r>
              <a:rPr lang="hr-HR" sz="2000" b="1" dirty="0" smtClean="0"/>
              <a:t>Nakon što je imovinska kartica poslana elektroničkim putem u sustav Povjerenstva, obvezniku </a:t>
            </a:r>
            <a:r>
              <a:rPr lang="hr-HR" sz="2000" b="1" dirty="0" smtClean="0">
                <a:solidFill>
                  <a:srgbClr val="C00000"/>
                </a:solidFill>
              </a:rPr>
              <a:t>nije dostupan obrazac </a:t>
            </a:r>
            <a:r>
              <a:rPr lang="hr-HR" sz="2000" b="1" dirty="0" smtClean="0"/>
              <a:t>za podnošenje imovinske kartice sve dok se ne provede prethodna provjera imovinske kartice.</a:t>
            </a:r>
          </a:p>
          <a:p>
            <a:pPr algn="just"/>
            <a:endParaRPr lang="hr-HR" sz="1000" b="1" dirty="0" smtClean="0"/>
          </a:p>
          <a:p>
            <a:pPr algn="just"/>
            <a:r>
              <a:rPr lang="hr-HR" sz="2000" dirty="0"/>
              <a:t>a</a:t>
            </a:r>
            <a:r>
              <a:rPr lang="hr-HR" sz="2000" dirty="0" smtClean="0"/>
              <a:t>) </a:t>
            </a:r>
            <a:r>
              <a:rPr lang="hr-HR" sz="2000" b="1" dirty="0" smtClean="0"/>
              <a:t>ako IK nije odobrena </a:t>
            </a:r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„Pravilno popunjavanje i ponovno podnošenje </a:t>
            </a:r>
            <a:r>
              <a:rPr lang="hr-HR" sz="2000" b="1" dirty="0"/>
              <a:t>imovinske </a:t>
            </a:r>
            <a:r>
              <a:rPr lang="hr-HR" sz="2000" b="1" dirty="0" smtClean="0"/>
              <a:t>kartice”</a:t>
            </a:r>
          </a:p>
          <a:p>
            <a:pPr algn="just"/>
            <a:r>
              <a:rPr lang="hr-HR" sz="2000" dirty="0"/>
              <a:t>b</a:t>
            </a:r>
            <a:r>
              <a:rPr lang="hr-HR" sz="2000" dirty="0" smtClean="0"/>
              <a:t>) </a:t>
            </a:r>
            <a:r>
              <a:rPr lang="hr-HR" sz="2000" b="1" dirty="0" smtClean="0"/>
              <a:t>ako je IK odobrena</a:t>
            </a:r>
          </a:p>
          <a:p>
            <a:pPr algn="just"/>
            <a:r>
              <a:rPr lang="hr-HR" sz="2000" dirty="0" smtClean="0"/>
              <a:t>=&gt;</a:t>
            </a:r>
            <a:r>
              <a:rPr lang="hr-HR" sz="2000" b="1" dirty="0" smtClean="0"/>
              <a:t>„Podnošenje nove imovinske kartice”</a:t>
            </a:r>
          </a:p>
          <a:p>
            <a:pPr algn="just"/>
            <a:endParaRPr lang="hr-HR" sz="2000" b="1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Izuzetak </a:t>
            </a:r>
            <a:r>
              <a:rPr lang="hr-HR" sz="2000" b="1" dirty="0" smtClean="0"/>
              <a:t>je situacija kada obveznik prelazi sa jedne na drugu dužnost kada mu je omogućeno da, odmah nakon IK za </a:t>
            </a:r>
            <a:r>
              <a:rPr lang="hr-HR" sz="2000" b="1" dirty="0" smtClean="0">
                <a:solidFill>
                  <a:srgbClr val="C00000"/>
                </a:solidFill>
              </a:rPr>
              <a:t>prestanak obnašanja jedne dužnosti</a:t>
            </a:r>
            <a:r>
              <a:rPr lang="hr-HR" sz="2000" b="1" dirty="0" smtClean="0"/>
              <a:t>,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smtClean="0"/>
              <a:t>podnese IK za</a:t>
            </a:r>
            <a:r>
              <a:rPr lang="hr-HR" sz="2000" b="1" dirty="0" smtClean="0">
                <a:solidFill>
                  <a:srgbClr val="C00000"/>
                </a:solidFill>
              </a:rPr>
              <a:t> početak obnašanja druge dužnosti. </a:t>
            </a:r>
          </a:p>
          <a:p>
            <a:pPr algn="just"/>
            <a:endParaRPr lang="hr-HR" sz="24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0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9552" y="1179513"/>
            <a:ext cx="84249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PROVJERA PODATAKA IZ PODNESENIH </a:t>
            </a:r>
          </a:p>
          <a:p>
            <a:pPr algn="ctr"/>
            <a:r>
              <a:rPr lang="hr-HR" sz="2400" b="1" dirty="0" smtClean="0"/>
              <a:t>IMOVINSKIH KARTICA</a:t>
            </a:r>
          </a:p>
          <a:p>
            <a:pPr algn="just"/>
            <a:endParaRPr lang="hr-HR" sz="2400" dirty="0" smtClean="0">
              <a:solidFill>
                <a:srgbClr val="C00000"/>
              </a:solidFill>
            </a:endParaRPr>
          </a:p>
          <a:p>
            <a:pPr marL="457200" indent="-457200" algn="just">
              <a:buAutoNum type="arabicPeriod"/>
            </a:pPr>
            <a:r>
              <a:rPr lang="hr-HR" sz="2000" b="1" dirty="0" smtClean="0">
                <a:solidFill>
                  <a:srgbClr val="C00000"/>
                </a:solidFill>
              </a:rPr>
              <a:t>PRETHODNA (ADMINISTRATIVNA) PROVJERA </a:t>
            </a:r>
            <a:endParaRPr lang="hr-HR" sz="2000" b="1" dirty="0">
              <a:solidFill>
                <a:srgbClr val="C00000"/>
              </a:solidFill>
            </a:endParaRP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 - obveznički status podnositelja (postojanje obveze)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 - je li obveznik podnio IK u zakonskom roku </a:t>
            </a:r>
          </a:p>
          <a:p>
            <a:pPr marL="623888" indent="-623888" algn="just"/>
            <a:r>
              <a:rPr lang="hr-HR" sz="2000" b="1" dirty="0"/>
              <a:t> </a:t>
            </a:r>
            <a:r>
              <a:rPr lang="hr-HR" sz="2000" b="1" dirty="0" smtClean="0"/>
              <a:t>      - provjera elektroničkog potpisa odnosno vlastoručnog potpisa i ovjere obrasca IK </a:t>
            </a:r>
            <a:r>
              <a:rPr lang="hr-HR" sz="2000" dirty="0" smtClean="0"/>
              <a:t>(za vlastoručno potpisane IK tijekom mandata)</a:t>
            </a:r>
            <a:endParaRPr lang="hr-HR" sz="2000" b="1" dirty="0" smtClean="0"/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 - provjera pravilnog i potpunog ispunjavanja obrasca IK</a:t>
            </a:r>
          </a:p>
          <a:p>
            <a:pPr algn="just"/>
            <a:endParaRPr lang="hr-HR" sz="2000" b="1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2.   REDOVITA PROVJERA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   - usporedba prijavljenih podataka s pribavljenim podacima</a:t>
            </a:r>
          </a:p>
          <a:p>
            <a:pPr algn="just"/>
            <a:r>
              <a:rPr lang="hr-HR" sz="2000" b="1" dirty="0" smtClean="0"/>
              <a:t>         nadležnih državnih tijela </a:t>
            </a:r>
            <a:r>
              <a:rPr lang="hr-HR" sz="2000" dirty="0" smtClean="0"/>
              <a:t>(i drugih vjerodostojnih izvora)  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       </a:t>
            </a:r>
            <a:r>
              <a:rPr lang="hr-HR" i="1" dirty="0" smtClean="0"/>
              <a:t>npr. Porezna uprava (JOPPD – svi </a:t>
            </a:r>
            <a:r>
              <a:rPr lang="hr-HR" i="1" dirty="0" err="1" smtClean="0"/>
              <a:t>dohotci</a:t>
            </a:r>
            <a:r>
              <a:rPr lang="hr-HR" i="1" dirty="0" smtClean="0"/>
              <a:t>, promet nekretnina i vozila i dr.);  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     zemljišne knjige (vlasništvo nekretnina);  MUP (vlasništvo vozila); 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     trgovački sudovi (sudski registar – </a:t>
            </a:r>
            <a:r>
              <a:rPr lang="hr-HR" i="1" dirty="0" err="1" smtClean="0"/>
              <a:t>posl</a:t>
            </a:r>
            <a:r>
              <a:rPr lang="hr-HR" i="1" dirty="0" smtClean="0"/>
              <a:t>. udjeli); SKDD (dionice); 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     Obrtni registar;  Registar OPG-a;  matice rođenih/umrlih/vjenčanih  i dr.  </a:t>
            </a:r>
            <a:endParaRPr lang="hr-HR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2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2" y="1196752"/>
            <a:ext cx="8208143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PRAVNI IZVOR OBVEZE I NAČINA </a:t>
            </a:r>
          </a:p>
          <a:p>
            <a:pPr algn="ctr"/>
            <a:r>
              <a:rPr lang="hr-HR" sz="2400" b="1" dirty="0" smtClean="0"/>
              <a:t>PODNOŠENJA IMOVINSKE KARTICE</a:t>
            </a:r>
          </a:p>
          <a:p>
            <a:pPr algn="ctr"/>
            <a:endParaRPr lang="hr-HR" sz="1400" b="1" dirty="0" smtClean="0"/>
          </a:p>
          <a:p>
            <a:pPr marL="342900" indent="-342900" algn="just">
              <a:buFontTx/>
              <a:buChar char="-"/>
            </a:pPr>
            <a:r>
              <a:rPr lang="hr-HR" sz="2000" b="1" i="1" dirty="0" smtClean="0"/>
              <a:t>Zakon </a:t>
            </a:r>
            <a:r>
              <a:rPr lang="hr-HR" sz="2000" b="1" i="1" dirty="0"/>
              <a:t>o sprječavanju sukoba</a:t>
            </a:r>
            <a:r>
              <a:rPr lang="en-US" sz="2000" b="1" i="1" dirty="0"/>
              <a:t> </a:t>
            </a:r>
            <a:r>
              <a:rPr lang="en-US" sz="2000" b="1" i="1" dirty="0" err="1"/>
              <a:t>interesa</a:t>
            </a:r>
            <a:r>
              <a:rPr lang="hr-HR" sz="2000" b="1" i="1" dirty="0"/>
              <a:t> </a:t>
            </a:r>
            <a:r>
              <a:rPr lang="hr-HR" sz="2000" b="1" dirty="0"/>
              <a:t>- </a:t>
            </a:r>
            <a:r>
              <a:rPr lang="hr-HR" sz="2000" b="1" dirty="0">
                <a:solidFill>
                  <a:srgbClr val="C00000"/>
                </a:solidFill>
              </a:rPr>
              <a:t>ZSSI</a:t>
            </a:r>
            <a:r>
              <a:rPr lang="hr-HR" sz="2000" b="1" dirty="0"/>
              <a:t> </a:t>
            </a:r>
            <a:endParaRPr lang="hr-HR" sz="2000" b="1" dirty="0" smtClean="0"/>
          </a:p>
          <a:p>
            <a:pPr algn="just"/>
            <a:r>
              <a:rPr lang="hr-HR" b="1" dirty="0"/>
              <a:t> </a:t>
            </a:r>
            <a:r>
              <a:rPr lang="hr-HR" b="1" dirty="0" smtClean="0"/>
              <a:t>    </a:t>
            </a:r>
            <a:r>
              <a:rPr lang="hr-HR" b="1" dirty="0" smtClean="0"/>
              <a:t>(„Narodne </a:t>
            </a:r>
            <a:r>
              <a:rPr lang="hr-HR" b="1" dirty="0"/>
              <a:t>novine“, </a:t>
            </a:r>
            <a:r>
              <a:rPr lang="hr-HR" b="1" dirty="0" smtClean="0"/>
              <a:t>br. </a:t>
            </a:r>
            <a:r>
              <a:rPr lang="hr-HR" b="1" dirty="0"/>
              <a:t>143/21., na snazi od 25.12.2021.),</a:t>
            </a:r>
          </a:p>
          <a:p>
            <a:pPr algn="just"/>
            <a:r>
              <a:rPr lang="hr-HR" b="1" dirty="0" smtClean="0"/>
              <a:t>     </a:t>
            </a:r>
            <a:r>
              <a:rPr lang="hr-HR" dirty="0" smtClean="0"/>
              <a:t>-  čl. 10. ZSSI-a -  osnove </a:t>
            </a:r>
            <a:r>
              <a:rPr lang="hr-HR" i="1" dirty="0" smtClean="0"/>
              <a:t>obveze podnošenja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</a:t>
            </a:r>
            <a:r>
              <a:rPr lang="hr-HR" dirty="0" smtClean="0"/>
              <a:t>-  čl. 11. ZSSI-a </a:t>
            </a:r>
            <a:r>
              <a:rPr lang="hr-HR" i="1" dirty="0" smtClean="0"/>
              <a:t>-  sadržaj imovinske kartice</a:t>
            </a:r>
            <a:r>
              <a:rPr lang="hr-HR" dirty="0" smtClean="0"/>
              <a:t>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  -  čl. 12. ZSSI-a -  </a:t>
            </a:r>
            <a:r>
              <a:rPr lang="hr-HR" i="1" dirty="0" smtClean="0"/>
              <a:t>dostavljanje i prikupljanje podataka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</a:t>
            </a:r>
            <a:r>
              <a:rPr lang="hr-HR" dirty="0" smtClean="0"/>
              <a:t>-  čl. 13. ZSSI-a -  </a:t>
            </a:r>
            <a:r>
              <a:rPr lang="hr-HR" i="1" dirty="0" smtClean="0"/>
              <a:t>objava imovinskih kartica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</a:t>
            </a:r>
            <a:r>
              <a:rPr lang="hr-HR" dirty="0" smtClean="0"/>
              <a:t>-  čl. 14. ZSSI-a </a:t>
            </a:r>
            <a:r>
              <a:rPr lang="hr-HR" i="1" dirty="0" smtClean="0"/>
              <a:t>-  povreda obveze podnošenja im. kartica</a:t>
            </a:r>
          </a:p>
          <a:p>
            <a:pPr algn="just"/>
            <a:r>
              <a:rPr lang="hr-HR" i="1" dirty="0"/>
              <a:t> </a:t>
            </a:r>
            <a:r>
              <a:rPr lang="hr-HR" i="1" dirty="0" smtClean="0"/>
              <a:t>    -  </a:t>
            </a:r>
            <a:r>
              <a:rPr lang="hr-HR" dirty="0" smtClean="0"/>
              <a:t>čl. 24. – 29. ZSSI-a -  provjera </a:t>
            </a:r>
            <a:r>
              <a:rPr lang="hr-HR" dirty="0" smtClean="0"/>
              <a:t>ispunjavanja obveze </a:t>
            </a:r>
            <a:r>
              <a:rPr lang="hr-HR" dirty="0"/>
              <a:t>i </a:t>
            </a:r>
            <a:r>
              <a:rPr lang="hr-HR" dirty="0" smtClean="0"/>
              <a:t>točnosti podataka</a:t>
            </a:r>
            <a:endParaRPr lang="hr-HR" sz="1400" b="1" dirty="0"/>
          </a:p>
          <a:p>
            <a:pPr algn="just"/>
            <a:endParaRPr lang="hr-HR" sz="1400" dirty="0" smtClean="0"/>
          </a:p>
          <a:p>
            <a:pPr algn="just"/>
            <a:r>
              <a:rPr lang="hr-HR" sz="2000" b="1" dirty="0" smtClean="0"/>
              <a:t>-   </a:t>
            </a:r>
            <a:r>
              <a:rPr lang="hr-HR" sz="2000" b="1" i="1" dirty="0" smtClean="0"/>
              <a:t>Pravilnik o </a:t>
            </a:r>
            <a:r>
              <a:rPr lang="hr-HR" sz="2000" b="1" i="1" dirty="0"/>
              <a:t>imovinskoj kartici obveznika Zakona o </a:t>
            </a:r>
            <a:r>
              <a:rPr lang="hr-HR" sz="2000" b="1" i="1" dirty="0" smtClean="0"/>
              <a:t>sprječavanju</a:t>
            </a:r>
          </a:p>
          <a:p>
            <a:pPr algn="just"/>
            <a:r>
              <a:rPr lang="hr-HR" sz="2000" b="1" i="1" dirty="0"/>
              <a:t> </a:t>
            </a:r>
            <a:r>
              <a:rPr lang="hr-HR" sz="2000" b="1" i="1" dirty="0" smtClean="0"/>
              <a:t>   </a:t>
            </a:r>
            <a:r>
              <a:rPr lang="hr-HR" sz="2000" b="1" i="1" dirty="0"/>
              <a:t>sukoba </a:t>
            </a:r>
            <a:r>
              <a:rPr lang="hr-HR" sz="2000" b="1" i="1" dirty="0" smtClean="0"/>
              <a:t>interesa  </a:t>
            </a:r>
          </a:p>
          <a:p>
            <a:pPr algn="just"/>
            <a:r>
              <a:rPr lang="hr-HR" sz="2000" b="1" i="1" dirty="0"/>
              <a:t> </a:t>
            </a:r>
            <a:r>
              <a:rPr lang="hr-HR" sz="2000" b="1" i="1" dirty="0" smtClean="0"/>
              <a:t>   </a:t>
            </a:r>
            <a:r>
              <a:rPr lang="hr-HR" b="1" dirty="0" smtClean="0"/>
              <a:t>(„Narodne novine”, br. 8/22., na snazi od 20.01.2022.)</a:t>
            </a:r>
          </a:p>
          <a:p>
            <a:pPr algn="just"/>
            <a:endParaRPr lang="hr-HR" sz="1400" b="1" dirty="0"/>
          </a:p>
          <a:p>
            <a:pPr algn="just"/>
            <a:r>
              <a:rPr lang="hr-HR" b="1" dirty="0" smtClean="0"/>
              <a:t>-   </a:t>
            </a:r>
            <a:r>
              <a:rPr lang="hr-HR" b="1" i="1" dirty="0" smtClean="0"/>
              <a:t>Pravila i upute za popunjavanje i podnošenje obrasca imovinske</a:t>
            </a:r>
          </a:p>
          <a:p>
            <a:pPr algn="just"/>
            <a:r>
              <a:rPr lang="hr-HR" b="1" i="1" dirty="0"/>
              <a:t> </a:t>
            </a:r>
            <a:r>
              <a:rPr lang="hr-HR" b="1" i="1" dirty="0" smtClean="0"/>
              <a:t>   kartice  </a:t>
            </a:r>
            <a:r>
              <a:rPr lang="hr-HR" dirty="0" smtClean="0"/>
              <a:t>(www.sukobinteresa.hr)</a:t>
            </a:r>
            <a:endParaRPr lang="hr-HR" b="1" i="1" dirty="0" smtClean="0"/>
          </a:p>
          <a:p>
            <a:pPr algn="just"/>
            <a:r>
              <a:rPr lang="hr-HR" dirty="0" smtClean="0"/>
              <a:t>    * na web-u „Detaljne upute za popunjavanje obrasca imovinskih kartica”.</a:t>
            </a:r>
            <a:endParaRPr lang="hr-HR" b="1" i="1" dirty="0" smtClean="0"/>
          </a:p>
          <a:p>
            <a:pPr algn="just"/>
            <a:r>
              <a:rPr lang="hr-HR" sz="2000" b="1" i="1" dirty="0"/>
              <a:t> </a:t>
            </a:r>
            <a:r>
              <a:rPr lang="hr-HR" sz="2000" b="1" i="1" dirty="0" smtClean="0"/>
              <a:t>   </a:t>
            </a:r>
            <a:endParaRPr lang="hr-HR" sz="1600" b="1" dirty="0" smtClean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8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83315" y="1196479"/>
            <a:ext cx="8001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hr-HR" sz="1600" b="1" dirty="0" smtClean="0"/>
          </a:p>
          <a:p>
            <a:pPr marL="457200" indent="-457200" algn="just">
              <a:buAutoNum type="arabicPeriod"/>
            </a:pPr>
            <a:r>
              <a:rPr lang="hr-HR" sz="2000" b="1" dirty="0" smtClean="0">
                <a:solidFill>
                  <a:srgbClr val="C00000"/>
                </a:solidFill>
              </a:rPr>
              <a:t>PRETHODNA (ADMINISTRATIVNA) PROVJERA</a:t>
            </a:r>
          </a:p>
          <a:p>
            <a:pPr marL="457200" indent="-457200" algn="just">
              <a:buAutoNum type="arabicPeriod"/>
            </a:pPr>
            <a:endParaRPr lang="hr-HR" sz="8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i="1" dirty="0"/>
              <a:t>p</a:t>
            </a:r>
            <a:r>
              <a:rPr lang="hr-HR" sz="2000" b="1" i="1" dirty="0" smtClean="0"/>
              <a:t>ravilna IK             odobravanje            objava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r-HR" sz="1200" b="1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i="1" dirty="0"/>
              <a:t>n</a:t>
            </a:r>
            <a:r>
              <a:rPr lang="hr-HR" sz="2000" b="1" i="1" dirty="0" smtClean="0"/>
              <a:t>epodnošenje 1. IK povodom 1. mandata </a:t>
            </a:r>
          </a:p>
          <a:p>
            <a:pPr algn="just"/>
            <a:r>
              <a:rPr lang="hr-HR" sz="2000" b="1" i="1" dirty="0" smtClean="0"/>
              <a:t>                 pisani poziv </a:t>
            </a:r>
            <a:r>
              <a:rPr lang="hr-HR" sz="2000" i="1" dirty="0" smtClean="0"/>
              <a:t>(zaključak)</a:t>
            </a:r>
            <a:r>
              <a:rPr lang="hr-HR" sz="2000" b="1" i="1" dirty="0" smtClean="0"/>
              <a:t>            postupak </a:t>
            </a:r>
            <a:r>
              <a:rPr lang="hr-HR" sz="2000" i="1" dirty="0"/>
              <a:t>(</a:t>
            </a:r>
            <a:r>
              <a:rPr lang="hr-HR" sz="2000" i="1" dirty="0" smtClean="0"/>
              <a:t>sankcija)</a:t>
            </a:r>
            <a:endParaRPr lang="hr-HR" sz="2000" b="1" i="1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i="1" dirty="0" smtClean="0"/>
              <a:t>nepodnošenje ostalih IK             postupak </a:t>
            </a:r>
            <a:r>
              <a:rPr lang="hr-HR" sz="2000" i="1" dirty="0" smtClean="0"/>
              <a:t>(sankcija)</a:t>
            </a:r>
            <a:endParaRPr lang="hr-HR" sz="2000" b="1" i="1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i="1" dirty="0"/>
              <a:t>n</a:t>
            </a:r>
            <a:r>
              <a:rPr lang="hr-HR" sz="2000" b="1" i="1" dirty="0" smtClean="0"/>
              <a:t>epravilna IK             pisani poziv             postupak </a:t>
            </a:r>
            <a:r>
              <a:rPr lang="hr-HR" sz="2000" i="1" dirty="0"/>
              <a:t>(</a:t>
            </a:r>
            <a:r>
              <a:rPr lang="hr-HR" sz="2000" i="1" dirty="0" smtClean="0"/>
              <a:t>sankcija)</a:t>
            </a:r>
            <a:endParaRPr lang="hr-HR" sz="2000" b="1" i="1" dirty="0"/>
          </a:p>
          <a:p>
            <a:pPr marL="457200" indent="-457200" algn="just">
              <a:buAutoNum type="arabicPeriod"/>
            </a:pPr>
            <a:endParaRPr lang="hr-HR" sz="1400" b="1" dirty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2.   REDOVITA PROVJERA</a:t>
            </a:r>
          </a:p>
          <a:p>
            <a:pPr algn="just"/>
            <a:endParaRPr lang="hr-HR" sz="8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b="1" dirty="0" smtClean="0"/>
              <a:t>  </a:t>
            </a:r>
            <a:r>
              <a:rPr lang="hr-HR" sz="2000" b="1" i="1" dirty="0" smtClean="0"/>
              <a:t>mogući nesklad            poziv na očitovanje</a:t>
            </a:r>
          </a:p>
          <a:p>
            <a:pPr algn="just"/>
            <a:r>
              <a:rPr lang="hr-HR" sz="2000" b="1" i="1" dirty="0" smtClean="0"/>
              <a:t>       a) dokazana točnost IK </a:t>
            </a:r>
            <a:r>
              <a:rPr lang="hr-HR" sz="2000" i="1" dirty="0" smtClean="0"/>
              <a:t>(opravdan /otklonjen nesklad</a:t>
            </a:r>
            <a:r>
              <a:rPr lang="hr-HR" sz="2000" i="1" dirty="0" smtClean="0"/>
              <a:t>)</a:t>
            </a:r>
          </a:p>
          <a:p>
            <a:pPr algn="just"/>
            <a:r>
              <a:rPr lang="hr-HR" sz="2000" i="1" dirty="0"/>
              <a:t> </a:t>
            </a:r>
            <a:r>
              <a:rPr lang="hr-HR" sz="2000" i="1" dirty="0" smtClean="0"/>
              <a:t>                      </a:t>
            </a:r>
            <a:r>
              <a:rPr lang="hr-HR" sz="2000" b="1" i="1" dirty="0" smtClean="0"/>
              <a:t>nema postupka</a:t>
            </a:r>
            <a:endParaRPr lang="hr-HR" sz="2000" b="1" i="1" dirty="0" smtClean="0"/>
          </a:p>
          <a:p>
            <a:pPr algn="just"/>
            <a:r>
              <a:rPr lang="hr-HR" sz="2000" b="1" i="1" dirty="0" smtClean="0"/>
              <a:t>       b) bez očitovanja / nije dokazana točnost IK         </a:t>
            </a:r>
          </a:p>
          <a:p>
            <a:pPr algn="just"/>
            <a:r>
              <a:rPr lang="hr-HR" sz="2000" b="1" i="1" dirty="0"/>
              <a:t> </a:t>
            </a:r>
            <a:r>
              <a:rPr lang="hr-HR" sz="2000" b="1" i="1" dirty="0" smtClean="0"/>
              <a:t>                     </a:t>
            </a:r>
            <a:r>
              <a:rPr lang="hr-HR" sz="2000" b="1" i="1" dirty="0" smtClean="0"/>
              <a:t> postupak </a:t>
            </a:r>
            <a:r>
              <a:rPr lang="hr-HR" sz="2000" i="1" dirty="0" smtClean="0"/>
              <a:t>(sankcija)  </a:t>
            </a:r>
          </a:p>
          <a:p>
            <a:pPr algn="just"/>
            <a:endParaRPr lang="hr-HR" sz="2400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ight Arrow 7"/>
          <p:cNvSpPr/>
          <p:nvPr/>
        </p:nvSpPr>
        <p:spPr>
          <a:xfrm>
            <a:off x="2478139" y="1904636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1" name="Right Arrow 7"/>
          <p:cNvSpPr/>
          <p:nvPr/>
        </p:nvSpPr>
        <p:spPr>
          <a:xfrm>
            <a:off x="4852457" y="1914097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2" name="Right Arrow 7"/>
          <p:cNvSpPr/>
          <p:nvPr/>
        </p:nvSpPr>
        <p:spPr>
          <a:xfrm>
            <a:off x="1043608" y="2708920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3" name="Right Arrow 7"/>
          <p:cNvSpPr/>
          <p:nvPr/>
        </p:nvSpPr>
        <p:spPr>
          <a:xfrm>
            <a:off x="4644008" y="2724220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4" name="Right Arrow 7"/>
          <p:cNvSpPr/>
          <p:nvPr/>
        </p:nvSpPr>
        <p:spPr>
          <a:xfrm>
            <a:off x="4156356" y="3085827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5" name="Right Arrow 7"/>
          <p:cNvSpPr/>
          <p:nvPr/>
        </p:nvSpPr>
        <p:spPr>
          <a:xfrm>
            <a:off x="2810894" y="3559676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6" name="Right Arrow 7"/>
          <p:cNvSpPr/>
          <p:nvPr/>
        </p:nvSpPr>
        <p:spPr>
          <a:xfrm>
            <a:off x="5160154" y="3553555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7" name="Right Arrow 7"/>
          <p:cNvSpPr/>
          <p:nvPr/>
        </p:nvSpPr>
        <p:spPr>
          <a:xfrm>
            <a:off x="3105332" y="4574169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8" name="Right Arrow 7"/>
          <p:cNvSpPr/>
          <p:nvPr/>
        </p:nvSpPr>
        <p:spPr>
          <a:xfrm>
            <a:off x="1411709" y="5805264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  <p:sp>
        <p:nvSpPr>
          <p:cNvPr id="19" name="Right Arrow 7"/>
          <p:cNvSpPr/>
          <p:nvPr/>
        </p:nvSpPr>
        <p:spPr>
          <a:xfrm>
            <a:off x="1371067" y="5157192"/>
            <a:ext cx="654918" cy="33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01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27340" y="1196752"/>
            <a:ext cx="8001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400" b="1" dirty="0" smtClean="0"/>
              <a:t>OBJAVA PODATAKA IZ IMOVINSKIH KARTICA</a:t>
            </a:r>
          </a:p>
          <a:p>
            <a:pPr algn="just"/>
            <a:endParaRPr lang="hr-HR" sz="1600" b="1" dirty="0" smtClean="0"/>
          </a:p>
          <a:p>
            <a:pPr algn="just"/>
            <a:r>
              <a:rPr lang="hr-HR" sz="2000" b="1" dirty="0" smtClean="0"/>
              <a:t>Svi </a:t>
            </a:r>
            <a:r>
              <a:rPr lang="hr-HR" sz="2000" b="1" dirty="0"/>
              <a:t>podatci o imovini </a:t>
            </a:r>
            <a:r>
              <a:rPr lang="hr-HR" sz="2000" b="1" dirty="0" smtClean="0"/>
              <a:t>obveznika</a:t>
            </a:r>
            <a:r>
              <a:rPr lang="hr-HR" sz="2000" b="1" dirty="0"/>
              <a:t>, njegova </a:t>
            </a:r>
            <a:r>
              <a:rPr lang="hr-HR" sz="2000" b="1" dirty="0" smtClean="0"/>
              <a:t>partnera </a:t>
            </a:r>
            <a:r>
              <a:rPr lang="hr-HR" sz="2000" b="1" dirty="0"/>
              <a:t>i </a:t>
            </a:r>
            <a:r>
              <a:rPr lang="hr-HR" sz="2000" b="1" dirty="0" smtClean="0"/>
              <a:t>maloljetne </a:t>
            </a:r>
            <a:r>
              <a:rPr lang="hr-HR" sz="2000" b="1" dirty="0"/>
              <a:t>djece </a:t>
            </a:r>
            <a:r>
              <a:rPr lang="hr-HR" sz="2000" b="1" dirty="0" smtClean="0"/>
              <a:t>su </a:t>
            </a:r>
            <a:r>
              <a:rPr lang="hr-HR" sz="2000" b="1" dirty="0"/>
              <a:t>javni i </a:t>
            </a:r>
            <a:r>
              <a:rPr lang="hr-HR" sz="2000" b="1" dirty="0" smtClean="0"/>
              <a:t>nakon odobravanja IK, </a:t>
            </a:r>
            <a:r>
              <a:rPr lang="hr-HR" sz="2000" b="1" dirty="0" smtClean="0">
                <a:solidFill>
                  <a:srgbClr val="C00000"/>
                </a:solidFill>
              </a:rPr>
              <a:t>objavljuju se na  </a:t>
            </a:r>
            <a:r>
              <a:rPr lang="hr-HR" sz="2000" b="1" dirty="0">
                <a:solidFill>
                  <a:srgbClr val="C00000"/>
                </a:solidFill>
              </a:rPr>
              <a:t>internetskoj </a:t>
            </a:r>
            <a:r>
              <a:rPr lang="hr-HR" sz="2000" b="1" dirty="0" smtClean="0">
                <a:solidFill>
                  <a:srgbClr val="C00000"/>
                </a:solidFill>
              </a:rPr>
              <a:t>stranici Povjerenstva.</a:t>
            </a:r>
          </a:p>
          <a:p>
            <a:pPr algn="just"/>
            <a:endParaRPr lang="hr-HR" sz="1600" b="1" dirty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Trajanje objave:</a:t>
            </a:r>
          </a:p>
          <a:p>
            <a:pPr algn="just"/>
            <a:r>
              <a:rPr lang="hr-HR" sz="2000" b="1" dirty="0" smtClean="0"/>
              <a:t>-   podaci ostaju objavljeni do isteka 12 mjeseci od kraja zadnjeg   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mandata obveznika. </a:t>
            </a:r>
            <a:endParaRPr lang="hr-HR" sz="2000" b="1" dirty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/>
              <a:t>-   dodatna objava podataka u trajanju od 90 dana </a:t>
            </a:r>
          </a:p>
          <a:p>
            <a:pPr algn="just"/>
            <a:r>
              <a:rPr lang="hr-HR" sz="2000" b="1" dirty="0"/>
              <a:t> </a:t>
            </a:r>
            <a:r>
              <a:rPr lang="hr-HR" sz="2000" b="1" dirty="0" smtClean="0"/>
              <a:t>   </a:t>
            </a:r>
            <a:r>
              <a:rPr lang="hr-HR" sz="2000" dirty="0" smtClean="0"/>
              <a:t>=&gt;</a:t>
            </a:r>
            <a:r>
              <a:rPr lang="hr-HR" sz="2000" b="1" dirty="0" smtClean="0"/>
              <a:t> po odobrenju IK </a:t>
            </a:r>
            <a:r>
              <a:rPr lang="pl-PL" sz="2000" b="1" dirty="0" smtClean="0"/>
              <a:t>povodom proteka </a:t>
            </a:r>
            <a:r>
              <a:rPr lang="pl-PL" sz="2000" b="1" dirty="0"/>
              <a:t>12 </a:t>
            </a:r>
            <a:r>
              <a:rPr lang="pl-PL" sz="2000" b="1" dirty="0" smtClean="0"/>
              <a:t>mjeseci od kraja  </a:t>
            </a:r>
          </a:p>
          <a:p>
            <a:pPr algn="just"/>
            <a:r>
              <a:rPr lang="pl-PL" sz="2000" b="1" dirty="0"/>
              <a:t> </a:t>
            </a:r>
            <a:r>
              <a:rPr lang="pl-PL" sz="2000" b="1" dirty="0" smtClean="0"/>
              <a:t>        mandata. </a:t>
            </a:r>
            <a:r>
              <a:rPr lang="hr-HR" sz="2000" b="1" dirty="0" smtClean="0"/>
              <a:t> </a:t>
            </a:r>
          </a:p>
          <a:p>
            <a:pPr algn="just"/>
            <a:endParaRPr lang="hr-HR" sz="16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Ne </a:t>
            </a:r>
            <a:r>
              <a:rPr lang="hr-HR" sz="2000" b="1" dirty="0">
                <a:solidFill>
                  <a:srgbClr val="C00000"/>
                </a:solidFill>
              </a:rPr>
              <a:t>objavljuju </a:t>
            </a:r>
            <a:r>
              <a:rPr lang="hr-HR" sz="2000" b="1" dirty="0"/>
              <a:t>se osobni podatci </a:t>
            </a:r>
            <a:r>
              <a:rPr lang="hr-HR" sz="2000" b="1" dirty="0" smtClean="0"/>
              <a:t>obveznika</a:t>
            </a:r>
            <a:r>
              <a:rPr lang="hr-HR" sz="2000" b="1" dirty="0"/>
              <a:t>, članova njegove obitelji i ostalih </a:t>
            </a:r>
            <a:r>
              <a:rPr lang="hr-HR" sz="2000" b="1" dirty="0" smtClean="0"/>
              <a:t>osoba, </a:t>
            </a:r>
            <a:r>
              <a:rPr lang="hr-HR" sz="2000" b="1" dirty="0"/>
              <a:t>sukladno Zakonu o </a:t>
            </a:r>
            <a:r>
              <a:rPr lang="hr-HR" sz="2000" b="1" dirty="0" smtClean="0"/>
              <a:t>provedbi opće uredbe o zaštiti podataka i  tzv </a:t>
            </a:r>
            <a:r>
              <a:rPr lang="hr-HR" sz="2000" b="1" dirty="0" smtClean="0">
                <a:solidFill>
                  <a:srgbClr val="C00000"/>
                </a:solidFill>
              </a:rPr>
              <a:t>GDPR</a:t>
            </a:r>
            <a:r>
              <a:rPr lang="hr-HR" sz="2000" b="1" dirty="0" smtClean="0"/>
              <a:t>  Uredbi.</a:t>
            </a:r>
          </a:p>
          <a:p>
            <a:pPr algn="just"/>
            <a:endParaRPr lang="hr-HR" sz="600" b="1" dirty="0"/>
          </a:p>
          <a:p>
            <a:pPr algn="just"/>
            <a:r>
              <a:rPr lang="hr-HR" sz="2000" dirty="0" smtClean="0"/>
              <a:t>Oznaka       - </a:t>
            </a:r>
            <a:r>
              <a:rPr lang="hr-HR" sz="2000" dirty="0"/>
              <a:t>u obrascu </a:t>
            </a:r>
            <a:r>
              <a:rPr lang="hr-HR" sz="2000" dirty="0" smtClean="0"/>
              <a:t>uz polja sa </a:t>
            </a:r>
            <a:r>
              <a:rPr lang="hr-HR" sz="2000" dirty="0"/>
              <a:t>podacima koji se ne </a:t>
            </a:r>
            <a:r>
              <a:rPr lang="hr-HR" sz="2000" dirty="0" smtClean="0"/>
              <a:t>objavljuju.</a:t>
            </a:r>
            <a:endParaRPr lang="hr-HR" sz="2000" b="1" dirty="0" smtClean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5656" y="6093296"/>
            <a:ext cx="27947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39552" y="1196752"/>
            <a:ext cx="8424936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/>
              <a:t>N</a:t>
            </a:r>
            <a:r>
              <a:rPr lang="hr-HR" sz="2000" b="1" dirty="0" smtClean="0"/>
              <a:t>AJČEŠĆE GREŠKE I PROPUSTI U POPUNJAVANJU OBRASCA</a:t>
            </a:r>
          </a:p>
          <a:p>
            <a:pPr algn="ctr"/>
            <a:endParaRPr lang="hr-HR" sz="14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SVRHA PODNOŠENJA I.K.</a:t>
            </a:r>
            <a:r>
              <a:rPr lang="hr-HR" sz="2000" b="1" dirty="0" smtClean="0"/>
              <a:t>- </a:t>
            </a:r>
            <a:r>
              <a:rPr lang="hr-HR" b="1" dirty="0" smtClean="0"/>
              <a:t>najčešće:</a:t>
            </a:r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kod ponovnog izbora/imenovanja  </a:t>
            </a:r>
            <a:endParaRPr lang="hr-HR" b="1" dirty="0"/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kod pravilnog </a:t>
            </a:r>
            <a:r>
              <a:rPr lang="hr-HR" b="1" dirty="0"/>
              <a:t>popunjavanja i ponovnog podnošenja </a:t>
            </a:r>
            <a:r>
              <a:rPr lang="hr-HR" b="1" dirty="0" smtClean="0"/>
              <a:t>IK</a:t>
            </a:r>
          </a:p>
          <a:p>
            <a:pPr algn="just"/>
            <a:r>
              <a:rPr lang="hr-HR" b="1" dirty="0" smtClean="0"/>
              <a:t>      </a:t>
            </a:r>
            <a:r>
              <a:rPr lang="hr-HR" dirty="0" smtClean="0"/>
              <a:t>(nakon </a:t>
            </a:r>
            <a:r>
              <a:rPr lang="hr-HR" dirty="0"/>
              <a:t>što prethodno nije </a:t>
            </a:r>
            <a:r>
              <a:rPr lang="hr-HR" dirty="0" smtClean="0"/>
              <a:t>odobrena IK – treba navesti istu svrhu)</a:t>
            </a:r>
            <a:endParaRPr lang="hr-HR" dirty="0"/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ispravak podataka </a:t>
            </a:r>
            <a:r>
              <a:rPr lang="hr-HR" dirty="0" smtClean="0"/>
              <a:t>(za ispravak prethodne odobrene IK, a ne za promjenu)</a:t>
            </a:r>
            <a:endParaRPr lang="hr-HR" b="1" dirty="0" smtClean="0"/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DATUMI AKTUALNOG MANDATA</a:t>
            </a:r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najčešće kod ponovnog izbora/imenovanja na istu dužnost</a:t>
            </a:r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uz to – propust navođenja podataka o prethodnom mandatu u posebnoj rubrici</a:t>
            </a:r>
          </a:p>
          <a:p>
            <a:pPr algn="just"/>
            <a:endParaRPr lang="hr-HR" sz="1400" b="1" dirty="0" smtClean="0"/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PODACI O VJEROVNIKU I IZNOSU DUGA </a:t>
            </a:r>
          </a:p>
          <a:p>
            <a:pPr marL="342900" indent="-342900" algn="just">
              <a:buFontTx/>
              <a:buChar char="-"/>
            </a:pPr>
            <a:r>
              <a:rPr lang="hr-HR" b="1" dirty="0"/>
              <a:t>p</a:t>
            </a:r>
            <a:r>
              <a:rPr lang="hr-HR" b="1" dirty="0" smtClean="0"/>
              <a:t>ogrešno se navode imena dužnika ili jamca umjesto banke ili druge pravne osobe prema kojoj postoji dug,</a:t>
            </a:r>
          </a:p>
          <a:p>
            <a:pPr marL="342900" indent="-342900" algn="just">
              <a:buFontTx/>
              <a:buChar char="-"/>
            </a:pPr>
            <a:r>
              <a:rPr lang="hr-HR" b="1" dirty="0" smtClean="0"/>
              <a:t>pogrešno se navodi trenutni iznos duga umjesto početni iznos glavnice</a:t>
            </a:r>
          </a:p>
          <a:p>
            <a:pPr marL="342900" indent="-342900" algn="just">
              <a:buFontTx/>
              <a:buChar char="-"/>
            </a:pPr>
            <a:endParaRPr lang="hr-HR" sz="2000" b="1" dirty="0" smtClean="0"/>
          </a:p>
          <a:p>
            <a:pPr algn="just"/>
            <a:endParaRPr lang="hr-HR" sz="1600" b="1" dirty="0" smtClean="0"/>
          </a:p>
          <a:p>
            <a:pPr algn="just"/>
            <a:endParaRPr lang="hr-HR" sz="2400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2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863823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500370" y="1412776"/>
            <a:ext cx="84249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NAJČEŠĆE GREŠKE I PROPUSTI U POPUNJAVANJU OBRASCA</a:t>
            </a:r>
          </a:p>
          <a:p>
            <a:pPr algn="ctr"/>
            <a:endParaRPr lang="hr-HR" sz="1000" b="1" dirty="0" smtClean="0"/>
          </a:p>
          <a:p>
            <a:pPr lvl="0" algn="just"/>
            <a:r>
              <a:rPr lang="hr-HR" sz="2000" b="1" dirty="0" smtClean="0">
                <a:solidFill>
                  <a:srgbClr val="C00000"/>
                </a:solidFill>
              </a:rPr>
              <a:t>PODACI O NEKRETNINAMA  </a:t>
            </a:r>
          </a:p>
          <a:p>
            <a:pPr lvl="0" algn="just">
              <a:buFontTx/>
              <a:buChar char="-"/>
            </a:pPr>
            <a:r>
              <a:rPr lang="hr-HR" b="1" dirty="0" smtClean="0"/>
              <a:t>     pogrešno se navodi samo površina kuće umjesto površine cijele     zemljišne čestice na kojoj je kuća sagrađena</a:t>
            </a:r>
          </a:p>
          <a:p>
            <a:pPr lvl="0" algn="just"/>
            <a:r>
              <a:rPr lang="hr-HR" dirty="0" smtClean="0"/>
              <a:t>-</a:t>
            </a:r>
            <a:r>
              <a:rPr lang="hr-HR" b="1" dirty="0" smtClean="0"/>
              <a:t>  pogrešno se navodi preračunata (zamišljena) površina suvlasničkog dijela umjesto navođenja površine cijele nekretnine i postotka </a:t>
            </a:r>
            <a:r>
              <a:rPr lang="hr-HR" b="1" dirty="0" err="1" smtClean="0"/>
              <a:t>suvl</a:t>
            </a:r>
            <a:r>
              <a:rPr lang="hr-HR" b="1" dirty="0" smtClean="0"/>
              <a:t>. udjela</a:t>
            </a:r>
            <a:endParaRPr lang="hr-HR" b="1" dirty="0" smtClean="0">
              <a:solidFill>
                <a:srgbClr val="C00000"/>
              </a:solidFill>
            </a:endParaRPr>
          </a:p>
          <a:p>
            <a:pPr lvl="0" algn="just"/>
            <a:endParaRPr lang="hr-HR" sz="10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hr-HR" sz="2000" b="1" dirty="0" smtClean="0">
                <a:solidFill>
                  <a:srgbClr val="C00000"/>
                </a:solidFill>
              </a:rPr>
              <a:t>UPIS REGISTRIRANIH VOZILA / PLOVILA </a:t>
            </a:r>
          </a:p>
          <a:p>
            <a:pPr lvl="0" algn="just"/>
            <a:r>
              <a:rPr lang="hr-HR" b="1" dirty="0" smtClean="0">
                <a:solidFill>
                  <a:prstClr val="black"/>
                </a:solidFill>
              </a:rPr>
              <a:t>- pravilno: u </a:t>
            </a:r>
            <a:r>
              <a:rPr lang="hr-HR" b="1" dirty="0">
                <a:solidFill>
                  <a:prstClr val="black"/>
                </a:solidFill>
              </a:rPr>
              <a:t>rubriku „Podaci o </a:t>
            </a:r>
            <a:r>
              <a:rPr lang="hr-HR" b="1" dirty="0" smtClean="0">
                <a:solidFill>
                  <a:prstClr val="black"/>
                </a:solidFill>
              </a:rPr>
              <a:t>pokretninama </a:t>
            </a:r>
            <a:r>
              <a:rPr lang="hr-HR" b="1" dirty="0">
                <a:solidFill>
                  <a:prstClr val="black"/>
                </a:solidFill>
              </a:rPr>
              <a:t>koje se upisuju u javni registar</a:t>
            </a:r>
            <a:r>
              <a:rPr lang="hr-HR" b="1" dirty="0" smtClean="0">
                <a:solidFill>
                  <a:prstClr val="black"/>
                </a:solidFill>
              </a:rPr>
              <a:t>”,       </a:t>
            </a:r>
            <a:r>
              <a:rPr lang="hr-HR" b="1" u="sng" dirty="0" smtClean="0">
                <a:solidFill>
                  <a:prstClr val="black"/>
                </a:solidFill>
              </a:rPr>
              <a:t>bez obzira na vrijednost;</a:t>
            </a:r>
          </a:p>
          <a:p>
            <a:pPr lvl="0" algn="just"/>
            <a:r>
              <a:rPr lang="hr-HR" b="1" dirty="0" smtClean="0">
                <a:solidFill>
                  <a:prstClr val="black"/>
                </a:solidFill>
              </a:rPr>
              <a:t>- u ovu rubriku se upisuju vozila u vlasništvu </a:t>
            </a:r>
            <a:r>
              <a:rPr lang="hr-HR" dirty="0" smtClean="0">
                <a:solidFill>
                  <a:prstClr val="black"/>
                </a:solidFill>
              </a:rPr>
              <a:t>(vozilo koje se  koristi temeljem </a:t>
            </a:r>
            <a:r>
              <a:rPr lang="hr-HR" dirty="0" err="1" smtClean="0">
                <a:solidFill>
                  <a:prstClr val="black"/>
                </a:solidFill>
              </a:rPr>
              <a:t>leasinga</a:t>
            </a:r>
            <a:r>
              <a:rPr lang="hr-HR" dirty="0" smtClean="0">
                <a:solidFill>
                  <a:prstClr val="black"/>
                </a:solidFill>
              </a:rPr>
              <a:t> navodi se u napomeni uz podatke o obvezi </a:t>
            </a:r>
            <a:r>
              <a:rPr lang="hr-HR" dirty="0" err="1" smtClean="0">
                <a:solidFill>
                  <a:prstClr val="black"/>
                </a:solidFill>
              </a:rPr>
              <a:t>leasinga</a:t>
            </a:r>
            <a:r>
              <a:rPr lang="hr-HR" dirty="0" smtClean="0">
                <a:solidFill>
                  <a:prstClr val="black"/>
                </a:solidFill>
              </a:rPr>
              <a:t>)</a:t>
            </a:r>
            <a:endParaRPr lang="pl-PL" b="1" dirty="0">
              <a:solidFill>
                <a:prstClr val="black"/>
              </a:solidFill>
            </a:endParaRPr>
          </a:p>
          <a:p>
            <a:pPr algn="just"/>
            <a:endParaRPr lang="pl-PL" sz="1000" b="1" dirty="0" smtClean="0">
              <a:solidFill>
                <a:srgbClr val="C00000"/>
              </a:solidFill>
            </a:endParaRPr>
          </a:p>
          <a:p>
            <a:pPr algn="just"/>
            <a:r>
              <a:rPr lang="hr-HR" sz="2000" b="1" dirty="0" smtClean="0">
                <a:solidFill>
                  <a:srgbClr val="C00000"/>
                </a:solidFill>
              </a:rPr>
              <a:t>IMOVINSKI PODACI O SUBJEKTIMA SAMOSTALNIH DJELATNOSTI</a:t>
            </a:r>
          </a:p>
          <a:p>
            <a:pPr algn="just"/>
            <a:r>
              <a:rPr lang="hr-HR" b="1" dirty="0"/>
              <a:t>obavezno se prijavljuju </a:t>
            </a:r>
            <a:r>
              <a:rPr lang="hr-HR" b="1" dirty="0" smtClean="0"/>
              <a:t>podaci o poslovnim subjektima </a:t>
            </a:r>
            <a:r>
              <a:rPr lang="hr-HR" b="1" dirty="0"/>
              <a:t>samostalnih djelatnosti </a:t>
            </a:r>
            <a:r>
              <a:rPr lang="hr-HR" dirty="0"/>
              <a:t>(obrt, </a:t>
            </a:r>
            <a:r>
              <a:rPr lang="hr-HR" dirty="0" smtClean="0"/>
              <a:t>OPG i </a:t>
            </a:r>
            <a:r>
              <a:rPr lang="hr-HR" dirty="0"/>
              <a:t>sl</a:t>
            </a:r>
            <a:r>
              <a:rPr lang="hr-HR" dirty="0" smtClean="0"/>
              <a:t>.) </a:t>
            </a:r>
            <a:r>
              <a:rPr lang="hr-HR" b="1" dirty="0" smtClean="0"/>
              <a:t>čiji </a:t>
            </a:r>
            <a:r>
              <a:rPr lang="hr-HR" b="1" dirty="0"/>
              <a:t>je </a:t>
            </a:r>
            <a:r>
              <a:rPr lang="hr-HR" b="1" dirty="0" smtClean="0"/>
              <a:t>obveznik </a:t>
            </a:r>
            <a:r>
              <a:rPr lang="hr-HR" b="1" dirty="0"/>
              <a:t>ili </a:t>
            </a:r>
            <a:r>
              <a:rPr lang="hr-HR" b="1" dirty="0" smtClean="0"/>
              <a:t>obveznikov partner vlasnik/nositelj te primici </a:t>
            </a:r>
            <a:r>
              <a:rPr lang="hr-HR" b="1" dirty="0"/>
              <a:t>(</a:t>
            </a:r>
            <a:r>
              <a:rPr lang="hr-HR" b="1" dirty="0" smtClean="0"/>
              <a:t>dohodak/dobit, potpore) </a:t>
            </a:r>
            <a:r>
              <a:rPr lang="hr-HR" b="1" dirty="0"/>
              <a:t>i imovina </a:t>
            </a:r>
            <a:r>
              <a:rPr lang="hr-HR" b="1" dirty="0" smtClean="0"/>
              <a:t>vezani uz  poslovanje subjekata </a:t>
            </a:r>
            <a:r>
              <a:rPr lang="hr-HR" dirty="0" smtClean="0"/>
              <a:t>(</a:t>
            </a:r>
            <a:r>
              <a:rPr lang="hr-HR" dirty="0" smtClean="0">
                <a:solidFill>
                  <a:srgbClr val="C00000"/>
                </a:solidFill>
              </a:rPr>
              <a:t>posluju </a:t>
            </a:r>
            <a:r>
              <a:rPr lang="hr-HR" dirty="0">
                <a:solidFill>
                  <a:srgbClr val="C00000"/>
                </a:solidFill>
              </a:rPr>
              <a:t>pod </a:t>
            </a:r>
            <a:r>
              <a:rPr lang="hr-HR" dirty="0" smtClean="0">
                <a:solidFill>
                  <a:srgbClr val="C00000"/>
                </a:solidFill>
              </a:rPr>
              <a:t>OIB-om vlasnika/nositelja- fizičke osobe</a:t>
            </a:r>
            <a:r>
              <a:rPr lang="hr-HR" dirty="0" smtClean="0"/>
              <a:t>)</a:t>
            </a:r>
          </a:p>
          <a:p>
            <a:pPr algn="just"/>
            <a:r>
              <a:rPr lang="hr-HR" dirty="0" smtClean="0"/>
              <a:t>* </a:t>
            </a:r>
            <a:r>
              <a:rPr lang="hr-HR" dirty="0" smtClean="0">
                <a:solidFill>
                  <a:srgbClr val="C00000"/>
                </a:solidFill>
              </a:rPr>
              <a:t>ne prijavljuje se imovina koja glasi na trgovačko društvo </a:t>
            </a:r>
            <a:r>
              <a:rPr lang="hr-HR" dirty="0" smtClean="0"/>
              <a:t>(zasebni subjekt)</a:t>
            </a:r>
            <a:endParaRPr lang="hr-HR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3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914400" y="188913"/>
            <a:ext cx="8229600" cy="990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smtClean="0">
                <a:solidFill>
                  <a:srgbClr val="FFFF00"/>
                </a:solidFill>
              </a:rPr>
              <a:t>    </a:t>
            </a:r>
            <a:br>
              <a:rPr lang="hr-HR" sz="3600" smtClean="0">
                <a:solidFill>
                  <a:srgbClr val="FFFF00"/>
                </a:solidFill>
              </a:rPr>
            </a:br>
            <a:r>
              <a:rPr lang="hr-HR" sz="360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3" name="Rezervirano mjesto sadržaja 3" descr="Hrvatski_drzavni_grb_XXL_815x1000_p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961" y="260648"/>
            <a:ext cx="802374" cy="864096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TekstniOkvir 5"/>
          <p:cNvSpPr txBox="1">
            <a:spLocks noChangeArrowheads="1"/>
          </p:cNvSpPr>
          <p:nvPr/>
        </p:nvSpPr>
        <p:spPr bwMode="auto">
          <a:xfrm>
            <a:off x="611559" y="1268760"/>
            <a:ext cx="8232179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hr-HR" sz="2000" b="1" dirty="0">
                <a:solidFill>
                  <a:prstClr val="black"/>
                </a:solidFill>
              </a:rPr>
              <a:t>NAJČEŠĆE GREŠKE I PROPUSTI U POPUNJAVANJU OBRASCA</a:t>
            </a:r>
          </a:p>
          <a:p>
            <a:pPr algn="ctr"/>
            <a:endParaRPr lang="hr-HR" sz="1400" b="1" dirty="0" smtClean="0"/>
          </a:p>
          <a:p>
            <a:pPr lvl="0" algn="just"/>
            <a:r>
              <a:rPr lang="pl-PL" sz="2000" b="1" dirty="0">
                <a:solidFill>
                  <a:srgbClr val="C00000"/>
                </a:solidFill>
              </a:rPr>
              <a:t>UPIS PODATAKA U ZAVRŠNU RUBRIKU „NAPOMENA” </a:t>
            </a:r>
          </a:p>
          <a:p>
            <a:pPr marL="342900" lvl="0" indent="-342900" algn="just">
              <a:buFontTx/>
              <a:buChar char="-"/>
            </a:pPr>
            <a:r>
              <a:rPr lang="pl-PL" b="1" dirty="0">
                <a:solidFill>
                  <a:prstClr val="black"/>
                </a:solidFill>
              </a:rPr>
              <a:t>upis podataka koje treba upisavati u pripadajuće rubrike </a:t>
            </a:r>
          </a:p>
          <a:p>
            <a:pPr lvl="0" algn="just"/>
            <a:r>
              <a:rPr lang="pl-PL" dirty="0">
                <a:solidFill>
                  <a:srgbClr val="C00000"/>
                </a:solidFill>
              </a:rPr>
              <a:t>Primjer: </a:t>
            </a:r>
            <a:r>
              <a:rPr lang="pl-PL" dirty="0">
                <a:solidFill>
                  <a:prstClr val="black"/>
                </a:solidFill>
              </a:rPr>
              <a:t>nabrajanje zemljišnih čestica, navođenje leasinga za osobno vozilo (upis u rubriku „Podatci o obvezama”) </a:t>
            </a:r>
          </a:p>
          <a:p>
            <a:pPr lvl="0" algn="just"/>
            <a:r>
              <a:rPr lang="pl-PL" b="1" dirty="0" smtClean="0">
                <a:solidFill>
                  <a:srgbClr val="C00000"/>
                </a:solidFill>
              </a:rPr>
              <a:t>Upozorenje: </a:t>
            </a:r>
            <a:r>
              <a:rPr lang="pl-PL" b="1" dirty="0" smtClean="0"/>
              <a:t>t</a:t>
            </a:r>
            <a:r>
              <a:rPr lang="pl-PL" b="1" dirty="0" smtClean="0">
                <a:solidFill>
                  <a:prstClr val="black"/>
                </a:solidFill>
              </a:rPr>
              <a:t>ekst upisan u otvorenim napomenama i u završnu rubriku </a:t>
            </a:r>
            <a:r>
              <a:rPr lang="pl-PL" b="1" dirty="0">
                <a:solidFill>
                  <a:prstClr val="black"/>
                </a:solidFill>
              </a:rPr>
              <a:t>”Napomena</a:t>
            </a:r>
            <a:r>
              <a:rPr lang="pl-PL" b="1" dirty="0" smtClean="0">
                <a:solidFill>
                  <a:prstClr val="black"/>
                </a:solidFill>
              </a:rPr>
              <a:t>” se </a:t>
            </a:r>
            <a:r>
              <a:rPr lang="pl-PL" b="1" dirty="0">
                <a:solidFill>
                  <a:prstClr val="black"/>
                </a:solidFill>
              </a:rPr>
              <a:t>u cijelosti objavljuje te u nju ne treba unositi osobne </a:t>
            </a:r>
            <a:r>
              <a:rPr lang="pl-PL" b="1" dirty="0" smtClean="0">
                <a:solidFill>
                  <a:prstClr val="black"/>
                </a:solidFill>
              </a:rPr>
              <a:t>podatke i podatke izravno povezane s osobnim podacima                      </a:t>
            </a:r>
            <a:r>
              <a:rPr lang="pl-PL" dirty="0" smtClean="0">
                <a:solidFill>
                  <a:prstClr val="black"/>
                </a:solidFill>
              </a:rPr>
              <a:t>(</a:t>
            </a:r>
            <a:r>
              <a:rPr lang="pl-PL" dirty="0">
                <a:solidFill>
                  <a:prstClr val="black"/>
                </a:solidFill>
              </a:rPr>
              <a:t>ime i prezime, adresa</a:t>
            </a:r>
            <a:r>
              <a:rPr lang="pl-PL" dirty="0" smtClean="0">
                <a:solidFill>
                  <a:prstClr val="black"/>
                </a:solidFill>
              </a:rPr>
              <a:t>, OIB, broj kat. čestice ili z.k. uloška </a:t>
            </a:r>
            <a:r>
              <a:rPr lang="pl-PL" dirty="0">
                <a:solidFill>
                  <a:prstClr val="black"/>
                </a:solidFill>
              </a:rPr>
              <a:t>i dr.)     </a:t>
            </a:r>
            <a:r>
              <a:rPr lang="hr-HR" dirty="0">
                <a:solidFill>
                  <a:prstClr val="black"/>
                </a:solidFill>
              </a:rPr>
              <a:t>     </a:t>
            </a:r>
          </a:p>
          <a:p>
            <a:pPr algn="just"/>
            <a:endParaRPr lang="pl-PL" sz="1400" b="1" dirty="0" smtClean="0"/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RUKOM PISANE IZMJENE PODATAKA NA ISPISANOM OBRASCU</a:t>
            </a:r>
          </a:p>
          <a:p>
            <a:pPr algn="just"/>
            <a:r>
              <a:rPr lang="pl-PL" b="1" dirty="0" smtClean="0"/>
              <a:t>NE PRIHVAĆAJU SE! - potpisani i ovjereni PDF je potvrda elektronički poslane IK i zato podaci moraju biti identični</a:t>
            </a:r>
          </a:p>
          <a:p>
            <a:pPr algn="just"/>
            <a:endParaRPr lang="hr-HR" sz="1400" dirty="0" smtClean="0">
              <a:solidFill>
                <a:srgbClr val="C00000"/>
              </a:solidFill>
            </a:endParaRPr>
          </a:p>
          <a:p>
            <a:pPr algn="just"/>
            <a:r>
              <a:rPr lang="hr-HR" sz="2000" b="1" dirty="0">
                <a:solidFill>
                  <a:srgbClr val="C00000"/>
                </a:solidFill>
              </a:rPr>
              <a:t>O</a:t>
            </a:r>
            <a:r>
              <a:rPr lang="hr-HR" sz="2000" b="1" dirty="0" smtClean="0">
                <a:solidFill>
                  <a:srgbClr val="C00000"/>
                </a:solidFill>
              </a:rPr>
              <a:t>VJERA IMOVINSKE KARTICE</a:t>
            </a:r>
          </a:p>
          <a:p>
            <a:pPr algn="just"/>
            <a:r>
              <a:rPr lang="hr-HR" dirty="0" smtClean="0"/>
              <a:t>- </a:t>
            </a:r>
            <a:r>
              <a:rPr lang="hr-HR" b="1" dirty="0"/>
              <a:t>ovjeru </a:t>
            </a:r>
            <a:r>
              <a:rPr lang="hr-HR" b="1" dirty="0" smtClean="0"/>
              <a:t>supotpisuje osoba </a:t>
            </a:r>
            <a:r>
              <a:rPr lang="hr-HR" b="1" dirty="0"/>
              <a:t>ovlaštena dati potpis uz </a:t>
            </a:r>
            <a:r>
              <a:rPr lang="hr-HR" b="1" dirty="0" smtClean="0"/>
              <a:t>pečat </a:t>
            </a:r>
            <a:r>
              <a:rPr lang="hr-HR" dirty="0" smtClean="0"/>
              <a:t>(npr. pročelnik),</a:t>
            </a:r>
          </a:p>
          <a:p>
            <a:pPr algn="just"/>
            <a:r>
              <a:rPr lang="hr-HR" dirty="0" smtClean="0"/>
              <a:t>- NE čelnik tijela (pogotovo sam podnositelj IK ne može sam sebi ovjeriti potpis)</a:t>
            </a:r>
            <a:endParaRPr lang="hr-HR" sz="2000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1464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59961" y="1268760"/>
            <a:ext cx="838377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ČESTI UPITI OBVEZNIKA KOD POPUNJAVANJA OBRASCA</a:t>
            </a:r>
          </a:p>
          <a:p>
            <a:pPr algn="ctr"/>
            <a:endParaRPr lang="hr-HR" sz="1400" b="1" dirty="0" smtClean="0"/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MIROVINA </a:t>
            </a:r>
          </a:p>
          <a:p>
            <a:pPr algn="just"/>
            <a:r>
              <a:rPr lang="pl-PL" b="1" dirty="0" smtClean="0"/>
              <a:t>primljeni mjesečni iznos -  u </a:t>
            </a:r>
            <a:r>
              <a:rPr lang="pl-PL" b="1" dirty="0"/>
              <a:t>rubriku „</a:t>
            </a:r>
            <a:r>
              <a:rPr lang="pl-PL" b="1" dirty="0" smtClean="0"/>
              <a:t>Podaci o </a:t>
            </a:r>
            <a:r>
              <a:rPr lang="pl-PL" b="1" dirty="0"/>
              <a:t>ostalim </a:t>
            </a:r>
            <a:r>
              <a:rPr lang="pl-PL" b="1" dirty="0" smtClean="0"/>
              <a:t>prihodima” odnosno </a:t>
            </a:r>
            <a:r>
              <a:rPr lang="pl-PL" b="1" dirty="0"/>
              <a:t>„Drugi primitci bračnog </a:t>
            </a:r>
            <a:r>
              <a:rPr lang="pl-PL" b="1" dirty="0" smtClean="0"/>
              <a:t>druga...”   </a:t>
            </a:r>
            <a:endParaRPr lang="pl-PL" b="1" dirty="0"/>
          </a:p>
          <a:p>
            <a:pPr algn="just"/>
            <a:endParaRPr lang="pl-PL" sz="1400" b="1" dirty="0"/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PRIMICI VEZANI UZ RODITELJSTVO</a:t>
            </a:r>
          </a:p>
          <a:p>
            <a:pPr algn="just"/>
            <a:r>
              <a:rPr lang="pl-PL" b="1" dirty="0"/>
              <a:t>naknada plaće za vrijeme komplikacija u trudnoći, rodiljnog i roditeljskog </a:t>
            </a:r>
            <a:r>
              <a:rPr lang="pl-PL" b="1" dirty="0" smtClean="0"/>
              <a:t>dopusta  -  u </a:t>
            </a:r>
            <a:r>
              <a:rPr lang="pl-PL" b="1" dirty="0"/>
              <a:t>rubriku „Podaci o ostalim prihodima” </a:t>
            </a:r>
            <a:r>
              <a:rPr lang="pl-PL" b="1" dirty="0" smtClean="0"/>
              <a:t>odnosno </a:t>
            </a:r>
            <a:r>
              <a:rPr lang="pl-PL" b="1" dirty="0"/>
              <a:t>„Drugi primitci bračnog druga...” </a:t>
            </a:r>
            <a:r>
              <a:rPr lang="pl-PL" b="1" dirty="0" smtClean="0"/>
              <a:t>, </a:t>
            </a:r>
            <a:r>
              <a:rPr lang="pl-PL" b="1" u="sng" dirty="0" smtClean="0"/>
              <a:t>uz naznaku isplatitelja</a:t>
            </a:r>
            <a:r>
              <a:rPr lang="pl-PL" b="1" dirty="0" smtClean="0"/>
              <a:t> </a:t>
            </a:r>
            <a:r>
              <a:rPr lang="pl-PL" dirty="0" smtClean="0"/>
              <a:t>(svaka vrsta primitka zasebno s obzirom na različitog isplatitelja HZZO / ministarstvo)</a:t>
            </a:r>
            <a:endParaRPr lang="pl-PL" b="1" dirty="0"/>
          </a:p>
          <a:p>
            <a:pPr algn="just"/>
            <a:endParaRPr lang="pl-PL" sz="1400" b="1" dirty="0" smtClean="0"/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PRIMICI OD SAMOSTALNE DJELATNOSTI</a:t>
            </a:r>
          </a:p>
          <a:p>
            <a:pPr marL="285750" indent="-285750" algn="just">
              <a:buFontTx/>
              <a:buChar char="-"/>
            </a:pPr>
            <a:r>
              <a:rPr lang="pl-PL" b="1" dirty="0" smtClean="0"/>
              <a:t>u rubriku „Plaća od drugog poslodavca”/ „Plaća bračnog druga...”  -  ako si </a:t>
            </a:r>
            <a:r>
              <a:rPr lang="pl-PL" b="1" dirty="0"/>
              <a:t>vlasnik/nositelj posl. subjekta </a:t>
            </a:r>
            <a:r>
              <a:rPr lang="pl-PL" b="1" dirty="0" smtClean="0"/>
              <a:t>isplaćuje mjesečni iznos kao plaću</a:t>
            </a:r>
          </a:p>
          <a:p>
            <a:pPr marL="285750" indent="-285750" algn="just">
              <a:buFontTx/>
              <a:buChar char="-"/>
            </a:pPr>
            <a:r>
              <a:rPr lang="pl-PL" b="1" dirty="0"/>
              <a:t>u rubriku „Ostali prihod” / „Drugi primici bračnog druga...”  -               </a:t>
            </a:r>
            <a:r>
              <a:rPr lang="pl-PL" b="1" dirty="0" smtClean="0"/>
              <a:t>neto </a:t>
            </a:r>
            <a:r>
              <a:rPr lang="pl-PL" b="1" dirty="0"/>
              <a:t>dohodak/dobit na godišnjoj razini </a:t>
            </a:r>
            <a:r>
              <a:rPr lang="pl-PL" b="1" dirty="0" smtClean="0"/>
              <a:t>posl. subjekta </a:t>
            </a:r>
            <a:r>
              <a:rPr lang="pl-PL" b="1" dirty="0"/>
              <a:t>u </a:t>
            </a:r>
            <a:r>
              <a:rPr lang="pl-PL" b="1" dirty="0" smtClean="0"/>
              <a:t>kojem je vlasnik/nositelj, ostvaren </a:t>
            </a:r>
            <a:r>
              <a:rPr lang="pl-PL" b="1" dirty="0"/>
              <a:t>u prethodnoj kalendarskoj godini. </a:t>
            </a:r>
            <a:endParaRPr lang="pl-PL" b="1" dirty="0" smtClean="0"/>
          </a:p>
          <a:p>
            <a:pPr marL="285750" indent="-285750" algn="just">
              <a:buFontTx/>
              <a:buChar char="-"/>
            </a:pPr>
            <a:r>
              <a:rPr lang="pl-PL" b="1" dirty="0" smtClean="0"/>
              <a:t>zasebno se prijavljuju potpore/subvencije isplaćene za poslovanje </a:t>
            </a:r>
          </a:p>
          <a:p>
            <a:pPr algn="just"/>
            <a:endParaRPr lang="hr-HR" sz="2000" dirty="0">
              <a:solidFill>
                <a:srgbClr val="C00000"/>
              </a:solidFill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4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914400" y="188913"/>
            <a:ext cx="8229600" cy="990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smtClean="0">
                <a:solidFill>
                  <a:srgbClr val="FFFF00"/>
                </a:solidFill>
              </a:rPr>
              <a:t>    </a:t>
            </a:r>
            <a:br>
              <a:rPr lang="hr-HR" sz="3600" smtClean="0">
                <a:solidFill>
                  <a:srgbClr val="FFFF00"/>
                </a:solidFill>
              </a:rPr>
            </a:br>
            <a:r>
              <a:rPr lang="hr-HR" sz="360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3" name="Rezervirano mjesto sadržaja 3" descr="Hrvatski_drzavni_grb_XXL_815x1000_p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961" y="260648"/>
            <a:ext cx="802374" cy="864096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TekstniOkvir 5"/>
          <p:cNvSpPr txBox="1">
            <a:spLocks noChangeArrowheads="1"/>
          </p:cNvSpPr>
          <p:nvPr/>
        </p:nvSpPr>
        <p:spPr bwMode="auto">
          <a:xfrm>
            <a:off x="459961" y="1277306"/>
            <a:ext cx="838377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ČESTI UPITI OBVEZNIKA KOD POPUNJAVANJA OBRASCA</a:t>
            </a:r>
          </a:p>
          <a:p>
            <a:pPr algn="just"/>
            <a:endParaRPr lang="pl-PL" sz="1000" b="1" dirty="0"/>
          </a:p>
          <a:p>
            <a:pPr algn="just"/>
            <a:r>
              <a:rPr lang="pl-PL" sz="2000" b="1" dirty="0">
                <a:solidFill>
                  <a:srgbClr val="C00000"/>
                </a:solidFill>
              </a:rPr>
              <a:t>IZGRAĐENOST NEKRETNINA</a:t>
            </a:r>
          </a:p>
          <a:p>
            <a:pPr marL="342900" indent="-342900" algn="just">
              <a:buFontTx/>
              <a:buChar char="-"/>
            </a:pPr>
            <a:r>
              <a:rPr lang="pl-PL" b="1" u="sng" dirty="0"/>
              <a:t>zemljište s objektima </a:t>
            </a:r>
            <a:r>
              <a:rPr lang="pl-PL" b="1" dirty="0"/>
              <a:t>prijavljuje se</a:t>
            </a:r>
          </a:p>
          <a:p>
            <a:pPr marL="358775" indent="-358775" algn="just"/>
            <a:r>
              <a:rPr lang="pl-PL" b="1" dirty="0"/>
              <a:t>     a) primarno - kao „kuća s okućnicom” / „vikendica sa zemljištem” uz     navođenje površine cijele čestice i vrijednost cijele nekretnine </a:t>
            </a:r>
            <a:endParaRPr lang="pl-PL" b="1" dirty="0" smtClean="0"/>
          </a:p>
          <a:p>
            <a:pPr marL="358775" indent="-358775" algn="just"/>
            <a:r>
              <a:rPr lang="pl-PL" b="1" dirty="0"/>
              <a:t> </a:t>
            </a:r>
            <a:r>
              <a:rPr lang="pl-PL" b="1" dirty="0" smtClean="0"/>
              <a:t>    </a:t>
            </a:r>
            <a:r>
              <a:rPr lang="pl-PL" dirty="0" smtClean="0"/>
              <a:t>(</a:t>
            </a:r>
            <a:r>
              <a:rPr lang="pl-PL" dirty="0"/>
              <a:t>uz mogućnost naznake pojedinih objekata u napomeni) ,</a:t>
            </a:r>
          </a:p>
          <a:p>
            <a:pPr marL="358775" indent="-358775" algn="just"/>
            <a:r>
              <a:rPr lang="pl-PL" dirty="0"/>
              <a:t>     </a:t>
            </a:r>
            <a:r>
              <a:rPr lang="pl-PL" b="1" dirty="0"/>
              <a:t>b)</a:t>
            </a:r>
            <a:r>
              <a:rPr lang="pl-PL" dirty="0"/>
              <a:t> </a:t>
            </a:r>
            <a:r>
              <a:rPr lang="pl-PL" b="1" dirty="0"/>
              <a:t>alternativno</a:t>
            </a:r>
            <a:r>
              <a:rPr lang="pl-PL" dirty="0"/>
              <a:t> – </a:t>
            </a:r>
            <a:r>
              <a:rPr lang="pl-PL" b="1" dirty="0"/>
              <a:t>pojedinačni upis zemljišta, kuće i druge trajne građevine, uz zasebno navođenje neto korisne površine i vrijednosti </a:t>
            </a:r>
          </a:p>
          <a:p>
            <a:pPr marL="342900" indent="-342900" algn="just">
              <a:buFontTx/>
              <a:buChar char="-"/>
            </a:pPr>
            <a:r>
              <a:rPr lang="pl-PL" b="1" u="sng" dirty="0"/>
              <a:t>kuće u izgradnji </a:t>
            </a:r>
            <a:r>
              <a:rPr lang="pl-PL" b="1" dirty="0"/>
              <a:t> - prijavljuju se kao kuće/vikendice ako su u završnoj fazi izgradnje i podobne za boravak, neovisno je li u tom trenutku postoji uporabna dozvola odnosno podobnost za upis u katastar i </a:t>
            </a:r>
            <a:r>
              <a:rPr lang="pl-PL" b="1" dirty="0" smtClean="0"/>
              <a:t>ZK</a:t>
            </a:r>
          </a:p>
          <a:p>
            <a:pPr algn="just"/>
            <a:endParaRPr lang="pl-PL" sz="1000" b="1" dirty="0">
              <a:solidFill>
                <a:srgbClr val="C00000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VRIJEDNOST </a:t>
            </a:r>
            <a:r>
              <a:rPr lang="pl-PL" sz="2000" b="1" dirty="0">
                <a:solidFill>
                  <a:srgbClr val="C00000"/>
                </a:solidFill>
              </a:rPr>
              <a:t>NEKRETNINA</a:t>
            </a:r>
          </a:p>
          <a:p>
            <a:pPr marL="285750" indent="-285750" algn="just">
              <a:buFontTx/>
              <a:buChar char="-"/>
            </a:pPr>
            <a:r>
              <a:rPr lang="pl-PL" b="1" dirty="0"/>
              <a:t>prijavljuje se približna tržišna vrijednost </a:t>
            </a:r>
            <a:r>
              <a:rPr lang="pl-PL" dirty="0"/>
              <a:t>(javno dostupni podaci)</a:t>
            </a:r>
          </a:p>
          <a:p>
            <a:pPr marL="285750" indent="-285750" algn="just">
              <a:buFontTx/>
              <a:buChar char="-"/>
            </a:pPr>
            <a:r>
              <a:rPr lang="pl-PL" b="1" dirty="0"/>
              <a:t>iznimno, kada se tijekom mandata prijavljuje stjecanje nove nekretnine, prijavljuje se vrijednost iz ugovora </a:t>
            </a:r>
          </a:p>
          <a:p>
            <a:pPr marL="285750" indent="-285750" algn="just">
              <a:buFontTx/>
              <a:buChar char="-"/>
            </a:pPr>
            <a:r>
              <a:rPr lang="pl-PL" b="1" u="sng" dirty="0"/>
              <a:t>promjene vrijednosti </a:t>
            </a:r>
            <a:r>
              <a:rPr lang="pl-PL" b="1" dirty="0"/>
              <a:t>tijekom mandata – prijavljuju se ako su posljedica fizičkog utjecaja </a:t>
            </a:r>
            <a:r>
              <a:rPr lang="pl-PL" dirty="0"/>
              <a:t>(bitni građevinski radovi, potres) </a:t>
            </a:r>
            <a:r>
              <a:rPr lang="pl-PL" b="1" dirty="0"/>
              <a:t>ili prenamjene</a:t>
            </a:r>
            <a:r>
              <a:rPr lang="pl-PL" dirty="0"/>
              <a:t>. </a:t>
            </a:r>
          </a:p>
          <a:p>
            <a:pPr marL="285750" indent="-285750" algn="just">
              <a:buFontTx/>
              <a:buChar char="-"/>
            </a:pPr>
            <a:r>
              <a:rPr lang="pl-PL" dirty="0"/>
              <a:t>Promjene zbog </a:t>
            </a:r>
            <a:r>
              <a:rPr lang="pl-PL" u="sng" dirty="0"/>
              <a:t>kretanja cijena na tržištu</a:t>
            </a:r>
            <a:r>
              <a:rPr lang="pl-PL" dirty="0"/>
              <a:t> - prijava samo kod novog mandata</a:t>
            </a:r>
          </a:p>
          <a:p>
            <a:pPr algn="just"/>
            <a:endParaRPr lang="hr-HR" sz="2000" dirty="0">
              <a:solidFill>
                <a:srgbClr val="C00000"/>
              </a:solidFill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514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914400" y="188913"/>
            <a:ext cx="8229600" cy="990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smtClean="0">
                <a:solidFill>
                  <a:srgbClr val="FFFF00"/>
                </a:solidFill>
              </a:rPr>
              <a:t>    </a:t>
            </a:r>
            <a:br>
              <a:rPr lang="hr-HR" sz="3600" smtClean="0">
                <a:solidFill>
                  <a:srgbClr val="FFFF00"/>
                </a:solidFill>
              </a:rPr>
            </a:br>
            <a:r>
              <a:rPr lang="hr-HR" sz="360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3" name="Rezervirano mjesto sadržaja 3" descr="Hrvatski_drzavni_grb_XXL_815x1000_p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961" y="260648"/>
            <a:ext cx="802374" cy="864096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TekstniOkvir 5"/>
          <p:cNvSpPr txBox="1">
            <a:spLocks noChangeArrowheads="1"/>
          </p:cNvSpPr>
          <p:nvPr/>
        </p:nvSpPr>
        <p:spPr bwMode="auto">
          <a:xfrm>
            <a:off x="459961" y="1268760"/>
            <a:ext cx="838377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ČESTI UPITI OBVEZNIKA KOD POPUNJAVANJA OBRASCA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b="1" dirty="0">
                <a:solidFill>
                  <a:srgbClr val="C00000"/>
                </a:solidFill>
              </a:rPr>
              <a:t>ZADRŽANA SREDSTVA OD PRODAJE IMOVINE - ŠTEDNJA</a:t>
            </a:r>
          </a:p>
          <a:p>
            <a:pPr algn="just"/>
            <a:r>
              <a:rPr lang="pl-PL" b="1" dirty="0"/>
              <a:t>novčana sredstva, koja su stečena prodajom imovine prijavljuju se kao štednja </a:t>
            </a:r>
            <a:r>
              <a:rPr lang="pl-PL" dirty="0"/>
              <a:t>(obavezno </a:t>
            </a:r>
            <a:r>
              <a:rPr lang="pl-PL" dirty="0" smtClean="0"/>
              <a:t>ako zajedno s ostalom štednjom premašuju </a:t>
            </a:r>
            <a:r>
              <a:rPr lang="pl-PL" dirty="0"/>
              <a:t>neto </a:t>
            </a:r>
            <a:r>
              <a:rPr lang="pl-PL" dirty="0" smtClean="0"/>
              <a:t>primitke obveznika </a:t>
            </a:r>
            <a:r>
              <a:rPr lang="pl-PL" dirty="0"/>
              <a:t>na godinišnjoj razini)</a:t>
            </a:r>
            <a:r>
              <a:rPr lang="pl-PL" b="1" dirty="0"/>
              <a:t>, osim ako se istovremeno prijavljuje stjecanje druge imovine, kupljene istim sredstvima u istoj godini  </a:t>
            </a:r>
            <a:endParaRPr lang="pl-PL" b="1" dirty="0">
              <a:solidFill>
                <a:srgbClr val="C00000"/>
              </a:solidFill>
            </a:endParaRPr>
          </a:p>
          <a:p>
            <a:pPr algn="just"/>
            <a:endParaRPr lang="pl-PL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ŽIVOTNO </a:t>
            </a:r>
            <a:r>
              <a:rPr lang="pl-PL" sz="2000" b="1" dirty="0">
                <a:solidFill>
                  <a:srgbClr val="C00000"/>
                </a:solidFill>
              </a:rPr>
              <a:t>OSIGURANJE S ELEMENTIMA  ŠTEDNJE  </a:t>
            </a:r>
          </a:p>
          <a:p>
            <a:pPr marL="342900" indent="-342900" algn="just">
              <a:buFontTx/>
              <a:buChar char="-"/>
            </a:pPr>
            <a:r>
              <a:rPr lang="pl-PL" b="1" dirty="0"/>
              <a:t>„</a:t>
            </a:r>
            <a:r>
              <a:rPr lang="pl-PL" b="1" dirty="0">
                <a:solidFill>
                  <a:srgbClr val="C00000"/>
                </a:solidFill>
              </a:rPr>
              <a:t>Podaci o obvezama</a:t>
            </a:r>
            <a:r>
              <a:rPr lang="pl-PL" b="1" dirty="0"/>
              <a:t>” -  iznosi premija koji se uplaćuju osiguravatelju, preračunati na mjesečnu razinu  </a:t>
            </a:r>
          </a:p>
          <a:p>
            <a:pPr marL="342900" indent="-342900" algn="just">
              <a:buFontTx/>
              <a:buChar char="-"/>
            </a:pPr>
            <a:r>
              <a:rPr lang="pl-PL" b="1" dirty="0"/>
              <a:t>„</a:t>
            </a:r>
            <a:r>
              <a:rPr lang="pl-PL" b="1" dirty="0">
                <a:solidFill>
                  <a:srgbClr val="C00000"/>
                </a:solidFill>
              </a:rPr>
              <a:t>Ostali prihodi</a:t>
            </a:r>
            <a:r>
              <a:rPr lang="pl-PL" b="1" dirty="0"/>
              <a:t>“ / „</a:t>
            </a:r>
            <a:r>
              <a:rPr lang="pl-PL" b="1" dirty="0">
                <a:solidFill>
                  <a:srgbClr val="C00000"/>
                </a:solidFill>
              </a:rPr>
              <a:t>Drugi primici bračnog druga...</a:t>
            </a:r>
            <a:r>
              <a:rPr lang="pl-PL" b="1" dirty="0"/>
              <a:t>“ – isplaćeni iznos u slučaju da se osiguraniku isplaćuju osigurnine za vrijeme trajanja ugovora, ili ako mu je isplaćena ugovorena svota po doživljenju ili kapitalizirana svota u slučaju otkupa police prije isteka</a:t>
            </a:r>
          </a:p>
          <a:p>
            <a:pPr marL="358775" indent="-358775" algn="just"/>
            <a:r>
              <a:rPr lang="pl-PL" b="1" dirty="0"/>
              <a:t>-  „</a:t>
            </a:r>
            <a:r>
              <a:rPr lang="pl-PL" b="1" dirty="0">
                <a:solidFill>
                  <a:srgbClr val="C00000"/>
                </a:solidFill>
              </a:rPr>
              <a:t>Novčana kunska ili devizna štednja</a:t>
            </a:r>
            <a:r>
              <a:rPr lang="pl-PL" b="1" dirty="0"/>
              <a:t>” - trenutno kapitalizirani iznos  </a:t>
            </a:r>
            <a:r>
              <a:rPr lang="pl-PL" dirty="0"/>
              <a:t>(odnosno iznos o kojem je zadnje izvijestio osiguravatelj</a:t>
            </a:r>
            <a:r>
              <a:rPr lang="pl-PL" dirty="0" smtClean="0"/>
              <a:t>), obavezno </a:t>
            </a:r>
            <a:r>
              <a:rPr lang="pl-PL" dirty="0"/>
              <a:t>ako zajedno s ostalom štednjom premašuju neto primitke obveznika na godinišnjoj </a:t>
            </a:r>
            <a:r>
              <a:rPr lang="pl-PL" dirty="0" smtClean="0"/>
              <a:t>razini</a:t>
            </a:r>
            <a:r>
              <a:rPr lang="pl-PL" b="1" dirty="0" smtClean="0"/>
              <a:t>, </a:t>
            </a:r>
            <a:r>
              <a:rPr lang="pl-PL" b="1" dirty="0"/>
              <a:t>uz odabir „od osiguranja“ kao način stjecanja</a:t>
            </a:r>
          </a:p>
          <a:p>
            <a:pPr algn="just"/>
            <a:endParaRPr lang="pl-PL" sz="1400" b="1" dirty="0">
              <a:solidFill>
                <a:srgbClr val="00B050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b="1" dirty="0" smtClean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994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914400" y="188913"/>
            <a:ext cx="8229600" cy="990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smtClean="0">
                <a:solidFill>
                  <a:srgbClr val="FFFF00"/>
                </a:solidFill>
              </a:rPr>
              <a:t>    </a:t>
            </a:r>
            <a:br>
              <a:rPr lang="hr-HR" sz="3600" smtClean="0">
                <a:solidFill>
                  <a:srgbClr val="FFFF00"/>
                </a:solidFill>
              </a:rPr>
            </a:br>
            <a:r>
              <a:rPr lang="hr-HR" sz="360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3" name="Rezervirano mjesto sadržaja 3" descr="Hrvatski_drzavni_grb_XXL_815x1000_p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961" y="260648"/>
            <a:ext cx="802374" cy="864096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TekstniOkvir 5"/>
          <p:cNvSpPr txBox="1">
            <a:spLocks noChangeArrowheads="1"/>
          </p:cNvSpPr>
          <p:nvPr/>
        </p:nvSpPr>
        <p:spPr bwMode="auto">
          <a:xfrm>
            <a:off x="459961" y="1268760"/>
            <a:ext cx="8383778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SMJERNICE I UPUTE POVJERENSTVA</a:t>
            </a:r>
          </a:p>
          <a:p>
            <a:pPr algn="ctr"/>
            <a:r>
              <a:rPr lang="hr-HR" sz="2000" b="1" dirty="0"/>
              <a:t>O</a:t>
            </a:r>
            <a:r>
              <a:rPr lang="hr-HR" sz="2000" b="1" dirty="0" smtClean="0"/>
              <a:t> POPUNJAVANJU I PODNOŠENJU IMOVINSKIH KARTICA</a:t>
            </a:r>
          </a:p>
          <a:p>
            <a:pPr algn="just"/>
            <a:endParaRPr lang="pl-PL" sz="1400" b="1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internetskim stranicama Povjerenstva </a:t>
            </a:r>
            <a:r>
              <a:rPr lang="hr-H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objavljene su </a:t>
            </a: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smjernice i </a:t>
            </a:r>
            <a:r>
              <a:rPr lang="hr-H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upute Povjerenstva, od kojih je trenutno 5 vezano </a:t>
            </a: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 obvezu podnošenja </a:t>
            </a:r>
            <a:r>
              <a:rPr lang="hr-H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imovinskih kartica obveznika</a:t>
            </a: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Smjernica i uputa od 13. travnja 2018. g.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r-HR" sz="14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https://www.sukobinteresa.hr/sites/default/files/dokumenti_clanaka/smjernica_i_uputa_-_zastupnicki_pausal.pdf</a:t>
            </a:r>
            <a:r>
              <a:rPr lang="hr-HR" sz="1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1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Smjernica i uputa od 24. prosinca 2018. g.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1910" algn="just">
              <a:lnSpc>
                <a:spcPct val="115000"/>
              </a:lnSpc>
              <a:spcAft>
                <a:spcPts val="0"/>
              </a:spcAft>
            </a:pPr>
            <a:r>
              <a:rPr lang="hr-HR" sz="14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https://www.sukobinteresa.hr/sites/default/files/dokumenti_clanaka/smjernica_i_uputa-podnosenje_izvjesca_povodom_promjene.pdf</a:t>
            </a: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Smjernica i uputa od 24. lipnja 2020. g.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1910" algn="just">
              <a:lnSpc>
                <a:spcPct val="115000"/>
              </a:lnSpc>
              <a:spcAft>
                <a:spcPts val="0"/>
              </a:spcAft>
            </a:pPr>
            <a:r>
              <a:rPr lang="hr-HR" sz="14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https://www.sukobinteresa.hr/sites/default/files/dokumenti_clanaka/smjernica_i_uputa_prijava_promjene_trzisne_vrijednosti_nekretnine_uslijed_kretanja_cijena_na_trzistu_nekretnina.pdf</a:t>
            </a: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r-H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Smjernica i uputa od 24. lipnja 2020. g.</a:t>
            </a:r>
            <a:endParaRPr lang="hr-H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hr-HR" sz="14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www.sukobinteresa.hr/sites/default/files/dokumenti_clanaka/smjernica_i_uputa_prijava_nekretnine_s_vise_objekata_i_prijava_kuce_u_izgradnji.pdf</a:t>
            </a:r>
            <a:endParaRPr lang="hr-HR" sz="14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Smjernica i uputa od 30. srpnja 2021. g.</a:t>
            </a:r>
          </a:p>
          <a:p>
            <a:r>
              <a:rPr lang="pl-PL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pl-PL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www.sukobinteresa.hr/hr/smjernice-upute/smjernica-uputa-o-podnosenju-izvjesca-povodom-proteka-12-mjeseci-od-dana-prestanka</a:t>
            </a:r>
            <a:endParaRPr lang="pl-PL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608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914400" y="188913"/>
            <a:ext cx="8229600" cy="990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smtClean="0">
                <a:solidFill>
                  <a:srgbClr val="FFFF00"/>
                </a:solidFill>
              </a:rPr>
              <a:t>    </a:t>
            </a:r>
            <a:br>
              <a:rPr lang="hr-HR" sz="3600" smtClean="0">
                <a:solidFill>
                  <a:srgbClr val="FFFF00"/>
                </a:solidFill>
              </a:rPr>
            </a:br>
            <a:r>
              <a:rPr lang="hr-HR" sz="3600" smtClean="0">
                <a:solidFill>
                  <a:srgbClr val="FFFF00"/>
                </a:solidFill>
              </a:rPr>
              <a:t> 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3" name="Rezervirano mjesto sadržaja 3" descr="Hrvatski_drzavni_grb_XXL_815x1000_p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961" y="260648"/>
            <a:ext cx="802374" cy="864096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TekstniOkvir 5"/>
          <p:cNvSpPr txBox="1">
            <a:spLocks noChangeArrowheads="1"/>
          </p:cNvSpPr>
          <p:nvPr/>
        </p:nvSpPr>
        <p:spPr bwMode="auto">
          <a:xfrm>
            <a:off x="459961" y="1268760"/>
            <a:ext cx="838377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/>
              <a:t>ŠTO U SLUČAJU DVOJBE ?</a:t>
            </a:r>
          </a:p>
          <a:p>
            <a:pPr algn="just"/>
            <a:endParaRPr lang="pl-PL" sz="1400" b="1" dirty="0" smtClean="0"/>
          </a:p>
          <a:p>
            <a:pPr marL="342900" indent="-342900" algn="just">
              <a:buAutoNum type="alphaLcParenR"/>
            </a:pPr>
            <a:r>
              <a:rPr lang="pl-PL" b="1" dirty="0" smtClean="0"/>
              <a:t>Detaljne upute </a:t>
            </a:r>
            <a:r>
              <a:rPr lang="pl-PL" b="1" dirty="0"/>
              <a:t>za popunjavanje obrasca </a:t>
            </a:r>
            <a:r>
              <a:rPr lang="pl-PL" b="1" dirty="0" smtClean="0"/>
              <a:t>imovinska karticaa </a:t>
            </a:r>
            <a:r>
              <a:rPr lang="pl-PL" b="1" dirty="0"/>
              <a:t>o imovinskom </a:t>
            </a:r>
            <a:r>
              <a:rPr lang="pl-PL" b="1" dirty="0" smtClean="0"/>
              <a:t>stanju </a:t>
            </a:r>
            <a:r>
              <a:rPr lang="pl-PL" dirty="0"/>
              <a:t>(</a:t>
            </a: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www.sukobinteresa.hr/hr/upute/uputa-za-podnosenje-izvjesca-o-imovinskom-stanju</a:t>
            </a:r>
            <a:r>
              <a:rPr lang="pl-PL" dirty="0" smtClean="0"/>
              <a:t> )</a:t>
            </a:r>
          </a:p>
          <a:p>
            <a:pPr marL="342900" indent="-342900" algn="just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r>
              <a:rPr lang="pl-PL" b="1" dirty="0" smtClean="0"/>
              <a:t>Smjernice i upute Povjerenstva </a:t>
            </a:r>
            <a:r>
              <a:rPr lang="pl-PL" dirty="0"/>
              <a:t>(</a:t>
            </a: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www.sukobinteresa.hr/hr/guidelines</a:t>
            </a:r>
            <a:r>
              <a:rPr lang="pl-PL" dirty="0" smtClean="0"/>
              <a:t>) </a:t>
            </a:r>
          </a:p>
          <a:p>
            <a:pPr marL="342900" indent="-342900">
              <a:buAutoNum type="alphaLcParenR"/>
            </a:pPr>
            <a:endParaRPr lang="pl-PL" b="1" dirty="0" smtClean="0"/>
          </a:p>
          <a:p>
            <a:pPr marL="342900" indent="-342900">
              <a:buAutoNum type="alphaLcParenR"/>
            </a:pPr>
            <a:r>
              <a:rPr lang="pl-PL" b="1" dirty="0" smtClean="0"/>
              <a:t>Obratite nam se izravno </a:t>
            </a:r>
          </a:p>
          <a:p>
            <a:r>
              <a:rPr lang="pl-PL" b="1" dirty="0" smtClean="0"/>
              <a:t>      </a:t>
            </a:r>
            <a:r>
              <a:rPr lang="pl-PL" dirty="0" smtClean="0"/>
              <a:t>- e-mailom (</a:t>
            </a:r>
            <a:r>
              <a:rPr lang="pl-PL" dirty="0" smtClean="0">
                <a:hlinkClick r:id="rId5"/>
              </a:rPr>
              <a:t>info@sukobinteresa.hr</a:t>
            </a:r>
            <a:r>
              <a:rPr lang="pl-PL" dirty="0" smtClean="0"/>
              <a:t>) </a:t>
            </a:r>
          </a:p>
          <a:p>
            <a:r>
              <a:rPr lang="pl-PL" b="1" dirty="0" smtClean="0"/>
              <a:t>      </a:t>
            </a:r>
            <a:r>
              <a:rPr lang="pl-PL" dirty="0" smtClean="0"/>
              <a:t>- telefonom </a:t>
            </a:r>
            <a:r>
              <a:rPr lang="pl-PL" dirty="0"/>
              <a:t>(01/55 59 </a:t>
            </a:r>
            <a:r>
              <a:rPr lang="pl-PL" dirty="0" smtClean="0"/>
              <a:t>527 )</a:t>
            </a:r>
          </a:p>
          <a:p>
            <a:pPr marL="342900" indent="-342900">
              <a:buAutoNum type="alphaLcParenR"/>
            </a:pPr>
            <a:endParaRPr lang="pl-PL" b="1" dirty="0"/>
          </a:p>
          <a:p>
            <a:r>
              <a:rPr lang="pl-PL" b="1" dirty="0"/>
              <a:t>d</a:t>
            </a:r>
            <a:r>
              <a:rPr lang="pl-PL" b="1" dirty="0" smtClean="0"/>
              <a:t>)  Podnesite zahtjev za mišljenjem Povjerenstva 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 - za sva složenija pitanja za koja je nužno tumačenje Povjerenstva </a:t>
            </a:r>
          </a:p>
          <a:p>
            <a:pPr algn="just"/>
            <a:r>
              <a:rPr lang="pl-PL" b="1" dirty="0" smtClean="0"/>
              <a:t>      </a:t>
            </a:r>
            <a:r>
              <a:rPr lang="pl-PL" dirty="0" smtClean="0"/>
              <a:t>- putem obrasca u korisničkom računu</a:t>
            </a:r>
          </a:p>
          <a:p>
            <a:pPr algn="just"/>
            <a:r>
              <a:rPr lang="pl-PL" b="1" dirty="0"/>
              <a:t> </a:t>
            </a:r>
            <a:r>
              <a:rPr lang="pl-PL" b="1" dirty="0" smtClean="0"/>
              <a:t>     </a:t>
            </a:r>
            <a:r>
              <a:rPr lang="pl-PL" dirty="0" smtClean="0"/>
              <a:t>- e-mailom</a:t>
            </a:r>
          </a:p>
          <a:p>
            <a:pPr algn="just"/>
            <a:r>
              <a:rPr lang="pl-PL" b="1" dirty="0"/>
              <a:t> </a:t>
            </a:r>
            <a:r>
              <a:rPr lang="pl-PL" b="1" dirty="0" smtClean="0"/>
              <a:t>     </a:t>
            </a:r>
            <a:r>
              <a:rPr lang="pl-PL" dirty="0" smtClean="0"/>
              <a:t>- poštom</a:t>
            </a:r>
            <a:r>
              <a:rPr lang="pl-PL" b="1" dirty="0" smtClean="0"/>
              <a:t> </a:t>
            </a:r>
          </a:p>
          <a:p>
            <a:pPr marL="342900" indent="-342900" algn="just">
              <a:buAutoNum type="alphaLcParenR"/>
            </a:pPr>
            <a:endParaRPr lang="pl-PL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411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1196752"/>
            <a:ext cx="8001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 dirty="0" smtClean="0"/>
              <a:t>SADRŽAJ IMOVINSKE KARTICE</a:t>
            </a:r>
          </a:p>
          <a:p>
            <a:pPr algn="just"/>
            <a:endParaRPr lang="hr-HR" sz="2400" b="1" dirty="0"/>
          </a:p>
          <a:p>
            <a:pPr marL="342900" indent="-342900" algn="just">
              <a:buFontTx/>
              <a:buChar char="-"/>
            </a:pPr>
            <a:r>
              <a:rPr lang="hr-HR" sz="2200" b="1" dirty="0"/>
              <a:t>o</a:t>
            </a:r>
            <a:r>
              <a:rPr lang="hr-HR" sz="2200" b="1" dirty="0" smtClean="0"/>
              <a:t>snovni osobni podaci obveznika, njegova partnera i maloljetne djece</a:t>
            </a:r>
          </a:p>
          <a:p>
            <a:pPr marL="342900" indent="-342900" algn="just">
              <a:buFontTx/>
              <a:buChar char="-"/>
            </a:pPr>
            <a:r>
              <a:rPr lang="hr-HR" sz="2200" b="1" dirty="0" smtClean="0"/>
              <a:t>dužnost temeljem koje postoji obveza podnošenja,</a:t>
            </a:r>
          </a:p>
          <a:p>
            <a:pPr marL="342900" indent="-342900" algn="just">
              <a:buFontTx/>
              <a:buChar char="-"/>
            </a:pPr>
            <a:r>
              <a:rPr lang="hr-HR" sz="2200" b="1" dirty="0" smtClean="0"/>
              <a:t>ostale javne dužnosti </a:t>
            </a:r>
            <a:r>
              <a:rPr lang="hr-HR" sz="2200" b="1" dirty="0"/>
              <a:t>koje obnašaju</a:t>
            </a:r>
            <a:r>
              <a:rPr lang="hr-HR" sz="2200" b="1" dirty="0" smtClean="0"/>
              <a:t>,</a:t>
            </a:r>
          </a:p>
          <a:p>
            <a:pPr marL="342900" indent="-342900" algn="just">
              <a:buFontTx/>
              <a:buChar char="-"/>
            </a:pPr>
            <a:r>
              <a:rPr lang="hr-HR" sz="2200" b="1" dirty="0"/>
              <a:t>o</a:t>
            </a:r>
            <a:r>
              <a:rPr lang="hr-HR" sz="2200" b="1" dirty="0" smtClean="0"/>
              <a:t>stale djelatnosti </a:t>
            </a:r>
            <a:r>
              <a:rPr lang="hr-HR" sz="2200" b="1" dirty="0"/>
              <a:t>koje obavljaju</a:t>
            </a:r>
            <a:r>
              <a:rPr lang="hr-HR" sz="2200" b="1" dirty="0" smtClean="0"/>
              <a:t>,</a:t>
            </a:r>
          </a:p>
          <a:p>
            <a:pPr marL="342900" indent="-342900" algn="just">
              <a:buFontTx/>
              <a:buChar char="-"/>
            </a:pPr>
            <a:r>
              <a:rPr lang="hr-HR" sz="2200" b="1" dirty="0" smtClean="0"/>
              <a:t>djelatnosti </a:t>
            </a:r>
            <a:r>
              <a:rPr lang="hr-HR" sz="2200" b="1" dirty="0"/>
              <a:t>koju su obavljali </a:t>
            </a:r>
            <a:r>
              <a:rPr lang="hr-HR" sz="2200" b="1" dirty="0" smtClean="0"/>
              <a:t>u razdoblju 2 godine </a:t>
            </a:r>
            <a:r>
              <a:rPr lang="hr-HR" sz="2200" b="1" dirty="0"/>
              <a:t>prije stupanja na </a:t>
            </a:r>
            <a:r>
              <a:rPr lang="hr-HR" sz="2200" b="1" dirty="0" smtClean="0"/>
              <a:t>dužnost te 1 godinu od kraja mandata,</a:t>
            </a:r>
          </a:p>
          <a:p>
            <a:pPr marL="342900" indent="-342900" algn="just">
              <a:buFontTx/>
              <a:buChar char="-"/>
            </a:pPr>
            <a:r>
              <a:rPr lang="hr-HR" sz="2200" b="1" dirty="0" smtClean="0"/>
              <a:t>podaci </a:t>
            </a:r>
            <a:r>
              <a:rPr lang="hr-HR" sz="2200" b="1" dirty="0"/>
              <a:t>o imovini </a:t>
            </a:r>
            <a:r>
              <a:rPr lang="hr-HR" sz="2200" b="1" dirty="0" smtClean="0"/>
              <a:t>obveznika, njegova partnera </a:t>
            </a:r>
            <a:r>
              <a:rPr lang="hr-HR" sz="2200" b="1" dirty="0"/>
              <a:t>i </a:t>
            </a:r>
            <a:r>
              <a:rPr lang="hr-HR" sz="2200" b="1" dirty="0" smtClean="0"/>
              <a:t>maloljetne djece, </a:t>
            </a:r>
            <a:r>
              <a:rPr lang="hr-HR" sz="2200" b="1" dirty="0"/>
              <a:t>sa stanjem na dan </a:t>
            </a:r>
            <a:r>
              <a:rPr lang="hr-HR" sz="2200" b="1" dirty="0" smtClean="0"/>
              <a:t>podnošenja, ali ako</a:t>
            </a:r>
            <a:r>
              <a:rPr lang="pl-PL" sz="2200" b="1" dirty="0" smtClean="0"/>
              <a:t> nije podnesena </a:t>
            </a:r>
            <a:r>
              <a:rPr lang="pl-PL" sz="2200" b="1" dirty="0"/>
              <a:t>u propisanom </a:t>
            </a:r>
            <a:r>
              <a:rPr lang="pl-PL" sz="2200" b="1" dirty="0" smtClean="0"/>
              <a:t>roku, </a:t>
            </a:r>
            <a:r>
              <a:rPr lang="pl-PL" sz="2200" b="1" dirty="0"/>
              <a:t>podnosi se sa stanjem na dan isteka roka za </a:t>
            </a:r>
            <a:r>
              <a:rPr lang="pl-PL" sz="2200" b="1" dirty="0" smtClean="0"/>
              <a:t>podnošenje,</a:t>
            </a:r>
          </a:p>
          <a:p>
            <a:pPr marL="342900" indent="-342900" algn="just">
              <a:buFontTx/>
              <a:buChar char="-"/>
            </a:pPr>
            <a:r>
              <a:rPr lang="pl-PL" sz="2200" b="1" dirty="0" smtClean="0"/>
              <a:t>iznimno, godišnja imovinska kartica se podnosi u siječnju sa stanjem na zadnji dan prethodne godine </a:t>
            </a:r>
            <a:endParaRPr lang="hr-HR" sz="2200" b="1" dirty="0"/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7544" y="1556792"/>
            <a:ext cx="80648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/>
              <a:t>      </a:t>
            </a:r>
          </a:p>
          <a:p>
            <a:pPr algn="ctr"/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ZAHVALJUJEMO </a:t>
            </a:r>
          </a:p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</a:p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POZORNOSTI</a:t>
            </a:r>
          </a:p>
          <a:p>
            <a:endParaRPr lang="hr-HR" b="1" dirty="0" smtClean="0"/>
          </a:p>
          <a:p>
            <a:endParaRPr lang="hr-HR" b="1" dirty="0">
              <a:hlinkClick r:id="rId5"/>
            </a:endParaRPr>
          </a:p>
          <a:p>
            <a:endParaRPr lang="hr-HR" b="1" dirty="0" smtClean="0">
              <a:hlinkClick r:id="rId5"/>
            </a:endParaRPr>
          </a:p>
          <a:p>
            <a:endParaRPr lang="hr-HR" b="1" dirty="0">
              <a:hlinkClick r:id="rId5"/>
            </a:endParaRPr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                                                    </a:t>
            </a:r>
            <a:endParaRPr lang="hr-HR" b="1" dirty="0"/>
          </a:p>
          <a:p>
            <a:endParaRPr lang="hr-HR" b="1" dirty="0" smtClean="0"/>
          </a:p>
          <a:p>
            <a:r>
              <a:rPr lang="hr-HR" b="1" dirty="0" smtClean="0"/>
              <a:t>                                                </a:t>
            </a:r>
          </a:p>
          <a:p>
            <a:r>
              <a:rPr lang="hr-HR" b="1" dirty="0"/>
              <a:t> </a:t>
            </a:r>
            <a:r>
              <a:rPr lang="hr-HR" b="1" dirty="0" smtClean="0"/>
              <a:t>                                                                                        </a:t>
            </a:r>
          </a:p>
          <a:p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                                       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  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7544" y="1556792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/>
              <a:t>               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 I ODGOVORI</a:t>
            </a:r>
          </a:p>
          <a:p>
            <a:endParaRPr lang="hr-HR" b="1" dirty="0" smtClean="0"/>
          </a:p>
          <a:p>
            <a:endParaRPr lang="hr-HR" b="1" dirty="0">
              <a:hlinkClick r:id="rId5"/>
            </a:endParaRPr>
          </a:p>
          <a:p>
            <a:endParaRPr lang="hr-HR" b="1" dirty="0" smtClean="0">
              <a:hlinkClick r:id="rId5"/>
            </a:endParaRPr>
          </a:p>
          <a:p>
            <a:endParaRPr lang="hr-HR" b="1" dirty="0">
              <a:hlinkClick r:id="rId5"/>
            </a:endParaRPr>
          </a:p>
          <a:p>
            <a:endParaRPr lang="hr-HR" b="1" dirty="0" smtClean="0"/>
          </a:p>
          <a:p>
            <a:endParaRPr lang="hr-HR" b="1" dirty="0"/>
          </a:p>
          <a:p>
            <a:endParaRPr lang="hr-HR" b="1" dirty="0"/>
          </a:p>
          <a:p>
            <a:endParaRPr lang="hr-HR" b="1" dirty="0" smtClean="0"/>
          </a:p>
          <a:p>
            <a:r>
              <a:rPr lang="hr-HR" b="1" dirty="0" smtClean="0"/>
              <a:t>                                                </a:t>
            </a:r>
          </a:p>
          <a:p>
            <a:r>
              <a:rPr lang="hr-HR" b="1" dirty="0"/>
              <a:t> </a:t>
            </a:r>
            <a:r>
              <a:rPr lang="hr-HR" b="1" dirty="0" smtClean="0"/>
              <a:t>                  </a:t>
            </a:r>
          </a:p>
          <a:p>
            <a:endParaRPr lang="hr-HR" b="1" dirty="0" smtClean="0"/>
          </a:p>
          <a:p>
            <a:pPr algn="ctr"/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Povjerenstvo za odlučivanje o sukobu interesa</a:t>
            </a:r>
          </a:p>
          <a:p>
            <a:pPr algn="ctr"/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Zagreb, ulica kneza Mislava 11/3</a:t>
            </a:r>
          </a:p>
          <a:p>
            <a:pPr algn="ctr"/>
            <a:r>
              <a:rPr lang="hr-H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+385/1/5559 527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/  e-mail</a:t>
            </a:r>
            <a:r>
              <a:rPr lang="hr-HR" b="1" i="1" dirty="0">
                <a:latin typeface="Arial" panose="020B0604020202020204" pitchFamily="34" charset="0"/>
                <a:cs typeface="Arial" panose="020B0604020202020204" pitchFamily="34" charset="0"/>
              </a:rPr>
              <a:t>: info@sukobinteresa.hr</a:t>
            </a:r>
            <a:endParaRPr lang="hr-H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www.sukobinteresa.hr </a:t>
            </a:r>
          </a:p>
          <a:p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                                       </a:t>
            </a:r>
            <a:endParaRPr lang="hr-HR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3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9961" y="1190357"/>
            <a:ext cx="807247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2400" b="1" dirty="0" smtClean="0"/>
              <a:t>PODATCI O IMOVINI  OBUHVAĆAJU PODATKE O:</a:t>
            </a:r>
          </a:p>
          <a:p>
            <a:endParaRPr lang="hr-HR" sz="1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/>
              <a:t>dohotku od nesamostalnog </a:t>
            </a:r>
            <a:r>
              <a:rPr lang="hr-HR" b="1" dirty="0" smtClean="0"/>
              <a:t>rada,  dohotku od samostalne djelatnosti</a:t>
            </a:r>
            <a:endParaRPr lang="hr-HR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 smtClean="0"/>
              <a:t>dohotku </a:t>
            </a:r>
            <a:r>
              <a:rPr lang="hr-HR" b="1" dirty="0"/>
              <a:t>od </a:t>
            </a:r>
            <a:r>
              <a:rPr lang="hr-HR" b="1" dirty="0" smtClean="0"/>
              <a:t>imovine, </a:t>
            </a:r>
            <a:r>
              <a:rPr lang="hr-HR" b="1" dirty="0"/>
              <a:t>imovinskih </a:t>
            </a:r>
            <a:r>
              <a:rPr lang="hr-HR" b="1" dirty="0" smtClean="0"/>
              <a:t>prava i kapitala</a:t>
            </a:r>
            <a:endParaRPr lang="hr-HR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/>
              <a:t>drugim vrstama dohotka te </a:t>
            </a:r>
            <a:r>
              <a:rPr lang="hr-HR" b="1" dirty="0" smtClean="0"/>
              <a:t>neoporezivim primicima,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-</a:t>
            </a:r>
            <a:r>
              <a:rPr lang="hr-HR" b="1" dirty="0" smtClean="0"/>
              <a:t>   nekretninama u knjižnom i </a:t>
            </a:r>
            <a:r>
              <a:rPr lang="hr-HR" b="1" dirty="0" err="1" smtClean="0"/>
              <a:t>izvanknjižnom</a:t>
            </a:r>
            <a:r>
              <a:rPr lang="hr-HR" b="1" dirty="0" smtClean="0"/>
              <a:t> vlasništvu,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 smtClean="0"/>
              <a:t>o pokretninama </a:t>
            </a:r>
            <a:r>
              <a:rPr lang="hr-HR" b="1" dirty="0" smtClean="0"/>
              <a:t>upisanim </a:t>
            </a:r>
            <a:r>
              <a:rPr lang="hr-HR" b="1" dirty="0" smtClean="0"/>
              <a:t>u javne </a:t>
            </a:r>
            <a:r>
              <a:rPr lang="hr-HR" b="1" dirty="0" smtClean="0"/>
              <a:t>registre </a:t>
            </a:r>
            <a:r>
              <a:rPr lang="hr-HR" dirty="0" smtClean="0"/>
              <a:t>(vozila, plovila, zrakoplovi…)</a:t>
            </a:r>
            <a:endParaRPr lang="hr-HR" b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/>
              <a:t>o</a:t>
            </a:r>
            <a:r>
              <a:rPr lang="hr-HR" b="1" dirty="0" smtClean="0"/>
              <a:t> drugim pokretninama pojedinačne vrijednosti veće od </a:t>
            </a:r>
            <a:r>
              <a:rPr lang="hr-HR" b="1" dirty="0" smtClean="0"/>
              <a:t>30.000,00 kn,</a:t>
            </a:r>
            <a:endParaRPr lang="hr-HR" b="1" dirty="0" smtClean="0"/>
          </a:p>
          <a:p>
            <a:pPr marL="285750" indent="-285750">
              <a:buFontTx/>
              <a:buChar char="-"/>
            </a:pPr>
            <a:r>
              <a:rPr lang="hr-HR" b="1" dirty="0" smtClean="0"/>
              <a:t>poslovnim udjelima i dionicama u trg. društvima,</a:t>
            </a:r>
            <a:r>
              <a:rPr lang="hr-HR" b="1" dirty="0"/>
              <a:t> </a:t>
            </a:r>
            <a:r>
              <a:rPr lang="hr-HR" b="1" dirty="0" smtClean="0"/>
              <a:t>udjelima u društvima </a:t>
            </a:r>
            <a:r>
              <a:rPr lang="hr-HR" b="1" dirty="0"/>
              <a:t>osoba te </a:t>
            </a:r>
            <a:r>
              <a:rPr lang="hr-HR" b="1" dirty="0" smtClean="0"/>
              <a:t>poslovnim subjektima </a:t>
            </a:r>
            <a:r>
              <a:rPr lang="hr-HR" b="1" dirty="0"/>
              <a:t>samostalne djelatnosti (obrt, OPG </a:t>
            </a:r>
            <a:r>
              <a:rPr lang="hr-HR" b="1" dirty="0" smtClean="0"/>
              <a:t>i sl.)  </a:t>
            </a:r>
            <a:endParaRPr lang="hr-HR" b="1" dirty="0" smtClean="0"/>
          </a:p>
          <a:p>
            <a:endParaRPr lang="hr-HR" sz="500" b="1" dirty="0" smtClean="0"/>
          </a:p>
          <a:p>
            <a:pPr marL="285750" indent="-285750">
              <a:buFontTx/>
              <a:buChar char="-"/>
            </a:pPr>
            <a:r>
              <a:rPr lang="hr-HR" b="1" dirty="0" smtClean="0"/>
              <a:t>novčanoj štednji i </a:t>
            </a:r>
            <a:r>
              <a:rPr lang="hr-HR" b="1" dirty="0" err="1" smtClean="0"/>
              <a:t>kriptovalutama</a:t>
            </a:r>
            <a:r>
              <a:rPr lang="hr-HR" b="1" dirty="0" smtClean="0"/>
              <a:t>, vrijednosti veće od godišnjeg iznosa neto primitka obveznika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 smtClean="0"/>
              <a:t>jamstvima, kreditima, dugovima i drugim obvezama,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b="1" dirty="0"/>
              <a:t>d</a:t>
            </a:r>
            <a:r>
              <a:rPr lang="hr-HR" b="1" dirty="0" smtClean="0"/>
              <a:t>ospjelim potraživanjima.</a:t>
            </a:r>
          </a:p>
        </p:txBody>
      </p:sp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9961" y="1190357"/>
            <a:ext cx="807247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2400" b="1" dirty="0" smtClean="0"/>
              <a:t>PODATCI O IMOVINI  OBUHVAĆAJU PODATKE O:</a:t>
            </a:r>
          </a:p>
          <a:p>
            <a:endParaRPr lang="hr-HR" sz="1200" dirty="0"/>
          </a:p>
          <a:p>
            <a:pPr>
              <a:lnSpc>
                <a:spcPct val="150000"/>
              </a:lnSpc>
            </a:pPr>
            <a:r>
              <a:rPr lang="hr-HR" sz="2000" b="1" dirty="0" smtClean="0"/>
              <a:t>Sve rubrike podataka o imovini općenito sadrže podatke </a:t>
            </a:r>
            <a:r>
              <a:rPr lang="hr-HR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-  </a:t>
            </a:r>
            <a:r>
              <a:rPr lang="hr-HR" sz="2000" b="1" dirty="0" smtClean="0"/>
              <a:t>opis predmeta imovine </a:t>
            </a:r>
            <a:r>
              <a:rPr lang="hr-HR" sz="1600" dirty="0" smtClean="0"/>
              <a:t>(npr. vrsta nekretnine, marka/tip vozila, valuta…)</a:t>
            </a:r>
            <a:r>
              <a:rPr lang="hr-HR" sz="20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-  </a:t>
            </a:r>
            <a:r>
              <a:rPr lang="hr-HR" sz="2000" b="1" dirty="0" smtClean="0"/>
              <a:t>vrijednost predmeta imovine </a:t>
            </a:r>
            <a:r>
              <a:rPr lang="hr-HR" sz="1600" dirty="0" smtClean="0"/>
              <a:t>(približna </a:t>
            </a:r>
            <a:r>
              <a:rPr lang="hr-HR" sz="1600" dirty="0" err="1" smtClean="0"/>
              <a:t>trž</a:t>
            </a:r>
            <a:r>
              <a:rPr lang="hr-HR" sz="1600" dirty="0" smtClean="0"/>
              <a:t>. </a:t>
            </a:r>
            <a:r>
              <a:rPr lang="hr-HR" sz="1600" dirty="0"/>
              <a:t>v</a:t>
            </a:r>
            <a:r>
              <a:rPr lang="hr-HR" sz="1600" dirty="0" smtClean="0"/>
              <a:t>r. nekretnine, nom. </a:t>
            </a:r>
            <a:r>
              <a:rPr lang="hr-HR" sz="1600" dirty="0"/>
              <a:t>v</a:t>
            </a:r>
            <a:r>
              <a:rPr lang="hr-HR" sz="1600" dirty="0" smtClean="0"/>
              <a:t>r. dionice) </a:t>
            </a:r>
            <a:r>
              <a:rPr lang="hr-HR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način </a:t>
            </a:r>
            <a:r>
              <a:rPr lang="hr-HR" sz="2000" b="1" dirty="0"/>
              <a:t>stjecanja </a:t>
            </a:r>
            <a:r>
              <a:rPr lang="hr-HR" sz="2000" b="1" dirty="0" smtClean="0"/>
              <a:t>predmeta imovine </a:t>
            </a:r>
            <a:r>
              <a:rPr lang="hr-HR" sz="2000" dirty="0" smtClean="0"/>
              <a:t>=&gt; </a:t>
            </a:r>
            <a:r>
              <a:rPr lang="hr-HR" sz="2000" u="sng" dirty="0" smtClean="0"/>
              <a:t>po svim pravnim osnovama</a:t>
            </a:r>
          </a:p>
          <a:p>
            <a:r>
              <a:rPr lang="hr-HR" sz="1600" dirty="0" smtClean="0"/>
              <a:t>    (npr. kupnja, darovanje, nasljeđivanje, doživotno uzdržavanje, sudska presuda…)</a:t>
            </a:r>
            <a:endParaRPr lang="hr-HR" sz="1600" u="sng" dirty="0" smtClean="0"/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izvori </a:t>
            </a:r>
            <a:r>
              <a:rPr lang="hr-HR" sz="2000" b="1" dirty="0"/>
              <a:t>sredstava </a:t>
            </a:r>
            <a:r>
              <a:rPr lang="hr-HR" sz="2000" b="1" dirty="0" smtClean="0"/>
              <a:t>za stjecanje </a:t>
            </a:r>
            <a:r>
              <a:rPr lang="hr-HR" sz="1600" dirty="0" smtClean="0"/>
              <a:t>(npr. prodaja, zaduženje, darovani novac)</a:t>
            </a:r>
            <a:r>
              <a:rPr lang="hr-HR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osnova novčanog primitka </a:t>
            </a:r>
            <a:r>
              <a:rPr lang="hr-HR" sz="1600" dirty="0" smtClean="0"/>
              <a:t>(od svih vrsta djelatnosti i svih osnova, osim  </a:t>
            </a:r>
          </a:p>
          <a:p>
            <a:r>
              <a:rPr lang="hr-HR" sz="1600" dirty="0"/>
              <a:t> </a:t>
            </a:r>
            <a:r>
              <a:rPr lang="hr-HR" sz="1600" dirty="0" smtClean="0"/>
              <a:t>   naknada putnih i drugih troškova za obavljanje dužnosti / rada)</a:t>
            </a:r>
            <a:endParaRPr lang="hr-HR" sz="2000" b="1" dirty="0" smtClean="0"/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isplatitelji primitaka,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osobe </a:t>
            </a:r>
            <a:r>
              <a:rPr lang="hr-HR" sz="2000" b="1" dirty="0"/>
              <a:t>prema kojima postoji obveza i potraživanje, </a:t>
            </a:r>
            <a:endParaRPr lang="hr-HR" sz="2000" b="1" dirty="0" smtClean="0"/>
          </a:p>
          <a:p>
            <a:pPr>
              <a:lnSpc>
                <a:spcPct val="150000"/>
              </a:lnSpc>
            </a:pPr>
            <a:r>
              <a:rPr lang="hr-HR" sz="2000" b="1" dirty="0" smtClean="0"/>
              <a:t>-  drugi podaci za </a:t>
            </a:r>
            <a:r>
              <a:rPr lang="hr-HR" sz="2000" b="1" dirty="0"/>
              <a:t>usporedbu i provjeru točnosti </a:t>
            </a:r>
            <a:r>
              <a:rPr lang="hr-HR" sz="2000" b="1" dirty="0" smtClean="0"/>
              <a:t>im. kartice</a:t>
            </a:r>
            <a:endParaRPr lang="hr-HR" sz="2000" dirty="0" smtClean="0"/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8723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2708275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b="1" dirty="0">
              <a:latin typeface="Corbel" pitchFamily="34" charset="0"/>
            </a:endParaRPr>
          </a:p>
          <a:p>
            <a:pPr algn="ctr"/>
            <a:endParaRPr lang="hr-HR" sz="2200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74936" y="1196752"/>
            <a:ext cx="78577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OBVEZNICI PODNOŠENJA IMOVINSKE KARTICE</a:t>
            </a:r>
          </a:p>
          <a:p>
            <a:pPr algn="just"/>
            <a:r>
              <a:rPr lang="hr-HR" sz="2400" b="1" dirty="0" smtClean="0"/>
              <a:t> 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hr-HR" sz="2000" b="1" u="sng" dirty="0" smtClean="0">
                <a:solidFill>
                  <a:srgbClr val="C00000"/>
                </a:solidFill>
              </a:rPr>
              <a:t>obveznici</a:t>
            </a:r>
            <a:r>
              <a:rPr lang="hr-HR" sz="2000" b="1" dirty="0" smtClean="0"/>
              <a:t> taksativno navedeni u čl. 3. st. 1.  ZSSI,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endParaRPr lang="hr-HR" sz="2000" b="1" dirty="0" smtClean="0"/>
          </a:p>
          <a:p>
            <a:pPr marL="342900" lvl="0" indent="-342900" algn="just">
              <a:buFontTx/>
              <a:buChar char="-"/>
            </a:pPr>
            <a:r>
              <a:rPr lang="hr-HR" sz="2000" b="1" u="sng" dirty="0" smtClean="0">
                <a:solidFill>
                  <a:srgbClr val="C00000"/>
                </a:solidFill>
              </a:rPr>
              <a:t>drugi </a:t>
            </a:r>
            <a:r>
              <a:rPr lang="hr-HR" sz="2000" b="1" u="sng" dirty="0" err="1" smtClean="0">
                <a:solidFill>
                  <a:srgbClr val="C00000"/>
                </a:solidFill>
              </a:rPr>
              <a:t>obnašatelji</a:t>
            </a:r>
            <a:r>
              <a:rPr lang="hr-HR" sz="2000" b="1" u="sng" dirty="0" smtClean="0">
                <a:solidFill>
                  <a:srgbClr val="C00000"/>
                </a:solidFill>
              </a:rPr>
              <a:t> </a:t>
            </a:r>
            <a:r>
              <a:rPr lang="hr-HR" sz="2000" b="1" u="sng" dirty="0">
                <a:solidFill>
                  <a:srgbClr val="C00000"/>
                </a:solidFill>
              </a:rPr>
              <a:t>dužnosti </a:t>
            </a:r>
            <a:r>
              <a:rPr lang="hr-HR" sz="2000" b="1" dirty="0"/>
              <a:t>koje </a:t>
            </a:r>
            <a:r>
              <a:rPr lang="hr-HR" sz="2000" b="1" dirty="0" smtClean="0"/>
              <a:t>imenuje </a:t>
            </a:r>
            <a:r>
              <a:rPr lang="hr-HR" sz="2000" b="1" dirty="0"/>
              <a:t>ili potvrđuje Hrvatski sabor, imenuje Vlada Republike Hrvatske ili Predsjednik Republike Hrvatske (osim osoba koje imenuje predsjednik Republike Hrvatske u skladu s odredbama Zakona o službi u </a:t>
            </a:r>
            <a:r>
              <a:rPr lang="hr-HR" sz="2000" b="1" dirty="0" smtClean="0"/>
              <a:t>OSRH) - čl. 3. st. 2. ZSSI,</a:t>
            </a:r>
          </a:p>
          <a:p>
            <a:pPr marL="342900" lvl="0" indent="-342900" algn="just">
              <a:buFontTx/>
              <a:buChar char="-"/>
            </a:pPr>
            <a:endParaRPr lang="hr-HR" sz="2000" b="1" dirty="0" smtClean="0"/>
          </a:p>
          <a:p>
            <a:pPr marL="342900" lvl="0" indent="-342900" algn="just">
              <a:buFontTx/>
              <a:buChar char="-"/>
            </a:pPr>
            <a:r>
              <a:rPr lang="hr-HR" sz="2000" b="1" u="sng" dirty="0" smtClean="0">
                <a:solidFill>
                  <a:srgbClr val="C00000"/>
                </a:solidFill>
              </a:rPr>
              <a:t>rukovodeći </a:t>
            </a:r>
            <a:r>
              <a:rPr lang="hr-HR" sz="2000" b="1" u="sng" dirty="0">
                <a:solidFill>
                  <a:srgbClr val="C00000"/>
                </a:solidFill>
              </a:rPr>
              <a:t>državni službenici </a:t>
            </a:r>
            <a:r>
              <a:rPr lang="hr-HR" sz="2000" b="1" dirty="0"/>
              <a:t>koje imenuje Vlada Republike Hrvatske na temelju prethodno provedenog </a:t>
            </a:r>
            <a:r>
              <a:rPr lang="hr-HR" sz="2000" b="1" dirty="0" smtClean="0"/>
              <a:t>natječaja - čl. 3. st. 3. ZSSI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12890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2708275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b="1" dirty="0">
              <a:latin typeface="Corbel" pitchFamily="34" charset="0"/>
            </a:endParaRPr>
          </a:p>
          <a:p>
            <a:pPr algn="ctr"/>
            <a:endParaRPr lang="hr-HR" sz="2200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74936" y="1196752"/>
            <a:ext cx="7857753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OBVEZNICI PODNOŠENJA IMOVINSKE KARTICE</a:t>
            </a:r>
          </a:p>
          <a:p>
            <a:pPr algn="just"/>
            <a:endParaRPr lang="hr-HR" sz="1200" b="1" dirty="0" smtClean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hr-HR" sz="2000" b="1" u="sng" dirty="0" smtClean="0">
                <a:solidFill>
                  <a:srgbClr val="C00000"/>
                </a:solidFill>
              </a:rPr>
              <a:t>novi ZSSI znatno proširio krug obveznika</a:t>
            </a:r>
            <a:r>
              <a:rPr lang="hr-HR" sz="2000" b="1" dirty="0" smtClean="0"/>
              <a:t> u čl. 3. st. 1.  ZSSI,</a:t>
            </a:r>
          </a:p>
          <a:p>
            <a:pPr lvl="0" algn="just">
              <a:lnSpc>
                <a:spcPct val="150000"/>
              </a:lnSpc>
            </a:pPr>
            <a:endParaRPr lang="hr-HR" sz="2000" b="1" dirty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hr-HR" sz="2000" b="1" dirty="0" smtClean="0"/>
              <a:t>obveznici </a:t>
            </a:r>
            <a:r>
              <a:rPr lang="hr-HR" sz="2000" b="1" u="sng" dirty="0" smtClean="0"/>
              <a:t>na regionalnoj i lokalnoj razini</a:t>
            </a:r>
            <a:r>
              <a:rPr lang="hr-HR" sz="2000" b="1" dirty="0" smtClean="0"/>
              <a:t>:</a:t>
            </a:r>
          </a:p>
          <a:p>
            <a:pPr lvl="0" algn="just">
              <a:lnSpc>
                <a:spcPct val="150000"/>
              </a:lnSpc>
            </a:pPr>
            <a:endParaRPr lang="hr-HR" sz="1000" b="1" dirty="0" smtClean="0"/>
          </a:p>
          <a:p>
            <a:pPr lvl="0" algn="just"/>
            <a:r>
              <a:rPr lang="hr-HR" sz="2000" b="1" dirty="0" smtClean="0"/>
              <a:t>a)  u pravnim osobama osnovanim od RH </a:t>
            </a:r>
          </a:p>
          <a:p>
            <a:pPr lvl="0" algn="just"/>
            <a:r>
              <a:rPr lang="hr-HR" sz="2000" b="1" dirty="0"/>
              <a:t> </a:t>
            </a:r>
            <a:r>
              <a:rPr lang="hr-HR" sz="2000" b="1" dirty="0" smtClean="0"/>
              <a:t>    </a:t>
            </a:r>
            <a:r>
              <a:rPr lang="hr-HR" sz="2000" dirty="0" smtClean="0"/>
              <a:t>(koji nemaju nužno sjedište u Gradu Zagrebu):</a:t>
            </a:r>
            <a:endParaRPr lang="hr-HR" sz="2000" b="1" dirty="0" smtClean="0"/>
          </a:p>
          <a:p>
            <a:r>
              <a:rPr lang="hr-HR" dirty="0" smtClean="0"/>
              <a:t>-    </a:t>
            </a:r>
            <a:r>
              <a:rPr lang="hr-HR" dirty="0"/>
              <a:t>predsjednici i članovi uprava (direktori) trgovačkih društava u kojima      </a:t>
            </a:r>
          </a:p>
          <a:p>
            <a:r>
              <a:rPr lang="hr-HR" dirty="0"/>
              <a:t>     </a:t>
            </a:r>
            <a:r>
              <a:rPr lang="hr-HR" dirty="0" smtClean="0"/>
              <a:t>RH ima </a:t>
            </a:r>
            <a:r>
              <a:rPr lang="hr-HR" dirty="0"/>
              <a:t>većinski udio </a:t>
            </a:r>
            <a:r>
              <a:rPr lang="hr-HR" dirty="0" smtClean="0"/>
              <a:t>te njihova trgovačka </a:t>
            </a:r>
            <a:r>
              <a:rPr lang="hr-HR" dirty="0"/>
              <a:t>društva </a:t>
            </a:r>
            <a:r>
              <a:rPr lang="hr-HR" dirty="0" smtClean="0"/>
              <a:t>kćeri,</a:t>
            </a:r>
          </a:p>
          <a:p>
            <a:r>
              <a:rPr lang="hr-HR" dirty="0" smtClean="0"/>
              <a:t>-    ravnatelji lučkih uprava,</a:t>
            </a:r>
          </a:p>
          <a:p>
            <a:r>
              <a:rPr lang="hr-HR" dirty="0" smtClean="0"/>
              <a:t>-    ravnatelji nacionalnih parkova i parkova prirode,</a:t>
            </a:r>
          </a:p>
          <a:p>
            <a:r>
              <a:rPr lang="hr-HR" dirty="0" smtClean="0"/>
              <a:t>-    ravnatelji zdravstvenih ustanova </a:t>
            </a:r>
          </a:p>
          <a:p>
            <a:r>
              <a:rPr lang="hr-HR" dirty="0"/>
              <a:t> </a:t>
            </a:r>
            <a:r>
              <a:rPr lang="hr-HR" dirty="0" smtClean="0"/>
              <a:t>    (klinički bolnički centri, kliničke bolnice, samostalne klinike, državni   </a:t>
            </a:r>
          </a:p>
          <a:p>
            <a:r>
              <a:rPr lang="hr-HR" dirty="0"/>
              <a:t> </a:t>
            </a:r>
            <a:r>
              <a:rPr lang="hr-HR" dirty="0" smtClean="0"/>
              <a:t>     zdravstveni zavodi)</a:t>
            </a:r>
          </a:p>
          <a:p>
            <a:pPr lvl="0" algn="just">
              <a:lnSpc>
                <a:spcPct val="150000"/>
              </a:lnSpc>
            </a:pPr>
            <a:endParaRPr lang="hr-HR" sz="2000" dirty="0" smtClean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endParaRPr lang="hr-H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791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9906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FFFF00"/>
                </a:solidFill>
              </a:rPr>
              <a:t>    </a:t>
            </a:r>
            <a:br>
              <a:rPr lang="hr-HR" sz="3600" dirty="0" smtClean="0">
                <a:solidFill>
                  <a:srgbClr val="FFFF00"/>
                </a:solidFill>
              </a:rPr>
            </a:br>
            <a:r>
              <a:rPr lang="hr-HR" sz="3600" dirty="0" smtClean="0">
                <a:solidFill>
                  <a:srgbClr val="FFFF00"/>
                </a:solidFill>
              </a:rPr>
              <a:t>   </a:t>
            </a:r>
            <a:endParaRPr lang="hr-H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 descr="Hrvatski_drzavni_grb_XXL_815x1000_px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9961" y="260648"/>
            <a:ext cx="802374" cy="864096"/>
          </a:xfrm>
          <a:effectLst>
            <a:softEdge rad="112500"/>
          </a:effectLst>
        </p:spPr>
      </p:pic>
      <p:sp>
        <p:nvSpPr>
          <p:cNvPr id="9220" name="TekstniOkvir 5"/>
          <p:cNvSpPr txBox="1">
            <a:spLocks noChangeArrowheads="1"/>
          </p:cNvSpPr>
          <p:nvPr/>
        </p:nvSpPr>
        <p:spPr bwMode="auto">
          <a:xfrm>
            <a:off x="468313" y="2708275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b="1" dirty="0">
              <a:latin typeface="Corbel" pitchFamily="34" charset="0"/>
            </a:endParaRPr>
          </a:p>
          <a:p>
            <a:pPr algn="ctr"/>
            <a:endParaRPr lang="hr-HR" sz="2200" dirty="0">
              <a:solidFill>
                <a:srgbClr val="FFFF00"/>
              </a:solidFill>
              <a:latin typeface="Corbel" pitchFamily="34" charset="0"/>
            </a:endParaRPr>
          </a:p>
        </p:txBody>
      </p:sp>
      <p:pic>
        <p:nvPicPr>
          <p:cNvPr id="5" name="Picture 4" descr="\\172.16.10.22\dkukavica$\DAMIR KUKAVICA - SLUŽBENI DOKUMENTI\INFORMATIZACIJA i LICENCE\INFORMATIZACIJA\NUMERO INFORMATIKA\LOGOTIP\logo-mail-potp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039491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74936" y="1196752"/>
            <a:ext cx="785775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OBVEZNICI PODNOŠENJA IMOVINSKE KARTICE</a:t>
            </a:r>
          </a:p>
          <a:p>
            <a:pPr algn="just"/>
            <a:endParaRPr lang="hr-HR" sz="1200" b="1" dirty="0" smtClean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hr-HR" sz="2000" b="1" dirty="0" smtClean="0"/>
              <a:t>obveznici </a:t>
            </a:r>
            <a:r>
              <a:rPr lang="hr-HR" sz="2000" b="1" u="sng" dirty="0" smtClean="0"/>
              <a:t>na regionalnoj i lokalnoj razini</a:t>
            </a:r>
            <a:r>
              <a:rPr lang="hr-HR" sz="2000" b="1" dirty="0" smtClean="0"/>
              <a:t>:</a:t>
            </a:r>
          </a:p>
          <a:p>
            <a:pPr lvl="0" algn="just"/>
            <a:r>
              <a:rPr lang="hr-HR" sz="2000" b="1" dirty="0" smtClean="0"/>
              <a:t>b)  u pravnim osobama osnovanim od JLP(R)S </a:t>
            </a:r>
          </a:p>
          <a:p>
            <a:r>
              <a:rPr lang="hr-HR" dirty="0" smtClean="0"/>
              <a:t>-    župani</a:t>
            </a:r>
            <a:r>
              <a:rPr lang="hr-HR" dirty="0"/>
              <a:t>, </a:t>
            </a:r>
            <a:r>
              <a:rPr lang="hr-HR" dirty="0" smtClean="0"/>
              <a:t>gradonačelnici, općinski načelnici i </a:t>
            </a:r>
            <a:r>
              <a:rPr lang="hr-HR" dirty="0"/>
              <a:t>njihovi </a:t>
            </a:r>
            <a:r>
              <a:rPr lang="hr-HR" dirty="0" smtClean="0"/>
              <a:t>zamjenici </a:t>
            </a:r>
          </a:p>
          <a:p>
            <a:r>
              <a:rPr lang="hr-HR" dirty="0" smtClean="0"/>
              <a:t>-    predsjednici </a:t>
            </a:r>
            <a:r>
              <a:rPr lang="hr-HR" dirty="0"/>
              <a:t>i </a:t>
            </a:r>
            <a:r>
              <a:rPr lang="hr-HR" dirty="0" smtClean="0"/>
              <a:t>članovi uprava </a:t>
            </a:r>
            <a:r>
              <a:rPr lang="hr-HR" dirty="0"/>
              <a:t>(</a:t>
            </a:r>
            <a:r>
              <a:rPr lang="hr-HR" dirty="0" smtClean="0"/>
              <a:t>direktori) </a:t>
            </a:r>
            <a:r>
              <a:rPr lang="hr-HR" dirty="0"/>
              <a:t>trgovačkih društava u kojima </a:t>
            </a:r>
            <a:r>
              <a:rPr lang="hr-HR" dirty="0" smtClean="0"/>
              <a:t>     </a:t>
            </a:r>
          </a:p>
          <a:p>
            <a:r>
              <a:rPr lang="hr-HR" dirty="0" smtClean="0"/>
              <a:t>     JLP(R)S imaju </a:t>
            </a:r>
            <a:r>
              <a:rPr lang="hr-HR" dirty="0"/>
              <a:t>većinski udio (pojedinačno ili zajednički</a:t>
            </a:r>
            <a:r>
              <a:rPr lang="hr-HR" dirty="0" smtClean="0"/>
              <a:t>) te njihova   </a:t>
            </a:r>
          </a:p>
          <a:p>
            <a:r>
              <a:rPr lang="hr-HR" dirty="0"/>
              <a:t> </a:t>
            </a:r>
            <a:r>
              <a:rPr lang="hr-HR" dirty="0" smtClean="0"/>
              <a:t>    trgovačka društva kćeri; </a:t>
            </a:r>
            <a:endParaRPr lang="hr-HR" dirty="0"/>
          </a:p>
          <a:p>
            <a:r>
              <a:rPr lang="hr-HR" dirty="0" smtClean="0"/>
              <a:t>-    upravitelji zaklada, osnovanih od JLP(R)S;</a:t>
            </a:r>
            <a:endParaRPr lang="hr-HR" dirty="0"/>
          </a:p>
          <a:p>
            <a:r>
              <a:rPr lang="hr-HR" dirty="0" smtClean="0"/>
              <a:t>-    ravnatelji županijskih </a:t>
            </a:r>
            <a:r>
              <a:rPr lang="hr-HR" dirty="0"/>
              <a:t>lučkih uprava;</a:t>
            </a:r>
          </a:p>
          <a:p>
            <a:r>
              <a:rPr lang="hr-HR" dirty="0" smtClean="0"/>
              <a:t>-    ravnatelji </a:t>
            </a:r>
            <a:r>
              <a:rPr lang="hr-HR" dirty="0"/>
              <a:t>javnih ustanova </a:t>
            </a:r>
            <a:r>
              <a:rPr lang="hr-HR" dirty="0" smtClean="0"/>
              <a:t> osnovanih od JLP(R)S za </a:t>
            </a:r>
            <a:r>
              <a:rPr lang="hr-HR" dirty="0"/>
              <a:t>upravljanje </a:t>
            </a:r>
            <a:r>
              <a:rPr lang="hr-HR" dirty="0" smtClean="0"/>
              <a:t>   </a:t>
            </a:r>
          </a:p>
          <a:p>
            <a:r>
              <a:rPr lang="hr-HR" dirty="0"/>
              <a:t> </a:t>
            </a:r>
            <a:r>
              <a:rPr lang="hr-HR" dirty="0" smtClean="0"/>
              <a:t>    zaštićenim dijelovima prirode (regionalni park, spomenik prirode i dr.);</a:t>
            </a:r>
          </a:p>
          <a:p>
            <a:r>
              <a:rPr lang="hr-HR" dirty="0" smtClean="0"/>
              <a:t>-    ravnatelji županijskih </a:t>
            </a:r>
            <a:r>
              <a:rPr lang="hr-HR" dirty="0"/>
              <a:t>uprava za </a:t>
            </a:r>
            <a:r>
              <a:rPr lang="hr-HR" dirty="0" smtClean="0"/>
              <a:t>ceste;</a:t>
            </a:r>
            <a:endParaRPr lang="hr-HR" dirty="0"/>
          </a:p>
          <a:p>
            <a:r>
              <a:rPr lang="hr-HR" dirty="0" smtClean="0"/>
              <a:t>-    ravnatelji i predsjednici regionalnih </a:t>
            </a:r>
            <a:r>
              <a:rPr lang="hr-HR" dirty="0"/>
              <a:t>i lokalnih razvojnih </a:t>
            </a:r>
            <a:r>
              <a:rPr lang="hr-HR" dirty="0" smtClean="0"/>
              <a:t>agencija; </a:t>
            </a:r>
            <a:endParaRPr lang="hr-HR" dirty="0"/>
          </a:p>
          <a:p>
            <a:r>
              <a:rPr lang="hr-HR" dirty="0" smtClean="0"/>
              <a:t>-    ravnatelji </a:t>
            </a:r>
            <a:r>
              <a:rPr lang="hr-HR" dirty="0"/>
              <a:t>županijskih zavoda za prostorno </a:t>
            </a:r>
            <a:r>
              <a:rPr lang="hr-HR" dirty="0" smtClean="0"/>
              <a:t>uređenje;</a:t>
            </a:r>
            <a:endParaRPr lang="hr-HR" dirty="0"/>
          </a:p>
          <a:p>
            <a:r>
              <a:rPr lang="hr-HR" dirty="0" smtClean="0"/>
              <a:t>-    ravnatelji </a:t>
            </a:r>
            <a:r>
              <a:rPr lang="hr-HR" dirty="0"/>
              <a:t>ustanova u zdravstvu kojima je osnivač </a:t>
            </a:r>
            <a:r>
              <a:rPr lang="hr-HR" dirty="0" smtClean="0"/>
              <a:t>JP(R)S </a:t>
            </a:r>
          </a:p>
          <a:p>
            <a:r>
              <a:rPr lang="hr-HR" dirty="0"/>
              <a:t> </a:t>
            </a:r>
            <a:r>
              <a:rPr lang="hr-HR" dirty="0" smtClean="0"/>
              <a:t>    (opće </a:t>
            </a:r>
            <a:r>
              <a:rPr lang="hr-HR" dirty="0"/>
              <a:t>bolnice, specijalne bolnice, zavodi za hitnu medicinu, za javno 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zdravstvo </a:t>
            </a:r>
            <a:r>
              <a:rPr lang="hr-HR" dirty="0"/>
              <a:t>i drugi, domovi zdravlja, poliklinike, lječilišta, ustanove za </a:t>
            </a:r>
            <a:r>
              <a:rPr lang="hr-HR" dirty="0" smtClean="0"/>
              <a:t>  </a:t>
            </a:r>
          </a:p>
          <a:p>
            <a:r>
              <a:rPr lang="hr-HR" dirty="0"/>
              <a:t> </a:t>
            </a:r>
            <a:r>
              <a:rPr lang="hr-HR" dirty="0" smtClean="0"/>
              <a:t>     zdravstvenu </a:t>
            </a:r>
            <a:r>
              <a:rPr lang="hr-HR" dirty="0"/>
              <a:t>njegu, ustanove za palijativnu skrb, ljekarničke ustanove).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endParaRPr lang="hr-H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138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zvorni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Izvorni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5389</TotalTime>
  <Words>3792</Words>
  <Application>Microsoft Office PowerPoint</Application>
  <PresentationFormat>Prikaz na zaslonu (4:3)</PresentationFormat>
  <Paragraphs>588</Paragraphs>
  <Slides>41</Slides>
  <Notes>36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41</vt:i4>
      </vt:variant>
    </vt:vector>
  </HeadingPairs>
  <TitlesOfParts>
    <vt:vector size="50" baseType="lpstr">
      <vt:lpstr>Arial</vt:lpstr>
      <vt:lpstr>Bookman Old Style</vt:lpstr>
      <vt:lpstr>Calibri</vt:lpstr>
      <vt:lpstr>Corbel</vt:lpstr>
      <vt:lpstr>Gill Sans MT</vt:lpstr>
      <vt:lpstr>Times New Roman</vt:lpstr>
      <vt:lpstr>Wingdings</vt:lpstr>
      <vt:lpstr>Wingdings 3</vt:lpstr>
      <vt:lpstr>Izvorni</vt:lpstr>
      <vt:lpstr>              </vt:lpstr>
      <vt:lpstr>                </vt:lpstr>
      <vt:lpstr>                </vt:lpstr>
      <vt:lpstr>        </vt:lpstr>
      <vt:lpstr>PowerPoint prezentacija</vt:lpstr>
      <vt:lpstr>PowerPoint prezentacija</vt:lpstr>
      <vt:lpstr>        </vt:lpstr>
      <vt:lpstr>        </vt:lpstr>
      <vt:lpstr>        </vt:lpstr>
      <vt:lpstr>          </vt:lpstr>
      <vt:lpstr>          </vt:lpstr>
      <vt:lpstr>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</vt:lpstr>
      <vt:lpstr>         </vt:lpstr>
      <vt:lpstr>         </vt:lpstr>
      <vt:lpstr>         </vt:lpstr>
      <vt:lpstr>        </vt:lpstr>
      <vt:lpstr>        </vt:lpstr>
      <vt:lpstr>        </vt:lpstr>
      <vt:lpstr>        </vt:lpstr>
      <vt:lpstr>        </vt:lpstr>
      <vt:lpstr>              </vt:lpstr>
      <vt:lpstr>              </vt:lpstr>
      <vt:lpstr>              </vt:lpstr>
      <vt:lpstr>              </vt:lpstr>
      <vt:lpstr>              </vt:lpstr>
      <vt:lpstr>PowerPoint prezentacija</vt:lpstr>
      <vt:lpstr>              </vt:lpstr>
      <vt:lpstr>PowerPoint prezentacija</vt:lpstr>
      <vt:lpstr>PowerPoint prezentacija</vt:lpstr>
      <vt:lpstr>PowerPoint prezentacija</vt:lpstr>
      <vt:lpstr>PowerPoint prezentacija</vt:lpstr>
      <vt:lpstr>             </vt:lpstr>
      <vt:lpstr>             </vt:lpstr>
    </vt:vector>
  </TitlesOfParts>
  <Company>Sabor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mcipcic</dc:creator>
  <cp:lastModifiedBy>Filip Štefan</cp:lastModifiedBy>
  <cp:revision>374</cp:revision>
  <cp:lastPrinted>2018-04-27T12:27:34Z</cp:lastPrinted>
  <dcterms:created xsi:type="dcterms:W3CDTF">2011-07-07T07:20:59Z</dcterms:created>
  <dcterms:modified xsi:type="dcterms:W3CDTF">2022-03-15T11:33:26Z</dcterms:modified>
</cp:coreProperties>
</file>