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78" r:id="rId3"/>
    <p:sldId id="259" r:id="rId4"/>
    <p:sldId id="261" r:id="rId5"/>
    <p:sldId id="271" r:id="rId6"/>
    <p:sldId id="263" r:id="rId7"/>
    <p:sldId id="279" r:id="rId8"/>
    <p:sldId id="283" r:id="rId9"/>
    <p:sldId id="284" r:id="rId10"/>
    <p:sldId id="285" r:id="rId11"/>
    <p:sldId id="286" r:id="rId12"/>
    <p:sldId id="287" r:id="rId13"/>
    <p:sldId id="288" r:id="rId14"/>
    <p:sldId id="281" r:id="rId15"/>
    <p:sldId id="280" r:id="rId16"/>
    <p:sldId id="289" r:id="rId17"/>
    <p:sldId id="292" r:id="rId18"/>
    <p:sldId id="290" r:id="rId19"/>
    <p:sldId id="291" r:id="rId20"/>
    <p:sldId id="293" r:id="rId21"/>
    <p:sldId id="282" r:id="rId22"/>
    <p:sldId id="265" r:id="rId23"/>
    <p:sldId id="267" r:id="rId24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2A2D7-F4E8-4648-86C5-D52FFA6E929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40CE20C-B52B-4372-B219-E9C127600530}">
      <dgm:prSet/>
      <dgm:spPr/>
      <dgm:t>
        <a:bodyPr/>
        <a:lstStyle/>
        <a:p>
          <a:r>
            <a:rPr lang="hr-HR"/>
            <a:t>Zajamčena minimalna naknada</a:t>
          </a:r>
        </a:p>
      </dgm:t>
    </dgm:pt>
    <dgm:pt modelId="{EA9CB048-D232-4A02-A62A-B92AAD1FFF96}" type="parTrans" cxnId="{31937C6E-80C8-4E1A-9800-CEA499A14FDA}">
      <dgm:prSet/>
      <dgm:spPr/>
      <dgm:t>
        <a:bodyPr/>
        <a:lstStyle/>
        <a:p>
          <a:endParaRPr lang="hr-HR"/>
        </a:p>
      </dgm:t>
    </dgm:pt>
    <dgm:pt modelId="{5E50530C-BBC5-4117-8DAD-7A0261EF1CC7}" type="sibTrans" cxnId="{31937C6E-80C8-4E1A-9800-CEA499A14FDA}">
      <dgm:prSet/>
      <dgm:spPr/>
      <dgm:t>
        <a:bodyPr/>
        <a:lstStyle/>
        <a:p>
          <a:endParaRPr lang="hr-HR"/>
        </a:p>
      </dgm:t>
    </dgm:pt>
    <dgm:pt modelId="{C4BE3E96-0508-45BD-B9E6-06645B9648EC}">
      <dgm:prSet/>
      <dgm:spPr/>
      <dgm:t>
        <a:bodyPr/>
        <a:lstStyle/>
        <a:p>
          <a:r>
            <a:rPr lang="hr-HR"/>
            <a:t>Jednokratna novčana pomoć</a:t>
          </a:r>
        </a:p>
      </dgm:t>
    </dgm:pt>
    <dgm:pt modelId="{DC76DAA8-EC96-437F-9C64-5387A9EAE2B6}" type="parTrans" cxnId="{F84F6AD3-C3A5-4B4E-8444-8FF94B5A4C9E}">
      <dgm:prSet/>
      <dgm:spPr/>
      <dgm:t>
        <a:bodyPr/>
        <a:lstStyle/>
        <a:p>
          <a:endParaRPr lang="hr-HR"/>
        </a:p>
      </dgm:t>
    </dgm:pt>
    <dgm:pt modelId="{BB37D789-E23D-4815-BE84-BBECFFFB203D}" type="sibTrans" cxnId="{F84F6AD3-C3A5-4B4E-8444-8FF94B5A4C9E}">
      <dgm:prSet/>
      <dgm:spPr/>
      <dgm:t>
        <a:bodyPr/>
        <a:lstStyle/>
        <a:p>
          <a:endParaRPr lang="hr-HR"/>
        </a:p>
      </dgm:t>
    </dgm:pt>
    <dgm:pt modelId="{9579AFA5-D72D-4668-8A7D-B7FA8041EB58}">
      <dgm:prSet/>
      <dgm:spPr/>
      <dgm:t>
        <a:bodyPr/>
        <a:lstStyle/>
        <a:p>
          <a:r>
            <a:rPr lang="hr-HR"/>
            <a:t>Doplatak za tuđu pomoć i njegu</a:t>
          </a:r>
        </a:p>
      </dgm:t>
    </dgm:pt>
    <dgm:pt modelId="{49D9BA69-C67A-4232-A74E-5135DFF17BD5}" type="parTrans" cxnId="{D000CD61-F441-44B7-9090-88541C6D5EC7}">
      <dgm:prSet/>
      <dgm:spPr/>
      <dgm:t>
        <a:bodyPr/>
        <a:lstStyle/>
        <a:p>
          <a:endParaRPr lang="hr-HR"/>
        </a:p>
      </dgm:t>
    </dgm:pt>
    <dgm:pt modelId="{FFDFBC07-0E5A-4540-8B96-78F3E23AC219}" type="sibTrans" cxnId="{D000CD61-F441-44B7-9090-88541C6D5EC7}">
      <dgm:prSet/>
      <dgm:spPr/>
      <dgm:t>
        <a:bodyPr/>
        <a:lstStyle/>
        <a:p>
          <a:endParaRPr lang="hr-HR"/>
        </a:p>
      </dgm:t>
    </dgm:pt>
    <dgm:pt modelId="{271F9200-802A-4F95-B130-546508D94414}">
      <dgm:prSet/>
      <dgm:spPr/>
      <dgm:t>
        <a:bodyPr/>
        <a:lstStyle/>
        <a:p>
          <a:r>
            <a:rPr lang="hr-HR"/>
            <a:t>Osobna invalidnina</a:t>
          </a:r>
        </a:p>
      </dgm:t>
    </dgm:pt>
    <dgm:pt modelId="{1BCF3563-D6C5-4D39-8577-9718F5B3F56A}" type="parTrans" cxnId="{A72D208F-C387-498A-811D-0BF7B4F89A43}">
      <dgm:prSet/>
      <dgm:spPr/>
      <dgm:t>
        <a:bodyPr/>
        <a:lstStyle/>
        <a:p>
          <a:endParaRPr lang="hr-HR"/>
        </a:p>
      </dgm:t>
    </dgm:pt>
    <dgm:pt modelId="{FCF56BE6-430D-4949-85A9-AB0B500DB9B0}" type="sibTrans" cxnId="{A72D208F-C387-498A-811D-0BF7B4F89A43}">
      <dgm:prSet/>
      <dgm:spPr/>
      <dgm:t>
        <a:bodyPr/>
        <a:lstStyle/>
        <a:p>
          <a:endParaRPr lang="hr-HR"/>
        </a:p>
      </dgm:t>
    </dgm:pt>
    <dgm:pt modelId="{DC70EF4A-CD82-4A3F-B800-4C0161B34109}">
      <dgm:prSet/>
      <dgm:spPr/>
      <dgm:t>
        <a:bodyPr/>
        <a:lstStyle/>
        <a:p>
          <a:r>
            <a:rPr lang="hr-HR" dirty="0"/>
            <a:t>Status roditelja njegovatelja/njegovatelja </a:t>
          </a:r>
        </a:p>
      </dgm:t>
    </dgm:pt>
    <dgm:pt modelId="{B98C71C1-E7D2-4589-93A6-D84A10C9B259}" type="parTrans" cxnId="{7FAB754B-D8C5-48C3-B5AA-04652A907B13}">
      <dgm:prSet/>
      <dgm:spPr/>
      <dgm:t>
        <a:bodyPr/>
        <a:lstStyle/>
        <a:p>
          <a:endParaRPr lang="hr-HR"/>
        </a:p>
      </dgm:t>
    </dgm:pt>
    <dgm:pt modelId="{14517AD6-95B7-4F16-904A-E26FDD29D413}" type="sibTrans" cxnId="{7FAB754B-D8C5-48C3-B5AA-04652A907B13}">
      <dgm:prSet/>
      <dgm:spPr/>
      <dgm:t>
        <a:bodyPr/>
        <a:lstStyle/>
        <a:p>
          <a:endParaRPr lang="hr-HR"/>
        </a:p>
      </dgm:t>
    </dgm:pt>
    <dgm:pt modelId="{746CB08F-3158-4053-9268-017379F1841F}" type="pres">
      <dgm:prSet presAssocID="{CF22A2D7-F4E8-4648-86C5-D52FFA6E9294}" presName="linear" presStyleCnt="0">
        <dgm:presLayoutVars>
          <dgm:animLvl val="lvl"/>
          <dgm:resizeHandles val="exact"/>
        </dgm:presLayoutVars>
      </dgm:prSet>
      <dgm:spPr/>
    </dgm:pt>
    <dgm:pt modelId="{9ABDFAC3-D91E-4BC7-865F-0D6781408C4B}" type="pres">
      <dgm:prSet presAssocID="{A40CE20C-B52B-4372-B219-E9C12760053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C7660CB-F9B3-43F7-BED5-0D769B9EA2D5}" type="pres">
      <dgm:prSet presAssocID="{5E50530C-BBC5-4117-8DAD-7A0261EF1CC7}" presName="spacer" presStyleCnt="0"/>
      <dgm:spPr/>
    </dgm:pt>
    <dgm:pt modelId="{A4AF1A96-E146-4465-BBCC-902D7CFC1166}" type="pres">
      <dgm:prSet presAssocID="{C4BE3E96-0508-45BD-B9E6-06645B9648E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DD3F859-F23B-4FE9-8178-B1A4363AC71E}" type="pres">
      <dgm:prSet presAssocID="{BB37D789-E23D-4815-BE84-BBECFFFB203D}" presName="spacer" presStyleCnt="0"/>
      <dgm:spPr/>
    </dgm:pt>
    <dgm:pt modelId="{E23BB351-1E91-49C2-803A-61416044E206}" type="pres">
      <dgm:prSet presAssocID="{9579AFA5-D72D-4668-8A7D-B7FA8041EB5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C02B4C2-4169-45DC-A6E9-9D69EB2C12B6}" type="pres">
      <dgm:prSet presAssocID="{FFDFBC07-0E5A-4540-8B96-78F3E23AC219}" presName="spacer" presStyleCnt="0"/>
      <dgm:spPr/>
    </dgm:pt>
    <dgm:pt modelId="{786CD94D-66BE-41D1-9779-7FB0202065AF}" type="pres">
      <dgm:prSet presAssocID="{271F9200-802A-4F95-B130-546508D9441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EA1632A-0593-4050-A16E-1ADF77FD3699}" type="pres">
      <dgm:prSet presAssocID="{FCF56BE6-430D-4949-85A9-AB0B500DB9B0}" presName="spacer" presStyleCnt="0"/>
      <dgm:spPr/>
    </dgm:pt>
    <dgm:pt modelId="{AF3A9D29-C994-41D3-94E1-6DEB1FF69AE4}" type="pres">
      <dgm:prSet presAssocID="{DC70EF4A-CD82-4A3F-B800-4C0161B3410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835C01E-4213-4B71-8EC1-CC7A0BF6C9E4}" type="presOf" srcId="{CF22A2D7-F4E8-4648-86C5-D52FFA6E9294}" destId="{746CB08F-3158-4053-9268-017379F1841F}" srcOrd="0" destOrd="0" presId="urn:microsoft.com/office/officeart/2005/8/layout/vList2"/>
    <dgm:cxn modelId="{70999D2B-4FF4-431F-97D5-0E9D20594948}" type="presOf" srcId="{C4BE3E96-0508-45BD-B9E6-06645B9648EC}" destId="{A4AF1A96-E146-4465-BBCC-902D7CFC1166}" srcOrd="0" destOrd="0" presId="urn:microsoft.com/office/officeart/2005/8/layout/vList2"/>
    <dgm:cxn modelId="{D000CD61-F441-44B7-9090-88541C6D5EC7}" srcId="{CF22A2D7-F4E8-4648-86C5-D52FFA6E9294}" destId="{9579AFA5-D72D-4668-8A7D-B7FA8041EB58}" srcOrd="2" destOrd="0" parTransId="{49D9BA69-C67A-4232-A74E-5135DFF17BD5}" sibTransId="{FFDFBC07-0E5A-4540-8B96-78F3E23AC219}"/>
    <dgm:cxn modelId="{7FAB754B-D8C5-48C3-B5AA-04652A907B13}" srcId="{CF22A2D7-F4E8-4648-86C5-D52FFA6E9294}" destId="{DC70EF4A-CD82-4A3F-B800-4C0161B34109}" srcOrd="4" destOrd="0" parTransId="{B98C71C1-E7D2-4589-93A6-D84A10C9B259}" sibTransId="{14517AD6-95B7-4F16-904A-E26FDD29D413}"/>
    <dgm:cxn modelId="{31937C6E-80C8-4E1A-9800-CEA499A14FDA}" srcId="{CF22A2D7-F4E8-4648-86C5-D52FFA6E9294}" destId="{A40CE20C-B52B-4372-B219-E9C127600530}" srcOrd="0" destOrd="0" parTransId="{EA9CB048-D232-4A02-A62A-B92AAD1FFF96}" sibTransId="{5E50530C-BBC5-4117-8DAD-7A0261EF1CC7}"/>
    <dgm:cxn modelId="{3C82A47E-1B14-45C6-85D7-7128F31141E6}" type="presOf" srcId="{DC70EF4A-CD82-4A3F-B800-4C0161B34109}" destId="{AF3A9D29-C994-41D3-94E1-6DEB1FF69AE4}" srcOrd="0" destOrd="0" presId="urn:microsoft.com/office/officeart/2005/8/layout/vList2"/>
    <dgm:cxn modelId="{A72D208F-C387-498A-811D-0BF7B4F89A43}" srcId="{CF22A2D7-F4E8-4648-86C5-D52FFA6E9294}" destId="{271F9200-802A-4F95-B130-546508D94414}" srcOrd="3" destOrd="0" parTransId="{1BCF3563-D6C5-4D39-8577-9718F5B3F56A}" sibTransId="{FCF56BE6-430D-4949-85A9-AB0B500DB9B0}"/>
    <dgm:cxn modelId="{C948C0A5-3F46-4B83-8C63-969C2FC1C6AD}" type="presOf" srcId="{A40CE20C-B52B-4372-B219-E9C127600530}" destId="{9ABDFAC3-D91E-4BC7-865F-0D6781408C4B}" srcOrd="0" destOrd="0" presId="urn:microsoft.com/office/officeart/2005/8/layout/vList2"/>
    <dgm:cxn modelId="{E0492BC8-9982-4EFB-AD00-72958C1A3CB1}" type="presOf" srcId="{9579AFA5-D72D-4668-8A7D-B7FA8041EB58}" destId="{E23BB351-1E91-49C2-803A-61416044E206}" srcOrd="0" destOrd="0" presId="urn:microsoft.com/office/officeart/2005/8/layout/vList2"/>
    <dgm:cxn modelId="{F84F6AD3-C3A5-4B4E-8444-8FF94B5A4C9E}" srcId="{CF22A2D7-F4E8-4648-86C5-D52FFA6E9294}" destId="{C4BE3E96-0508-45BD-B9E6-06645B9648EC}" srcOrd="1" destOrd="0" parTransId="{DC76DAA8-EC96-437F-9C64-5387A9EAE2B6}" sibTransId="{BB37D789-E23D-4815-BE84-BBECFFFB203D}"/>
    <dgm:cxn modelId="{9781E7DA-0902-4CF7-AEB1-2829D7D6284A}" type="presOf" srcId="{271F9200-802A-4F95-B130-546508D94414}" destId="{786CD94D-66BE-41D1-9779-7FB0202065AF}" srcOrd="0" destOrd="0" presId="urn:microsoft.com/office/officeart/2005/8/layout/vList2"/>
    <dgm:cxn modelId="{43F429CB-588C-4477-96F4-46884A76C07B}" type="presParOf" srcId="{746CB08F-3158-4053-9268-017379F1841F}" destId="{9ABDFAC3-D91E-4BC7-865F-0D6781408C4B}" srcOrd="0" destOrd="0" presId="urn:microsoft.com/office/officeart/2005/8/layout/vList2"/>
    <dgm:cxn modelId="{EF12322E-E123-4110-8D58-1EE0D448E982}" type="presParOf" srcId="{746CB08F-3158-4053-9268-017379F1841F}" destId="{DC7660CB-F9B3-43F7-BED5-0D769B9EA2D5}" srcOrd="1" destOrd="0" presId="urn:microsoft.com/office/officeart/2005/8/layout/vList2"/>
    <dgm:cxn modelId="{E655BBAD-2263-4318-B338-F204EBD7D1C4}" type="presParOf" srcId="{746CB08F-3158-4053-9268-017379F1841F}" destId="{A4AF1A96-E146-4465-BBCC-902D7CFC1166}" srcOrd="2" destOrd="0" presId="urn:microsoft.com/office/officeart/2005/8/layout/vList2"/>
    <dgm:cxn modelId="{C89B0F1D-FCB0-4965-8E63-D4C99D93B67B}" type="presParOf" srcId="{746CB08F-3158-4053-9268-017379F1841F}" destId="{DDD3F859-F23B-4FE9-8178-B1A4363AC71E}" srcOrd="3" destOrd="0" presId="urn:microsoft.com/office/officeart/2005/8/layout/vList2"/>
    <dgm:cxn modelId="{7D1159B8-4E9E-420F-B294-6F8E98248DFF}" type="presParOf" srcId="{746CB08F-3158-4053-9268-017379F1841F}" destId="{E23BB351-1E91-49C2-803A-61416044E206}" srcOrd="4" destOrd="0" presId="urn:microsoft.com/office/officeart/2005/8/layout/vList2"/>
    <dgm:cxn modelId="{210D9633-30DE-476B-BB57-6102326465CF}" type="presParOf" srcId="{746CB08F-3158-4053-9268-017379F1841F}" destId="{FC02B4C2-4169-45DC-A6E9-9D69EB2C12B6}" srcOrd="5" destOrd="0" presId="urn:microsoft.com/office/officeart/2005/8/layout/vList2"/>
    <dgm:cxn modelId="{925F56B1-8479-408B-AED9-3837ECCEC598}" type="presParOf" srcId="{746CB08F-3158-4053-9268-017379F1841F}" destId="{786CD94D-66BE-41D1-9779-7FB0202065AF}" srcOrd="6" destOrd="0" presId="urn:microsoft.com/office/officeart/2005/8/layout/vList2"/>
    <dgm:cxn modelId="{3905B9A3-B6DF-4137-9133-D89B14F6BF51}" type="presParOf" srcId="{746CB08F-3158-4053-9268-017379F1841F}" destId="{9EA1632A-0593-4050-A16E-1ADF77FD3699}" srcOrd="7" destOrd="0" presId="urn:microsoft.com/office/officeart/2005/8/layout/vList2"/>
    <dgm:cxn modelId="{6177ABB8-724B-470D-BE61-748FD5799133}" type="presParOf" srcId="{746CB08F-3158-4053-9268-017379F1841F}" destId="{AF3A9D29-C994-41D3-94E1-6DEB1FF69AE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4DD47E-EDC7-46A3-8CDE-8E2C77FEE99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0ADEB31-54A3-4BC0-B60B-04E7DB92125B}">
      <dgm:prSet/>
      <dgm:spPr/>
      <dgm:t>
        <a:bodyPr/>
        <a:lstStyle/>
        <a:p>
          <a:r>
            <a:rPr lang="hr-HR" dirty="0"/>
            <a:t> usluga dnevnog boravka</a:t>
          </a:r>
        </a:p>
      </dgm:t>
    </dgm:pt>
    <dgm:pt modelId="{CFD17AB5-9FCD-4531-BFFF-A2C6994AB81F}" type="parTrans" cxnId="{6255A2F3-4A94-4C65-B6A7-F77537DAA029}">
      <dgm:prSet/>
      <dgm:spPr/>
      <dgm:t>
        <a:bodyPr/>
        <a:lstStyle/>
        <a:p>
          <a:endParaRPr lang="hr-HR"/>
        </a:p>
      </dgm:t>
    </dgm:pt>
    <dgm:pt modelId="{187E0FA2-6608-41AB-9713-900C2697A321}" type="sibTrans" cxnId="{6255A2F3-4A94-4C65-B6A7-F77537DAA029}">
      <dgm:prSet/>
      <dgm:spPr/>
      <dgm:t>
        <a:bodyPr/>
        <a:lstStyle/>
        <a:p>
          <a:endParaRPr lang="hr-HR"/>
        </a:p>
      </dgm:t>
    </dgm:pt>
    <dgm:pt modelId="{F0B6B28C-EF62-4401-863D-D236D94A450F}">
      <dgm:prSet/>
      <dgm:spPr/>
      <dgm:t>
        <a:bodyPr/>
        <a:lstStyle/>
        <a:p>
          <a:r>
            <a:rPr lang="hr-HR" dirty="0"/>
            <a:t>savjetovanje i pomaganje pojedincu ili obitelji</a:t>
          </a:r>
        </a:p>
      </dgm:t>
    </dgm:pt>
    <dgm:pt modelId="{3060CF9D-3FA0-48DB-8585-6F642C41FE03}" type="parTrans" cxnId="{6DE07DB2-7EEA-4AC3-87DD-0CA3938AEF3A}">
      <dgm:prSet/>
      <dgm:spPr/>
      <dgm:t>
        <a:bodyPr/>
        <a:lstStyle/>
        <a:p>
          <a:endParaRPr lang="hr-HR"/>
        </a:p>
      </dgm:t>
    </dgm:pt>
    <dgm:pt modelId="{761C760C-EE87-4FB5-8669-DE92B6EE7F2D}" type="sibTrans" cxnId="{6DE07DB2-7EEA-4AC3-87DD-0CA3938AEF3A}">
      <dgm:prSet/>
      <dgm:spPr/>
      <dgm:t>
        <a:bodyPr/>
        <a:lstStyle/>
        <a:p>
          <a:endParaRPr lang="hr-HR"/>
        </a:p>
      </dgm:t>
    </dgm:pt>
    <dgm:pt modelId="{1833F722-64B4-4EB3-B922-E0FF9BEB5E91}">
      <dgm:prSet/>
      <dgm:spPr/>
      <dgm:t>
        <a:bodyPr/>
        <a:lstStyle/>
        <a:p>
          <a:r>
            <a:rPr lang="hr-HR" dirty="0"/>
            <a:t>pomoć u kući </a:t>
          </a:r>
        </a:p>
      </dgm:t>
    </dgm:pt>
    <dgm:pt modelId="{D9B90C59-DA51-4FC1-AA6D-FC4C15B25078}" type="parTrans" cxnId="{53E5745C-3DF3-49E5-96B5-231402FECF73}">
      <dgm:prSet/>
      <dgm:spPr/>
      <dgm:t>
        <a:bodyPr/>
        <a:lstStyle/>
        <a:p>
          <a:endParaRPr lang="hr-HR"/>
        </a:p>
      </dgm:t>
    </dgm:pt>
    <dgm:pt modelId="{26D77A13-87A8-4F80-B8C7-FD2579A97EDD}" type="sibTrans" cxnId="{53E5745C-3DF3-49E5-96B5-231402FECF73}">
      <dgm:prSet/>
      <dgm:spPr/>
      <dgm:t>
        <a:bodyPr/>
        <a:lstStyle/>
        <a:p>
          <a:endParaRPr lang="hr-HR"/>
        </a:p>
      </dgm:t>
    </dgm:pt>
    <dgm:pt modelId="{301B9E6B-5D9F-4E9E-ACD0-B38BCEE40D17}">
      <dgm:prSet/>
      <dgm:spPr/>
      <dgm:t>
        <a:bodyPr/>
        <a:lstStyle/>
        <a:p>
          <a:r>
            <a:rPr lang="hr-HR" dirty="0"/>
            <a:t>usluga smještaja</a:t>
          </a:r>
        </a:p>
      </dgm:t>
    </dgm:pt>
    <dgm:pt modelId="{389A6CBD-555E-4863-82C7-946545AF9842}" type="parTrans" cxnId="{519993BB-D6B2-4B79-AC00-A88197780313}">
      <dgm:prSet/>
      <dgm:spPr/>
      <dgm:t>
        <a:bodyPr/>
        <a:lstStyle/>
        <a:p>
          <a:endParaRPr lang="hr-HR"/>
        </a:p>
      </dgm:t>
    </dgm:pt>
    <dgm:pt modelId="{9DFCBEDA-DC4C-4360-AABE-3338BD271BDA}" type="sibTrans" cxnId="{519993BB-D6B2-4B79-AC00-A88197780313}">
      <dgm:prSet/>
      <dgm:spPr/>
      <dgm:t>
        <a:bodyPr/>
        <a:lstStyle/>
        <a:p>
          <a:endParaRPr lang="hr-HR"/>
        </a:p>
      </dgm:t>
    </dgm:pt>
    <dgm:pt modelId="{F403C67A-199E-4E39-AAF8-74FDF8A9D461}" type="pres">
      <dgm:prSet presAssocID="{124DD47E-EDC7-46A3-8CDE-8E2C77FEE990}" presName="linear" presStyleCnt="0">
        <dgm:presLayoutVars>
          <dgm:animLvl val="lvl"/>
          <dgm:resizeHandles val="exact"/>
        </dgm:presLayoutVars>
      </dgm:prSet>
      <dgm:spPr/>
    </dgm:pt>
    <dgm:pt modelId="{AA4F10C8-E36E-4770-ADFB-6E793922DC1F}" type="pres">
      <dgm:prSet presAssocID="{F0B6B28C-EF62-4401-863D-D236D94A450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D313249-FB84-4B88-B544-8D5E5D418792}" type="pres">
      <dgm:prSet presAssocID="{761C760C-EE87-4FB5-8669-DE92B6EE7F2D}" presName="spacer" presStyleCnt="0"/>
      <dgm:spPr/>
    </dgm:pt>
    <dgm:pt modelId="{C0967B88-7D28-4990-ADEC-633ED28CDD81}" type="pres">
      <dgm:prSet presAssocID="{1833F722-64B4-4EB3-B922-E0FF9BEB5E9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30FE60D-6830-4BEE-AE68-56C6DE121CC0}" type="pres">
      <dgm:prSet presAssocID="{26D77A13-87A8-4F80-B8C7-FD2579A97EDD}" presName="spacer" presStyleCnt="0"/>
      <dgm:spPr/>
    </dgm:pt>
    <dgm:pt modelId="{AD1B997A-427A-4DCC-B38B-0B13BBADF30F}" type="pres">
      <dgm:prSet presAssocID="{301B9E6B-5D9F-4E9E-ACD0-B38BCEE40D1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CA2EE44-48AF-4A15-AF58-CF64DA4334AC}" type="pres">
      <dgm:prSet presAssocID="{9DFCBEDA-DC4C-4360-AABE-3338BD271BDA}" presName="spacer" presStyleCnt="0"/>
      <dgm:spPr/>
    </dgm:pt>
    <dgm:pt modelId="{736A99AB-4883-42D4-95BA-0036C4BE0461}" type="pres">
      <dgm:prSet presAssocID="{30ADEB31-54A3-4BC0-B60B-04E7DB92125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C80C506-C323-4285-8F35-6C3ED437E34B}" type="presOf" srcId="{301B9E6B-5D9F-4E9E-ACD0-B38BCEE40D17}" destId="{AD1B997A-427A-4DCC-B38B-0B13BBADF30F}" srcOrd="0" destOrd="0" presId="urn:microsoft.com/office/officeart/2005/8/layout/vList2"/>
    <dgm:cxn modelId="{548DD80A-B969-4F1C-AEB1-A07566934EEF}" type="presOf" srcId="{30ADEB31-54A3-4BC0-B60B-04E7DB92125B}" destId="{736A99AB-4883-42D4-95BA-0036C4BE0461}" srcOrd="0" destOrd="0" presId="urn:microsoft.com/office/officeart/2005/8/layout/vList2"/>
    <dgm:cxn modelId="{53E5745C-3DF3-49E5-96B5-231402FECF73}" srcId="{124DD47E-EDC7-46A3-8CDE-8E2C77FEE990}" destId="{1833F722-64B4-4EB3-B922-E0FF9BEB5E91}" srcOrd="1" destOrd="0" parTransId="{D9B90C59-DA51-4FC1-AA6D-FC4C15B25078}" sibTransId="{26D77A13-87A8-4F80-B8C7-FD2579A97EDD}"/>
    <dgm:cxn modelId="{43BE8B65-3CDF-416B-A1D2-93183F11B847}" type="presOf" srcId="{1833F722-64B4-4EB3-B922-E0FF9BEB5E91}" destId="{C0967B88-7D28-4990-ADEC-633ED28CDD81}" srcOrd="0" destOrd="0" presId="urn:microsoft.com/office/officeart/2005/8/layout/vList2"/>
    <dgm:cxn modelId="{6DE07DB2-7EEA-4AC3-87DD-0CA3938AEF3A}" srcId="{124DD47E-EDC7-46A3-8CDE-8E2C77FEE990}" destId="{F0B6B28C-EF62-4401-863D-D236D94A450F}" srcOrd="0" destOrd="0" parTransId="{3060CF9D-3FA0-48DB-8585-6F642C41FE03}" sibTransId="{761C760C-EE87-4FB5-8669-DE92B6EE7F2D}"/>
    <dgm:cxn modelId="{519993BB-D6B2-4B79-AC00-A88197780313}" srcId="{124DD47E-EDC7-46A3-8CDE-8E2C77FEE990}" destId="{301B9E6B-5D9F-4E9E-ACD0-B38BCEE40D17}" srcOrd="2" destOrd="0" parTransId="{389A6CBD-555E-4863-82C7-946545AF9842}" sibTransId="{9DFCBEDA-DC4C-4360-AABE-3338BD271BDA}"/>
    <dgm:cxn modelId="{D88217D1-3600-45CA-A28D-F3BE4B4420E4}" type="presOf" srcId="{F0B6B28C-EF62-4401-863D-D236D94A450F}" destId="{AA4F10C8-E36E-4770-ADFB-6E793922DC1F}" srcOrd="0" destOrd="0" presId="urn:microsoft.com/office/officeart/2005/8/layout/vList2"/>
    <dgm:cxn modelId="{220774DD-7FD7-4EC6-9FBD-DDF082CF2067}" type="presOf" srcId="{124DD47E-EDC7-46A3-8CDE-8E2C77FEE990}" destId="{F403C67A-199E-4E39-AAF8-74FDF8A9D461}" srcOrd="0" destOrd="0" presId="urn:microsoft.com/office/officeart/2005/8/layout/vList2"/>
    <dgm:cxn modelId="{6255A2F3-4A94-4C65-B6A7-F77537DAA029}" srcId="{124DD47E-EDC7-46A3-8CDE-8E2C77FEE990}" destId="{30ADEB31-54A3-4BC0-B60B-04E7DB92125B}" srcOrd="3" destOrd="0" parTransId="{CFD17AB5-9FCD-4531-BFFF-A2C6994AB81F}" sibTransId="{187E0FA2-6608-41AB-9713-900C2697A321}"/>
    <dgm:cxn modelId="{A3E6CC5C-3668-47A6-B45A-97A3D38478D5}" type="presParOf" srcId="{F403C67A-199E-4E39-AAF8-74FDF8A9D461}" destId="{AA4F10C8-E36E-4770-ADFB-6E793922DC1F}" srcOrd="0" destOrd="0" presId="urn:microsoft.com/office/officeart/2005/8/layout/vList2"/>
    <dgm:cxn modelId="{4CA6AB5F-9B32-45BA-9B8E-FB7F6F0A241D}" type="presParOf" srcId="{F403C67A-199E-4E39-AAF8-74FDF8A9D461}" destId="{FD313249-FB84-4B88-B544-8D5E5D418792}" srcOrd="1" destOrd="0" presId="urn:microsoft.com/office/officeart/2005/8/layout/vList2"/>
    <dgm:cxn modelId="{859D0900-5238-42F3-90B5-2CF3FABB4FFE}" type="presParOf" srcId="{F403C67A-199E-4E39-AAF8-74FDF8A9D461}" destId="{C0967B88-7D28-4990-ADEC-633ED28CDD81}" srcOrd="2" destOrd="0" presId="urn:microsoft.com/office/officeart/2005/8/layout/vList2"/>
    <dgm:cxn modelId="{13E49838-D947-43A3-B30F-138C7B677D50}" type="presParOf" srcId="{F403C67A-199E-4E39-AAF8-74FDF8A9D461}" destId="{C30FE60D-6830-4BEE-AE68-56C6DE121CC0}" srcOrd="3" destOrd="0" presId="urn:microsoft.com/office/officeart/2005/8/layout/vList2"/>
    <dgm:cxn modelId="{8C9B58E5-5894-4BB4-AD50-98F368188C90}" type="presParOf" srcId="{F403C67A-199E-4E39-AAF8-74FDF8A9D461}" destId="{AD1B997A-427A-4DCC-B38B-0B13BBADF30F}" srcOrd="4" destOrd="0" presId="urn:microsoft.com/office/officeart/2005/8/layout/vList2"/>
    <dgm:cxn modelId="{53690869-15EA-4C22-85B6-B512242D1CE5}" type="presParOf" srcId="{F403C67A-199E-4E39-AAF8-74FDF8A9D461}" destId="{9CA2EE44-48AF-4A15-AF58-CF64DA4334AC}" srcOrd="5" destOrd="0" presId="urn:microsoft.com/office/officeart/2005/8/layout/vList2"/>
    <dgm:cxn modelId="{49769BD1-2362-4F2E-8169-DD060ADEE1DD}" type="presParOf" srcId="{F403C67A-199E-4E39-AAF8-74FDF8A9D461}" destId="{736A99AB-4883-42D4-95BA-0036C4BE046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DFAC3-D91E-4BC7-865F-0D6781408C4B}">
      <dsp:nvSpPr>
        <dsp:cNvPr id="0" name=""/>
        <dsp:cNvSpPr/>
      </dsp:nvSpPr>
      <dsp:spPr>
        <a:xfrm>
          <a:off x="0" y="60755"/>
          <a:ext cx="10018712" cy="702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Zajamčena minimalna naknada</a:t>
          </a:r>
        </a:p>
      </dsp:txBody>
      <dsp:txXfrm>
        <a:off x="34269" y="95024"/>
        <a:ext cx="9950174" cy="633462"/>
      </dsp:txXfrm>
    </dsp:sp>
    <dsp:sp modelId="{A4AF1A96-E146-4465-BBCC-902D7CFC1166}">
      <dsp:nvSpPr>
        <dsp:cNvPr id="0" name=""/>
        <dsp:cNvSpPr/>
      </dsp:nvSpPr>
      <dsp:spPr>
        <a:xfrm>
          <a:off x="0" y="849155"/>
          <a:ext cx="10018712" cy="702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Jednokratna novčana pomoć</a:t>
          </a:r>
        </a:p>
      </dsp:txBody>
      <dsp:txXfrm>
        <a:off x="34269" y="883424"/>
        <a:ext cx="9950174" cy="633462"/>
      </dsp:txXfrm>
    </dsp:sp>
    <dsp:sp modelId="{E23BB351-1E91-49C2-803A-61416044E206}">
      <dsp:nvSpPr>
        <dsp:cNvPr id="0" name=""/>
        <dsp:cNvSpPr/>
      </dsp:nvSpPr>
      <dsp:spPr>
        <a:xfrm>
          <a:off x="0" y="1637555"/>
          <a:ext cx="10018712" cy="702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Doplatak za tuđu pomoć i njegu</a:t>
          </a:r>
        </a:p>
      </dsp:txBody>
      <dsp:txXfrm>
        <a:off x="34269" y="1671824"/>
        <a:ext cx="9950174" cy="633462"/>
      </dsp:txXfrm>
    </dsp:sp>
    <dsp:sp modelId="{786CD94D-66BE-41D1-9779-7FB0202065AF}">
      <dsp:nvSpPr>
        <dsp:cNvPr id="0" name=""/>
        <dsp:cNvSpPr/>
      </dsp:nvSpPr>
      <dsp:spPr>
        <a:xfrm>
          <a:off x="0" y="2425955"/>
          <a:ext cx="10018712" cy="702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Osobna invalidnina</a:t>
          </a:r>
        </a:p>
      </dsp:txBody>
      <dsp:txXfrm>
        <a:off x="34269" y="2460224"/>
        <a:ext cx="9950174" cy="633462"/>
      </dsp:txXfrm>
    </dsp:sp>
    <dsp:sp modelId="{AF3A9D29-C994-41D3-94E1-6DEB1FF69AE4}">
      <dsp:nvSpPr>
        <dsp:cNvPr id="0" name=""/>
        <dsp:cNvSpPr/>
      </dsp:nvSpPr>
      <dsp:spPr>
        <a:xfrm>
          <a:off x="0" y="3214356"/>
          <a:ext cx="10018712" cy="702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Status roditelja njegovatelja/njegovatelja </a:t>
          </a:r>
        </a:p>
      </dsp:txBody>
      <dsp:txXfrm>
        <a:off x="34269" y="3248625"/>
        <a:ext cx="9950174" cy="633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F10C8-E36E-4770-ADFB-6E793922DC1F}">
      <dsp:nvSpPr>
        <dsp:cNvPr id="0" name=""/>
        <dsp:cNvSpPr/>
      </dsp:nvSpPr>
      <dsp:spPr>
        <a:xfrm>
          <a:off x="0" y="45996"/>
          <a:ext cx="10018712" cy="88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800" kern="1200" dirty="0"/>
            <a:t>savjetovanje i pomaganje pojedincu ili obitelji</a:t>
          </a:r>
        </a:p>
      </dsp:txBody>
      <dsp:txXfrm>
        <a:off x="43407" y="89403"/>
        <a:ext cx="9931898" cy="802386"/>
      </dsp:txXfrm>
    </dsp:sp>
    <dsp:sp modelId="{C0967B88-7D28-4990-ADEC-633ED28CDD81}">
      <dsp:nvSpPr>
        <dsp:cNvPr id="0" name=""/>
        <dsp:cNvSpPr/>
      </dsp:nvSpPr>
      <dsp:spPr>
        <a:xfrm>
          <a:off x="0" y="1044636"/>
          <a:ext cx="10018712" cy="88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800" kern="1200" dirty="0"/>
            <a:t>pomoć u kući </a:t>
          </a:r>
        </a:p>
      </dsp:txBody>
      <dsp:txXfrm>
        <a:off x="43407" y="1088043"/>
        <a:ext cx="9931898" cy="802386"/>
      </dsp:txXfrm>
    </dsp:sp>
    <dsp:sp modelId="{AD1B997A-427A-4DCC-B38B-0B13BBADF30F}">
      <dsp:nvSpPr>
        <dsp:cNvPr id="0" name=""/>
        <dsp:cNvSpPr/>
      </dsp:nvSpPr>
      <dsp:spPr>
        <a:xfrm>
          <a:off x="0" y="2043276"/>
          <a:ext cx="10018712" cy="88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800" kern="1200" dirty="0"/>
            <a:t>usluga smještaja</a:t>
          </a:r>
        </a:p>
      </dsp:txBody>
      <dsp:txXfrm>
        <a:off x="43407" y="2086683"/>
        <a:ext cx="9931898" cy="802386"/>
      </dsp:txXfrm>
    </dsp:sp>
    <dsp:sp modelId="{736A99AB-4883-42D4-95BA-0036C4BE0461}">
      <dsp:nvSpPr>
        <dsp:cNvPr id="0" name=""/>
        <dsp:cNvSpPr/>
      </dsp:nvSpPr>
      <dsp:spPr>
        <a:xfrm>
          <a:off x="0" y="3041916"/>
          <a:ext cx="10018712" cy="88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800" kern="1200" dirty="0"/>
            <a:t> usluga dnevnog boravka</a:t>
          </a:r>
        </a:p>
      </dsp:txBody>
      <dsp:txXfrm>
        <a:off x="43407" y="3085323"/>
        <a:ext cx="9931898" cy="802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2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05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57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68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25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24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4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922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12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4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A86AC-5A12-404D-A3CA-183E206033BE}" type="datetimeFigureOut">
              <a:rPr lang="hr-HR" smtClean="0"/>
              <a:t>11.10.2019.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88C373-A0A2-4689-800F-CD95EDAF1C39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42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41574" y="153909"/>
            <a:ext cx="8306949" cy="2417275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>
                <a:latin typeface="Adobe Caslon Pro" panose="0205050205050A020403" pitchFamily="18" charset="-18"/>
              </a:rPr>
              <a:t>Palijativna skrb i sustav socijalne skrbi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95858" y="4816444"/>
            <a:ext cx="4445252" cy="1750427"/>
          </a:xfrm>
        </p:spPr>
        <p:txBody>
          <a:bodyPr>
            <a:normAutofit/>
          </a:bodyPr>
          <a:lstStyle/>
          <a:p>
            <a:pPr algn="l"/>
            <a:r>
              <a:rPr lang="hr-HR" b="1" dirty="0"/>
              <a:t>Centar za socijalnu skrb Zabok</a:t>
            </a:r>
          </a:p>
          <a:p>
            <a:pPr algn="l"/>
            <a:r>
              <a:rPr lang="hr-HR" dirty="0"/>
              <a:t>Tanja Cujzek, </a:t>
            </a:r>
            <a:r>
              <a:rPr lang="hr-HR" dirty="0" err="1"/>
              <a:t>prof.soc.pedagoginja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123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1CC449-F4EC-46E7-A21C-2A477E78C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Doplatak za pomoć i njegu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7721E5-8EFB-48F3-B0C2-ECB2E18AB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priznaje se osobi koja ne može sama udovoljiti osnovnim životnim potrebama uslijed čega joj je prijeko potrebna pomoć i njega druge osobe u organiziranju prehrane, pripremi i uzimanju obroka, nabavi namirnica, čišćenju i pospremanju stana, oblačenju i svlačenju, održavanju osobne higijene, kao i obavljanju drugih osnovnih životnih potreba. </a:t>
            </a:r>
          </a:p>
          <a:p>
            <a:r>
              <a:rPr lang="hr-HR" dirty="0"/>
              <a:t>Odobrava se u punom ili smanjenom iznosu, ovisno postoji li prijeka potreba pomoći i njege druge osobe u punom ili smanjenom opsegu. </a:t>
            </a:r>
          </a:p>
          <a:p>
            <a:r>
              <a:rPr lang="hr-HR" dirty="0"/>
              <a:t>Pravo na doplatak za pomoć i njegu priznaje centar za socijalnu skrb s danom podnošenja zahtjeva ili pokretanja postupka po službenoj dužnosti, </a:t>
            </a:r>
            <a:r>
              <a:rPr lang="hr-HR" u="sng" dirty="0"/>
              <a:t>ali tek nakon zaprimanja nalaza </a:t>
            </a:r>
            <a:r>
              <a:rPr lang="hr-HR" dirty="0"/>
              <a:t>Zavoda za vještačenje, profesionalnu rehabilitaciju i zapošljavanje osoba s invaliditetom.</a:t>
            </a:r>
          </a:p>
        </p:txBody>
      </p:sp>
    </p:spTree>
    <p:extLst>
      <p:ext uri="{BB962C8B-B14F-4D97-AF65-F5344CB8AC3E}">
        <p14:creationId xmlns:p14="http://schemas.microsoft.com/office/powerpoint/2010/main" val="181801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0CBECF-1B21-4C1F-B1B8-165644D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Osobna invalidnina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C4F4BF-C5C9-47D3-9FFC-A869CA77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namijenjena osobama s teškim invaliditetom ili drugim teškim trajnim promjenama u zdravstvenom stanju u svrhu zadovoljavanja njihovih životnih potreba za uključivanje u svakodnevni život zajednice. </a:t>
            </a:r>
          </a:p>
          <a:p>
            <a:r>
              <a:rPr lang="hr-HR" dirty="0"/>
              <a:t>Ako se koristi pravo na osobnu invalidninu nije moguće istovremeno koristiti pravo na doplatak za pomoć i njegu. </a:t>
            </a:r>
          </a:p>
          <a:p>
            <a:r>
              <a:rPr lang="hr-HR" dirty="0"/>
              <a:t>Pravo na osobnu invalidninu priznaje se s danom podnošenja zahtjeva ili pokretanja postupka po službenoj dužnosti, </a:t>
            </a:r>
            <a:r>
              <a:rPr lang="hr-HR" u="sng" dirty="0"/>
              <a:t>ali tek nakon zaprimanja nalaza </a:t>
            </a:r>
            <a:r>
              <a:rPr lang="hr-HR" dirty="0"/>
              <a:t>Zavoda za vještačenje, profesionalnu rehabilitaciju i zapošljavanje osoba s invaliditetom.</a:t>
            </a:r>
          </a:p>
        </p:txBody>
      </p:sp>
    </p:spTree>
    <p:extLst>
      <p:ext uri="{BB962C8B-B14F-4D97-AF65-F5344CB8AC3E}">
        <p14:creationId xmlns:p14="http://schemas.microsoft.com/office/powerpoint/2010/main" val="1491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2CAD22-AE85-4925-AEC7-D024F49A6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Status roditelja njegovatelja ili njegovatelja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521A49-8BDF-40C4-9A14-24DCADD6F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Pravo na status roditelja njegovatelja priznaje centar za socijalnu skrb jednom od roditelja djeteta s teškoćama u razvoju odnosno osobe s invaliditetom (nakon punoljetnosti djeteta), koje je potpuno ovisno o pomoći i njezi druge osobe tako da mu je zbog održavanja života potrebno pružanje specifične njege izvođenjem medicinsko-tehničkih zahvata, za koju je prema preporuci liječnika roditelj osposobljen.</a:t>
            </a:r>
          </a:p>
        </p:txBody>
      </p:sp>
    </p:spTree>
    <p:extLst>
      <p:ext uri="{BB962C8B-B14F-4D97-AF65-F5344CB8AC3E}">
        <p14:creationId xmlns:p14="http://schemas.microsoft.com/office/powerpoint/2010/main" val="368655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2CAD22-AE85-4925-AEC7-D024F49A6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Status roditelja njegovatelja ili njegovatelja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521A49-8BDF-40C4-9A14-24DCADD6F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/>
              <a:t>Pravo </a:t>
            </a:r>
            <a:r>
              <a:rPr lang="hr-HR" dirty="0"/>
              <a:t>na status njegovatelja se priznaje jednom od članova obitelji s kojim dijete s teškoćama u razvoju ili osoba s invaliditetom živi u obiteljskoj zajednici, u slučajevima kada su roditelji djeteta s teškoćama u razvoju umrli ili nijedan od roditelja ne živi s djetetom i o njemu se ne brine, ili živi s djetetom, ali nije u mogućnosti pružiti mu potrebnu njegu zbog svog psihofizičkog stanja.</a:t>
            </a:r>
          </a:p>
          <a:p>
            <a:r>
              <a:rPr lang="hr-HR" dirty="0"/>
              <a:t>Pravo na status njegovatelja priznaje se bračnom ili izvanbračnom drugu, formalnom ili neformalnom životnom partneru osobe s invaliditetom koja udovoljava uvjetima.</a:t>
            </a:r>
          </a:p>
        </p:txBody>
      </p:sp>
    </p:spTree>
    <p:extLst>
      <p:ext uri="{BB962C8B-B14F-4D97-AF65-F5344CB8AC3E}">
        <p14:creationId xmlns:p14="http://schemas.microsoft.com/office/powerpoint/2010/main" val="101510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945548-4677-4001-9EFB-E3CAA1647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ABC55B-9687-43F5-B4FE-8A893BE86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Poteškoća – trajanje postupaka priznavanja – vještačenje, prikupljanje dokumentacije…zahtjeva vrijeme </a:t>
            </a:r>
          </a:p>
          <a:p>
            <a:r>
              <a:rPr lang="hr-HR" dirty="0"/>
              <a:t>Postupak priznavanja prava i usluga je proces koji se provodi sukladno Zakonu o </a:t>
            </a:r>
            <a:r>
              <a:rPr lang="hr-HR" dirty="0" err="1"/>
              <a:t>soc</a:t>
            </a:r>
            <a:r>
              <a:rPr lang="hr-HR" dirty="0"/>
              <a:t>. skrbi, ZUP-u i drugim zakonima i ne može se riješiti isti dan po primitku obavijesti ili zahtjeva bez obzira na korisnikovo zdravstveno stanje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179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4703" y="513785"/>
            <a:ext cx="9778119" cy="1306137"/>
          </a:xfrm>
        </p:spPr>
        <p:txBody>
          <a:bodyPr>
            <a:normAutofit/>
          </a:bodyPr>
          <a:lstStyle/>
          <a:p>
            <a:r>
              <a:rPr lang="hr-HR" sz="3600" b="1" dirty="0"/>
              <a:t>Socijalne usluge</a:t>
            </a: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95379EF2-FD82-46C4-9A6E-90E81BB5A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558762"/>
              </p:ext>
            </p:extLst>
          </p:nvPr>
        </p:nvGraphicFramePr>
        <p:xfrm>
          <a:off x="1140279" y="1982710"/>
          <a:ext cx="10018713" cy="397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988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FF94FD-ED8A-4B98-940E-F578B4191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Savjetovanje i pomaganje pojedincu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05B2D1-54A6-4A36-9B76-4CF2AC12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pomoć radi prevladavanja poteškoća te stvaranja uvjeta za očuvanje i razvoj osobnih mogućnosti i odgovornog odnosa pojedinca prema sebi, obitelji i društvu.</a:t>
            </a:r>
          </a:p>
          <a:p>
            <a:r>
              <a:rPr lang="hr-HR" dirty="0"/>
              <a:t>Usluga se pruža korisniku radi prevladavanja poteškoća u vezi s bolešću, starošću, smrću člana obitelji, invalidnošću, teškoćama u razvoju, uključivanjem u svakodnevni život nakon duljega boravka u domu socijalne skrbi ili kod drugog pružatelja socijalnih usluga, zdravstvenoj ili </a:t>
            </a:r>
            <a:r>
              <a:rPr lang="hr-HR" dirty="0" err="1"/>
              <a:t>penalnoj</a:t>
            </a:r>
            <a:r>
              <a:rPr lang="hr-HR" dirty="0"/>
              <a:t> ustanovi te u drugim nepovoljnim okolnostima ili kriznim stanjima.</a:t>
            </a:r>
          </a:p>
        </p:txBody>
      </p:sp>
    </p:spTree>
    <p:extLst>
      <p:ext uri="{BB962C8B-B14F-4D97-AF65-F5344CB8AC3E}">
        <p14:creationId xmlns:p14="http://schemas.microsoft.com/office/powerpoint/2010/main" val="375495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FF94FD-ED8A-4B98-940E-F578B4191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Savjetovanje i pomaganje obitelji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05B2D1-54A6-4A36-9B76-4CF2AC12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obuhvaća sve oblike stručne pomoći pri prevladavanju obiteljskih poteškoća i poteškoća roditelja u odgoju i skrbi za djecu, te osposobljavanje obitelji za funkcioniranje u svakodnevnom životu.</a:t>
            </a:r>
          </a:p>
          <a:p>
            <a:r>
              <a:rPr lang="hr-HR" dirty="0"/>
              <a:t>Usluga uključuje podršku obitelji, intenzivnu podršku obitelji u krizi i dugoročni rad s članovima obitelji usmjeren na poboljšanje obiteljskih odnosa </a:t>
            </a:r>
          </a:p>
          <a:p>
            <a:r>
              <a:rPr lang="hr-HR" dirty="0"/>
              <a:t>Uslugu pružaju stručni radnici centra za socijalnu skrb, doma socijalne skrbi, centra za pružanje usluga u zajednici, drugih pružatelja usluga, te fizičke osobe koje pružaju usluge savjetovanja u savjetovalištu, u suradnji s drugim pružateljima usluga u zajednici i drugim osobama koje mogu utjecati na obitelj.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475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8ACD21-6CC0-44D4-82BA-73372B9D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Pomoć u kući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1B8E66-4187-454B-A980-08E40247B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priznaje se starijoj osobi kojoj je prema procjeni centra za socijalnu skrb, zbog tjelesnog, mentalnog, intelektualnog ili osjetilnog oštećenja te privremenih ili trajnih promjena u zdravstvenom stanju, potrebna pomoć druge osobe.</a:t>
            </a:r>
          </a:p>
          <a:p>
            <a:r>
              <a:rPr lang="hr-HR" dirty="0"/>
              <a:t>Pomoć u kući može obuhvatiti:</a:t>
            </a:r>
          </a:p>
          <a:p>
            <a:r>
              <a:rPr lang="hr-HR" dirty="0"/>
              <a:t>organiziranje prehrane (nabava i dostava gotovih obroka u kuću)</a:t>
            </a:r>
          </a:p>
          <a:p>
            <a:r>
              <a:rPr lang="hr-HR" dirty="0"/>
              <a:t>obavljanje kućnih poslova (nabava živežnih namirnica, pomoć u pripremanju obroka, pranje posuđa, pospremanje stana, donošenje vode, ogrjeva i slično, organiziranje pranja i glačanja rublja, nabava lijekova i drugih potrepština i dr.)</a:t>
            </a:r>
          </a:p>
          <a:p>
            <a:r>
              <a:rPr lang="hr-HR" dirty="0"/>
              <a:t>održavanje osobne higijene (pomoć u oblačenju i svlačenju, u kupanju i obavljanju drugih higijenskih potreba)</a:t>
            </a:r>
          </a:p>
          <a:p>
            <a:r>
              <a:rPr lang="hr-HR" dirty="0"/>
              <a:t>zadovoljavanje drugih svakodnevnih potreba.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964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139C45-B9F2-4EE9-A759-BCB6CA54D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Usluga smještaja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095E67-188A-44F7-9F51-7E2CE5F54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može obuhvatiti uslugu stanovanja, prehrane, njege, brige o zdravlju, socijalnog rada, psihosocijalne rehabilitacije, fizikalne terapije, radne terapije, radnih aktivnosti, aktivnog provođenja vremena, odgoja i obrazovanja, ovisno o utvrđenim potrebama i izboru korisnika.</a:t>
            </a:r>
          </a:p>
          <a:p>
            <a:r>
              <a:rPr lang="hr-HR" dirty="0"/>
              <a:t>Smještaj može obuhvatiti i pripremu korisnika za povratak u vlastitu obitelj, udomiteljsku obitelj ili za samostalan život te pripremu djeteta za posvojenje ili smještaj u udomiteljsku obitelj.</a:t>
            </a:r>
          </a:p>
          <a:p>
            <a:r>
              <a:rPr lang="hr-HR" dirty="0"/>
              <a:t>Smještaj može biti privremeni i dugotrajni.</a:t>
            </a:r>
          </a:p>
        </p:txBody>
      </p:sp>
    </p:spTree>
    <p:extLst>
      <p:ext uri="{BB962C8B-B14F-4D97-AF65-F5344CB8AC3E}">
        <p14:creationId xmlns:p14="http://schemas.microsoft.com/office/powerpoint/2010/main" val="363867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F8D1CB-56B9-477C-8DFC-2DB78F78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Palijativna skrb i socijalni rad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14B48C-6097-4DB8-8B44-BC08FA7DA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Palijativna skrb je sveobuhvatna </a:t>
            </a:r>
          </a:p>
          <a:p>
            <a:r>
              <a:rPr lang="hr-HR" dirty="0"/>
              <a:t>Zdravstvena</a:t>
            </a:r>
          </a:p>
          <a:p>
            <a:r>
              <a:rPr lang="hr-HR" dirty="0"/>
              <a:t>Psihološka</a:t>
            </a:r>
          </a:p>
          <a:p>
            <a:r>
              <a:rPr lang="hr-HR" dirty="0"/>
              <a:t>Socijalna</a:t>
            </a:r>
          </a:p>
          <a:p>
            <a:r>
              <a:rPr lang="hr-HR" dirty="0"/>
              <a:t>Duhovna  </a:t>
            </a:r>
          </a:p>
          <a:p>
            <a:r>
              <a:rPr lang="hr-HR" dirty="0"/>
              <a:t>Da bi je bilo moguće afirmirati na taj način potreban je multidisciplinarni tim i dobra međuresorna suradnja (liječnik (specijalist), medicinska sestra, psiholog, socijalni radnik, duhovnik, volonteri, ljekarnik, fizioterapeut, te </a:t>
            </a:r>
            <a:r>
              <a:rPr lang="hr-HR" dirty="0" err="1"/>
              <a:t>p.p.ostali</a:t>
            </a:r>
            <a:r>
              <a:rPr lang="hr-HR" dirty="0"/>
              <a:t> dionici.</a:t>
            </a:r>
          </a:p>
        </p:txBody>
      </p:sp>
    </p:spTree>
    <p:extLst>
      <p:ext uri="{BB962C8B-B14F-4D97-AF65-F5344CB8AC3E}">
        <p14:creationId xmlns:p14="http://schemas.microsoft.com/office/powerpoint/2010/main" val="213324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1E07B6-0021-4C17-A841-DC6AD3D5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Usluga dnevnog boravka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67668A-600A-482B-9A87-308316DE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obuhvaća cjelodnevni i poludnevni boravak</a:t>
            </a:r>
          </a:p>
          <a:p>
            <a:r>
              <a:rPr lang="hr-HR" dirty="0"/>
              <a:t>Ovom uslugom korisniku  se  osiguravaju </a:t>
            </a:r>
            <a:r>
              <a:rPr lang="hr-HR" dirty="0" err="1"/>
              <a:t>izvaninstitucijski</a:t>
            </a:r>
            <a:r>
              <a:rPr lang="hr-HR" dirty="0"/>
              <a:t>  oblici skrbi u njegovoj lokalnoj zajednici, pri čemu korisnik ostaje u vlastitom domu / obitelji.</a:t>
            </a:r>
          </a:p>
          <a:p>
            <a:r>
              <a:rPr lang="hr-HR" b="1" dirty="0"/>
              <a:t>Cjelodnevni boravak</a:t>
            </a:r>
            <a:r>
              <a:rPr lang="hr-HR" dirty="0"/>
              <a:t> može trajati od 6 do 10 sati, a </a:t>
            </a:r>
            <a:r>
              <a:rPr lang="hr-HR" b="1" dirty="0"/>
              <a:t>poludnevni boravak</a:t>
            </a:r>
            <a:r>
              <a:rPr lang="hr-HR" dirty="0"/>
              <a:t> od 4 do 6 sati dnevno.</a:t>
            </a:r>
          </a:p>
          <a:p>
            <a:r>
              <a:rPr lang="hr-HR" dirty="0"/>
              <a:t>U sklopu cjelodnevnog ili poludnevnog boravka korisniku se osigurava zadovoljavanje životnih potreba pružanjem usluga prehrane, održavanja osobne higijene, brige o zdravlju, čuvanja, odgoja, njege, radnih aktivnosti, psihosocijalne rehabilitacije, organiziranja slobodnog vremena, organiziranog prijevoza, ovisno o utvrđenim potrebama i izboru korisnika.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320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F52C3C-F8DE-4DCA-A6B8-F755C7B60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023842-C9AE-4410-B170-D851A0055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Poteškoće:</a:t>
            </a:r>
          </a:p>
          <a:p>
            <a:r>
              <a:rPr lang="hr-HR" dirty="0"/>
              <a:t>Mali broj pružatelja socijalnih usluga na području KZŽ</a:t>
            </a:r>
          </a:p>
          <a:p>
            <a:r>
              <a:rPr lang="hr-HR" dirty="0"/>
              <a:t>Mali broj smještajnih kapaciteta, naročito sa uvjetima za brigu o palijativnim bolesnicima</a:t>
            </a:r>
          </a:p>
        </p:txBody>
      </p:sp>
    </p:spTree>
    <p:extLst>
      <p:ext uri="{BB962C8B-B14F-4D97-AF65-F5344CB8AC3E}">
        <p14:creationId xmlns:p14="http://schemas.microsoft.com/office/powerpoint/2010/main" val="194056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" y="387036"/>
            <a:ext cx="9942990" cy="926860"/>
          </a:xfrm>
        </p:spPr>
        <p:txBody>
          <a:bodyPr>
            <a:normAutofit fontScale="90000"/>
          </a:bodyPr>
          <a:lstStyle/>
          <a:p>
            <a:r>
              <a:rPr lang="hr-HR" sz="4400" b="1" dirty="0"/>
              <a:t>Zaključak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9541" y="2346410"/>
            <a:ext cx="10018713" cy="3124201"/>
          </a:xfrm>
        </p:spPr>
        <p:txBody>
          <a:bodyPr/>
          <a:lstStyle/>
          <a:p>
            <a:r>
              <a:rPr lang="hr-HR" sz="2200" dirty="0"/>
              <a:t>Palijativna skrb dostupna je tek malom postotku bolesnika, po procjenama stručnjaka uspije ju dobiti 10-20% oboljelih od kroničnih neizlječivih bolesti čime Hrvatska uvelike zaostaje za europskim standardima     </a:t>
            </a:r>
          </a:p>
          <a:p>
            <a:r>
              <a:rPr lang="hr-HR" sz="2200" dirty="0"/>
              <a:t>Palijativna skrb je jedno od najvažnijih pitanja današnjice zbog čega je potrebno razgovarati i razmišljati o cjelovitim rješenjima na razini svih resora 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587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0321" y="1898965"/>
            <a:ext cx="10520585" cy="2147935"/>
          </a:xfrm>
        </p:spPr>
        <p:txBody>
          <a:bodyPr>
            <a:normAutofit/>
          </a:bodyPr>
          <a:lstStyle/>
          <a:p>
            <a:r>
              <a:rPr lang="hr-HR" sz="4400" b="1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134210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0034" y="287448"/>
            <a:ext cx="8836639" cy="1387444"/>
          </a:xfrm>
        </p:spPr>
        <p:txBody>
          <a:bodyPr>
            <a:normAutofit/>
          </a:bodyPr>
          <a:lstStyle/>
          <a:p>
            <a:r>
              <a:rPr lang="hr-HR" sz="4400" b="1" dirty="0"/>
              <a:t>Zdravstvena skrb i socijalni rad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11550" y="2032986"/>
            <a:ext cx="9883243" cy="3218024"/>
          </a:xfrm>
        </p:spPr>
        <p:txBody>
          <a:bodyPr>
            <a:normAutofit/>
          </a:bodyPr>
          <a:lstStyle/>
          <a:p>
            <a:r>
              <a:rPr lang="hr-HR" sz="2200" dirty="0"/>
              <a:t>Zdravstvena skrb i socijalni rad dijele mnoge zajedničke vrijednosti</a:t>
            </a:r>
          </a:p>
          <a:p>
            <a:pPr lvl="1"/>
            <a:r>
              <a:rPr lang="hr-HR" sz="1800" dirty="0"/>
              <a:t>pomažu ljudima s teškoćama</a:t>
            </a:r>
          </a:p>
          <a:p>
            <a:pPr lvl="1"/>
            <a:r>
              <a:rPr lang="hr-HR" sz="1800" dirty="0"/>
              <a:t> pristupaju ljudima s poštovanjem, dostojanstvom i povjerenjem</a:t>
            </a:r>
          </a:p>
          <a:p>
            <a:r>
              <a:rPr lang="hr-HR" sz="2200" b="1" dirty="0"/>
              <a:t>Zdravstvena skrb </a:t>
            </a:r>
            <a:r>
              <a:rPr lang="hr-HR" sz="2200" dirty="0"/>
              <a:t>– fokus na zdravlju</a:t>
            </a:r>
          </a:p>
          <a:p>
            <a:r>
              <a:rPr lang="hr-HR" sz="2200" b="1" dirty="0"/>
              <a:t>Socijalni rad </a:t>
            </a:r>
            <a:r>
              <a:rPr lang="hr-HR" sz="2200" dirty="0"/>
              <a:t>- fokus na socijalnom odnosu </a:t>
            </a:r>
          </a:p>
          <a:p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72976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15736" y="2308194"/>
            <a:ext cx="9697165" cy="3558452"/>
          </a:xfrm>
        </p:spPr>
        <p:txBody>
          <a:bodyPr/>
          <a:lstStyle/>
          <a:p>
            <a:r>
              <a:rPr lang="hr-HR" sz="2200" dirty="0"/>
              <a:t>Socijalni radnik – poveznica - palijativne skrbi, zdravstvenog sustava i socijalne skrbi</a:t>
            </a:r>
          </a:p>
          <a:p>
            <a:r>
              <a:rPr lang="hr-HR" sz="2200" dirty="0"/>
              <a:t> Iz prakse je poznato da zdravstvene ustanove-bolnice  koje zbrinjavaju tako teške bolesnike rijetko imaju zaposlene socijalne radnike koji bi bolesnika, članove obitelji uputili gdje i kome bi se mogli obratiti  za pomoć po završetku  bolničkog liječenja</a:t>
            </a:r>
          </a:p>
          <a:p>
            <a:endParaRPr lang="hr-HR" sz="2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74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06406" y="2146726"/>
            <a:ext cx="10018713" cy="3554995"/>
          </a:xfrm>
        </p:spPr>
        <p:txBody>
          <a:bodyPr>
            <a:normAutofit/>
          </a:bodyPr>
          <a:lstStyle/>
          <a:p>
            <a:r>
              <a:rPr lang="hr-HR" altLang="sr-Latn-RS" sz="2200" dirty="0"/>
              <a:t>Palijativnu skrb treba izvoditi na uljudan, otvoren i osjetljiv način, sa osjetljivošću na osobne, kulturne i vjerske vrijednosti, vjerovanja i prakse</a:t>
            </a:r>
          </a:p>
          <a:p>
            <a:r>
              <a:rPr lang="hr-HR" altLang="sr-Latn-RS" sz="2200" dirty="0"/>
              <a:t>Psihosocijalni aspekti i pružanje psihološke podrške pacijentima i obiteljima ključni su dio palijativne skrbi</a:t>
            </a:r>
          </a:p>
          <a:p>
            <a:pPr marL="0" indent="0">
              <a:buNone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79014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4109" y="513785"/>
            <a:ext cx="10018713" cy="1752599"/>
          </a:xfrm>
        </p:spPr>
        <p:txBody>
          <a:bodyPr>
            <a:normAutofit/>
          </a:bodyPr>
          <a:lstStyle/>
          <a:p>
            <a:r>
              <a:rPr lang="hr-HR" sz="4400" b="1" dirty="0"/>
              <a:t>Korisnici u sustavu socijalne skrbi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0279" y="1982710"/>
            <a:ext cx="10018713" cy="3977112"/>
          </a:xfrm>
        </p:spPr>
        <p:txBody>
          <a:bodyPr>
            <a:normAutofit/>
          </a:bodyPr>
          <a:lstStyle/>
          <a:p>
            <a:r>
              <a:rPr lang="hr-HR" sz="2200" dirty="0"/>
              <a:t>Sustav socijalne skrbi ne koristi termin palijativni bolesnici, međutim to su često neki od korisnika :</a:t>
            </a:r>
          </a:p>
          <a:p>
            <a:pPr marL="457200" indent="-457200">
              <a:buAutoNum type="arabicPeriod"/>
            </a:pPr>
            <a:r>
              <a:rPr lang="hr-HR" sz="2200" dirty="0"/>
              <a:t>Osoba koja zbog starosti ili nemoći ne može samostalno skrbiti o osnovnim životnim potrebama (može se raditi i o palijativnim bolesniku) – potrebno je da se obrati (putem člana obitelji ukoliko ne može sama) u nadležni CZSS</a:t>
            </a:r>
          </a:p>
          <a:p>
            <a:pPr marL="457200" indent="-457200">
              <a:buAutoNum type="arabicPeriod"/>
            </a:pPr>
            <a:r>
              <a:rPr lang="hr-HR" sz="2200" dirty="0"/>
              <a:t>Dijete s teškim, </a:t>
            </a:r>
            <a:r>
              <a:rPr lang="hr-HR" sz="2200" dirty="0" err="1"/>
              <a:t>neizliječivim</a:t>
            </a:r>
            <a:r>
              <a:rPr lang="hr-HR" sz="2200" dirty="0"/>
              <a:t> oboljenjem</a:t>
            </a:r>
          </a:p>
          <a:p>
            <a:r>
              <a:rPr lang="hr-HR" sz="2200" dirty="0"/>
              <a:t>Socijalni radnik na temelju prikupljenih podataka donosi stručnu procjenu o priznavanju nekog </a:t>
            </a:r>
            <a:r>
              <a:rPr lang="hr-HR" sz="2200" u="sng" dirty="0"/>
              <a:t>prava</a:t>
            </a:r>
            <a:r>
              <a:rPr lang="hr-HR" sz="2200" dirty="0"/>
              <a:t> iz sustava socijalne skrbi ili </a:t>
            </a:r>
            <a:r>
              <a:rPr lang="hr-HR" sz="2200" u="sng" dirty="0"/>
              <a:t>socijalne usluge</a:t>
            </a:r>
          </a:p>
          <a:p>
            <a:endParaRPr lang="hr-HR" sz="2200" u="sng" dirty="0"/>
          </a:p>
        </p:txBody>
      </p:sp>
    </p:spTree>
    <p:extLst>
      <p:ext uri="{BB962C8B-B14F-4D97-AF65-F5344CB8AC3E}">
        <p14:creationId xmlns:p14="http://schemas.microsoft.com/office/powerpoint/2010/main" val="424042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4109" y="513785"/>
            <a:ext cx="10018713" cy="1752599"/>
          </a:xfrm>
        </p:spPr>
        <p:txBody>
          <a:bodyPr>
            <a:normAutofit/>
          </a:bodyPr>
          <a:lstStyle/>
          <a:p>
            <a:r>
              <a:rPr lang="pt-BR" sz="3600" b="1" dirty="0"/>
              <a:t>Prava iz sustava socijalne skrbi: </a:t>
            </a:r>
            <a:endParaRPr lang="hr-HR" sz="3600" dirty="0"/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E275AB80-5227-4E6E-AAD1-CE4071438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587732"/>
              </p:ext>
            </p:extLst>
          </p:nvPr>
        </p:nvGraphicFramePr>
        <p:xfrm>
          <a:off x="1140279" y="1982710"/>
          <a:ext cx="10018713" cy="397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099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D30CC2-8590-4E69-853E-E1ADE530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Zajamčena minimalna naknada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D3C1DEF-7172-4B42-8F0A-5FB3F649F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predviđena je za osobe koje nemaju sredstava za uzdržavanje do visine iznosa zajamčene minimalne naknade , a nisu ih u mogućnosti ostvariti radom, prodajom imovine, davanjem u zakup ili najam imovine, kao ni obveznika uzdržavanja. </a:t>
            </a:r>
          </a:p>
          <a:p>
            <a:r>
              <a:rPr lang="hr-HR" dirty="0"/>
              <a:t>Visina pomoći ovisi o broju članova kućanstva, starosnoj dobi, samohranosti. Iznos zajamčene minimalne naknade za kućanstvo ne može biti veći od bruto iznosa minimalne plaće u Republici Hrvatskoj.  </a:t>
            </a:r>
          </a:p>
          <a:p>
            <a:r>
              <a:rPr lang="hr-HR" dirty="0"/>
              <a:t>priznaje se od dana podnošenja zahtjeva, odnosno od dana pokretanja postupka po službenoj dužnosti, a isplaćuje se mjesečno.</a:t>
            </a:r>
          </a:p>
        </p:txBody>
      </p:sp>
    </p:spTree>
    <p:extLst>
      <p:ext uri="{BB962C8B-B14F-4D97-AF65-F5344CB8AC3E}">
        <p14:creationId xmlns:p14="http://schemas.microsoft.com/office/powerpoint/2010/main" val="56521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023ED8-75F6-4E7E-93D8-A72DED5C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Jednokratna naknada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27A7AAC-96E8-4286-A4D0-FA57EC45A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u slučaju trenutnih materijalnih teškoća zbog specifičnih potreba, (npr. rođenje djeteta, školovanje djeteta, bolest ili smrt člana obitelji, elementarne nepogode, nabavke osnovnih predmeta u kućanstvu, nužne odjeće i obuće itd.). Ova se pomoć može odobriti do iznosa koji podmiruje potrebu za koju je odobrena, a najviše do iznosa pet osnovica za izračun iznosa drugih prava u tijeku kalendarske godine za samca odnosno sedam osnovica za kućanstvo. </a:t>
            </a:r>
          </a:p>
          <a:p>
            <a:r>
              <a:rPr lang="hr-HR" dirty="0"/>
              <a:t>Odobrava se u novcu ili naravi. </a:t>
            </a:r>
          </a:p>
          <a:p>
            <a:r>
              <a:rPr lang="hr-HR" dirty="0"/>
              <a:t>U osobito opravdanim slučajevima moguće je priznati uvećanu jednokratnu naknadu uz prethodnu suglasnost Ministarstva a najviše do iznosa 10.000,00 kn. </a:t>
            </a:r>
          </a:p>
        </p:txBody>
      </p:sp>
    </p:spTree>
    <p:extLst>
      <p:ext uri="{BB962C8B-B14F-4D97-AF65-F5344CB8AC3E}">
        <p14:creationId xmlns:p14="http://schemas.microsoft.com/office/powerpoint/2010/main" val="175478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476</TotalTime>
  <Words>1440</Words>
  <Application>Microsoft Office PowerPoint</Application>
  <PresentationFormat>Široki zaslon</PresentationFormat>
  <Paragraphs>89</Paragraphs>
  <Slides>23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7" baseType="lpstr">
      <vt:lpstr>Adobe Caslon Pro</vt:lpstr>
      <vt:lpstr>Arial</vt:lpstr>
      <vt:lpstr>Gill Sans MT</vt:lpstr>
      <vt:lpstr>Galerija</vt:lpstr>
      <vt:lpstr>Palijativna skrb i sustav socijalne skrbi</vt:lpstr>
      <vt:lpstr>Palijativna skrb i socijalni rad</vt:lpstr>
      <vt:lpstr>Zdravstvena skrb i socijalni rad </vt:lpstr>
      <vt:lpstr>PowerPoint prezentacija</vt:lpstr>
      <vt:lpstr>PowerPoint prezentacija</vt:lpstr>
      <vt:lpstr>Korisnici u sustavu socijalne skrbi </vt:lpstr>
      <vt:lpstr>Prava iz sustava socijalne skrbi: </vt:lpstr>
      <vt:lpstr>Zajamčena minimalna naknada </vt:lpstr>
      <vt:lpstr>Jednokratna naknada</vt:lpstr>
      <vt:lpstr>Doplatak za pomoć i njegu </vt:lpstr>
      <vt:lpstr>Osobna invalidnina </vt:lpstr>
      <vt:lpstr>Status roditelja njegovatelja ili njegovatelja</vt:lpstr>
      <vt:lpstr>Status roditelja njegovatelja ili njegovatelja</vt:lpstr>
      <vt:lpstr>PowerPoint prezentacija</vt:lpstr>
      <vt:lpstr>Socijalne usluge</vt:lpstr>
      <vt:lpstr>Savjetovanje i pomaganje pojedincu</vt:lpstr>
      <vt:lpstr>Savjetovanje i pomaganje obitelji</vt:lpstr>
      <vt:lpstr>Pomoć u kući</vt:lpstr>
      <vt:lpstr>Usluga smještaja</vt:lpstr>
      <vt:lpstr>Usluga dnevnog boravka</vt:lpstr>
      <vt:lpstr>PowerPoint prezentacija</vt:lpstr>
      <vt:lpstr>Zaključak 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Psihosocijalni aspekti palijativne skrbi</dc:title>
  <dc:creator>Luka Bunjevac</dc:creator>
  <cp:lastModifiedBy>Tanja Cujzek</cp:lastModifiedBy>
  <cp:revision>38</cp:revision>
  <cp:lastPrinted>2019-10-11T11:13:48Z</cp:lastPrinted>
  <dcterms:created xsi:type="dcterms:W3CDTF">2017-10-02T13:05:30Z</dcterms:created>
  <dcterms:modified xsi:type="dcterms:W3CDTF">2019-10-11T11:14:10Z</dcterms:modified>
</cp:coreProperties>
</file>