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84" r:id="rId3"/>
    <p:sldId id="367" r:id="rId4"/>
    <p:sldId id="339" r:id="rId5"/>
    <p:sldId id="386" r:id="rId6"/>
    <p:sldId id="372" r:id="rId7"/>
    <p:sldId id="387" r:id="rId8"/>
    <p:sldId id="371" r:id="rId9"/>
    <p:sldId id="365" r:id="rId10"/>
    <p:sldId id="364" r:id="rId11"/>
    <p:sldId id="366" r:id="rId12"/>
    <p:sldId id="376" r:id="rId13"/>
    <p:sldId id="360" r:id="rId14"/>
    <p:sldId id="373" r:id="rId15"/>
    <p:sldId id="380" r:id="rId16"/>
    <p:sldId id="385" r:id="rId17"/>
    <p:sldId id="377" r:id="rId18"/>
    <p:sldId id="382" r:id="rId19"/>
    <p:sldId id="379" r:id="rId20"/>
    <p:sldId id="378" r:id="rId21"/>
    <p:sldId id="375" r:id="rId22"/>
    <p:sldId id="383" r:id="rId23"/>
    <p:sldId id="275" r:id="rId24"/>
  </p:sldIdLst>
  <p:sldSz cx="10150475" cy="7616825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9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 01" initials="a0" lastIdx="1" clrIdx="0">
    <p:extLst>
      <p:ext uri="{19B8F6BF-5375-455C-9EA6-DF929625EA0E}">
        <p15:presenceInfo xmlns:p15="http://schemas.microsoft.com/office/powerpoint/2012/main" userId="e7befc61e32915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75" autoAdjust="0"/>
    <p:restoredTop sz="82278" autoAdjust="0"/>
  </p:normalViewPr>
  <p:slideViewPr>
    <p:cSldViewPr snapToGrid="0">
      <p:cViewPr varScale="1">
        <p:scale>
          <a:sx n="85" d="100"/>
          <a:sy n="85" d="100"/>
        </p:scale>
        <p:origin x="1692" y="84"/>
      </p:cViewPr>
      <p:guideLst>
        <p:guide orient="horz" pos="2399"/>
        <p:guide pos="3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0C516C7-AC29-44FD-85EB-1FA1432682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F0029B-BB16-45CA-B7B3-FF6B92084E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84E25C72-DE4A-4B53-8494-F7AB306106DE}" type="datetimeFigureOut">
              <a:rPr lang="sr-Latn-CS"/>
              <a:pPr>
                <a:defRPr/>
              </a:pPr>
              <a:t>21.1.2022.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61CB11-95C4-486F-994B-FDBADDBE36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45BA97-A093-45C1-85DD-172CB312CD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ADD0F5-421E-4BD1-8438-F0E010CB969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49220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01.99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2.15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14 1,'-6'0,"-1"0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2.34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2.519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13,'0'-5,"0"-3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4.13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1,'0'5,"5"8,8 1,11 3,13 0,16 1,10-1,15 0,32 4,45 8,-4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4.54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1,'6'0,"1"0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5.240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0,'6'0,"1"0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5.446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6.08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13 13,'-6'-5,"-1"-2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6.33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13 0,'-6'0,"-1"0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1.086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0,'0'5,"0"2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02.00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3.26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1,'0'5,"0"2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3.56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0,'5'5,"2"2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21.500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22.04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8.67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0,'5'0,"2"0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02.61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1,'6'0,"1"0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09.85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13 0,'-6'5,"-1"2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0.28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88 1,'0'5,"0"8,0 6,0 5,-6 10,-1 4,-5 1,-5-7,-7-7,3-10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0.519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0.73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1.62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0,'5'0,"2"0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20T10:54:11.97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77B29-0BB2-40C1-86DB-D664A6B36C4A}" type="datetimeFigureOut">
              <a:rPr lang="hr-HR" smtClean="0"/>
              <a:pPr/>
              <a:t>21.1.2022.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62B5E-655A-43A1-9B7A-4F7C5257398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2163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62B5E-655A-43A1-9B7A-4F7C5257398D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8305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662B5E-655A-43A1-9B7A-4F7C5257398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098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62B5E-655A-43A1-9B7A-4F7C5257398D}" type="slidenum">
              <a:rPr lang="hr-HR" smtClean="0"/>
              <a:pPr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9899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662B5E-655A-43A1-9B7A-4F7C5257398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9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662B5E-655A-43A1-9B7A-4F7C5257398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254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662B5E-655A-43A1-9B7A-4F7C5257398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91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662B5E-655A-43A1-9B7A-4F7C5257398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547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662B5E-655A-43A1-9B7A-4F7C5257398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1541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62B5E-655A-43A1-9B7A-4F7C5257398D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2600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662B5E-655A-43A1-9B7A-4F7C5257398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158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662B5E-655A-43A1-9B7A-4F7C5257398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4979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85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662B5E-655A-43A1-9B7A-4F7C5257398D}" type="slidenum"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85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039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D:\nicks computer\new global series again!!!\global09\global09_title.jpg">
            <a:extLst>
              <a:ext uri="{FF2B5EF4-FFF2-40B4-BE49-F238E27FC236}">
                <a16:creationId xmlns:a16="http://schemas.microsoft.com/office/drawing/2014/main" id="{88E220D3-E43D-424A-A754-49C827989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10150475" cy="760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1" y="3919989"/>
            <a:ext cx="9753600" cy="2350182"/>
          </a:xfrm>
          <a:prstGeom prst="rect">
            <a:avLst/>
          </a:prstGeom>
        </p:spPr>
        <p:txBody>
          <a:bodyPr anchor="t"/>
          <a:lstStyle>
            <a:lvl1pPr algn="l"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E5FD3-B290-417A-BAAE-6EF72E949B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7213600"/>
            <a:ext cx="1295400" cy="403225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buFontTx/>
              <a:buNone/>
              <a:defRPr sz="240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2B084-1883-499E-BC05-82E754E71A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971800" y="7199313"/>
            <a:ext cx="7178675" cy="417512"/>
          </a:xfrm>
          <a:prstGeom prst="rect">
            <a:avLst/>
          </a:prstGeom>
        </p:spPr>
        <p:txBody>
          <a:bodyPr/>
          <a:lstStyle>
            <a:lvl1pPr algn="r" eaLnBrk="1" hangingPunct="1">
              <a:spcBef>
                <a:spcPct val="0"/>
              </a:spcBef>
              <a:buFontTx/>
              <a:buNone/>
              <a:defRPr sz="240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6167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" y="1522395"/>
            <a:ext cx="9768115" cy="59089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553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286" y="2366153"/>
            <a:ext cx="8627904" cy="163268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571" y="4316201"/>
            <a:ext cx="7105333" cy="1946522"/>
          </a:xfrm>
        </p:spPr>
        <p:txBody>
          <a:bodyPr/>
          <a:lstStyle>
            <a:lvl1pPr marL="0" indent="0" algn="ctr">
              <a:buNone/>
              <a:defRPr/>
            </a:lvl1pPr>
            <a:lvl2pPr marL="507538" indent="0" algn="ctr">
              <a:buNone/>
              <a:defRPr/>
            </a:lvl2pPr>
            <a:lvl3pPr marL="1015075" indent="0" algn="ctr">
              <a:buNone/>
              <a:defRPr/>
            </a:lvl3pPr>
            <a:lvl4pPr marL="1522613" indent="0" algn="ctr">
              <a:buNone/>
              <a:defRPr/>
            </a:lvl4pPr>
            <a:lvl5pPr marL="2030151" indent="0" algn="ctr">
              <a:buNone/>
              <a:defRPr/>
            </a:lvl5pPr>
            <a:lvl6pPr marL="2537689" indent="0" algn="ctr">
              <a:buNone/>
              <a:defRPr/>
            </a:lvl6pPr>
            <a:lvl7pPr marL="3045226" indent="0" algn="ctr">
              <a:buNone/>
              <a:defRPr/>
            </a:lvl7pPr>
            <a:lvl8pPr marL="3552764" indent="0" algn="ctr">
              <a:buNone/>
              <a:defRPr/>
            </a:lvl8pPr>
            <a:lvl9pPr marL="4060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D237B-287C-47D3-A401-1F2274FF9A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08000" y="6935788"/>
            <a:ext cx="2368550" cy="52863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20E20-44AF-4229-8997-3E10B42C7F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935788"/>
            <a:ext cx="3213100" cy="52863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D9C37-CF21-476B-B938-4CA5374A27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73925" y="6935788"/>
            <a:ext cx="2368550" cy="528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3E97DE-17D0-49C0-BA0C-6DD9E6D8806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5789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524" y="305026"/>
            <a:ext cx="9135428" cy="126947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AD682-3354-4B52-926F-774DFE4F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08000" y="6935788"/>
            <a:ext cx="2368550" cy="52863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0F3EB-4C52-447E-9349-2C936EE808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935788"/>
            <a:ext cx="3213100" cy="52863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74B34-5E6C-4841-8233-25762B1EB5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73925" y="6935788"/>
            <a:ext cx="2368550" cy="528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506C2B-93B4-46A9-AB7F-F72DC17BB87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093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63B2BF82-A3F9-4A90-932E-E33D4AA07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"/>
            <a:ext cx="10150475" cy="755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5A30F02B-F749-413D-A25A-4F5DD2E0E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1938" y="1752600"/>
            <a:ext cx="9652000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5DC29C-480E-4D99-A41E-5FD5AC5F5002}"/>
              </a:ext>
            </a:extLst>
          </p:cNvPr>
          <p:cNvSpPr txBox="1">
            <a:spLocks/>
          </p:cNvSpPr>
          <p:nvPr/>
        </p:nvSpPr>
        <p:spPr>
          <a:xfrm>
            <a:off x="0" y="609600"/>
            <a:ext cx="8432800" cy="508000"/>
          </a:xfrm>
          <a:prstGeom prst="rect">
            <a:avLst/>
          </a:prstGeom>
        </p:spPr>
        <p:txBody>
          <a:bodyPr tIns="18000" bIns="18000"/>
          <a:lstStyle>
            <a:lvl1pPr algn="l">
              <a:defRPr sz="2800" b="1" baseline="0">
                <a:ln w="3175" cap="sq" cmpd="sng"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47000"/>
                    </a:srgbClr>
                  </a:outerShdw>
                </a:effectLst>
              </a:defRPr>
            </a:lvl1pPr>
          </a:lstStyle>
          <a:p>
            <a:pPr defTabSz="1016000">
              <a:defRPr/>
            </a:pPr>
            <a:endParaRPr lang="hr-HR" kern="0" dirty="0"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</p:sldLayoutIdLst>
  <p:txStyles>
    <p:titleStyle>
      <a:lvl1pPr algn="l" defTabSz="101600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1600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2pPr>
      <a:lvl3pPr algn="l" defTabSz="101600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3pPr>
      <a:lvl4pPr algn="l" defTabSz="101600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4pPr>
      <a:lvl5pPr algn="l" defTabSz="101600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5pPr>
      <a:lvl6pPr marL="4572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6pPr>
      <a:lvl7pPr marL="9144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7pPr>
      <a:lvl8pPr marL="13716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8pPr>
      <a:lvl9pPr marL="18288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1016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defTabSz="1016000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268413" indent="-252413" algn="l" defTabSz="1016000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776413" indent="-254000" algn="l" defTabSz="1016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4413" indent="-254000" algn="l" defTabSz="1016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416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1988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6560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1132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8.png"/><Relationship Id="rId21" Type="http://schemas.openxmlformats.org/officeDocument/2006/relationships/image" Target="../media/image19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32.png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8.xml"/><Relationship Id="rId16" Type="http://schemas.openxmlformats.org/officeDocument/2006/relationships/customXml" Target="../ink/ink8.xml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2.xml"/><Relationship Id="rId11" Type="http://schemas.openxmlformats.org/officeDocument/2006/relationships/customXml" Target="../ink/ink5.xml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7.png"/><Relationship Id="rId40" Type="http://schemas.openxmlformats.org/officeDocument/2006/relationships/customXml" Target="../ink/ink20.xml"/><Relationship Id="rId45" Type="http://schemas.openxmlformats.org/officeDocument/2006/relationships/image" Target="../media/image31.png"/><Relationship Id="rId5" Type="http://schemas.openxmlformats.org/officeDocument/2006/relationships/image" Target="../media/image12.png"/><Relationship Id="rId15" Type="http://schemas.openxmlformats.org/officeDocument/2006/relationships/customXml" Target="../ink/ink7.xml"/><Relationship Id="rId23" Type="http://schemas.openxmlformats.org/officeDocument/2006/relationships/image" Target="../media/image20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image" Target="../media/image14.png"/><Relationship Id="rId19" Type="http://schemas.openxmlformats.org/officeDocument/2006/relationships/image" Target="../media/image18.png"/><Relationship Id="rId31" Type="http://schemas.openxmlformats.org/officeDocument/2006/relationships/image" Target="../media/image24.png"/><Relationship Id="rId44" Type="http://schemas.openxmlformats.org/officeDocument/2006/relationships/customXml" Target="../ink/ink22.xml"/><Relationship Id="rId4" Type="http://schemas.openxmlformats.org/officeDocument/2006/relationships/customXml" Target="../ink/ink1.xml"/><Relationship Id="rId9" Type="http://schemas.openxmlformats.org/officeDocument/2006/relationships/customXml" Target="../ink/ink4.xml"/><Relationship Id="rId14" Type="http://schemas.openxmlformats.org/officeDocument/2006/relationships/image" Target="../media/image16.png"/><Relationship Id="rId22" Type="http://schemas.openxmlformats.org/officeDocument/2006/relationships/customXml" Target="../ink/ink11.xml"/><Relationship Id="rId27" Type="http://schemas.openxmlformats.org/officeDocument/2006/relationships/image" Target="../media/image22.png"/><Relationship Id="rId30" Type="http://schemas.openxmlformats.org/officeDocument/2006/relationships/customXml" Target="../ink/ink15.xml"/><Relationship Id="rId35" Type="http://schemas.openxmlformats.org/officeDocument/2006/relationships/image" Target="../media/image26.png"/><Relationship Id="rId43" Type="http://schemas.openxmlformats.org/officeDocument/2006/relationships/image" Target="../media/image30.png"/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12" Type="http://schemas.openxmlformats.org/officeDocument/2006/relationships/image" Target="../media/image15.png"/><Relationship Id="rId17" Type="http://schemas.openxmlformats.org/officeDocument/2006/relationships/image" Target="../media/image17.png"/><Relationship Id="rId25" Type="http://schemas.openxmlformats.org/officeDocument/2006/relationships/image" Target="../media/image21.png"/><Relationship Id="rId33" Type="http://schemas.openxmlformats.org/officeDocument/2006/relationships/image" Target="../media/image25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0" Type="http://schemas.openxmlformats.org/officeDocument/2006/relationships/customXml" Target="../ink/ink10.xml"/><Relationship Id="rId41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baif.h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D67F482-D916-4994-9300-DB1306F04399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83102" y="3085525"/>
            <a:ext cx="9753600" cy="2351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br>
              <a:rPr lang="hr-HR" altLang="sr-Latn-RS" b="1" dirty="0"/>
            </a:br>
            <a:r>
              <a:rPr lang="hr-HR" altLang="sr-Latn-RS" sz="3600" b="1" dirty="0"/>
              <a:t>Gospodarstvo, poljoprivreda, turizam, promet i komunalna infrastruktura</a:t>
            </a:r>
            <a:br>
              <a:rPr lang="hr-HR" altLang="sr-Latn-RS" sz="3600" b="1" dirty="0"/>
            </a:br>
            <a:r>
              <a:rPr lang="hr-HR" altLang="sr-Latn-RS" sz="3600" b="1" dirty="0"/>
              <a:t> - realizirano u 2021. godini -</a:t>
            </a:r>
            <a:br>
              <a:rPr lang="hr-HR" altLang="sr-Latn-RS" sz="3600" dirty="0"/>
            </a:br>
            <a:br>
              <a:rPr lang="hr-HR" altLang="sr-Latn-RS" dirty="0"/>
            </a:br>
            <a:r>
              <a:rPr lang="hr-HR" altLang="sr-Latn-RS" sz="3200" dirty="0"/>
              <a:t> 21. siječanj 2022.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>
            <a:extLst>
              <a:ext uri="{FF2B5EF4-FFF2-40B4-BE49-F238E27FC236}">
                <a16:creationId xmlns:a16="http://schemas.microsoft.com/office/drawing/2014/main" id="{38998C69-FBEB-49FB-90FF-67E4DAE502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38150" y="1647826"/>
            <a:ext cx="9136063" cy="54271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hr-HR" altLang="sr-Latn-RS" sz="2400" dirty="0">
                <a:solidFill>
                  <a:srgbClr val="C00000"/>
                </a:solidFill>
                <a:latin typeface="+mn-lt"/>
              </a:rPr>
              <a:t>Mjere razvoja poljoprivredne proizvodnje 2021.</a:t>
            </a:r>
            <a:br>
              <a:rPr lang="hr-HR" altLang="sr-Latn-RS" sz="2400" dirty="0">
                <a:solidFill>
                  <a:srgbClr val="C00000"/>
                </a:solidFill>
                <a:latin typeface="+mn-lt"/>
              </a:rPr>
            </a:br>
            <a:r>
              <a:rPr lang="hr-HR" altLang="sr-Latn-RS" sz="3552" dirty="0">
                <a:solidFill>
                  <a:srgbClr val="C00000"/>
                </a:solidFill>
                <a:latin typeface="+mn-lt"/>
              </a:rPr>
              <a:t>             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937E2D8-0DDC-4DDB-932D-FB5E2914106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41325" y="2190542"/>
            <a:ext cx="9191625" cy="4799221"/>
          </a:xfrm>
        </p:spPr>
        <p:txBody>
          <a:bodyPr/>
          <a:lstStyle/>
          <a:p>
            <a:pPr marL="901700" lvl="0" indent="-342900" defTabSz="914400">
              <a:buFont typeface="Wingdings" pitchFamily="2" charset="2"/>
              <a:buChar char="Ø"/>
              <a:defRPr/>
            </a:pPr>
            <a:endParaRPr lang="hr-HR" altLang="sr-Latn-RS" sz="2000" b="1" dirty="0">
              <a:solidFill>
                <a:srgbClr val="000000"/>
              </a:solidFill>
              <a:latin typeface="Cambria" pitchFamily="18" charset="0"/>
            </a:endParaRP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r>
              <a:rPr lang="hr-HR" altLang="sr-Latn-RS" sz="2000" b="1" dirty="0">
                <a:latin typeface="Cambria" pitchFamily="18" charset="0"/>
              </a:rPr>
              <a:t>Osigurana sredstva u iznosu od 2.200.000,00 kuna</a:t>
            </a: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endParaRPr lang="hr-HR" altLang="sr-Latn-RS" sz="2000" b="1" dirty="0">
              <a:latin typeface="Cambria" pitchFamily="18" charset="0"/>
            </a:endParaRPr>
          </a:p>
          <a:p>
            <a:pPr marL="844550" lvl="0" indent="-285750" defTabSz="914400">
              <a:buFont typeface="Wingdings" panose="05000000000000000000" pitchFamily="2" charset="2"/>
              <a:buChar char="Ø"/>
              <a:defRPr/>
            </a:pPr>
            <a:r>
              <a:rPr lang="hr-HR" altLang="sr-Latn-RS" sz="2000" b="1" dirty="0">
                <a:latin typeface="Cambria" pitchFamily="18" charset="0"/>
              </a:rPr>
              <a:t>272</a:t>
            </a:r>
            <a:r>
              <a:rPr lang="hr-HR" altLang="sr-Latn-RS" sz="2000" b="1" u="sng" dirty="0">
                <a:latin typeface="Cambria" pitchFamily="18" charset="0"/>
              </a:rPr>
              <a:t> </a:t>
            </a:r>
            <a:r>
              <a:rPr lang="hr-HR" altLang="sr-Latn-RS" sz="2000" b="1" dirty="0">
                <a:latin typeface="Cambria" pitchFamily="18" charset="0"/>
              </a:rPr>
              <a:t>zahtjeva za dodjelom potpore </a:t>
            </a:r>
          </a:p>
          <a:p>
            <a:pPr marL="844550" lvl="0" indent="-285750" defTabSz="914400">
              <a:buFont typeface="Wingdings" panose="05000000000000000000" pitchFamily="2" charset="2"/>
              <a:buChar char="Ø"/>
              <a:defRPr/>
            </a:pPr>
            <a:r>
              <a:rPr lang="hr-HR" altLang="sr-Latn-RS" sz="2000" b="1" u="sng" dirty="0">
                <a:latin typeface="Cambria" pitchFamily="18" charset="0"/>
              </a:rPr>
              <a:t>210 </a:t>
            </a:r>
            <a:r>
              <a:rPr lang="hr-HR" altLang="sr-Latn-RS" sz="2000" b="1" dirty="0">
                <a:latin typeface="Cambria" pitchFamily="18" charset="0"/>
              </a:rPr>
              <a:t>odobrenih korisnika potpore</a:t>
            </a:r>
          </a:p>
          <a:p>
            <a:pPr marL="844550" lvl="0" indent="-285750" defTabSz="914400">
              <a:buFont typeface="Wingdings" panose="05000000000000000000" pitchFamily="2" charset="2"/>
              <a:buChar char="Ø"/>
              <a:defRPr/>
            </a:pPr>
            <a:endParaRPr lang="hr-HR" altLang="sr-Latn-RS" sz="2000" b="1" dirty="0">
              <a:latin typeface="Cambria" pitchFamily="18" charset="0"/>
            </a:endParaRP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r>
              <a:rPr lang="hr-HR" altLang="sr-Latn-RS" sz="2000" b="1" dirty="0">
                <a:latin typeface="Cambria" pitchFamily="18" charset="0"/>
              </a:rPr>
              <a:t>Odobrena sredstva u iznosu 2.332.829,64 kuna</a:t>
            </a: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r>
              <a:rPr lang="hr-HR" altLang="sr-Latn-RS" sz="2000" b="1" dirty="0">
                <a:latin typeface="Cambria" pitchFamily="18" charset="0"/>
              </a:rPr>
              <a:t>Iskorištenost mjera odobrene iznosi 106 %</a:t>
            </a: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endParaRPr lang="hr-HR" altLang="sr-Latn-RS" sz="2000" b="1" dirty="0">
              <a:latin typeface="Cambria" pitchFamily="18" charset="0"/>
            </a:endParaRPr>
          </a:p>
          <a:p>
            <a:pPr marL="9017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hr-HR" altLang="sr-Latn-R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Dodijeljena sredstva u iznosu</a:t>
            </a:r>
            <a:r>
              <a:rPr lang="hr-HR" altLang="sr-Latn-RS" sz="2000" b="1" dirty="0">
                <a:latin typeface="Cambria" pitchFamily="18" charset="0"/>
              </a:rPr>
              <a:t> 2.100.425,13</a:t>
            </a:r>
            <a:r>
              <a:rPr kumimoji="0" lang="hr-HR" altLang="sr-Latn-R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kuna</a:t>
            </a:r>
          </a:p>
          <a:p>
            <a:pPr marL="9017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hr-HR" altLang="sr-Latn-R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Iskorištenost mjera dodijeljene potpore iznosi 95,5 %</a:t>
            </a:r>
          </a:p>
          <a:p>
            <a:pPr marL="9017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hr-HR" altLang="sr-Latn-R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558800" lvl="0" indent="0" defTabSz="914400">
              <a:buNone/>
              <a:defRPr/>
            </a:pPr>
            <a:endParaRPr lang="hr-HR" altLang="sr-Latn-RS" sz="2000" b="1" dirty="0">
              <a:solidFill>
                <a:srgbClr val="000000"/>
              </a:solidFill>
              <a:latin typeface="Cambria" pitchFamily="18" charset="0"/>
            </a:endParaRP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endParaRPr lang="hr-HR" altLang="sr-Latn-R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587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DDE00024-AAD6-4595-94B8-116F46F11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9514" y="1328031"/>
            <a:ext cx="8844922" cy="817473"/>
          </a:xfrm>
        </p:spPr>
        <p:txBody>
          <a:bodyPr/>
          <a:lstStyle/>
          <a:p>
            <a:pPr algn="ctr">
              <a:defRPr/>
            </a:pPr>
            <a:r>
              <a:rPr lang="hr-HR" altLang="sr-Latn-RS" sz="2800" dirty="0">
                <a:solidFill>
                  <a:srgbClr val="C00000"/>
                </a:solidFill>
                <a:latin typeface="+mn-lt"/>
              </a:rPr>
              <a:t>Sajmovi i manifestacije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E5BB7ED4-480B-4D1E-A8CA-E7DAA1026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33152" y="2784475"/>
            <a:ext cx="5215094" cy="4013200"/>
          </a:xfrm>
        </p:spPr>
        <p:txBody>
          <a:bodyPr/>
          <a:lstStyle/>
          <a:p>
            <a:pPr marL="0" lvl="0" indent="0" defTabSz="914400">
              <a:spcBef>
                <a:spcPct val="0"/>
              </a:spcBef>
              <a:buNone/>
            </a:pPr>
            <a:r>
              <a:rPr lang="hr-HR" sz="20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Uložena sredstva 313.142,41 </a:t>
            </a:r>
            <a:r>
              <a:rPr lang="hr-HR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kn</a:t>
            </a:r>
          </a:p>
          <a:p>
            <a:pPr marL="0" lvl="0" indent="0" defTabSz="914400">
              <a:spcBef>
                <a:spcPct val="0"/>
              </a:spcBef>
              <a:buNone/>
            </a:pPr>
            <a:endParaRPr lang="hr-HR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defTabSz="914400">
              <a:spcBef>
                <a:spcPct val="0"/>
              </a:spcBef>
            </a:pPr>
            <a:r>
              <a:rPr lang="hr-HR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Održane 4 manifestacije</a:t>
            </a:r>
          </a:p>
          <a:p>
            <a:pPr defTabSz="914400">
              <a:spcBef>
                <a:spcPct val="0"/>
              </a:spcBef>
            </a:pPr>
            <a:endParaRPr lang="hr-HR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defTabSz="914400">
              <a:spcBef>
                <a:spcPct val="0"/>
              </a:spcBef>
            </a:pPr>
            <a:r>
              <a:rPr lang="hr-HR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Sudjelovalo </a:t>
            </a:r>
            <a:r>
              <a:rPr lang="hr-HR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206 izlagača</a:t>
            </a:r>
          </a:p>
          <a:p>
            <a:pPr marL="285750" lvl="0" indent="-285750" algn="ctr" defTabSz="9144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r-HR" sz="2000" b="1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285750" lvl="0" indent="-285750" algn="ctr" defTabSz="9144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r-HR" sz="2000" b="1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285750" lvl="0" indent="-285750" algn="ctr" defTabSz="9144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r-HR" sz="2000" b="1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4" name="Picture 2" descr="Slikovni rezultat za 100% ZAGORS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3059">
            <a:off x="168119" y="5134044"/>
            <a:ext cx="3242265" cy="6099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Slikovni rezultat za logo Å¡truklijada 201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F594A122-8DD5-457B-9C90-04422D0952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978" y="5412562"/>
            <a:ext cx="2062593" cy="1385113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8" name="Slika 7" descr="53. sajam i izložba zagorskih vina - poziv vinarima">
            <a:extLst>
              <a:ext uri="{FF2B5EF4-FFF2-40B4-BE49-F238E27FC236}">
                <a16:creationId xmlns:a16="http://schemas.microsoft.com/office/drawing/2014/main" id="{872F459A-04D4-440F-A997-AC6D19FD5E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1200">
            <a:off x="7134155" y="5097238"/>
            <a:ext cx="2552697" cy="1258342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184945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27945" y="565484"/>
            <a:ext cx="7973405" cy="9384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hr-HR" sz="2400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  <a:t>Dodijeljena sredstva i potpore u prometu, komunalnoj infrastrukturi i vodoopskrbi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zervirano mjesto sadržaja 1"/>
          <p:cNvSpPr txBox="1">
            <a:spLocks/>
          </p:cNvSpPr>
          <p:nvPr/>
        </p:nvSpPr>
        <p:spPr bwMode="auto">
          <a:xfrm>
            <a:off x="938659" y="6300316"/>
            <a:ext cx="8393057" cy="21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29" tIns="38064" rIns="76129" bIns="38064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285499" marR="0" lvl="0" indent="-285499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Char char="q"/>
              <a:tabLst/>
              <a:defRPr/>
            </a:pPr>
            <a:endParaRPr kumimoji="0" lang="hr-HR" sz="1998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32428"/>
              </p:ext>
            </p:extLst>
          </p:nvPr>
        </p:nvGraphicFramePr>
        <p:xfrm>
          <a:off x="1377244" y="1401427"/>
          <a:ext cx="7084293" cy="5827720"/>
        </p:xfrm>
        <a:graphic>
          <a:graphicData uri="http://schemas.openxmlformats.org/drawingml/2006/table">
            <a:tbl>
              <a:tblPr lastRow="1"/>
              <a:tblGrid>
                <a:gridCol w="5378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006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Provedena aktivnost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Ukupan iznos (u kn)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02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H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Sufinanciranje programa JLS iz područja prometne i komunalne infrastrukture (uređenje prilaznih cesta u naseljima gdje žive osobe s invaliditetom)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102.210,00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19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Sufinanciranje programa vodoopskrbe i odvodnje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543.527,92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79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Radovi i stručni nadzor na kapitalnim projektima - sanacija 5 klizišta  sufinancirani u iznosu 55% od strane Hrvatskih voda i 45 % ŽUC KZŽ: Poljanica Bistrička, </a:t>
                      </a:r>
                      <a:r>
                        <a:rPr lang="hr-HR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Klokovec</a:t>
                      </a:r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hr-HR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Hruševec</a:t>
                      </a:r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Razdrto Tuheljsko i </a:t>
                      </a:r>
                      <a:r>
                        <a:rPr lang="hr-HR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Gorjakovo</a:t>
                      </a:r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– IZVOR: Hrvatske vode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2.875.518,25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02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Naknada štete fizičkim osobama za sanaciju šteta od elementarnih nepogoda (požar – 5, olujno nevrijeme – 1, posljedica urušavanja - 1) na 5 stambenih i 2 gospodarska objekta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45.998,78 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120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Sufinanciranje projektne dokumentacije za "Lepoglavsku spojnicu"</a:t>
                      </a:r>
                    </a:p>
                    <a:p>
                      <a:pPr algn="just" rtl="0" fontAlgn="ctr"/>
                      <a:endParaRPr lang="hr-H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40.325,17</a:t>
                      </a:r>
                    </a:p>
                    <a:p>
                      <a:pPr algn="r" rtl="0" fontAlgn="ctr"/>
                      <a:endParaRPr lang="hr-H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120764"/>
                  </a:ext>
                </a:extLst>
              </a:tr>
              <a:tr h="353120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Izrada dokumentacije za projekt širokopojasne infrastrukture na području KZŽ prema modelu javno-privatnog partnerstva</a:t>
                      </a:r>
                    </a:p>
                    <a:p>
                      <a:pPr algn="just" rtl="0" fontAlgn="ctr"/>
                      <a:endParaRPr lang="hr-H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246.875,00</a:t>
                      </a:r>
                    </a:p>
                    <a:p>
                      <a:pPr algn="r" rtl="0" fontAlgn="ctr"/>
                      <a:endParaRPr lang="hr-H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210789"/>
                  </a:ext>
                </a:extLst>
              </a:tr>
              <a:tr h="353120"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Sufinanciranje rada IPZP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409.230,55 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120"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H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Sufinanciranje rada Krapinsko-zagorskog aerodroma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135.000,00 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50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UKUPNO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3.808.456,34</a:t>
                      </a:r>
                    </a:p>
                  </a:txBody>
                  <a:tcPr marL="7847" marR="7847" marT="7847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913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>
            <a:extLst>
              <a:ext uri="{FF2B5EF4-FFF2-40B4-BE49-F238E27FC236}">
                <a16:creationId xmlns:a16="http://schemas.microsoft.com/office/drawing/2014/main" id="{38998C69-FBEB-49FB-90FF-67E4DAE502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95717" y="1201271"/>
            <a:ext cx="6329084" cy="806823"/>
          </a:xfrm>
          <a:prstGeom prst="rect">
            <a:avLst/>
          </a:prstGeo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hr-HR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Dodijeljena sredstva JLS za prometnu </a:t>
            </a:r>
            <a:br>
              <a:rPr lang="hr-HR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komunalnu infrastrukturu, vodoopskrbu</a:t>
            </a:r>
            <a:br>
              <a:rPr lang="hr-HR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altLang="sr-Latn-RS" sz="2400" dirty="0">
                <a:latin typeface="+mn-lt"/>
              </a:rPr>
            </a:br>
            <a:r>
              <a:rPr lang="hr-HR" altLang="sr-Latn-RS" sz="3552" dirty="0">
                <a:latin typeface="+mn-lt"/>
              </a:rPr>
              <a:t>             </a:t>
            </a:r>
            <a:endParaRPr lang="hr-HR" altLang="sr-Latn-RS" sz="3552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937E2D8-0DDC-4DDB-932D-FB5E2914106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" y="1678076"/>
            <a:ext cx="10150474" cy="5858188"/>
          </a:xfrm>
        </p:spPr>
        <p:txBody>
          <a:bodyPr/>
          <a:lstStyle/>
          <a:p>
            <a:pPr marL="901700" lvl="0" indent="-342900" defTabSz="914400">
              <a:buFont typeface="Wingdings" pitchFamily="2" charset="2"/>
              <a:buChar char="Ø"/>
              <a:defRPr/>
            </a:pPr>
            <a:endParaRPr lang="hr-HR" altLang="sr-Latn-RS" sz="2000" b="1" dirty="0">
              <a:solidFill>
                <a:srgbClr val="000000"/>
              </a:solidFill>
              <a:latin typeface="Cambria" pitchFamily="18" charset="0"/>
            </a:endParaRP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endParaRPr lang="hr-HR" altLang="sr-Latn-RS" sz="2000" b="1" dirty="0">
              <a:solidFill>
                <a:srgbClr val="000000"/>
              </a:solidFill>
              <a:latin typeface="Cambria" pitchFamily="18" charset="0"/>
            </a:endParaRP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endParaRPr lang="hr-HR" altLang="sr-Latn-R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82778"/>
              </p:ext>
            </p:extLst>
          </p:nvPr>
        </p:nvGraphicFramePr>
        <p:xfrm>
          <a:off x="484096" y="2537707"/>
          <a:ext cx="8713693" cy="3358048"/>
        </p:xfrm>
        <a:graphic>
          <a:graphicData uri="http://schemas.openxmlformats.org/drawingml/2006/table">
            <a:tbl>
              <a:tblPr firstRow="1" firstCol="1" bandRow="1"/>
              <a:tblGrid>
                <a:gridCol w="3547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</a:t>
                      </a:r>
                      <a:endParaRPr lang="hr-H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2" marR="57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JLS</a:t>
                      </a:r>
                      <a:endParaRPr lang="hr-H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2" marR="57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Iznos u kunama</a:t>
                      </a:r>
                      <a:endParaRPr lang="hr-H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2" marR="57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7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 Sufinanciranje programa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vodoopskrbe i odvodnje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122" marR="57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Krapina, Pregrada, Zabok, Zlatar, Bedekovčina, </a:t>
                      </a:r>
                      <a:r>
                        <a:rPr lang="hr-HR" sz="16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Desinić</a:t>
                      </a: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Kumrovec, Kraljevec na Sutli, Mače, Sveti Križ Začretje,</a:t>
                      </a:r>
                      <a:r>
                        <a:rPr lang="hr-HR" sz="16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Radoboj, Zagorska Sela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(166 novih priključaka)</a:t>
                      </a:r>
                    </a:p>
                  </a:txBody>
                  <a:tcPr marL="57122" marR="57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543.527,92</a:t>
                      </a:r>
                    </a:p>
                  </a:txBody>
                  <a:tcPr marL="57122" marR="57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4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 Sufinanciranje uređenja prometne 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komunalne infrastrukture</a:t>
                      </a:r>
                      <a:r>
                        <a:rPr lang="hr-HR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(uređenje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nerazvrstanih cesta u naseljima gdje žive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osobe s invaliditetom)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122" marR="57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Krapinske Toplice, Kumrovec,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Zagorska Sela </a:t>
                      </a:r>
                      <a:endParaRPr lang="hr-H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122" marR="57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102.210,00</a:t>
                      </a:r>
                    </a:p>
                  </a:txBody>
                  <a:tcPr marL="57122" marR="57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V E U K U P N O</a:t>
                      </a:r>
                      <a:endParaRPr lang="hr-H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2" marR="57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2" marR="57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645.737,92</a:t>
                      </a:r>
                    </a:p>
                  </a:txBody>
                  <a:tcPr marL="57122" marR="57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7122" y="1487158"/>
            <a:ext cx="118701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6592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8659" y="1338147"/>
            <a:ext cx="7973405" cy="49065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hr-HR" sz="2400" b="1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  <a:t>Županijska uprava za ceste KZŽ</a:t>
            </a:r>
            <a:br>
              <a:rPr lang="hr-HR" sz="2400" b="1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</a:br>
            <a:br>
              <a:rPr lang="hr-HR" sz="2400" b="1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</a:b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zervirano mjesto sadržaja 1"/>
          <p:cNvSpPr txBox="1">
            <a:spLocks/>
          </p:cNvSpPr>
          <p:nvPr/>
        </p:nvSpPr>
        <p:spPr bwMode="auto">
          <a:xfrm>
            <a:off x="938659" y="6300316"/>
            <a:ext cx="8393057" cy="21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29" tIns="38064" rIns="76129" bIns="38064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285499" marR="0" lvl="0" indent="-285499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Char char="q"/>
              <a:tabLst/>
              <a:defRPr/>
            </a:pPr>
            <a:endParaRPr kumimoji="0" lang="hr-HR" sz="1998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588641"/>
              </p:ext>
            </p:extLst>
          </p:nvPr>
        </p:nvGraphicFramePr>
        <p:xfrm>
          <a:off x="1501422" y="2506133"/>
          <a:ext cx="6783089" cy="1806224"/>
        </p:xfrm>
        <a:graphic>
          <a:graphicData uri="http://schemas.openxmlformats.org/drawingml/2006/table">
            <a:tbl>
              <a:tblPr/>
              <a:tblGrid>
                <a:gridCol w="437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Aktivnosti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Ukupno (kn)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7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Radovi redovitog održavanja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hr-H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29.178.915,14 kn 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6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hr-H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 Radovi građenja i  izvanrednog održavanja </a:t>
                      </a:r>
                    </a:p>
                    <a:p>
                      <a:pPr algn="l" fontAlgn="ctr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hr-H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10.141.093,09 kn</a:t>
                      </a: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02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Ukupno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hr-H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39.320.008,23 kn </a:t>
                      </a:r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975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18511" y="1204332"/>
            <a:ext cx="7844868" cy="6244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hr-HR" sz="2400" b="1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  <a:t>Poslovi državne uprave</a:t>
            </a:r>
            <a:br>
              <a:rPr lang="hr-HR" sz="2400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</a:br>
            <a:br>
              <a:rPr lang="hr-HR" sz="2400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</a:br>
            <a:r>
              <a:rPr lang="hr-H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tijekom 2021 g. obrađeno 1.895 predmeta</a:t>
            </a:r>
            <a:br>
              <a:rPr lang="hr-HR" sz="2400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</a:br>
            <a:br>
              <a:rPr lang="hr-HR" sz="2400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</a:b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zervirano mjesto sadržaja 1"/>
          <p:cNvSpPr txBox="1">
            <a:spLocks/>
          </p:cNvSpPr>
          <p:nvPr/>
        </p:nvSpPr>
        <p:spPr bwMode="auto">
          <a:xfrm>
            <a:off x="938659" y="6300316"/>
            <a:ext cx="8393057" cy="21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29" tIns="38064" rIns="76129" bIns="38064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285499" marR="0" lvl="0" indent="-285499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Char char="q"/>
              <a:tabLst/>
              <a:defRPr/>
            </a:pPr>
            <a:endParaRPr kumimoji="0" lang="hr-HR" sz="1998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B8E0B079-F1F6-4002-9841-6FB6F356C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034560"/>
              </p:ext>
            </p:extLst>
          </p:nvPr>
        </p:nvGraphicFramePr>
        <p:xfrm>
          <a:off x="899662" y="2741525"/>
          <a:ext cx="8560427" cy="3756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3271">
                  <a:extLst>
                    <a:ext uri="{9D8B030D-6E8A-4147-A177-3AD203B41FA5}">
                      <a16:colId xmlns:a16="http://schemas.microsoft.com/office/drawing/2014/main" val="3536680672"/>
                    </a:ext>
                  </a:extLst>
                </a:gridCol>
                <a:gridCol w="2077156">
                  <a:extLst>
                    <a:ext uri="{9D8B030D-6E8A-4147-A177-3AD203B41FA5}">
                      <a16:colId xmlns:a16="http://schemas.microsoft.com/office/drawing/2014/main" val="17195454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hr-HR" b="1" dirty="0"/>
                        <a:t>Izdvojeni poslovi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b="1" dirty="0"/>
                        <a:t>Broj dokumenata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267214"/>
                  </a:ext>
                </a:extLst>
              </a:tr>
              <a:tr h="337147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Upis novog obrta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024778"/>
                  </a:ext>
                </a:extLst>
              </a:tr>
              <a:tr h="26350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Odjava obrta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056221"/>
                  </a:ext>
                </a:extLst>
              </a:tr>
              <a:tr h="44836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Izdavanje izvadaka i uvjerenja iz Obrtnog registra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779451"/>
                  </a:ext>
                </a:extLst>
              </a:tr>
              <a:tr h="52701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u="none" strike="noStrike" dirty="0">
                          <a:effectLst/>
                          <a:latin typeface="+mj-lt"/>
                        </a:rPr>
                        <a:t>Trgovina- utvrđivanje minimalno-tehničkih uvjeta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505567"/>
                  </a:ext>
                </a:extLst>
              </a:tr>
              <a:tr h="52701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hr-H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Ugostiteljstvo-utvrđivanje minimalno-tehničkih uvjeta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250639"/>
                  </a:ext>
                </a:extLst>
              </a:tr>
              <a:tr h="52701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u="none" strike="noStrike" dirty="0">
                          <a:effectLst/>
                          <a:latin typeface="+mj-lt"/>
                        </a:rPr>
                        <a:t>Turizam- kategorizacije za smještaj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7384677"/>
                  </a:ext>
                </a:extLst>
              </a:tr>
              <a:tr h="26350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Promet- licencije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430959"/>
                  </a:ext>
                </a:extLst>
              </a:tr>
              <a:tr h="53843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u="none" strike="noStrike" dirty="0">
                          <a:effectLst/>
                          <a:latin typeface="+mj-lt"/>
                        </a:rPr>
                        <a:t>Znak pristupačnosti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887625"/>
                  </a:ext>
                </a:extLst>
              </a:tr>
            </a:tbl>
          </a:graphicData>
        </a:graphic>
      </p:graphicFrame>
      <p:grpSp>
        <p:nvGrpSpPr>
          <p:cNvPr id="14" name="Grupa 13">
            <a:extLst>
              <a:ext uri="{FF2B5EF4-FFF2-40B4-BE49-F238E27FC236}">
                <a16:creationId xmlns:a16="http://schemas.microsoft.com/office/drawing/2014/main" id="{914E7B60-57B5-49FF-AEB8-C71F3C5A51A4}"/>
              </a:ext>
            </a:extLst>
          </p:cNvPr>
          <p:cNvGrpSpPr/>
          <p:nvPr/>
        </p:nvGrpSpPr>
        <p:grpSpPr>
          <a:xfrm>
            <a:off x="3679933" y="2212196"/>
            <a:ext cx="360" cy="360"/>
            <a:chOff x="3679933" y="2212196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">
              <p14:nvContentPartPr>
                <p14:cNvPr id="11" name="Rukopis 10">
                  <a:extLst>
                    <a:ext uri="{FF2B5EF4-FFF2-40B4-BE49-F238E27FC236}">
                      <a16:creationId xmlns:a16="http://schemas.microsoft.com/office/drawing/2014/main" id="{079F659B-3122-4289-BD76-01DFCBC21F8C}"/>
                    </a:ext>
                  </a:extLst>
                </p14:cNvPr>
                <p14:cNvContentPartPr/>
                <p14:nvPr/>
              </p14:nvContentPartPr>
              <p14:xfrm>
                <a:off x="3679933" y="2212196"/>
                <a:ext cx="360" cy="360"/>
              </p14:xfrm>
            </p:contentPart>
          </mc:Choice>
          <mc:Fallback xmlns="">
            <p:pic>
              <p:nvPicPr>
                <p:cNvPr id="11" name="Rukopis 10">
                  <a:extLst>
                    <a:ext uri="{FF2B5EF4-FFF2-40B4-BE49-F238E27FC236}">
                      <a16:creationId xmlns:a16="http://schemas.microsoft.com/office/drawing/2014/main" id="{079F659B-3122-4289-BD76-01DFCBC21F8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661933" y="2104556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">
              <p14:nvContentPartPr>
                <p14:cNvPr id="12" name="Rukopis 11">
                  <a:extLst>
                    <a:ext uri="{FF2B5EF4-FFF2-40B4-BE49-F238E27FC236}">
                      <a16:creationId xmlns:a16="http://schemas.microsoft.com/office/drawing/2014/main" id="{BB256DC3-9AA0-431F-8F26-4CD95A7F16CC}"/>
                    </a:ext>
                  </a:extLst>
                </p14:cNvPr>
                <p14:cNvContentPartPr/>
                <p14:nvPr/>
              </p14:nvContentPartPr>
              <p14:xfrm>
                <a:off x="3679933" y="2212196"/>
                <a:ext cx="360" cy="360"/>
              </p14:xfrm>
            </p:contentPart>
          </mc:Choice>
          <mc:Fallback xmlns="">
            <p:pic>
              <p:nvPicPr>
                <p:cNvPr id="12" name="Rukopis 11">
                  <a:extLst>
                    <a:ext uri="{FF2B5EF4-FFF2-40B4-BE49-F238E27FC236}">
                      <a16:creationId xmlns:a16="http://schemas.microsoft.com/office/drawing/2014/main" id="{BB256DC3-9AA0-431F-8F26-4CD95A7F16C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661933" y="2104556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B2A5D794-E33E-4D04-A6CB-72A892FC5BB3}"/>
                  </a:ext>
                </a:extLst>
              </p14:cNvPr>
              <p14:cNvContentPartPr/>
              <p14:nvPr/>
            </p14:nvContentPartPr>
            <p14:xfrm>
              <a:off x="3330013" y="2923556"/>
              <a:ext cx="4680" cy="360"/>
            </p14:xfrm>
          </p:contentPart>
        </mc:Choice>
        <mc:Fallback xmlns=""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B2A5D794-E33E-4D04-A6CB-72A892FC5BB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312013" y="2815916"/>
                <a:ext cx="403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2798063F-FDDA-4F83-A559-9436A75F5B8B}"/>
                  </a:ext>
                </a:extLst>
              </p14:cNvPr>
              <p14:cNvContentPartPr/>
              <p14:nvPr/>
            </p14:nvContentPartPr>
            <p14:xfrm>
              <a:off x="3844813" y="2652836"/>
              <a:ext cx="5040" cy="468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2798063F-FDDA-4F83-A559-9436A75F5B8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26813" y="2544836"/>
                <a:ext cx="40680" cy="22032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upa 35">
            <a:extLst>
              <a:ext uri="{FF2B5EF4-FFF2-40B4-BE49-F238E27FC236}">
                <a16:creationId xmlns:a16="http://schemas.microsoft.com/office/drawing/2014/main" id="{D67CE6BE-3D69-426F-8B8A-4A98AA4D0DC2}"/>
              </a:ext>
            </a:extLst>
          </p:cNvPr>
          <p:cNvGrpSpPr/>
          <p:nvPr/>
        </p:nvGrpSpPr>
        <p:grpSpPr>
          <a:xfrm>
            <a:off x="3555733" y="2776676"/>
            <a:ext cx="79200" cy="88200"/>
            <a:chOff x="3555733" y="2776676"/>
            <a:chExt cx="79200" cy="882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">
              <p14:nvContentPartPr>
                <p14:cNvPr id="16" name="Rukopis 15">
                  <a:extLst>
                    <a:ext uri="{FF2B5EF4-FFF2-40B4-BE49-F238E27FC236}">
                      <a16:creationId xmlns:a16="http://schemas.microsoft.com/office/drawing/2014/main" id="{EF1A496D-0499-49E4-AEE5-2371F2E7B15E}"/>
                    </a:ext>
                  </a:extLst>
                </p14:cNvPr>
                <p14:cNvContentPartPr/>
                <p14:nvPr/>
              </p14:nvContentPartPr>
              <p14:xfrm>
                <a:off x="3603253" y="2776676"/>
                <a:ext cx="31680" cy="88200"/>
              </p14:xfrm>
            </p:contentPart>
          </mc:Choice>
          <mc:Fallback xmlns="">
            <p:pic>
              <p:nvPicPr>
                <p:cNvPr id="16" name="Rukopis 15">
                  <a:extLst>
                    <a:ext uri="{FF2B5EF4-FFF2-40B4-BE49-F238E27FC236}">
                      <a16:creationId xmlns:a16="http://schemas.microsoft.com/office/drawing/2014/main" id="{EF1A496D-0499-49E4-AEE5-2371F2E7B15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585613" y="2669036"/>
                  <a:ext cx="6732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3">
              <p14:nvContentPartPr>
                <p14:cNvPr id="17" name="Rukopis 16">
                  <a:extLst>
                    <a:ext uri="{FF2B5EF4-FFF2-40B4-BE49-F238E27FC236}">
                      <a16:creationId xmlns:a16="http://schemas.microsoft.com/office/drawing/2014/main" id="{CBBB616D-A6DE-455A-88E2-21E277F19392}"/>
                    </a:ext>
                  </a:extLst>
                </p14:cNvPr>
                <p14:cNvContentPartPr/>
                <p14:nvPr/>
              </p14:nvContentPartPr>
              <p14:xfrm>
                <a:off x="3555733" y="2855876"/>
                <a:ext cx="360" cy="360"/>
              </p14:xfrm>
            </p:contentPart>
          </mc:Choice>
          <mc:Fallback xmlns="">
            <p:pic>
              <p:nvPicPr>
                <p:cNvPr id="17" name="Rukopis 16">
                  <a:extLst>
                    <a:ext uri="{FF2B5EF4-FFF2-40B4-BE49-F238E27FC236}">
                      <a16:creationId xmlns:a16="http://schemas.microsoft.com/office/drawing/2014/main" id="{CBBB616D-A6DE-455A-88E2-21E277F1939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537733" y="2747876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5">
              <p14:nvContentPartPr>
                <p14:cNvPr id="18" name="Rukopis 17">
                  <a:extLst>
                    <a:ext uri="{FF2B5EF4-FFF2-40B4-BE49-F238E27FC236}">
                      <a16:creationId xmlns:a16="http://schemas.microsoft.com/office/drawing/2014/main" id="{21A4FDE6-D500-41BF-A8B4-FC9DE988A876}"/>
                    </a:ext>
                  </a:extLst>
                </p14:cNvPr>
                <p14:cNvContentPartPr/>
                <p14:nvPr/>
              </p14:nvContentPartPr>
              <p14:xfrm>
                <a:off x="3555733" y="2855876"/>
                <a:ext cx="360" cy="360"/>
              </p14:xfrm>
            </p:contentPart>
          </mc:Choice>
          <mc:Fallback xmlns="">
            <p:pic>
              <p:nvPicPr>
                <p:cNvPr id="18" name="Rukopis 17">
                  <a:extLst>
                    <a:ext uri="{FF2B5EF4-FFF2-40B4-BE49-F238E27FC236}">
                      <a16:creationId xmlns:a16="http://schemas.microsoft.com/office/drawing/2014/main" id="{21A4FDE6-D500-41BF-A8B4-FC9DE988A87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537733" y="2747876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B2477482-0879-43D4-8DE1-DCF7E8890A34}"/>
                  </a:ext>
                </a:extLst>
              </p14:cNvPr>
              <p14:cNvContentPartPr/>
              <p14:nvPr/>
            </p14:nvContentPartPr>
            <p14:xfrm>
              <a:off x="4436293" y="2742836"/>
              <a:ext cx="4680" cy="360"/>
            </p14:xfrm>
          </p:contentPart>
        </mc:Choice>
        <mc:Fallback xmlns=""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B2477482-0879-43D4-8DE1-DCF7E8890A3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18653" y="2634836"/>
                <a:ext cx="4032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upa 34">
            <a:extLst>
              <a:ext uri="{FF2B5EF4-FFF2-40B4-BE49-F238E27FC236}">
                <a16:creationId xmlns:a16="http://schemas.microsoft.com/office/drawing/2014/main" id="{DFB5E3A7-CF5B-4829-A086-024E89AEDEC9}"/>
              </a:ext>
            </a:extLst>
          </p:cNvPr>
          <p:cNvGrpSpPr/>
          <p:nvPr/>
        </p:nvGrpSpPr>
        <p:grpSpPr>
          <a:xfrm>
            <a:off x="4368613" y="2867036"/>
            <a:ext cx="90360" cy="22680"/>
            <a:chOff x="4368613" y="2867036"/>
            <a:chExt cx="90360" cy="226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8">
              <p14:nvContentPartPr>
                <p14:cNvPr id="21" name="Rukopis 20">
                  <a:extLst>
                    <a:ext uri="{FF2B5EF4-FFF2-40B4-BE49-F238E27FC236}">
                      <a16:creationId xmlns:a16="http://schemas.microsoft.com/office/drawing/2014/main" id="{AEAA0345-EEF6-449F-8F35-E9C9284AD9E3}"/>
                    </a:ext>
                  </a:extLst>
                </p14:cNvPr>
                <p14:cNvContentPartPr/>
                <p14:nvPr/>
              </p14:nvContentPartPr>
              <p14:xfrm>
                <a:off x="4458613" y="2867036"/>
                <a:ext cx="360" cy="360"/>
              </p14:xfrm>
            </p:contentPart>
          </mc:Choice>
          <mc:Fallback xmlns="">
            <p:pic>
              <p:nvPicPr>
                <p:cNvPr id="21" name="Rukopis 20">
                  <a:extLst>
                    <a:ext uri="{FF2B5EF4-FFF2-40B4-BE49-F238E27FC236}">
                      <a16:creationId xmlns:a16="http://schemas.microsoft.com/office/drawing/2014/main" id="{AEAA0345-EEF6-449F-8F35-E9C9284AD9E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440613" y="2759036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0">
              <p14:nvContentPartPr>
                <p14:cNvPr id="22" name="Rukopis 21">
                  <a:extLst>
                    <a:ext uri="{FF2B5EF4-FFF2-40B4-BE49-F238E27FC236}">
                      <a16:creationId xmlns:a16="http://schemas.microsoft.com/office/drawing/2014/main" id="{8323ED89-18C0-4B36-9495-8BF56790F58D}"/>
                    </a:ext>
                  </a:extLst>
                </p14:cNvPr>
                <p14:cNvContentPartPr/>
                <p14:nvPr/>
              </p14:nvContentPartPr>
              <p14:xfrm>
                <a:off x="4431613" y="2889356"/>
                <a:ext cx="5040" cy="360"/>
              </p14:xfrm>
            </p:contentPart>
          </mc:Choice>
          <mc:Fallback xmlns="">
            <p:pic>
              <p:nvPicPr>
                <p:cNvPr id="22" name="Rukopis 21">
                  <a:extLst>
                    <a:ext uri="{FF2B5EF4-FFF2-40B4-BE49-F238E27FC236}">
                      <a16:creationId xmlns:a16="http://schemas.microsoft.com/office/drawing/2014/main" id="{8323ED89-18C0-4B36-9495-8BF56790F58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413973" y="2781716"/>
                  <a:ext cx="4068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2">
              <p14:nvContentPartPr>
                <p14:cNvPr id="23" name="Rukopis 22">
                  <a:extLst>
                    <a:ext uri="{FF2B5EF4-FFF2-40B4-BE49-F238E27FC236}">
                      <a16:creationId xmlns:a16="http://schemas.microsoft.com/office/drawing/2014/main" id="{766E812D-497E-46FB-8BAC-CA3EAA862443}"/>
                    </a:ext>
                  </a:extLst>
                </p14:cNvPr>
                <p14:cNvContentPartPr/>
                <p14:nvPr/>
              </p14:nvContentPartPr>
              <p14:xfrm>
                <a:off x="4402093" y="2889356"/>
                <a:ext cx="360" cy="360"/>
              </p14:xfrm>
            </p:contentPart>
          </mc:Choice>
          <mc:Fallback xmlns="">
            <p:pic>
              <p:nvPicPr>
                <p:cNvPr id="23" name="Rukopis 22">
                  <a:extLst>
                    <a:ext uri="{FF2B5EF4-FFF2-40B4-BE49-F238E27FC236}">
                      <a16:creationId xmlns:a16="http://schemas.microsoft.com/office/drawing/2014/main" id="{766E812D-497E-46FB-8BAC-CA3EAA86244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384453" y="2781716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4">
              <p14:nvContentPartPr>
                <p14:cNvPr id="24" name="Rukopis 23">
                  <a:extLst>
                    <a:ext uri="{FF2B5EF4-FFF2-40B4-BE49-F238E27FC236}">
                      <a16:creationId xmlns:a16="http://schemas.microsoft.com/office/drawing/2014/main" id="{318F2875-1B92-489C-8CF5-5C027F5189EC}"/>
                    </a:ext>
                  </a:extLst>
                </p14:cNvPr>
                <p14:cNvContentPartPr/>
                <p14:nvPr/>
              </p14:nvContentPartPr>
              <p14:xfrm>
                <a:off x="4368613" y="2873876"/>
                <a:ext cx="360" cy="5040"/>
              </p14:xfrm>
            </p:contentPart>
          </mc:Choice>
          <mc:Fallback xmlns="">
            <p:pic>
              <p:nvPicPr>
                <p:cNvPr id="24" name="Rukopis 23">
                  <a:extLst>
                    <a:ext uri="{FF2B5EF4-FFF2-40B4-BE49-F238E27FC236}">
                      <a16:creationId xmlns:a16="http://schemas.microsoft.com/office/drawing/2014/main" id="{318F2875-1B92-489C-8CF5-5C027F5189E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350613" y="2765876"/>
                  <a:ext cx="36000" cy="220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71931D1A-63F2-4E32-88FE-BD1E7D570E63}"/>
                  </a:ext>
                </a:extLst>
              </p14:cNvPr>
              <p14:cNvContentPartPr/>
              <p14:nvPr/>
            </p14:nvContentPartPr>
            <p14:xfrm>
              <a:off x="6535813" y="2765156"/>
              <a:ext cx="248400" cy="71280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71931D1A-63F2-4E32-88FE-BD1E7D570E63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518173" y="2657516"/>
                <a:ext cx="28404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28" name="Rukopis 27">
                <a:extLst>
                  <a:ext uri="{FF2B5EF4-FFF2-40B4-BE49-F238E27FC236}">
                    <a16:creationId xmlns:a16="http://schemas.microsoft.com/office/drawing/2014/main" id="{5E49108D-D139-41F8-8764-EB206DCB89C3}"/>
                  </a:ext>
                </a:extLst>
              </p14:cNvPr>
              <p14:cNvContentPartPr/>
              <p14:nvPr/>
            </p14:nvContentPartPr>
            <p14:xfrm>
              <a:off x="7394053" y="2889356"/>
              <a:ext cx="4680" cy="360"/>
            </p14:xfrm>
          </p:contentPart>
        </mc:Choice>
        <mc:Fallback xmlns="">
          <p:pic>
            <p:nvPicPr>
              <p:cNvPr id="28" name="Rukopis 27">
                <a:extLst>
                  <a:ext uri="{FF2B5EF4-FFF2-40B4-BE49-F238E27FC236}">
                    <a16:creationId xmlns:a16="http://schemas.microsoft.com/office/drawing/2014/main" id="{5E49108D-D139-41F8-8764-EB206DCB89C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376053" y="2781716"/>
                <a:ext cx="4032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3" name="Grupa 32">
            <a:extLst>
              <a:ext uri="{FF2B5EF4-FFF2-40B4-BE49-F238E27FC236}">
                <a16:creationId xmlns:a16="http://schemas.microsoft.com/office/drawing/2014/main" id="{C9344AD0-8897-4DFD-8931-73EBBD1316CF}"/>
              </a:ext>
            </a:extLst>
          </p:cNvPr>
          <p:cNvGrpSpPr/>
          <p:nvPr/>
        </p:nvGrpSpPr>
        <p:grpSpPr>
          <a:xfrm>
            <a:off x="7630933" y="2855876"/>
            <a:ext cx="11880" cy="360"/>
            <a:chOff x="7630933" y="2855876"/>
            <a:chExt cx="1188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0">
              <p14:nvContentPartPr>
                <p14:cNvPr id="29" name="Rukopis 28">
                  <a:extLst>
                    <a:ext uri="{FF2B5EF4-FFF2-40B4-BE49-F238E27FC236}">
                      <a16:creationId xmlns:a16="http://schemas.microsoft.com/office/drawing/2014/main" id="{EFA2CFD4-638D-4E8F-A72D-FAAC82E4AFEA}"/>
                    </a:ext>
                  </a:extLst>
                </p14:cNvPr>
                <p14:cNvContentPartPr/>
                <p14:nvPr/>
              </p14:nvContentPartPr>
              <p14:xfrm>
                <a:off x="7630933" y="2855876"/>
                <a:ext cx="5040" cy="360"/>
              </p14:xfrm>
            </p:contentPart>
          </mc:Choice>
          <mc:Fallback xmlns="">
            <p:pic>
              <p:nvPicPr>
                <p:cNvPr id="29" name="Rukopis 28">
                  <a:extLst>
                    <a:ext uri="{FF2B5EF4-FFF2-40B4-BE49-F238E27FC236}">
                      <a16:creationId xmlns:a16="http://schemas.microsoft.com/office/drawing/2014/main" id="{EFA2CFD4-638D-4E8F-A72D-FAAC82E4AFEA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612933" y="2747876"/>
                  <a:ext cx="4068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30" name="Rukopis 29">
                  <a:extLst>
                    <a:ext uri="{FF2B5EF4-FFF2-40B4-BE49-F238E27FC236}">
                      <a16:creationId xmlns:a16="http://schemas.microsoft.com/office/drawing/2014/main" id="{E367D19B-E027-42B5-80EE-061EB1426627}"/>
                    </a:ext>
                  </a:extLst>
                </p14:cNvPr>
                <p14:cNvContentPartPr/>
                <p14:nvPr/>
              </p14:nvContentPartPr>
              <p14:xfrm>
                <a:off x="7642453" y="2855876"/>
                <a:ext cx="360" cy="360"/>
              </p14:xfrm>
            </p:contentPart>
          </mc:Choice>
          <mc:Fallback xmlns="">
            <p:pic>
              <p:nvPicPr>
                <p:cNvPr id="30" name="Rukopis 29">
                  <a:extLst>
                    <a:ext uri="{FF2B5EF4-FFF2-40B4-BE49-F238E27FC236}">
                      <a16:creationId xmlns:a16="http://schemas.microsoft.com/office/drawing/2014/main" id="{E367D19B-E027-42B5-80EE-061EB142662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624453" y="2747876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4">
            <p14:nvContentPartPr>
              <p14:cNvPr id="31" name="Rukopis 30">
                <a:extLst>
                  <a:ext uri="{FF2B5EF4-FFF2-40B4-BE49-F238E27FC236}">
                    <a16:creationId xmlns:a16="http://schemas.microsoft.com/office/drawing/2014/main" id="{5544FDF5-61A8-4725-A533-820ABA18AB85}"/>
                  </a:ext>
                </a:extLst>
              </p14:cNvPr>
              <p14:cNvContentPartPr/>
              <p14:nvPr/>
            </p14:nvContentPartPr>
            <p14:xfrm>
              <a:off x="5876653" y="2941556"/>
              <a:ext cx="4680" cy="5040"/>
            </p14:xfrm>
          </p:contentPart>
        </mc:Choice>
        <mc:Fallback xmlns="">
          <p:pic>
            <p:nvPicPr>
              <p:cNvPr id="31" name="Rukopis 30">
                <a:extLst>
                  <a:ext uri="{FF2B5EF4-FFF2-40B4-BE49-F238E27FC236}">
                    <a16:creationId xmlns:a16="http://schemas.microsoft.com/office/drawing/2014/main" id="{5544FDF5-61A8-4725-A533-820ABA18AB8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858653" y="2833916"/>
                <a:ext cx="4032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6">
            <p14:nvContentPartPr>
              <p14:cNvPr id="32" name="Rukopis 31">
                <a:extLst>
                  <a:ext uri="{FF2B5EF4-FFF2-40B4-BE49-F238E27FC236}">
                    <a16:creationId xmlns:a16="http://schemas.microsoft.com/office/drawing/2014/main" id="{EEE6FF31-C0FB-4FAB-A47D-D3A0C31D145B}"/>
                  </a:ext>
                </a:extLst>
              </p14:cNvPr>
              <p14:cNvContentPartPr/>
              <p14:nvPr/>
            </p14:nvContentPartPr>
            <p14:xfrm>
              <a:off x="5650933" y="2867036"/>
              <a:ext cx="4680" cy="360"/>
            </p14:xfrm>
          </p:contentPart>
        </mc:Choice>
        <mc:Fallback xmlns="">
          <p:pic>
            <p:nvPicPr>
              <p:cNvPr id="32" name="Rukopis 31">
                <a:extLst>
                  <a:ext uri="{FF2B5EF4-FFF2-40B4-BE49-F238E27FC236}">
                    <a16:creationId xmlns:a16="http://schemas.microsoft.com/office/drawing/2014/main" id="{EEE6FF31-C0FB-4FAB-A47D-D3A0C31D145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632933" y="2759036"/>
                <a:ext cx="4032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9" name="Grupa 38">
            <a:extLst>
              <a:ext uri="{FF2B5EF4-FFF2-40B4-BE49-F238E27FC236}">
                <a16:creationId xmlns:a16="http://schemas.microsoft.com/office/drawing/2014/main" id="{CD1CB034-18C3-4B89-AEBA-FEA61F440503}"/>
              </a:ext>
            </a:extLst>
          </p:cNvPr>
          <p:cNvGrpSpPr/>
          <p:nvPr/>
        </p:nvGrpSpPr>
        <p:grpSpPr>
          <a:xfrm>
            <a:off x="3295813" y="2787836"/>
            <a:ext cx="136080" cy="95400"/>
            <a:chOff x="3295813" y="2787836"/>
            <a:chExt cx="136080" cy="954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8">
              <p14:nvContentPartPr>
                <p14:cNvPr id="19" name="Rukopis 18">
                  <a:extLst>
                    <a:ext uri="{FF2B5EF4-FFF2-40B4-BE49-F238E27FC236}">
                      <a16:creationId xmlns:a16="http://schemas.microsoft.com/office/drawing/2014/main" id="{3A7AF450-F766-4556-83CC-75261C1DBE42}"/>
                    </a:ext>
                  </a:extLst>
                </p14:cNvPr>
                <p14:cNvContentPartPr/>
                <p14:nvPr/>
              </p14:nvContentPartPr>
              <p14:xfrm>
                <a:off x="3431533" y="2878556"/>
                <a:ext cx="360" cy="4680"/>
              </p14:xfrm>
            </p:contentPart>
          </mc:Choice>
          <mc:Fallback xmlns="">
            <p:pic>
              <p:nvPicPr>
                <p:cNvPr id="19" name="Rukopis 18">
                  <a:extLst>
                    <a:ext uri="{FF2B5EF4-FFF2-40B4-BE49-F238E27FC236}">
                      <a16:creationId xmlns:a16="http://schemas.microsoft.com/office/drawing/2014/main" id="{3A7AF450-F766-4556-83CC-75261C1DBE4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413893" y="2770556"/>
                  <a:ext cx="3600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0">
              <p14:nvContentPartPr>
                <p14:cNvPr id="25" name="Rukopis 24">
                  <a:extLst>
                    <a:ext uri="{FF2B5EF4-FFF2-40B4-BE49-F238E27FC236}">
                      <a16:creationId xmlns:a16="http://schemas.microsoft.com/office/drawing/2014/main" id="{E6E5005A-C27D-4D0E-8DA4-EDEFC1C6575E}"/>
                    </a:ext>
                  </a:extLst>
                </p14:cNvPr>
                <p14:cNvContentPartPr/>
                <p14:nvPr/>
              </p14:nvContentPartPr>
              <p14:xfrm>
                <a:off x="3307333" y="2787836"/>
                <a:ext cx="360" cy="5040"/>
              </p14:xfrm>
            </p:contentPart>
          </mc:Choice>
          <mc:Fallback xmlns="">
            <p:pic>
              <p:nvPicPr>
                <p:cNvPr id="25" name="Rukopis 24">
                  <a:extLst>
                    <a:ext uri="{FF2B5EF4-FFF2-40B4-BE49-F238E27FC236}">
                      <a16:creationId xmlns:a16="http://schemas.microsoft.com/office/drawing/2014/main" id="{E6E5005A-C27D-4D0E-8DA4-EDEFC1C6575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289693" y="2680196"/>
                  <a:ext cx="3600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2">
              <p14:nvContentPartPr>
                <p14:cNvPr id="26" name="Rukopis 25">
                  <a:extLst>
                    <a:ext uri="{FF2B5EF4-FFF2-40B4-BE49-F238E27FC236}">
                      <a16:creationId xmlns:a16="http://schemas.microsoft.com/office/drawing/2014/main" id="{F265DCA5-38B0-4F1B-B3B3-5394EE0F25C0}"/>
                    </a:ext>
                  </a:extLst>
                </p14:cNvPr>
                <p14:cNvContentPartPr/>
                <p14:nvPr/>
              </p14:nvContentPartPr>
              <p14:xfrm>
                <a:off x="3295813" y="2878556"/>
                <a:ext cx="5040" cy="4680"/>
              </p14:xfrm>
            </p:contentPart>
          </mc:Choice>
          <mc:Fallback xmlns="">
            <p:pic>
              <p:nvPicPr>
                <p:cNvPr id="26" name="Rukopis 25">
                  <a:extLst>
                    <a:ext uri="{FF2B5EF4-FFF2-40B4-BE49-F238E27FC236}">
                      <a16:creationId xmlns:a16="http://schemas.microsoft.com/office/drawing/2014/main" id="{F265DCA5-38B0-4F1B-B3B3-5394EE0F25C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278173" y="2770556"/>
                  <a:ext cx="4068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4">
              <p14:nvContentPartPr>
                <p14:cNvPr id="37" name="Rukopis 36">
                  <a:extLst>
                    <a:ext uri="{FF2B5EF4-FFF2-40B4-BE49-F238E27FC236}">
                      <a16:creationId xmlns:a16="http://schemas.microsoft.com/office/drawing/2014/main" id="{3E5CF7D3-C72D-40AE-A1BB-56B31284F55E}"/>
                    </a:ext>
                  </a:extLst>
                </p14:cNvPr>
                <p14:cNvContentPartPr/>
                <p14:nvPr/>
              </p14:nvContentPartPr>
              <p14:xfrm>
                <a:off x="3352693" y="2878556"/>
                <a:ext cx="360" cy="360"/>
              </p14:xfrm>
            </p:contentPart>
          </mc:Choice>
          <mc:Fallback xmlns="">
            <p:pic>
              <p:nvPicPr>
                <p:cNvPr id="37" name="Rukopis 36">
                  <a:extLst>
                    <a:ext uri="{FF2B5EF4-FFF2-40B4-BE49-F238E27FC236}">
                      <a16:creationId xmlns:a16="http://schemas.microsoft.com/office/drawing/2014/main" id="{3E5CF7D3-C72D-40AE-A1BB-56B31284F55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334693" y="2770556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6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42294578-B7F0-436A-8165-9069CD6EC0C2}"/>
                  </a:ext>
                </a:extLst>
              </p14:cNvPr>
              <p14:cNvContentPartPr/>
              <p14:nvPr/>
            </p14:nvContentPartPr>
            <p14:xfrm>
              <a:off x="8285773" y="2923556"/>
              <a:ext cx="360" cy="360"/>
            </p14:xfrm>
          </p:contentPart>
        </mc:Choice>
        <mc:Fallback xmlns=""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42294578-B7F0-436A-8165-9069CD6EC0C2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267773" y="2815916"/>
                <a:ext cx="36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3368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71307" y="1591641"/>
            <a:ext cx="966158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000000"/>
                </a:solidFill>
              </a:rPr>
              <a:t>Planirano u 2022. godini:</a:t>
            </a:r>
          </a:p>
          <a:p>
            <a:endParaRPr lang="hr-HR" sz="2800" dirty="0">
              <a:solidFill>
                <a:srgbClr val="000000"/>
              </a:solidFill>
            </a:endParaRPr>
          </a:p>
          <a:p>
            <a:endParaRPr lang="hr-HR" sz="2800" dirty="0">
              <a:solidFill>
                <a:srgbClr val="000000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hr-HR" sz="2800" dirty="0">
                <a:solidFill>
                  <a:srgbClr val="000000"/>
                </a:solidFill>
              </a:rPr>
              <a:t>Gospodarstvo				        </a:t>
            </a:r>
            <a:r>
              <a:rPr lang="hr-HR" sz="2800" dirty="0">
                <a:solidFill>
                  <a:srgbClr val="FF0000"/>
                </a:solidFill>
              </a:rPr>
              <a:t>  </a:t>
            </a:r>
            <a:r>
              <a:rPr lang="hr-HR" sz="2800" dirty="0"/>
              <a:t>8.896.267,00 kn</a:t>
            </a:r>
            <a:r>
              <a:rPr lang="hr-HR" sz="2800" dirty="0">
                <a:solidFill>
                  <a:srgbClr val="000000"/>
                </a:solidFill>
              </a:rPr>
              <a:t>                              	</a:t>
            </a:r>
          </a:p>
          <a:p>
            <a:pPr marL="457200" indent="-457200">
              <a:buFont typeface="Arial" charset="0"/>
              <a:buChar char="•"/>
            </a:pPr>
            <a:r>
              <a:rPr lang="hr-HR" sz="2800" dirty="0">
                <a:solidFill>
                  <a:srgbClr val="000000"/>
                </a:solidFill>
              </a:rPr>
              <a:t>Poljoprivreda                                        3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.375.000,00  kn</a:t>
            </a:r>
            <a:r>
              <a:rPr lang="hr-HR" sz="2800" dirty="0">
                <a:solidFill>
                  <a:srgbClr val="000000"/>
                </a:solidFill>
              </a:rPr>
              <a:t>    				  </a:t>
            </a:r>
            <a:endParaRPr lang="hr-HR" sz="2800" dirty="0"/>
          </a:p>
          <a:p>
            <a:pPr marL="457200" lvl="0" indent="-457200">
              <a:buFont typeface="Arial" charset="0"/>
              <a:buChar char="•"/>
            </a:pPr>
            <a:r>
              <a:rPr lang="hr-HR" sz="2800" dirty="0"/>
              <a:t>Promet i komunalna infrastruktura       </a:t>
            </a:r>
          </a:p>
          <a:p>
            <a:pPr marL="4114800" lvl="8" indent="-457200">
              <a:buFont typeface="Arial" charset="0"/>
              <a:buChar char="•"/>
            </a:pPr>
            <a:r>
              <a:rPr lang="hr-HR" sz="2800" i="1" dirty="0"/>
              <a:t>KZŽ                5.729.944,00 kn</a:t>
            </a:r>
          </a:p>
          <a:p>
            <a:pPr marL="4114800" lvl="8" indent="-457200">
              <a:buFont typeface="Arial" charset="0"/>
              <a:buChar char="•"/>
            </a:pPr>
            <a:r>
              <a:rPr lang="hr-HR" sz="2800" i="1" dirty="0"/>
              <a:t>ŽUC KZŽ      35.235.000,00 kn  </a:t>
            </a:r>
          </a:p>
          <a:p>
            <a:pPr lvl="0"/>
            <a:r>
              <a:rPr lang="hr-HR" sz="2800" dirty="0"/>
              <a:t> </a:t>
            </a:r>
          </a:p>
          <a:p>
            <a:pPr lvl="0"/>
            <a:r>
              <a:rPr lang="hr-HR" sz="2800" dirty="0"/>
              <a:t>    </a:t>
            </a:r>
            <a:r>
              <a:rPr lang="hr-HR" sz="2800" b="1" dirty="0"/>
              <a:t>Ukupno						53.236.211,00 kn</a:t>
            </a:r>
          </a:p>
          <a:p>
            <a:r>
              <a:rPr lang="hr-HR" sz="2800" b="1" dirty="0">
                <a:solidFill>
                  <a:srgbClr val="000000"/>
                </a:solidFill>
              </a:rPr>
              <a:t>							</a:t>
            </a:r>
          </a:p>
          <a:p>
            <a:pPr marL="457200" indent="-457200">
              <a:buFont typeface="Arial" charset="0"/>
              <a:buChar char="•"/>
            </a:pPr>
            <a:endParaRPr lang="hr-HR" dirty="0">
              <a:solidFill>
                <a:srgbClr val="000000"/>
              </a:solidFill>
            </a:endParaRPr>
          </a:p>
          <a:p>
            <a:endParaRPr lang="hr-HR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13C28B6F-124A-4776-B360-B68A0B17B711}"/>
                  </a:ext>
                </a:extLst>
              </p14:cNvPr>
              <p14:cNvContentPartPr/>
              <p14:nvPr/>
            </p14:nvContentPartPr>
            <p14:xfrm>
              <a:off x="3295813" y="1997791"/>
              <a:ext cx="5040" cy="36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13C28B6F-124A-4776-B360-B68A0B17B7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78173" y="1889791"/>
                <a:ext cx="4068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2588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0934" y="305027"/>
            <a:ext cx="8274756" cy="736695"/>
          </a:xfrm>
        </p:spPr>
        <p:txBody>
          <a:bodyPr/>
          <a:lstStyle/>
          <a:p>
            <a:br>
              <a:rPr kumimoji="0" lang="hr-HR" sz="2400" b="0" i="0" u="none" strike="noStrike" kern="0" cap="none" spc="0" normalizeH="0" baseline="0" noProof="0" dirty="0">
                <a:ln>
                  <a:noFill/>
                </a:ln>
                <a:solidFill>
                  <a:srgbClr val="D1000E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2400" b="0" i="0" u="none" strike="noStrike" kern="0" cap="none" spc="0" normalizeH="0" baseline="0" noProof="0" dirty="0">
                <a:ln>
                  <a:noFill/>
                </a:ln>
                <a:solidFill>
                  <a:srgbClr val="D1000E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Plan utroška sredstava u gospodarstvu u 2022. g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210813"/>
              </p:ext>
            </p:extLst>
          </p:nvPr>
        </p:nvGraphicFramePr>
        <p:xfrm>
          <a:off x="-23672" y="1194908"/>
          <a:ext cx="10174147" cy="6341911"/>
        </p:xfrm>
        <a:graphic>
          <a:graphicData uri="http://schemas.openxmlformats.org/drawingml/2006/table">
            <a:tbl>
              <a:tblPr/>
              <a:tblGrid>
                <a:gridCol w="7197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6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Planirane aktivnosti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Ukupan iznos (u kn)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66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Poslovno –tehnološki inkubator KZŽ-upravljanje</a:t>
                      </a:r>
                      <a:endParaRPr lang="hr-HR" sz="1800" b="0" dirty="0">
                        <a:effectLst/>
                        <a:latin typeface="Adobe Devanagari" panose="02040503050201020203" pitchFamily="18" charset="0"/>
                        <a:ea typeface="Times New Roman" panose="02020603050405020304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775.000,00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9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Sufinanciranje kamata poduzetnicima KZŽ</a:t>
                      </a:r>
                      <a:endParaRPr lang="hr-HR" sz="1800" b="0" dirty="0">
                        <a:effectLst/>
                        <a:latin typeface="Adobe Devanagari" panose="02040503050201020203" pitchFamily="18" charset="0"/>
                        <a:ea typeface="Times New Roman" panose="02020603050405020304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1.100.000,00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Uspostava fonda</a:t>
                      </a:r>
                      <a:r>
                        <a:rPr lang="hr-HR" sz="1800" b="0" baseline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 za poslovne anđele – projekt BAIF</a:t>
                      </a:r>
                      <a:endParaRPr lang="hr-HR" sz="1800" b="0" dirty="0">
                        <a:effectLst/>
                        <a:latin typeface="Adobe Devanagari" panose="02040503050201020203" pitchFamily="18" charset="0"/>
                        <a:ea typeface="Times New Roman" panose="02020603050405020304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979.701,00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435783"/>
                  </a:ext>
                </a:extLst>
              </a:tr>
              <a:tr h="28756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Potpore</a:t>
                      </a:r>
                      <a:r>
                        <a:rPr lang="hr-HR" sz="1800" b="0" baseline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 gospodarstvu </a:t>
                      </a: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 COVID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500.000,00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000434"/>
                  </a:ext>
                </a:extLst>
              </a:tr>
              <a:tr h="275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Potpore tradicijskim obrtima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200.000,00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HGK ŽK Krapina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100.000,00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4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Obrtnička komora KZŽ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100.000,00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Zagorski</a:t>
                      </a:r>
                      <a:r>
                        <a:rPr lang="hr-HR" sz="1800" b="0" baseline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 gospodarski zbor, gospodarske manifestacije</a:t>
                      </a:r>
                      <a:endParaRPr lang="hr-HR" sz="1800" b="0" dirty="0">
                        <a:effectLst/>
                        <a:latin typeface="Adobe Devanagari" panose="02040503050201020203" pitchFamily="18" charset="0"/>
                        <a:ea typeface="Times New Roman" panose="02020603050405020304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210.000,00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Start</a:t>
                      </a:r>
                      <a:r>
                        <a:rPr lang="hr-HR" sz="1800" baseline="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 </a:t>
                      </a:r>
                      <a:r>
                        <a:rPr lang="hr-HR" sz="1800" baseline="0" dirty="0" err="1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up</a:t>
                      </a:r>
                      <a:r>
                        <a:rPr lang="hr-HR" sz="1800" baseline="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 tvrtke–subvencija korištenja poslovnog prostora Poduzetničkog inkubatora</a:t>
                      </a:r>
                      <a:endParaRPr lang="hr-HR" sz="1800" dirty="0">
                        <a:latin typeface="Adobe Devanagari" panose="02040503050201020203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330.000,00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7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Potpora</a:t>
                      </a:r>
                      <a:r>
                        <a:rPr lang="hr-HR" sz="1800" baseline="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 proizvođačima zagorskih mlinaca</a:t>
                      </a:r>
                      <a:endParaRPr lang="hr-HR" sz="1800" dirty="0">
                        <a:latin typeface="Adobe Devanagari" panose="02040503050201020203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300.000,00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Sufinanciranje izrade energetskih certifikata za energetsku obnovu kuća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100.000,00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 err="1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HyPoKraT</a:t>
                      </a: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- istraživanje geotermalnih potencijala na području KZŽ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100.000,00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Sufinanciranje rada Poduzetničkog centra KZŽ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500.000,00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905155"/>
                  </a:ext>
                </a:extLst>
              </a:tr>
              <a:tr h="2065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Sufinanciranje rada REGEA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700.000,00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013461"/>
                  </a:ext>
                </a:extLst>
              </a:tr>
              <a:tr h="240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Sufinanciranje rada Turističke zajednice KZŽ, nastup na sajmovima</a:t>
                      </a:r>
                      <a:r>
                        <a:rPr lang="hr-HR" sz="1800" baseline="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 i promocija</a:t>
                      </a:r>
                      <a:endParaRPr lang="hr-HR" sz="1800" dirty="0">
                        <a:latin typeface="Adobe Devanagari" panose="02040503050201020203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1.694.100,00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94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Sufinanciranje rada Zagorske </a:t>
                      </a:r>
                      <a:r>
                        <a:rPr lang="hr-HR" sz="1800" baseline="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razvojne agencije</a:t>
                      </a:r>
                      <a:endParaRPr lang="hr-HR" sz="1800" dirty="0">
                        <a:latin typeface="Adobe Devanagari" panose="02040503050201020203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1.307.466,00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00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Ukupno: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8.896.267,00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251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18510" y="1204332"/>
            <a:ext cx="7973405" cy="5798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hr-HR" sz="2400" b="1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  <a:t>Plan utroška sredstva i potpore u poljoprivredi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zervirano mjesto sadržaja 1"/>
          <p:cNvSpPr txBox="1">
            <a:spLocks/>
          </p:cNvSpPr>
          <p:nvPr/>
        </p:nvSpPr>
        <p:spPr bwMode="auto">
          <a:xfrm>
            <a:off x="938659" y="6300316"/>
            <a:ext cx="8393057" cy="21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29" tIns="38064" rIns="76129" bIns="38064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285499" marR="0" lvl="0" indent="-285499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Char char="q"/>
              <a:tabLst/>
              <a:defRPr/>
            </a:pPr>
            <a:endParaRPr kumimoji="0" lang="hr-HR" sz="1998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5081870A-4CFB-4A6F-8F5A-BEA0575C7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40023"/>
              </p:ext>
            </p:extLst>
          </p:nvPr>
        </p:nvGraphicFramePr>
        <p:xfrm>
          <a:off x="790222" y="2167467"/>
          <a:ext cx="8721344" cy="4538131"/>
        </p:xfrm>
        <a:graphic>
          <a:graphicData uri="http://schemas.openxmlformats.org/drawingml/2006/table">
            <a:tbl>
              <a:tblPr/>
              <a:tblGrid>
                <a:gridCol w="6463806">
                  <a:extLst>
                    <a:ext uri="{9D8B030D-6E8A-4147-A177-3AD203B41FA5}">
                      <a16:colId xmlns:a16="http://schemas.microsoft.com/office/drawing/2014/main" val="1370985519"/>
                    </a:ext>
                  </a:extLst>
                </a:gridCol>
                <a:gridCol w="2257538">
                  <a:extLst>
                    <a:ext uri="{9D8B030D-6E8A-4147-A177-3AD203B41FA5}">
                      <a16:colId xmlns:a16="http://schemas.microsoft.com/office/drawing/2014/main" val="487777514"/>
                    </a:ext>
                  </a:extLst>
                </a:gridCol>
              </a:tblGrid>
              <a:tr h="349087"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Aktivnost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Ukupni iznos (kn)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79502"/>
                  </a:ext>
                </a:extLst>
              </a:tr>
              <a:tr h="34908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Mjere razvoja poljoprivredne proizvodnje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2.410.000,00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40352"/>
                  </a:ext>
                </a:extLst>
              </a:tr>
              <a:tr h="34908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Sajmovi i manifestacije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747906"/>
                  </a:ext>
                </a:extLst>
              </a:tr>
              <a:tr h="3490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Zaštita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i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revitalizacija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autohtonih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sorti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vinove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loze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786063"/>
                  </a:ext>
                </a:extLst>
              </a:tr>
              <a:tr h="34908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Zaštita i promocija izvornih zagorskih proizvoda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825192"/>
                  </a:ext>
                </a:extLst>
              </a:tr>
              <a:tr h="34908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Primjena propisa iz područja zaštite životinja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218374"/>
                  </a:ext>
                </a:extLst>
              </a:tr>
              <a:tr h="34908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Sklonište za životinje i zaštita napuštenih životinja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435268"/>
                  </a:ext>
                </a:extLst>
              </a:tr>
              <a:tr h="34908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Lovstvo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183.000,00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19689"/>
                  </a:ext>
                </a:extLst>
              </a:tr>
              <a:tr h="34908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Podizanje matičnjaka starih sorata voća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194499"/>
                  </a:ext>
                </a:extLst>
              </a:tr>
              <a:tr h="34908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Subvencije OPG-ima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010222"/>
                  </a:ext>
                </a:extLst>
              </a:tr>
              <a:tr h="34908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Subvencioniranje kamata u poljoprivredi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40734"/>
                  </a:ext>
                </a:extLst>
              </a:tr>
              <a:tr h="34908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Program školskog mednog dana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715187"/>
                  </a:ext>
                </a:extLst>
              </a:tr>
              <a:tr h="349087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Ukupno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3.375.000,00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835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243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193311A6-4C6F-4A75-B9BE-1074561ABB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131992"/>
              </p:ext>
            </p:extLst>
          </p:nvPr>
        </p:nvGraphicFramePr>
        <p:xfrm>
          <a:off x="677334" y="1298222"/>
          <a:ext cx="8703733" cy="6210487"/>
        </p:xfrm>
        <a:graphic>
          <a:graphicData uri="http://schemas.openxmlformats.org/drawingml/2006/table">
            <a:tbl>
              <a:tblPr/>
              <a:tblGrid>
                <a:gridCol w="486507">
                  <a:extLst>
                    <a:ext uri="{9D8B030D-6E8A-4147-A177-3AD203B41FA5}">
                      <a16:colId xmlns:a16="http://schemas.microsoft.com/office/drawing/2014/main" val="3414640327"/>
                    </a:ext>
                  </a:extLst>
                </a:gridCol>
                <a:gridCol w="3186424">
                  <a:extLst>
                    <a:ext uri="{9D8B030D-6E8A-4147-A177-3AD203B41FA5}">
                      <a16:colId xmlns:a16="http://schemas.microsoft.com/office/drawing/2014/main" val="2996410622"/>
                    </a:ext>
                  </a:extLst>
                </a:gridCol>
                <a:gridCol w="1257701">
                  <a:extLst>
                    <a:ext uri="{9D8B030D-6E8A-4147-A177-3AD203B41FA5}">
                      <a16:colId xmlns:a16="http://schemas.microsoft.com/office/drawing/2014/main" val="1350919533"/>
                    </a:ext>
                  </a:extLst>
                </a:gridCol>
                <a:gridCol w="2459751">
                  <a:extLst>
                    <a:ext uri="{9D8B030D-6E8A-4147-A177-3AD203B41FA5}">
                      <a16:colId xmlns:a16="http://schemas.microsoft.com/office/drawing/2014/main" val="387088605"/>
                    </a:ext>
                  </a:extLst>
                </a:gridCol>
                <a:gridCol w="1313350">
                  <a:extLst>
                    <a:ext uri="{9D8B030D-6E8A-4147-A177-3AD203B41FA5}">
                      <a16:colId xmlns:a16="http://schemas.microsoft.com/office/drawing/2014/main" val="3134999173"/>
                    </a:ext>
                  </a:extLst>
                </a:gridCol>
              </a:tblGrid>
              <a:tr h="46450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Indikativni plan raspisivanja </a:t>
                      </a:r>
                    </a:p>
                    <a:p>
                      <a:pPr algn="ctr" fontAlgn="ctr"/>
                      <a:r>
                        <a:rPr lang="hr-H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Mjera razvoja poljoprivredne proizvodnje Krapinsko-zagorske županije u 2022. godini</a:t>
                      </a:r>
                    </a:p>
                  </a:txBody>
                  <a:tcPr marL="6652" marR="6652" marT="66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722122"/>
                  </a:ext>
                </a:extLst>
              </a:tr>
              <a:tr h="54339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Redni broj</a:t>
                      </a:r>
                    </a:p>
                  </a:txBody>
                  <a:tcPr marL="6652" marR="6652" marT="6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Mjera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Planirano raspisivanje natječaja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Trajanje natječaja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Osigurana sredstva (kn)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240385"/>
                  </a:ext>
                </a:extLst>
              </a:tr>
              <a:tr h="292973"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Potpora poljoprivrednim udrugama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siječanj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Traje 30 dana od dana objave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100.000,00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8254"/>
                  </a:ext>
                </a:extLst>
              </a:tr>
              <a:tr h="365416"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Potpora za uzgoj zagorskog purana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veljača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Traje 30 dana od dana objave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400.000,00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199735"/>
                  </a:ext>
                </a:extLst>
              </a:tr>
              <a:tr h="544861"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Potpora za razvoj poljoprivredne proizvodnje i promociju poljoprivrednih proizvoda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veljača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Traje do 1. prosinca 2022., odnosno do utroška osiguranih sredstava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100.000,00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3296517"/>
                  </a:ext>
                </a:extLst>
              </a:tr>
              <a:tr h="544861"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Potpora za pripremu projektne dokumentacije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veljača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Traje do 1. prosinca 2022., odnosno do utroška osiguranih sredstava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100.000,00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2115794"/>
                  </a:ext>
                </a:extLst>
              </a:tr>
              <a:tr h="544861"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Potpora za ulaganje u modernizaciju i povećanje konkurentnosti poljoprivrednika u preradi i stavljanje na tržište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veljača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Traje 30 dana od dana objave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600.000,00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557006"/>
                  </a:ext>
                </a:extLst>
              </a:tr>
              <a:tr h="365416"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Potpora za povećanje ekološke proizvodnje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ožujak/travanj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Traje 30 dana od dana objave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250.000,00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14500"/>
                  </a:ext>
                </a:extLst>
              </a:tr>
              <a:tr h="392793"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Potpora za povećanje stočarske proizvodnje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ožujak/travanj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Traje 30 dana od dana objave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250.000,00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218261"/>
                  </a:ext>
                </a:extLst>
              </a:tr>
              <a:tr h="474338"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Potpora za očuvanje pčelinjeg fonda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travanj/svibanj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Traje 30 dana od dana objave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200.000,00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927089"/>
                  </a:ext>
                </a:extLst>
              </a:tr>
              <a:tr h="544861"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Potpora za zaštitu višegodišnjih nasada od padalina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travanj/svibanj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Traje 30 dana od dana objave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200.000,00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517770"/>
                  </a:ext>
                </a:extLst>
              </a:tr>
              <a:tr h="544861"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Potpora za povećanje poljoprivredne proizvodnje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svibanj/lipanj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Traje 30 dana od dana objave 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210.000,00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744318"/>
                  </a:ext>
                </a:extLst>
              </a:tr>
              <a:tr h="565018">
                <a:tc>
                  <a:txBody>
                    <a:bodyPr/>
                    <a:lstStyle/>
                    <a:p>
                      <a:pPr algn="ctr" fontAlgn="b"/>
                      <a:endParaRPr lang="hr-HR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+mj-lt"/>
                      </a:endParaRP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UKUPNO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2.410.000,00</a:t>
                      </a:r>
                    </a:p>
                  </a:txBody>
                  <a:tcPr marL="6652" marR="6652" marT="6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196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83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84221" y="1443789"/>
            <a:ext cx="10066254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cs typeface="Arial" panose="020B0604020202020204" pitchFamily="34" charset="0"/>
              </a:rPr>
              <a:t>Izdvajanja po područjima:</a:t>
            </a:r>
          </a:p>
          <a:p>
            <a:endParaRPr lang="hr-HR" sz="2800" dirty="0">
              <a:cs typeface="Arial" panose="020B0604020202020204" pitchFamily="34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hr-HR" sz="2800" dirty="0">
                <a:cs typeface="Arial" panose="020B0604020202020204" pitchFamily="34" charset="0"/>
              </a:rPr>
              <a:t>Gospodarstvo 				   8.229.542,74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</a:t>
            </a:r>
            <a:r>
              <a:rPr lang="hr-HR" sz="2800" dirty="0">
                <a:cs typeface="Arial" panose="020B0604020202020204" pitchFamily="34" charset="0"/>
              </a:rPr>
              <a:t>                             	</a:t>
            </a:r>
            <a:endParaRPr lang="hr-HR" sz="2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hr-HR" sz="2800" dirty="0">
                <a:cs typeface="Arial" panose="020B0604020202020204" pitchFamily="34" charset="0"/>
              </a:rPr>
              <a:t>Poljoprivreda					   3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.047.570,08 kn</a:t>
            </a:r>
            <a:r>
              <a:rPr lang="hr-HR" sz="2800" dirty="0">
                <a:cs typeface="Arial" panose="020B0604020202020204" pitchFamily="34" charset="0"/>
              </a:rPr>
              <a:t>		 </a:t>
            </a:r>
            <a:endParaRPr lang="hr-HR" sz="2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hr-HR" sz="2800" dirty="0">
                <a:cs typeface="Arial" panose="020B0604020202020204" pitchFamily="34" charset="0"/>
              </a:rPr>
              <a:t>Promet i komunalna infrastruktura    </a:t>
            </a:r>
          </a:p>
          <a:p>
            <a:r>
              <a:rPr lang="hr-HR" sz="2800" dirty="0">
                <a:cs typeface="Arial" panose="020B0604020202020204" pitchFamily="34" charset="0"/>
              </a:rPr>
              <a:t>   </a:t>
            </a:r>
          </a:p>
          <a:p>
            <a:pPr marL="2286000" lvl="4" indent="-457200">
              <a:buFont typeface="Arial" charset="0"/>
              <a:buChar char="•"/>
            </a:pPr>
            <a:r>
              <a:rPr lang="hr-HR" sz="2800" dirty="0">
                <a:cs typeface="Arial" panose="020B0604020202020204" pitchFamily="34" charset="0"/>
              </a:rPr>
              <a:t>KZŽ                                      3.808.456,34 kn        		 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hr-HR" sz="2800" dirty="0">
                <a:cs typeface="Arial" panose="020B0604020202020204" pitchFamily="34" charset="0"/>
              </a:rPr>
              <a:t> ŽUC KZŽ                          39.320.008,23 kn 			   </a:t>
            </a:r>
          </a:p>
          <a:p>
            <a:r>
              <a:rPr lang="hr-HR" sz="2800" dirty="0">
                <a:cs typeface="Arial" panose="020B0604020202020204" pitchFamily="34" charset="0"/>
              </a:rPr>
              <a:t>  </a:t>
            </a:r>
            <a:r>
              <a:rPr lang="hr-HR" sz="2800" b="1" dirty="0">
                <a:cs typeface="Arial" panose="020B0604020202020204" pitchFamily="34" charset="0"/>
              </a:rPr>
              <a:t> Ukupno:     				          54.365.252,22  kn</a:t>
            </a:r>
          </a:p>
          <a:p>
            <a:endParaRPr lang="hr-HR" sz="2800" b="1" dirty="0">
              <a:cs typeface="Arial" panose="020B0604020202020204" pitchFamily="34" charset="0"/>
            </a:endParaRPr>
          </a:p>
          <a:p>
            <a:pPr lvl="0"/>
            <a:r>
              <a:rPr lang="hr-HR" sz="2800" dirty="0">
                <a:cs typeface="Arial" panose="020B0604020202020204" pitchFamily="34" charset="0"/>
              </a:rPr>
              <a:t>   								  		</a:t>
            </a:r>
            <a:r>
              <a:rPr lang="hr-HR" sz="2800" b="1" dirty="0">
                <a:cs typeface="Arial" panose="020B0604020202020204" pitchFamily="34" charset="0"/>
              </a:rPr>
              <a:t>		          </a:t>
            </a:r>
            <a:endParaRPr lang="hr-HR" sz="2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hr-HR" sz="2800" b="1" dirty="0">
                <a:cs typeface="Arial" panose="020B0604020202020204" pitchFamily="34" charset="0"/>
              </a:rPr>
              <a:t>			</a:t>
            </a:r>
            <a:endParaRPr lang="hr-HR" sz="2800" dirty="0">
              <a:cs typeface="Arial" panose="020B0604020202020204" pitchFamily="34" charset="0"/>
            </a:endParaRPr>
          </a:p>
          <a:p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191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27945" y="666046"/>
            <a:ext cx="7973405" cy="79022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hr-HR" sz="2200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  <a:t>Plan utroška sredstva i potpora u prometu, komunalnoj infrastrukturi i vodoopskrbi</a:t>
            </a:r>
            <a:endParaRPr lang="en-US" sz="2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zervirano mjesto sadržaja 1"/>
          <p:cNvSpPr txBox="1">
            <a:spLocks/>
          </p:cNvSpPr>
          <p:nvPr/>
        </p:nvSpPr>
        <p:spPr bwMode="auto">
          <a:xfrm>
            <a:off x="938659" y="6300316"/>
            <a:ext cx="8393057" cy="21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29" tIns="38064" rIns="76129" bIns="38064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285499" marR="0" lvl="0" indent="-285499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Char char="q"/>
              <a:tabLst/>
              <a:defRPr/>
            </a:pPr>
            <a:endParaRPr kumimoji="0" lang="hr-HR" sz="1998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461182"/>
              </p:ext>
            </p:extLst>
          </p:nvPr>
        </p:nvGraphicFramePr>
        <p:xfrm>
          <a:off x="637674" y="1456268"/>
          <a:ext cx="7868652" cy="4871341"/>
        </p:xfrm>
        <a:graphic>
          <a:graphicData uri="http://schemas.openxmlformats.org/drawingml/2006/table">
            <a:tbl>
              <a:tblPr/>
              <a:tblGrid>
                <a:gridCol w="6160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540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Aktivnost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Ukupan iznos (u kn)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41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Sufinanciranje programa JLS iz područja prometne i komunalne </a:t>
                      </a:r>
                    </a:p>
                    <a:p>
                      <a:pPr algn="just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infrastrukture (uređenje nerazvrstanih cesta prema sakralnom </a:t>
                      </a:r>
                    </a:p>
                    <a:p>
                      <a:pPr algn="just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posebnom programu)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110.000,00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396"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Sufinanciranje javnog prijevoza (izrada projektno-tehničke dokumentacije radi sklapanja Ugovora o javnim uslugama, sufinanciranje prijevoza)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1.000.000,00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Sufinanciranje programa vodoopskrbe i odvodnje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650.000,00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77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Sufinanciranje sanacije klizišta na županijskim cestama Izvor: Hrvatske vode 55%, </a:t>
                      </a:r>
                      <a:b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ostalo vlastita sredstva ŽUC KZŽ 45% (</a:t>
                      </a:r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Putkovec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Vrhi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Vinagorski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Petrova Gora, Stubičke Toplice, </a:t>
                      </a:r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Dugnjevec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Škrnik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Poljanica Bistrička)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3.050.000,00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916"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Naknada štete fizičkim osobama za sanaciju šteta od elementarnih nepogoda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100.000,00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Odbor za sigurnost u prometu, edukacija djece u prometu akcija Jumicar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99.000,00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Sufinanciranje rada IPZP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533.944,00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Sufinanciranje rada Krapinsko-zagorskog aerodroma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135.000,00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0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Ostalo (širokopojasna infrastruktura, Lepoglavska spojnica)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52.000,00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Ukupno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5.729.944,00</a:t>
                      </a:r>
                    </a:p>
                  </a:txBody>
                  <a:tcPr marL="7338" marR="7338" marT="7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364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021" y="1614311"/>
            <a:ext cx="90762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ŽUC KZŽ – Planirano u 2022. godini</a:t>
            </a: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904840"/>
              </p:ext>
            </p:extLst>
          </p:nvPr>
        </p:nvGraphicFramePr>
        <p:xfrm>
          <a:off x="449942" y="2381956"/>
          <a:ext cx="9213345" cy="4625000"/>
        </p:xfrm>
        <a:graphic>
          <a:graphicData uri="http://schemas.openxmlformats.org/drawingml/2006/table">
            <a:tbl>
              <a:tblPr/>
              <a:tblGrid>
                <a:gridCol w="7180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10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 Radovi održavanja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24.580.000,00 kn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69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 Planirana dodatna ulaganja na građevinskim objektima -</a:t>
                      </a:r>
                      <a:b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rekonstrukcija/gradnja </a:t>
                      </a:r>
                    </a:p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Radovi na kapitalnim projektima (stručni nadzor, projekti) - sanacija 7 klizišta - sufinancirani u iznosu 55% od strane Hrvatskih voda i 45% ZUC KZŽ: Putkovec, Vrhi Vinagorski, Petrova Gora, Stubičke Toplice, Dugnjevec, Škrnik, Poljanica Bistrička</a:t>
                      </a:r>
                    </a:p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-5.505.000,00 kn</a:t>
                      </a:r>
                    </a:p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-Radovi rekonstrukcije dionica županijskih i lokalnih cesta (3 dionice) -1.900.000,00 kn</a:t>
                      </a:r>
                      <a:endParaRPr lang="pl-P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7.405.000,00 kn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58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 Planirana sredstva Grad Krapina -   financiranje nerazvrstanih cesta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1.750.000,00 kn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91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 Planirano sufinanciranje radova gradovima i općinama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1.500.000,00 kn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48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Ukupno 1+2+3+4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35.235.000,00 kn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921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71307" y="1591641"/>
            <a:ext cx="966158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Uložena sredstva u periodu 2017.- 2021. g.: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Gospodarstvo				        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120.305.364,16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kn                              	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Poljoprivreda                                        </a:t>
            </a:r>
            <a:r>
              <a:rPr lang="hr-HR" sz="2800" dirty="0">
                <a:latin typeface="+mn-lt"/>
              </a:rPr>
              <a:t>19.760.251,00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kn    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Promet i komunalna infrastruktura       </a:t>
            </a:r>
          </a:p>
          <a:p>
            <a:pPr marL="4114800" marR="0" lvl="8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hr-HR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KZŽ                 </a:t>
            </a:r>
            <a:r>
              <a:rPr kumimoji="0" lang="hr-HR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24.412.712,34 kn</a:t>
            </a:r>
          </a:p>
          <a:p>
            <a:pPr marL="4114800" marR="0" lvl="8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hr-HR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ŽUC KZŽ       221</a:t>
            </a:r>
            <a:r>
              <a:rPr lang="hr-HR" sz="2800" i="0" u="none" strike="noStrike" dirty="0">
                <a:solidFill>
                  <a:srgbClr val="000000"/>
                </a:solidFill>
                <a:effectLst/>
                <a:latin typeface="+mn-lt"/>
              </a:rPr>
              <a:t>.137.671,29 kn</a:t>
            </a:r>
            <a:r>
              <a:rPr lang="hr-HR" sz="2800" dirty="0">
                <a:latin typeface="+mn-lt"/>
              </a:rPr>
              <a:t> </a:t>
            </a:r>
          </a:p>
          <a:p>
            <a:pPr marR="0" lvl="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Ukupno					</a:t>
            </a:r>
            <a:r>
              <a:rPr kumimoji="0" lang="hr-HR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hr-HR" sz="2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385.615.999,15</a:t>
            </a:r>
            <a:r>
              <a:rPr kumimoji="0" lang="hr-HR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					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3300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FDF9E6C-BC6E-4DE4-9002-2DDE775C07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0436" y="-160773"/>
            <a:ext cx="9552040" cy="16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8CCB93E-5F8A-4089-B70A-7BE0DDEEDF3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hr-HR" altLang="sr-Latn-RS" sz="40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hr-HR" altLang="sr-Latn-RS" sz="40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hr-HR" altLang="sr-Latn-RS" sz="40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altLang="sr-Latn-RS" sz="4000" b="1" dirty="0"/>
              <a:t>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altLang="sr-Latn-RS" sz="4000" b="1" dirty="0"/>
              <a:t>				Hvala na pažnji!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hr-HR" sz="2400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</a:br>
            <a:r>
              <a:rPr kumimoji="0" lang="hr-HR" sz="2400" b="0" i="0" u="none" strike="noStrike" kern="0" cap="none" spc="0" normalizeH="0" baseline="0" noProof="0" dirty="0">
                <a:ln>
                  <a:noFill/>
                </a:ln>
                <a:solidFill>
                  <a:srgbClr val="D1000E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Dodijeljena sredstva i potpore u gospodarstvu</a:t>
            </a:r>
            <a:br>
              <a:rPr lang="hr-HR" sz="2400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  <a:t>	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206098"/>
              </p:ext>
            </p:extLst>
          </p:nvPr>
        </p:nvGraphicFramePr>
        <p:xfrm>
          <a:off x="138897" y="1378710"/>
          <a:ext cx="9705016" cy="6227757"/>
        </p:xfrm>
        <a:graphic>
          <a:graphicData uri="http://schemas.openxmlformats.org/drawingml/2006/table">
            <a:tbl>
              <a:tblPr/>
              <a:tblGrid>
                <a:gridCol w="7662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Aktivnost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Ukupan iznos (u kn)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2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Poslovno –tehnološki inkubator upravljanje</a:t>
                      </a:r>
                      <a:endParaRPr lang="hr-HR" sz="1800" b="0" dirty="0">
                        <a:effectLst/>
                        <a:latin typeface="Adobe Devanagari" panose="02040503050201020203" pitchFamily="18" charset="0"/>
                        <a:ea typeface="Times New Roman" panose="02020603050405020304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1.139.000,00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89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Sufinanciranje kamata poduzetnicima KZŽ</a:t>
                      </a:r>
                      <a:endParaRPr lang="hr-HR" sz="1800" b="0" dirty="0">
                        <a:effectLst/>
                        <a:latin typeface="Adobe Devanagari" panose="02040503050201020203" pitchFamily="18" charset="0"/>
                        <a:ea typeface="Times New Roman" panose="02020603050405020304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760.226,47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4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Uspostava</a:t>
                      </a:r>
                      <a:r>
                        <a:rPr lang="hr-HR" sz="1800" b="0" baseline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 fonda za poslovne anđele – projekt BAIF</a:t>
                      </a:r>
                      <a:endParaRPr lang="hr-HR" sz="1800" b="0" dirty="0">
                        <a:effectLst/>
                        <a:latin typeface="Adobe Devanagari" panose="02040503050201020203" pitchFamily="18" charset="0"/>
                        <a:ea typeface="Times New Roman" panose="02020603050405020304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980.897,41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02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Dodijeljene</a:t>
                      </a:r>
                      <a:r>
                        <a:rPr lang="hr-HR" sz="1800" b="0" baseline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 potpore poduzetnicima u turizmu – antigenski test COVID 19</a:t>
                      </a:r>
                      <a:endParaRPr lang="hr-HR" sz="1800" b="0" dirty="0">
                        <a:effectLst/>
                        <a:latin typeface="Adobe Devanagari" panose="02040503050201020203" pitchFamily="18" charset="0"/>
                        <a:ea typeface="Times New Roman" panose="02020603050405020304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12.250,00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435783"/>
                  </a:ext>
                </a:extLst>
              </a:tr>
              <a:tr h="296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Potpore tradicijskim obrtima – 42</a:t>
                      </a:r>
                      <a:r>
                        <a:rPr lang="hr-HR" sz="1800" b="0" baseline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 korisnika</a:t>
                      </a:r>
                      <a:endParaRPr lang="hr-HR" sz="1800" b="0" dirty="0">
                        <a:effectLst/>
                        <a:latin typeface="Adobe Devanagari" panose="02040503050201020203" pitchFamily="18" charset="0"/>
                        <a:ea typeface="Times New Roman" panose="02020603050405020304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210.000,00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HGK ŽK Krapina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100.000,00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Obrtnička komora KZŽ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100.000,00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29. Zagorski</a:t>
                      </a:r>
                      <a:r>
                        <a:rPr lang="hr-HR" sz="1800" b="0" baseline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 gospodarski zbor, gospodarske manifestacije</a:t>
                      </a:r>
                      <a:endParaRPr lang="hr-HR" sz="1800" b="0" dirty="0">
                        <a:effectLst/>
                        <a:latin typeface="Adobe Devanagari" panose="02040503050201020203" pitchFamily="18" charset="0"/>
                        <a:ea typeface="Times New Roman" panose="02020603050405020304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0" dirty="0">
                          <a:effectLst/>
                          <a:latin typeface="Adobe Devanagari" panose="02040503050201020203" pitchFamily="18" charset="0"/>
                          <a:ea typeface="Times New Roman" panose="02020603050405020304" pitchFamily="18" charset="0"/>
                          <a:cs typeface="Adobe Devanagari" panose="02040503050201020203" pitchFamily="18" charset="0"/>
                        </a:rPr>
                        <a:t>109.821,69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9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Plan razvoja KZŽ</a:t>
                      </a:r>
                      <a:r>
                        <a:rPr lang="hr-HR" sz="1800" baseline="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 – Studija procjene utjecaja na okoliš 2021. – 2027.</a:t>
                      </a:r>
                      <a:endParaRPr lang="hr-HR" sz="1800" dirty="0">
                        <a:latin typeface="Adobe Devanagari" panose="02040503050201020203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113.100,00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7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Start</a:t>
                      </a:r>
                      <a:r>
                        <a:rPr lang="hr-HR" sz="1800" baseline="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 </a:t>
                      </a:r>
                      <a:r>
                        <a:rPr lang="hr-HR" sz="1800" baseline="0" dirty="0" err="1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up</a:t>
                      </a:r>
                      <a:r>
                        <a:rPr lang="hr-HR" sz="1800" baseline="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 tvrtke – subvencija korištenja poslovnog prostora Poduzetničkog inkubatora</a:t>
                      </a:r>
                      <a:endParaRPr lang="hr-HR" sz="1800" dirty="0">
                        <a:latin typeface="Adobe Devanagari" panose="02040503050201020203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198.058,17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0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Potpore</a:t>
                      </a:r>
                      <a:r>
                        <a:rPr lang="hr-HR" sz="1800" baseline="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 proizvođačima zagorskih mlinaca</a:t>
                      </a:r>
                      <a:endParaRPr lang="hr-HR" sz="1800" dirty="0">
                        <a:latin typeface="Adobe Devanagari" panose="02040503050201020203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263.320,00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9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Sufinanciranje energetskog certifikata za obiteljske kuće</a:t>
                      </a:r>
                      <a:r>
                        <a:rPr lang="hr-HR" sz="1800" baseline="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 KZŽ – 34 korisnika</a:t>
                      </a:r>
                      <a:endParaRPr lang="hr-HR" sz="1800" dirty="0">
                        <a:latin typeface="Adobe Devanagari" panose="02040503050201020203" pitchFamily="18" charset="0"/>
                        <a:cs typeface="Adobe Devanagari" panose="02040503050201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77.300,00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0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Uređenje bike parka s </a:t>
                      </a:r>
                      <a:r>
                        <a:rPr lang="hr-HR" sz="1800" dirty="0" err="1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pumptrack</a:t>
                      </a: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 stazom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336.779,00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50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Sufinanciranje rada Poduzetničkog centra KZŽ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500.000,00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557184"/>
                  </a:ext>
                </a:extLst>
              </a:tr>
              <a:tr h="2647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Sufinanciranje rada REGEA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700.000,00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386149"/>
                  </a:ext>
                </a:extLst>
              </a:tr>
              <a:tr h="29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Sufinanciranje rada  Turističke zajednice KZŽ, nastup na sajmovima i promocija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1.470.000,00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071217"/>
                  </a:ext>
                </a:extLst>
              </a:tr>
              <a:tr h="285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Sufinanciranje rada Zagorske razvojne agencije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dirty="0"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1.158.790,00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0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Ukupno: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dobe Devanagari" panose="02040503050201020203" pitchFamily="18" charset="0"/>
                          <a:cs typeface="Adobe Devanagari" panose="02040503050201020203" pitchFamily="18" charset="0"/>
                        </a:rPr>
                        <a:t>8.229.542,74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203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18510" y="1585744"/>
            <a:ext cx="7973405" cy="8796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hr-H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Subvencioniranje kamata po poduzetničkim kreditima:</a:t>
            </a:r>
            <a:br>
              <a:rPr lang="hr-H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„ Kreditom do uspjeha –Mjera 1”</a:t>
            </a:r>
            <a:br>
              <a:rPr lang="hr-H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„HBOR – subvencija kredita”</a:t>
            </a:r>
            <a:r>
              <a:rPr lang="hr-HR" sz="1998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hr-HR" sz="1998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1998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4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Mjera 1 zatvoren je sa danom 31.12.2019. g.</a:t>
            </a:r>
            <a:br>
              <a:rPr lang="hr-HR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14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Programu Mjera 1 – KZŽ subvencionirat će kamatnu stopu do 2030. godine</a:t>
            </a:r>
            <a:br>
              <a:rPr lang="hr-HR" sz="1400" b="1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14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hr-HR" sz="1400" b="1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2021. </a:t>
            </a:r>
            <a:r>
              <a:rPr lang="hr-HR" sz="14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godini isplaćeno je sredstva za subvenciju kamatne stope u iznosu </a:t>
            </a:r>
            <a:r>
              <a:rPr lang="hr-HR" sz="1400" b="1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760.226,47 kn</a:t>
            </a:r>
            <a:br>
              <a:rPr lang="hr-HR" sz="14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1400" b="1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periodu od 2015.-2021 g</a:t>
            </a:r>
            <a:r>
              <a:rPr lang="hr-HR" sz="14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isplaćeno </a:t>
            </a:r>
            <a:r>
              <a:rPr lang="hr-HR" sz="1400" b="1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9.318.538,47 kn </a:t>
            </a:r>
            <a:r>
              <a:rPr lang="hr-HR" sz="14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subvenciju kamatne stope</a:t>
            </a:r>
            <a:br>
              <a:rPr lang="hr-HR" sz="1400" b="1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1400" b="1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Realizacija kredita po Programu Mjera sa 31.12.2021. godine:</a:t>
            </a:r>
            <a:endParaRPr lang="en-US" sz="14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zervirano mjesto sadržaja 1"/>
          <p:cNvSpPr txBox="1">
            <a:spLocks/>
          </p:cNvSpPr>
          <p:nvPr/>
        </p:nvSpPr>
        <p:spPr bwMode="auto">
          <a:xfrm>
            <a:off x="938659" y="6420897"/>
            <a:ext cx="8393057" cy="9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29" tIns="38064" rIns="76129" bIns="38064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285499" marR="0" lvl="0" indent="-285499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anose="05000000000000000000" pitchFamily="2" charset="2"/>
              <a:buChar char="q"/>
              <a:tabLst/>
              <a:defRPr/>
            </a:pPr>
            <a:endParaRPr kumimoji="0" lang="hr-HR" sz="1998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zervirano mjesto sadržaja 1"/>
          <p:cNvSpPr txBox="1">
            <a:spLocks/>
          </p:cNvSpPr>
          <p:nvPr/>
        </p:nvSpPr>
        <p:spPr bwMode="auto">
          <a:xfrm>
            <a:off x="358815" y="4965538"/>
            <a:ext cx="9439942" cy="1186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29" tIns="38064" rIns="76129" bIns="38064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hr-H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Krapinsko-zagorska županija provodi Program </a:t>
            </a: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„HBOR-subvencija kredita</a:t>
            </a:r>
            <a:r>
              <a:rPr kumimoji="0" lang="hr-H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 koji je namijenjen mikro, malim i srednjim subjektima malog gospodarstva: trgovačkim društvima, obrtima, fizičkim osobama koje samostalno obavljaju djelatnost, OPG-ovima, zadrugama i profitnim ustanovama koje ulažu na području Krapinsko-zagorske županije.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hr-H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Kreditni potencijal za subvenciju kamate iznosi </a:t>
            </a: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30.000.000,00 kn.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hr-H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 Programu „HBOR-subvencija kredita” odobrena su </a:t>
            </a: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tri kredita u ukupnom iznosu 3.821.875,83 kn</a:t>
            </a:r>
            <a:r>
              <a:rPr kumimoji="0" lang="hr-H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58815" y="3900669"/>
          <a:ext cx="9439942" cy="815716"/>
        </p:xfrm>
        <a:graphic>
          <a:graphicData uri="http://schemas.openxmlformats.org/drawingml/2006/table">
            <a:tbl>
              <a:tblPr firstRow="1" firstCol="1" bandRow="1"/>
              <a:tblGrid>
                <a:gridCol w="185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9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9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Planirana vrijednost  investicije kn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Broj zahtjeva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Odobreni iznos kn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Zaposleni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Novozaposleni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Proizvodnja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Usluge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247.744.998,55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136.764.149,30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86,73%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13,27%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97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BEC206E4-D483-4788-AB67-C34E58BC6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sz="1800" b="1" dirty="0">
                <a:solidFill>
                  <a:srgbClr val="C00000"/>
                </a:solidFill>
              </a:rPr>
              <a:t>BAIF - novi financijski instrument za </a:t>
            </a:r>
          </a:p>
          <a:p>
            <a:pPr marL="0" indent="0" algn="ctr">
              <a:buNone/>
            </a:pPr>
            <a:r>
              <a:rPr lang="hr-HR" sz="1800" b="1" dirty="0">
                <a:solidFill>
                  <a:srgbClr val="C00000"/>
                </a:solidFill>
              </a:rPr>
              <a:t>         ulaganje s društvenim učinkom </a:t>
            </a:r>
          </a:p>
          <a:p>
            <a:pPr algn="ctr"/>
            <a:endParaRPr lang="hr-HR" sz="1800" dirty="0">
              <a:solidFill>
                <a:srgbClr val="FF0000"/>
              </a:solidFill>
            </a:endParaRPr>
          </a:p>
          <a:p>
            <a:r>
              <a:rPr lang="hr-HR" sz="1600" dirty="0"/>
              <a:t>Projekt </a:t>
            </a:r>
            <a:r>
              <a:rPr lang="hr-HR" sz="1600" b="1" dirty="0"/>
              <a:t>Business </a:t>
            </a:r>
            <a:r>
              <a:rPr lang="hr-HR" sz="1600" b="1" dirty="0" err="1"/>
              <a:t>Angels</a:t>
            </a:r>
            <a:r>
              <a:rPr lang="hr-HR" sz="1600" b="1" dirty="0"/>
              <a:t> </a:t>
            </a:r>
            <a:r>
              <a:rPr lang="hr-HR" sz="1600" b="1" dirty="0" err="1"/>
              <a:t>Impact</a:t>
            </a:r>
            <a:r>
              <a:rPr lang="hr-HR" sz="1600" b="1" dirty="0"/>
              <a:t> </a:t>
            </a:r>
            <a:r>
              <a:rPr lang="hr-HR" sz="1600" b="1" dirty="0" err="1"/>
              <a:t>Fund</a:t>
            </a:r>
            <a:r>
              <a:rPr lang="hr-HR" sz="1600" b="1" dirty="0"/>
              <a:t> – BAIF </a:t>
            </a:r>
            <a:r>
              <a:rPr lang="hr-HR" sz="1600" dirty="0"/>
              <a:t>ima za cilj razviti novi instrument za ulaganja s društvenim učinkom</a:t>
            </a:r>
          </a:p>
          <a:p>
            <a:r>
              <a:rPr lang="hr-HR" sz="1600" dirty="0"/>
              <a:t>Projekt uključuje </a:t>
            </a:r>
            <a:r>
              <a:rPr lang="hr-HR" sz="1600" b="1" dirty="0"/>
              <a:t>poslovne anđele, institucionalne ulagače i organizacije za poduzetničku potporu u inovativne akcije za razvoj alternativnog tržišta kapitala </a:t>
            </a:r>
          </a:p>
          <a:p>
            <a:r>
              <a:rPr lang="hr-HR" sz="1600" b="1" dirty="0"/>
              <a:t>Nositelj Projekta: </a:t>
            </a:r>
            <a:r>
              <a:rPr lang="hr-HR" sz="1600" dirty="0"/>
              <a:t>Krapinsko-zagorska županija</a:t>
            </a:r>
          </a:p>
          <a:p>
            <a:r>
              <a:rPr lang="hr-HR" sz="1600" b="1" dirty="0"/>
              <a:t>Partneri Projekta: </a:t>
            </a:r>
            <a:r>
              <a:rPr lang="hr-HR" sz="1600" dirty="0"/>
              <a:t>Zagorska razvojna agencija, Poduzetnički centar Krapinsko-zagorske županije,</a:t>
            </a:r>
          </a:p>
          <a:p>
            <a:pPr marL="0" indent="0">
              <a:buNone/>
            </a:pPr>
            <a:r>
              <a:rPr lang="hr-HR" sz="1600" dirty="0"/>
              <a:t>                                     </a:t>
            </a:r>
            <a:r>
              <a:rPr lang="hr-HR" sz="1600" dirty="0" err="1"/>
              <a:t>Feelsgood</a:t>
            </a:r>
            <a:r>
              <a:rPr lang="hr-HR" sz="1600" dirty="0"/>
              <a:t> Capital </a:t>
            </a:r>
            <a:r>
              <a:rPr lang="hr-HR" sz="1600" dirty="0" err="1"/>
              <a:t>Partners</a:t>
            </a:r>
            <a:r>
              <a:rPr lang="hr-HR" sz="1600" dirty="0"/>
              <a:t>, Hrvatska udruga poslodavaca </a:t>
            </a:r>
          </a:p>
          <a:p>
            <a:r>
              <a:rPr lang="hr-HR" sz="1600" dirty="0"/>
              <a:t>Projekt je </a:t>
            </a:r>
            <a:r>
              <a:rPr lang="hr-HR" sz="1600" b="1" dirty="0"/>
              <a:t>ukupno vrijedan 318.441,63 EUR</a:t>
            </a:r>
            <a:r>
              <a:rPr lang="hr-HR" sz="1600" dirty="0"/>
              <a:t>, od čega se kroz potporu Europske komisije, Europske unije za zapošljavanje i društvene inovacije </a:t>
            </a:r>
            <a:r>
              <a:rPr lang="hr-HR" sz="1600" b="1" dirty="0" err="1"/>
              <a:t>EaSI</a:t>
            </a:r>
            <a:r>
              <a:rPr lang="hr-HR" sz="1600" b="1" dirty="0"/>
              <a:t> </a:t>
            </a:r>
            <a:r>
              <a:rPr lang="hr-HR" sz="1600" dirty="0"/>
              <a:t>Program sufinancira, </a:t>
            </a:r>
            <a:r>
              <a:rPr lang="hr-HR" sz="1600" b="1" dirty="0"/>
              <a:t>249.641,63 EUR, </a:t>
            </a:r>
            <a:r>
              <a:rPr lang="hr-HR" sz="1600" dirty="0"/>
              <a:t>a ostatak sredstava vlastiti je doprinos partnera.</a:t>
            </a:r>
          </a:p>
          <a:p>
            <a:pPr marL="0" indent="0">
              <a:buNone/>
            </a:pPr>
            <a:r>
              <a:rPr lang="hr-HR" sz="1600" b="1" dirty="0"/>
              <a:t>       MENTORSKE USLUGE</a:t>
            </a:r>
            <a:endParaRPr lang="hr-HR" sz="1600" dirty="0"/>
          </a:p>
          <a:p>
            <a:r>
              <a:rPr lang="hr-HR" sz="1600" dirty="0"/>
              <a:t>10 lokalnih mentora, 10 međunarodnih mentora, 3 mentora za društveni učinak te 3 mentora iz projektnog tima ostvarili su ukupno 800 mentorskih sati u okviru projekta (80 timova * 10 sati mentorstva po timu).</a:t>
            </a:r>
          </a:p>
          <a:p>
            <a:r>
              <a:rPr lang="hr-HR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https://baif.hr/</a:t>
            </a:r>
            <a:endParaRPr lang="hr-HR" sz="1600" dirty="0">
              <a:solidFill>
                <a:srgbClr val="FF0000"/>
              </a:solidFill>
            </a:endParaRPr>
          </a:p>
          <a:p>
            <a:endParaRPr lang="hr-HR" sz="16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3B82781-4806-436C-AA89-927398C5E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757" y="1522395"/>
            <a:ext cx="1261981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68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999A01-1B73-4366-8357-0767A2916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592" y="1793441"/>
            <a:ext cx="9652000" cy="5649913"/>
          </a:xfrm>
        </p:spPr>
        <p:txBody>
          <a:bodyPr/>
          <a:lstStyle/>
          <a:p>
            <a:pPr marL="0" indent="0" algn="ctr">
              <a:buNone/>
            </a:pPr>
            <a:r>
              <a:rPr kumimoji="0" lang="hr-HR" altLang="sr-Latn-R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Poticanje certificiranih proizvođača zagorskih mlinaca</a:t>
            </a:r>
            <a:endParaRPr lang="hr-H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r>
              <a:rPr lang="hr-HR" altLang="sr-Latn-RS" sz="2000" dirty="0">
                <a:latin typeface="Cambria" pitchFamily="18" charset="0"/>
              </a:rPr>
              <a:t>Osigurana sredstva u iznosu od  264.000,00 kuna</a:t>
            </a: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endParaRPr lang="hr-HR" altLang="sr-Latn-RS" sz="2000" dirty="0">
              <a:latin typeface="Cambria" pitchFamily="18" charset="0"/>
            </a:endParaRPr>
          </a:p>
          <a:p>
            <a:pPr marL="844550" lvl="0" indent="-285750" defTabSz="914400">
              <a:buFont typeface="Wingdings" panose="05000000000000000000" pitchFamily="2" charset="2"/>
              <a:buChar char="Ø"/>
              <a:defRPr/>
            </a:pPr>
            <a:r>
              <a:rPr lang="hr-HR" altLang="sr-Latn-RS" sz="2000" u="sng" dirty="0">
                <a:latin typeface="Cambria" pitchFamily="18" charset="0"/>
              </a:rPr>
              <a:t>4 </a:t>
            </a:r>
            <a:r>
              <a:rPr lang="hr-HR" altLang="sr-Latn-RS" sz="2000" dirty="0">
                <a:latin typeface="Cambria" pitchFamily="18" charset="0"/>
              </a:rPr>
              <a:t>zahtjeva za dodjelom potpore </a:t>
            </a:r>
          </a:p>
          <a:p>
            <a:pPr marL="844550" lvl="0" indent="-285750" defTabSz="914400">
              <a:buFont typeface="Wingdings" panose="05000000000000000000" pitchFamily="2" charset="2"/>
              <a:buChar char="Ø"/>
              <a:defRPr/>
            </a:pPr>
            <a:r>
              <a:rPr lang="hr-HR" altLang="sr-Latn-RS" sz="2000" dirty="0">
                <a:latin typeface="Cambria" pitchFamily="18" charset="0"/>
              </a:rPr>
              <a:t>Potpora odobrena 4 korisnika </a:t>
            </a:r>
          </a:p>
          <a:p>
            <a:pPr marL="844550" lvl="0" indent="-285750" defTabSz="914400">
              <a:buFont typeface="Wingdings" panose="05000000000000000000" pitchFamily="2" charset="2"/>
              <a:buChar char="Ø"/>
              <a:defRPr/>
            </a:pPr>
            <a:endParaRPr lang="hr-HR" altLang="sr-Latn-RS" sz="2000" dirty="0">
              <a:latin typeface="Cambria" pitchFamily="18" charset="0"/>
            </a:endParaRP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r>
              <a:rPr lang="hr-HR" altLang="sr-Latn-RS" sz="2000" dirty="0">
                <a:latin typeface="Cambria" pitchFamily="18" charset="0"/>
              </a:rPr>
              <a:t>Isplaćena sredstva u iznosu </a:t>
            </a:r>
            <a:r>
              <a:rPr lang="hr-HR" altLang="sr-Latn-RS" sz="2000" b="1" dirty="0">
                <a:latin typeface="Cambria" pitchFamily="18" charset="0"/>
              </a:rPr>
              <a:t>263.320,00 </a:t>
            </a:r>
            <a:r>
              <a:rPr lang="hr-HR" altLang="sr-Latn-RS" sz="2000" dirty="0">
                <a:latin typeface="Cambria" pitchFamily="18" charset="0"/>
              </a:rPr>
              <a:t>kuna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10" name="Picture 2" descr="Kogutex Zagorski mlinci 500 g - Konzum">
            <a:extLst>
              <a:ext uri="{FF2B5EF4-FFF2-40B4-BE49-F238E27FC236}">
                <a16:creationId xmlns:a16="http://schemas.microsoft.com/office/drawing/2014/main" id="{722B0B9F-11FE-4D1B-9F88-9AAB0A96B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82702">
            <a:off x="6187432" y="4946033"/>
            <a:ext cx="1836384" cy="183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 descr="Zagorski mlinci Zebrano - Fino.hr">
            <a:extLst>
              <a:ext uri="{FF2B5EF4-FFF2-40B4-BE49-F238E27FC236}">
                <a16:creationId xmlns:a16="http://schemas.microsoft.com/office/drawing/2014/main" id="{DD890B94-BBF3-4331-BCB0-24912A41F7D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94026">
            <a:off x="7091588" y="2593640"/>
            <a:ext cx="2051646" cy="2133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PROIZVODNJA MLINACA I TJESTENINA – Centar Škudar d.o.o.">
            <a:extLst>
              <a:ext uri="{FF2B5EF4-FFF2-40B4-BE49-F238E27FC236}">
                <a16:creationId xmlns:a16="http://schemas.microsoft.com/office/drawing/2014/main" id="{89FA5B6C-F2B0-49C7-AE6F-D4D4D5ADA08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5068">
            <a:off x="2198369" y="5652640"/>
            <a:ext cx="1394967" cy="1249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106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999A01-1B73-4366-8357-0767A2916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592" y="1793442"/>
            <a:ext cx="9652000" cy="3647802"/>
          </a:xfrm>
        </p:spPr>
        <p:txBody>
          <a:bodyPr/>
          <a:lstStyle/>
          <a:p>
            <a:pPr marL="0" indent="0" algn="ctr">
              <a:buNone/>
            </a:pPr>
            <a:r>
              <a:rPr kumimoji="0" lang="sv-SE" altLang="sr-Latn-R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Sufinanciranje energetskog certifikata za obiteljske kuće KZŽ </a:t>
            </a:r>
            <a:endParaRPr kumimoji="0" lang="hr-HR" altLang="sr-Latn-R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indent="0" algn="ctr">
              <a:buNone/>
            </a:pPr>
            <a:endParaRPr lang="hr-HR" sz="2400" dirty="0">
              <a:solidFill>
                <a:srgbClr val="C00000"/>
              </a:solidFill>
              <a:latin typeface="Arial"/>
              <a:ea typeface="+mj-ea"/>
              <a:cs typeface="+mj-cs"/>
            </a:endParaRP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r>
              <a:rPr lang="hr-HR" altLang="sr-Latn-RS" sz="2000" dirty="0">
                <a:latin typeface="Cambria" pitchFamily="18" charset="0"/>
              </a:rPr>
              <a:t>Osigurana sredstva u iznosu od  100.000,00 kuna</a:t>
            </a: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endParaRPr lang="hr-HR" altLang="sr-Latn-RS" sz="2000" dirty="0">
              <a:latin typeface="Cambria" pitchFamily="18" charset="0"/>
            </a:endParaRPr>
          </a:p>
          <a:p>
            <a:pPr marL="844550" lvl="0" indent="-285750" defTabSz="914400">
              <a:buFont typeface="Wingdings" panose="05000000000000000000" pitchFamily="2" charset="2"/>
              <a:buChar char="Ø"/>
              <a:defRPr/>
            </a:pPr>
            <a:r>
              <a:rPr lang="hr-HR" altLang="sr-Latn-RS" sz="2000" dirty="0">
                <a:latin typeface="Cambria" pitchFamily="18" charset="0"/>
              </a:rPr>
              <a:t>36</a:t>
            </a:r>
            <a:r>
              <a:rPr lang="hr-HR" altLang="sr-Latn-RS" sz="2000" u="sng" dirty="0">
                <a:latin typeface="Cambria" pitchFamily="18" charset="0"/>
              </a:rPr>
              <a:t> </a:t>
            </a:r>
            <a:r>
              <a:rPr lang="hr-HR" altLang="sr-Latn-RS" sz="2000" dirty="0">
                <a:latin typeface="Cambria" pitchFamily="18" charset="0"/>
              </a:rPr>
              <a:t>zahtjeva za dodjelom potpore </a:t>
            </a:r>
          </a:p>
          <a:p>
            <a:pPr marL="844550" lvl="0" indent="-285750" defTabSz="914400">
              <a:buFont typeface="Wingdings" panose="05000000000000000000" pitchFamily="2" charset="2"/>
              <a:buChar char="Ø"/>
              <a:defRPr/>
            </a:pPr>
            <a:r>
              <a:rPr lang="hr-HR" altLang="sr-Latn-RS" sz="2000" b="1" dirty="0">
                <a:latin typeface="Cambria" pitchFamily="18" charset="0"/>
              </a:rPr>
              <a:t>34 </a:t>
            </a:r>
            <a:r>
              <a:rPr lang="hr-HR" altLang="sr-Latn-RS" sz="2000" dirty="0">
                <a:latin typeface="Cambria" pitchFamily="18" charset="0"/>
              </a:rPr>
              <a:t>korisnika  ostvarila potporu</a:t>
            </a:r>
          </a:p>
          <a:p>
            <a:pPr marL="844550" lvl="0" indent="-285750" defTabSz="914400">
              <a:buFont typeface="Wingdings" panose="05000000000000000000" pitchFamily="2" charset="2"/>
              <a:buChar char="Ø"/>
              <a:defRPr/>
            </a:pPr>
            <a:endParaRPr lang="hr-HR" altLang="sr-Latn-RS" sz="2000" dirty="0">
              <a:latin typeface="Cambria" pitchFamily="18" charset="0"/>
            </a:endParaRP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r>
              <a:rPr lang="hr-HR" altLang="sr-Latn-RS" sz="2000" dirty="0">
                <a:latin typeface="Cambria" pitchFamily="18" charset="0"/>
              </a:rPr>
              <a:t>Isplaćena sredstva u iznosu </a:t>
            </a:r>
            <a:r>
              <a:rPr lang="hr-HR" altLang="sr-Latn-RS" sz="2000" b="1" dirty="0">
                <a:latin typeface="Cambria" pitchFamily="18" charset="0"/>
              </a:rPr>
              <a:t>77.300,00 </a:t>
            </a:r>
            <a:r>
              <a:rPr lang="hr-HR" altLang="sr-Latn-RS" sz="2000" dirty="0">
                <a:latin typeface="Cambria" pitchFamily="18" charset="0"/>
              </a:rPr>
              <a:t>kuna</a:t>
            </a:r>
          </a:p>
          <a:p>
            <a:pPr marL="901700" lvl="0" indent="-342900" defTabSz="914400">
              <a:buFont typeface="Wingdings" pitchFamily="2" charset="2"/>
              <a:buChar char="Ø"/>
              <a:defRPr/>
            </a:pPr>
            <a:endParaRPr lang="hr-HR" altLang="sr-Latn-RS" sz="2000" dirty="0">
              <a:latin typeface="Cambria" pitchFamily="18" charset="0"/>
            </a:endParaRPr>
          </a:p>
          <a:p>
            <a:pPr marL="0" indent="0">
              <a:buNone/>
            </a:pPr>
            <a:endParaRPr lang="hr-HR" sz="900" dirty="0"/>
          </a:p>
          <a:p>
            <a:pPr marL="0" indent="0">
              <a:buNone/>
            </a:pPr>
            <a:endParaRPr lang="hr-HR" sz="1000" dirty="0"/>
          </a:p>
        </p:txBody>
      </p:sp>
      <p:pic>
        <p:nvPicPr>
          <p:cNvPr id="1034" name="Picture 10" descr="Energetski certifikat za Privatne iznajmljivače, obveza ili ne?">
            <a:extLst>
              <a:ext uri="{FF2B5EF4-FFF2-40B4-BE49-F238E27FC236}">
                <a16:creationId xmlns:a16="http://schemas.microsoft.com/office/drawing/2014/main" id="{A1A2B394-8E19-40FB-A327-34041F26E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978" y="4921956"/>
            <a:ext cx="3766432" cy="175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88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18510" y="1204332"/>
            <a:ext cx="7973405" cy="5798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hr-HR" sz="2400" b="1" dirty="0">
                <a:solidFill>
                  <a:srgbClr val="D1000E"/>
                </a:solidFill>
                <a:latin typeface="Arial" pitchFamily="34" charset="0"/>
                <a:cs typeface="Arial" pitchFamily="34" charset="0"/>
              </a:rPr>
              <a:t>Dodijeljena sredstva i potpore u poljoprivredi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zervirano mjesto sadržaja 1"/>
          <p:cNvSpPr txBox="1">
            <a:spLocks/>
          </p:cNvSpPr>
          <p:nvPr/>
        </p:nvSpPr>
        <p:spPr bwMode="auto">
          <a:xfrm>
            <a:off x="938659" y="6300316"/>
            <a:ext cx="8393057" cy="21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29" tIns="38064" rIns="76129" bIns="38064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285499" marR="0" lvl="0" indent="-285499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Wingdings" pitchFamily="2" charset="2"/>
              <a:buChar char="q"/>
              <a:tabLst/>
              <a:defRPr/>
            </a:pPr>
            <a:endParaRPr kumimoji="0" lang="hr-HR" sz="1998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B913DFA0-E648-4B88-9FDE-4D99964AB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819625"/>
              </p:ext>
            </p:extLst>
          </p:nvPr>
        </p:nvGraphicFramePr>
        <p:xfrm>
          <a:off x="587022" y="2178755"/>
          <a:ext cx="9008533" cy="4921956"/>
        </p:xfrm>
        <a:graphic>
          <a:graphicData uri="http://schemas.openxmlformats.org/drawingml/2006/table">
            <a:tbl>
              <a:tblPr/>
              <a:tblGrid>
                <a:gridCol w="5302321">
                  <a:extLst>
                    <a:ext uri="{9D8B030D-6E8A-4147-A177-3AD203B41FA5}">
                      <a16:colId xmlns:a16="http://schemas.microsoft.com/office/drawing/2014/main" val="2350177482"/>
                    </a:ext>
                  </a:extLst>
                </a:gridCol>
                <a:gridCol w="1969433">
                  <a:extLst>
                    <a:ext uri="{9D8B030D-6E8A-4147-A177-3AD203B41FA5}">
                      <a16:colId xmlns:a16="http://schemas.microsoft.com/office/drawing/2014/main" val="87716842"/>
                    </a:ext>
                  </a:extLst>
                </a:gridCol>
                <a:gridCol w="1736779">
                  <a:extLst>
                    <a:ext uri="{9D8B030D-6E8A-4147-A177-3AD203B41FA5}">
                      <a16:colId xmlns:a16="http://schemas.microsoft.com/office/drawing/2014/main" val="2000362537"/>
                    </a:ext>
                  </a:extLst>
                </a:gridCol>
              </a:tblGrid>
              <a:tr h="1135836"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Aktivnost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Ukupno odobreni iznos (kn)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Ukupno dodijeljeni iznos (kn)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093426"/>
                  </a:ext>
                </a:extLst>
              </a:tr>
              <a:tr h="37861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Mjere razvoja poljoprivredne proizvodnje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2.332.829,64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2.100.425,13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490103"/>
                  </a:ext>
                </a:extLst>
              </a:tr>
              <a:tr h="37861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Sajmovi i manifestacije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313.142,41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313.142,41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88791"/>
                  </a:ext>
                </a:extLst>
              </a:tr>
              <a:tr h="3786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Zaštita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revitalizacija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autohtonih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sorti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vinove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loze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487950"/>
                  </a:ext>
                </a:extLst>
              </a:tr>
              <a:tr h="37861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Zaštita i promocija izvornih zagorskih proizvoda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44.703,83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44.703,83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786839"/>
                  </a:ext>
                </a:extLst>
              </a:tr>
              <a:tr h="37861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Primjena propisa iz područja zaštite životinja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220626"/>
                  </a:ext>
                </a:extLst>
              </a:tr>
              <a:tr h="37861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Sklonište za životinje i zaštita napuštenih životinja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118898"/>
                  </a:ext>
                </a:extLst>
              </a:tr>
              <a:tr h="37861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DHMZ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709557"/>
                  </a:ext>
                </a:extLst>
              </a:tr>
              <a:tr h="37861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Subvencije OPG-ima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716930"/>
                  </a:ext>
                </a:extLst>
              </a:tr>
              <a:tr h="37861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školskog mednog dana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31.158,00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31.158,00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342419"/>
                  </a:ext>
                </a:extLst>
              </a:tr>
              <a:tr h="37861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2.932.458,88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2.700.054,37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83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280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>
            <a:extLst>
              <a:ext uri="{FF2B5EF4-FFF2-40B4-BE49-F238E27FC236}">
                <a16:creationId xmlns:a16="http://schemas.microsoft.com/office/drawing/2014/main" id="{38998C69-FBEB-49FB-90FF-67E4DAE502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38150" y="1170131"/>
            <a:ext cx="9136063" cy="45719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br>
              <a:rPr lang="hr-HR" altLang="sr-Latn-RS" sz="2400" dirty="0">
                <a:solidFill>
                  <a:srgbClr val="C00000"/>
                </a:solidFill>
              </a:rPr>
            </a:br>
            <a:r>
              <a:rPr lang="hr-HR" altLang="sr-Latn-RS" sz="2400" dirty="0">
                <a:solidFill>
                  <a:srgbClr val="C00000"/>
                </a:solidFill>
              </a:rPr>
              <a:t>Mjere razvoja poljoprivredne proizvodnje KZŽ u 2021.</a:t>
            </a:r>
            <a:br>
              <a:rPr lang="hr-HR" altLang="sr-Latn-RS" sz="2400" dirty="0">
                <a:solidFill>
                  <a:srgbClr val="C00000"/>
                </a:solidFill>
              </a:rPr>
            </a:br>
            <a:endParaRPr lang="hr-H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1325" y="3956765"/>
            <a:ext cx="21672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hr-HR" altLang="sr-Latn-R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1BD30469-82F1-4982-B84D-E406D0A08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04497"/>
              </p:ext>
            </p:extLst>
          </p:nvPr>
        </p:nvGraphicFramePr>
        <p:xfrm>
          <a:off x="259644" y="2088444"/>
          <a:ext cx="9449505" cy="5369542"/>
        </p:xfrm>
        <a:graphic>
          <a:graphicData uri="http://schemas.openxmlformats.org/drawingml/2006/table">
            <a:tbl>
              <a:tblPr/>
              <a:tblGrid>
                <a:gridCol w="4091914">
                  <a:extLst>
                    <a:ext uri="{9D8B030D-6E8A-4147-A177-3AD203B41FA5}">
                      <a16:colId xmlns:a16="http://schemas.microsoft.com/office/drawing/2014/main" val="1441702729"/>
                    </a:ext>
                  </a:extLst>
                </a:gridCol>
                <a:gridCol w="1410543">
                  <a:extLst>
                    <a:ext uri="{9D8B030D-6E8A-4147-A177-3AD203B41FA5}">
                      <a16:colId xmlns:a16="http://schemas.microsoft.com/office/drawing/2014/main" val="126372636"/>
                    </a:ext>
                  </a:extLst>
                </a:gridCol>
                <a:gridCol w="1931401">
                  <a:extLst>
                    <a:ext uri="{9D8B030D-6E8A-4147-A177-3AD203B41FA5}">
                      <a16:colId xmlns:a16="http://schemas.microsoft.com/office/drawing/2014/main" val="3055574533"/>
                    </a:ext>
                  </a:extLst>
                </a:gridCol>
                <a:gridCol w="2015647">
                  <a:extLst>
                    <a:ext uri="{9D8B030D-6E8A-4147-A177-3AD203B41FA5}">
                      <a16:colId xmlns:a16="http://schemas.microsoft.com/office/drawing/2014/main" val="3142026322"/>
                    </a:ext>
                  </a:extLst>
                </a:gridCol>
              </a:tblGrid>
              <a:tr h="50746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Mjera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Broj korisnika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Odobrena potpora (kn)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Dodijeljena potpora (kn)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898249"/>
                  </a:ext>
                </a:extLst>
              </a:tr>
              <a:tr h="56791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Potpora poljoprivrednim udrugama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60.401,25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60.401,25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423246"/>
                  </a:ext>
                </a:extLst>
              </a:tr>
              <a:tr h="5074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Potpora za uzgoj zagorskog purana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477.100,00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450.300,00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970822"/>
                  </a:ext>
                </a:extLst>
              </a:tr>
              <a:tr h="59592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Potpora za razvoj poljoprivredne proizvodnje i promociju poljoprivrednih proizvoda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150.726,76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150.726,76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593603"/>
                  </a:ext>
                </a:extLst>
              </a:tr>
              <a:tr h="5034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 Potpora za pripremu projektne dokumentacije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47.600,00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47.600,00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784034"/>
                  </a:ext>
                </a:extLst>
              </a:tr>
              <a:tr h="75475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 Potpora za povećanje poljoprivredne proizvodnje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774.387,15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683.785,44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396698"/>
                  </a:ext>
                </a:extLst>
              </a:tr>
              <a:tr h="583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 Potpora za povećanje ekološke proizvodnje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289.519,68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270.349,68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199819"/>
                  </a:ext>
                </a:extLst>
              </a:tr>
              <a:tr h="583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 Potpora za povećanje stočarske proizvodnje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328.314,80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232.482,00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058130"/>
                  </a:ext>
                </a:extLst>
              </a:tr>
              <a:tr h="507463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 Potpora za očuvanje pčelinjeg fonda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204.780,00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204.780,00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650878"/>
                  </a:ext>
                </a:extLst>
              </a:tr>
              <a:tr h="25859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Ukupno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2.332.829,64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2.100.425,13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205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502639"/>
      </p:ext>
    </p:extLst>
  </p:cSld>
  <p:clrMapOvr>
    <a:masterClrMapping/>
  </p:clrMapOvr>
</p:sld>
</file>

<file path=ppt/theme/theme1.xml><?xml version="1.0" encoding="utf-8"?>
<a:theme xmlns:a="http://schemas.openxmlformats.org/drawingml/2006/main" name="KZZ Powerpoint predložak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KZZ Powerpoint predložak</Template>
  <TotalTime>5434</TotalTime>
  <Words>2068</Words>
  <Application>Microsoft Office PowerPoint</Application>
  <PresentationFormat>Prilagođeno</PresentationFormat>
  <Paragraphs>466</Paragraphs>
  <Slides>23</Slides>
  <Notes>12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30" baseType="lpstr">
      <vt:lpstr>Adobe Devanagari</vt:lpstr>
      <vt:lpstr>Arial</vt:lpstr>
      <vt:lpstr>Calibri</vt:lpstr>
      <vt:lpstr>Cambria</vt:lpstr>
      <vt:lpstr>Times New Roman</vt:lpstr>
      <vt:lpstr>Wingdings</vt:lpstr>
      <vt:lpstr>KZZ Powerpoint predložak</vt:lpstr>
      <vt:lpstr> Gospodarstvo, poljoprivreda, turizam, promet i komunalna infrastruktura  - realizirano u 2021. godini -   21. siječanj 2022.</vt:lpstr>
      <vt:lpstr>PowerPoint prezentacija</vt:lpstr>
      <vt:lpstr> Dodijeljena sredstva i potpore u gospodarstvu  </vt:lpstr>
      <vt:lpstr>Subvencioniranje kamata po poduzetničkim kreditima: Program „ Kreditom do uspjeha –Mjera 1” Program „HBOR – subvencija kredita”   Program Mjera 1 zatvoren je sa danom 31.12.2019. g. Po Programu Mjera 1 – KZŽ subvencionirat će kamatnu stopu do 2030. godine U 2021. godini isplaćeno je sredstva za subvenciju kamatne stope u iznosu 760.226,47 kn U periodu od 2015.-2021 g. isplaćeno 9.318.538,47 kn za subvenciju kamatne stope Realizacija kredita po Programu Mjera sa 31.12.2021. godine:</vt:lpstr>
      <vt:lpstr>PowerPoint prezentacija</vt:lpstr>
      <vt:lpstr>PowerPoint prezentacija</vt:lpstr>
      <vt:lpstr>PowerPoint prezentacija</vt:lpstr>
      <vt:lpstr>Dodijeljena sredstva i potpore u poljoprivredi</vt:lpstr>
      <vt:lpstr> Mjere razvoja poljoprivredne proizvodnje KZŽ u 2021. </vt:lpstr>
      <vt:lpstr>Mjere razvoja poljoprivredne proizvodnje 2021.              </vt:lpstr>
      <vt:lpstr>Sajmovi i manifestacije</vt:lpstr>
      <vt:lpstr>Dodijeljena sredstva i potpore u prometu, komunalnoj infrastrukturi i vodoopskrbi</vt:lpstr>
      <vt:lpstr>Dodijeljena sredstva JLS za prometnu  i komunalnu infrastrukturu, vodoopskrbu                  </vt:lpstr>
      <vt:lpstr>Županijska uprava za ceste KZŽ  </vt:lpstr>
      <vt:lpstr>Poslovi državne uprave  - tijekom 2021 g. obrađeno 1.895 predmeta  </vt:lpstr>
      <vt:lpstr>PowerPoint prezentacija</vt:lpstr>
      <vt:lpstr>  Plan utroška sredstava u gospodarstvu u 2022. g</vt:lpstr>
      <vt:lpstr>Plan utroška sredstva i potpore u poljoprivredi</vt:lpstr>
      <vt:lpstr>PowerPoint prezentacija</vt:lpstr>
      <vt:lpstr>Plan utroška sredstva i potpora u prometu, komunalnoj infrastrukturi i vodoopskrbi</vt:lpstr>
      <vt:lpstr>PowerPoint prezentacija</vt:lpstr>
      <vt:lpstr>PowerPoint prezentacija</vt:lpstr>
      <vt:lpstr>PowerPoint prezentacija</vt:lpstr>
    </vt:vector>
  </TitlesOfParts>
  <Company>KZZ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Zvonko Tušek</dc:creator>
  <cp:lastModifiedBy>Sanja Mihovilić</cp:lastModifiedBy>
  <cp:revision>339</cp:revision>
  <cp:lastPrinted>2022-01-19T11:27:59Z</cp:lastPrinted>
  <dcterms:created xsi:type="dcterms:W3CDTF">2012-01-12T06:54:41Z</dcterms:created>
  <dcterms:modified xsi:type="dcterms:W3CDTF">2022-01-21T07:28:20Z</dcterms:modified>
</cp:coreProperties>
</file>