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3"/>
  </p:notesMasterIdLst>
  <p:sldIdLst>
    <p:sldId id="286" r:id="rId2"/>
    <p:sldId id="277" r:id="rId3"/>
    <p:sldId id="280" r:id="rId4"/>
    <p:sldId id="310" r:id="rId5"/>
    <p:sldId id="298" r:id="rId6"/>
    <p:sldId id="297" r:id="rId7"/>
    <p:sldId id="311" r:id="rId8"/>
    <p:sldId id="296" r:id="rId9"/>
    <p:sldId id="299" r:id="rId10"/>
    <p:sldId id="312" r:id="rId11"/>
    <p:sldId id="288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13" r:id="rId20"/>
    <p:sldId id="309" r:id="rId21"/>
    <p:sldId id="285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10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alibri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99" d="100"/>
          <a:sy n="99" d="100"/>
        </p:scale>
        <p:origin x="1704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r-Latn-R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91F69668-BAFE-4B48-A595-DE57B84589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F69668-BAFE-4B48-A595-DE57B84589D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7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F69668-BAFE-4B48-A595-DE57B84589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ŠJU Naslov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73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/>
              <a:t>Kliknite ikonu da biste dodali  sliku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671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4839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defRPr/>
            </a:lvl1pPr>
            <a:lvl2pPr marL="914400" indent="-457200">
              <a:buFont typeface="Wingdings" pitchFamily="2" charset="2"/>
              <a:buChar char="§"/>
              <a:defRPr/>
            </a:lvl2pPr>
            <a:lvl3pPr marL="1257300" indent="-342900">
              <a:buFont typeface="Arial" pitchFamily="34" charset="0"/>
              <a:buChar char="•"/>
              <a:defRPr/>
            </a:lvl3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15318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>
            <a:lvl1pPr marL="0" indent="0">
              <a:defRPr/>
            </a:lvl1pPr>
            <a:lvl2pPr marL="914400" indent="-457200">
              <a:buFont typeface="Wingdings" pitchFamily="2" charset="2"/>
              <a:buChar char="§"/>
              <a:defRPr/>
            </a:lvl2pPr>
            <a:lvl3pPr marL="1257300" indent="-342900">
              <a:buFont typeface="Arial" pitchFamily="34" charset="0"/>
              <a:buChar char="•"/>
              <a:defRPr/>
            </a:lvl3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73445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hr-HR" dirty="0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47593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ŠJU_Naslov te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teksta 6"/>
          <p:cNvSpPr>
            <a:spLocks noGrp="1"/>
          </p:cNvSpPr>
          <p:nvPr>
            <p:ph type="body" sz="quarter" idx="10"/>
          </p:nvPr>
        </p:nvSpPr>
        <p:spPr>
          <a:xfrm>
            <a:off x="2087984" y="3779837"/>
            <a:ext cx="5761037" cy="2376264"/>
          </a:xfrm>
        </p:spPr>
        <p:txBody>
          <a:bodyPr/>
          <a:lstStyle>
            <a:lvl1pPr marL="0" indent="0">
              <a:spcAft>
                <a:spcPts val="0"/>
              </a:spcAft>
              <a:defRPr sz="3600" b="1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9141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9832" y="1403573"/>
            <a:ext cx="8569325" cy="1620837"/>
          </a:xfrm>
        </p:spPr>
        <p:txBody>
          <a:bodyPr/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dirty="0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66194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2pPr marL="914400" indent="-457200">
              <a:buFont typeface="Wingdings" pitchFamily="2" charset="2"/>
              <a:buChar char="§"/>
              <a:defRPr/>
            </a:lvl2pPr>
            <a:lvl3pPr marL="1257300" indent="-342900">
              <a:buFont typeface="Arial" pitchFamily="34" charset="0"/>
              <a:buChar char="•"/>
              <a:defRPr/>
            </a:lvl3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8852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162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 marL="0" indent="0">
              <a:defRPr sz="2800"/>
            </a:lvl1pPr>
            <a:lvl2pPr marL="800100" indent="-342900">
              <a:buFont typeface="Wingdings" pitchFamily="2" charset="2"/>
              <a:buChar char="§"/>
              <a:defRPr sz="2400"/>
            </a:lvl2pPr>
            <a:lvl3pPr marL="1257300" indent="-342900"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 marL="0" indent="0">
              <a:defRPr sz="2800"/>
            </a:lvl1pPr>
            <a:lvl2pPr marL="800100" indent="-342900">
              <a:buFont typeface="Wingdings" pitchFamily="2" charset="2"/>
              <a:buChar char="§"/>
              <a:defRPr sz="2400"/>
            </a:lvl2pPr>
            <a:lvl3pPr marL="1257300" indent="-342900">
              <a:buFont typeface="Arial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26547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 marL="0" indent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264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12933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10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 marL="0" indent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865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46811C24-2B84-4DF8-A5B1-6A3E19721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ukobinteresa.hr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833" y="611485"/>
            <a:ext cx="8568952" cy="208823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r>
              <a:rPr lang="hr-HR" sz="1600" b="1" i="1" kern="1200" dirty="0">
                <a:solidFill>
                  <a:schemeClr val="tx1"/>
                </a:solidFill>
              </a:rPr>
              <a:t>EDUKACIJA OBVEZNIKA</a:t>
            </a:r>
            <a:br>
              <a:rPr lang="hr-HR" sz="1600" b="1" i="1" kern="1200" dirty="0">
                <a:solidFill>
                  <a:schemeClr val="tx1"/>
                </a:solidFill>
              </a:rPr>
            </a:br>
            <a:r>
              <a:rPr lang="hr-HR" sz="1600" b="1" i="1" kern="1200" dirty="0">
                <a:solidFill>
                  <a:schemeClr val="tx1"/>
                </a:solidFill>
              </a:rPr>
              <a:t> S </a:t>
            </a:r>
            <a:r>
              <a:rPr lang="hr-HR" sz="1600" b="1" i="1" kern="1200">
                <a:solidFill>
                  <a:schemeClr val="tx1"/>
                </a:solidFill>
              </a:rPr>
              <a:t>PODRUČJA </a:t>
            </a:r>
            <a:r>
              <a:rPr lang="hr-HR" sz="1600" b="1" i="1" kern="1200" smtClean="0">
                <a:solidFill>
                  <a:schemeClr val="tx1"/>
                </a:solidFill>
              </a:rPr>
              <a:t>KRAPINSKO-ZAGORSKE </a:t>
            </a:r>
            <a:r>
              <a:rPr lang="hr-HR" sz="1600" b="1" i="1" kern="1200" dirty="0">
                <a:solidFill>
                  <a:schemeClr val="tx1"/>
                </a:solidFill>
              </a:rPr>
              <a:t>ŽUPANIJE</a:t>
            </a:r>
            <a:br>
              <a:rPr lang="hr-HR" sz="1600" b="1" i="1" kern="1200" dirty="0">
                <a:solidFill>
                  <a:schemeClr val="tx1"/>
                </a:solidFill>
              </a:rPr>
            </a:br>
            <a:r>
              <a:rPr lang="hr-HR" sz="1600" b="1" i="1" kern="1200" dirty="0">
                <a:solidFill>
                  <a:schemeClr val="tx1"/>
                </a:solidFill>
              </a:rPr>
              <a:t>U PITANJIMA SUKOBA INTERESA I PODNOŠENJA IMOVINSKIH KARTICA</a:t>
            </a:r>
            <a:r>
              <a:rPr lang="hr-HR" sz="1600" b="1" i="1" kern="1200">
                <a:solidFill>
                  <a:schemeClr val="tx1"/>
                </a:solidFill>
              </a:rPr>
              <a:t/>
            </a:r>
            <a:br>
              <a:rPr lang="hr-HR" sz="1600" b="1" i="1" kern="1200">
                <a:solidFill>
                  <a:schemeClr val="tx1"/>
                </a:solidFill>
              </a:rPr>
            </a:br>
            <a:r>
              <a:rPr lang="hr-HR" sz="1600" b="1" i="1" kern="1200" smtClean="0">
                <a:solidFill>
                  <a:schemeClr val="tx1"/>
                </a:solidFill>
              </a:rPr>
              <a:t>17. </a:t>
            </a:r>
            <a:r>
              <a:rPr lang="hr-HR" sz="1600" b="1" i="1" kern="1200" dirty="0">
                <a:solidFill>
                  <a:schemeClr val="tx1"/>
                </a:solidFill>
              </a:rPr>
              <a:t>ožujka 2022.g.</a:t>
            </a:r>
            <a:r>
              <a:rPr lang="hr-HR" sz="2300" b="1" i="1" kern="1200" dirty="0">
                <a:solidFill>
                  <a:schemeClr val="tx1"/>
                </a:solidFill>
              </a:rPr>
              <a:t/>
            </a:r>
            <a:br>
              <a:rPr lang="hr-HR" sz="2300" b="1" i="1" kern="1200" dirty="0">
                <a:solidFill>
                  <a:schemeClr val="tx1"/>
                </a:solidFill>
              </a:rPr>
            </a:br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r>
              <a:rPr lang="hr-HR" sz="4000" dirty="0">
                <a:solidFill>
                  <a:srgbClr val="00B0F0"/>
                </a:solidFill>
              </a:rPr>
              <a:t/>
            </a:r>
            <a:br>
              <a:rPr lang="hr-HR" sz="4000" dirty="0">
                <a:solidFill>
                  <a:srgbClr val="00B0F0"/>
                </a:solidFill>
              </a:rPr>
            </a:br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endParaRPr lang="hr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856" y="2411685"/>
            <a:ext cx="8496944" cy="4464496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hr-HR" sz="1200" dirty="0">
              <a:solidFill>
                <a:srgbClr val="00B0F0"/>
              </a:solidFill>
            </a:endParaRPr>
          </a:p>
          <a:p>
            <a:endParaRPr lang="hr-HR" sz="1200" dirty="0">
              <a:solidFill>
                <a:srgbClr val="00B0F0"/>
              </a:solidFill>
            </a:endParaRPr>
          </a:p>
          <a:p>
            <a:pPr lvl="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hr-BA" b="1" kern="1200" dirty="0">
                <a:solidFill>
                  <a:srgbClr val="FF0000"/>
                </a:solidFill>
              </a:rPr>
              <a:t>TUMAČENJE POJEDINIH ODREDBI  ZAKONA O SPRJEČAVANJU SUKOBA INTERESA</a:t>
            </a:r>
          </a:p>
        </p:txBody>
      </p:sp>
      <p:pic>
        <p:nvPicPr>
          <p:cNvPr id="7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76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DODATNE NAKNADE ZA POSLOVE OBNAŠANJA JAVNIH DUŽNOSTI (Članak 7. točka d) ZSSI)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hr-HR" sz="2000" b="1" dirty="0">
                <a:solidFill>
                  <a:srgbClr val="FF0000"/>
                </a:solidFill>
              </a:rPr>
              <a:t>Obveznicima je zabranjeno uz plaću </a:t>
            </a:r>
            <a:r>
              <a:rPr lang="hr-HR" sz="2000" i="1" dirty="0">
                <a:solidFill>
                  <a:srgbClr val="FF0000"/>
                </a:solidFill>
              </a:rPr>
              <a:t>(svaki novčani primitak za obnašanje javne dužnosti, osim naknade putnih i dr. troškova za obnašanje javne dužnosti – čl. 5. stavak 2. ZSSI)</a:t>
            </a:r>
            <a:r>
              <a:rPr lang="hr-HR" sz="2000" dirty="0">
                <a:solidFill>
                  <a:srgbClr val="FF0000"/>
                </a:solidFill>
              </a:rPr>
              <a:t> </a:t>
            </a:r>
            <a:r>
              <a:rPr lang="hr-HR" sz="2000" b="1" dirty="0">
                <a:solidFill>
                  <a:srgbClr val="FF0000"/>
                </a:solidFill>
              </a:rPr>
              <a:t>primiti dodatnu naknadu za poslove obnašanja javnih dužnosti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hr-HR" sz="1800" dirty="0"/>
          </a:p>
          <a:p>
            <a:pPr marL="342900" indent="-34290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/>
              <a:t>dodatnim naknadama u smislu članka 7 d) ZSSI </a:t>
            </a:r>
            <a:r>
              <a:rPr lang="hr-HR" sz="1800" u="sng" dirty="0"/>
              <a:t>ne smatraju se</a:t>
            </a:r>
            <a:r>
              <a:rPr lang="hr-HR" sz="1800" dirty="0"/>
              <a:t>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 - </a:t>
            </a:r>
            <a:r>
              <a:rPr lang="hr-HR" sz="1800" b="1" dirty="0"/>
              <a:t>primici koji su povezani sa stvarnim troškovima obnašanja dužnosti </a:t>
            </a:r>
            <a:r>
              <a:rPr lang="hr-HR" sz="1800" dirty="0"/>
              <a:t>(naknada za troškove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   prehrane, režija, najamnina, prijevoza, vozila za dolazak na posao i odlazak s posla, računala i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   mobitela i sl.)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 - </a:t>
            </a:r>
            <a:r>
              <a:rPr lang="hr-HR" sz="1800" b="1" dirty="0"/>
              <a:t>isplate različitih oblika jednokratnih potpora i pomoći </a:t>
            </a:r>
            <a:r>
              <a:rPr lang="hr-HR" sz="1800" dirty="0"/>
              <a:t>(pomoć za rođenje djeteta, pomoć za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   smrt člana obitelji, pomoć za bolesnog člana obitelji i sl.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- </a:t>
            </a:r>
            <a:r>
              <a:rPr lang="hr-HR" sz="1800" b="1" dirty="0"/>
              <a:t>druge isplate kao što su </a:t>
            </a:r>
            <a:r>
              <a:rPr lang="hr-HR" sz="1800" dirty="0"/>
              <a:t>plaćena premija osiguranje za slučaj ozljede na radu, putno osiguranje,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1800" dirty="0"/>
              <a:t>    otpremnina, minuli rad i dr.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hr-HR" sz="1800" dirty="0"/>
          </a:p>
          <a:p>
            <a:pPr marL="28575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dodatnim naknadama u smislu članka 7 d) ZSSI </a:t>
            </a:r>
            <a:r>
              <a:rPr lang="pl-PL" sz="1800" u="sng" dirty="0"/>
              <a:t>smatraju se</a:t>
            </a:r>
            <a:r>
              <a:rPr lang="pl-PL" sz="1800" dirty="0"/>
              <a:t>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l-PL" sz="1800" dirty="0"/>
              <a:t>  - isplata božićnice, regresa za godišnji odmor, dara za dijete, bonusa za ostvarene rezultate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l-PL" sz="1800" dirty="0"/>
              <a:t>    poslovanja, uplate u dobrovoljni mirovinski fond, dodatno zdravstveno osiguranje, životno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pl-PL" sz="1800" dirty="0"/>
              <a:t>    osiguranje i sl.</a:t>
            </a:r>
            <a:endParaRPr lang="hr-HR" sz="1800" dirty="0"/>
          </a:p>
        </p:txBody>
      </p:sp>
      <p:pic>
        <p:nvPicPr>
          <p:cNvPr id="5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34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BA" sz="2800" b="1" dirty="0">
                <a:solidFill>
                  <a:srgbClr val="00B0F0"/>
                </a:solidFill>
              </a:rPr>
              <a:t>PRIMANJE DAROVA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2800" dirty="0"/>
          </a:p>
          <a:p>
            <a:pPr algn="just"/>
            <a:endParaRPr lang="hr-HR" sz="2800" dirty="0"/>
          </a:p>
          <a:p>
            <a:pPr algn="just"/>
            <a:endParaRPr lang="hr-HR" sz="2800" dirty="0"/>
          </a:p>
          <a:p>
            <a:pPr algn="just"/>
            <a:endParaRPr lang="hr-HR" sz="2800" dirty="0"/>
          </a:p>
          <a:p>
            <a:pPr algn="just"/>
            <a:endParaRPr lang="hr-HR" sz="800" dirty="0"/>
          </a:p>
          <a:p>
            <a:pPr algn="just"/>
            <a:r>
              <a:rPr lang="hr-HR" sz="2800" dirty="0"/>
              <a:t>	</a:t>
            </a:r>
            <a:r>
              <a:rPr lang="hr-HR" sz="2800" dirty="0">
                <a:solidFill>
                  <a:schemeClr val="tx1"/>
                </a:solidFill>
              </a:rPr>
              <a:t>NOVAC </a:t>
            </a:r>
            <a:r>
              <a:rPr lang="hr-HR" sz="2800" dirty="0"/>
              <a:t>						</a:t>
            </a:r>
            <a:r>
              <a:rPr lang="hr-HR" sz="1400" dirty="0"/>
              <a:t>- dani bez naknade</a:t>
            </a:r>
          </a:p>
          <a:p>
            <a:pPr algn="just">
              <a:lnSpc>
                <a:spcPct val="50000"/>
              </a:lnSpc>
              <a:spcAft>
                <a:spcPts val="0"/>
              </a:spcAft>
            </a:pPr>
            <a:r>
              <a:rPr lang="hr-HR" sz="2800" dirty="0"/>
              <a:t>	STVARI			 			</a:t>
            </a:r>
            <a:r>
              <a:rPr lang="hr-HR" sz="1400" dirty="0"/>
              <a:t>- koji obveznika dovode ili mogu dovesti u odnos zavisnosti ili 			</a:t>
            </a:r>
            <a:r>
              <a:rPr lang="hr-HR" sz="900" dirty="0"/>
              <a:t>	 						                      </a:t>
            </a:r>
            <a:r>
              <a:rPr lang="hr-HR" sz="1400" dirty="0"/>
              <a:t>kod njega stvaraju obvezu prema darovatelju</a:t>
            </a:r>
            <a:r>
              <a:rPr lang="hr-HR" sz="2800" dirty="0"/>
              <a:t>	</a:t>
            </a:r>
          </a:p>
          <a:p>
            <a:pPr algn="just"/>
            <a:r>
              <a:rPr lang="hr-HR" sz="2800" dirty="0"/>
              <a:t>	PRAVA I USLUGE</a:t>
            </a:r>
          </a:p>
          <a:p>
            <a:pPr algn="just"/>
            <a:r>
              <a:rPr lang="hr-HR" sz="2800" i="1" dirty="0"/>
              <a:t>	</a:t>
            </a:r>
            <a:r>
              <a:rPr lang="hr-HR" sz="1600" i="1" dirty="0"/>
              <a:t>   * obveznik ne smije primiti dar u novcu bez obzira na iznos te vrijednosnicu i dragocjenu kovinu</a:t>
            </a:r>
          </a:p>
          <a:p>
            <a:r>
              <a:rPr lang="hr-HR" sz="2800" dirty="0"/>
              <a:t>		</a:t>
            </a:r>
            <a:endParaRPr lang="hr-BA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128" y="4715941"/>
            <a:ext cx="812546" cy="50405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471" y="1627541"/>
            <a:ext cx="4104919" cy="2182163"/>
          </a:xfrm>
          <a:prstGeom prst="rect">
            <a:avLst/>
          </a:prstGeom>
        </p:spPr>
      </p:pic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774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kern="1200" dirty="0">
                <a:solidFill>
                  <a:srgbClr val="00B0F0"/>
                </a:solidFill>
              </a:rPr>
              <a:t>NAKNADE OBVEZNIKA </a:t>
            </a:r>
            <a:endParaRPr lang="hr-HR" sz="2800" b="1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8929562" cy="4987925"/>
          </a:xfrm>
        </p:spPr>
        <p:txBody>
          <a:bodyPr/>
          <a:lstStyle/>
          <a:p>
            <a:pPr marL="65087"/>
            <a:r>
              <a:rPr lang="hr-HR" sz="1500" dirty="0"/>
              <a:t> </a:t>
            </a:r>
          </a:p>
          <a:p>
            <a:pPr marL="65087"/>
            <a:r>
              <a:rPr lang="hr-HR" sz="2600" dirty="0"/>
              <a:t> Zabranjeno je </a:t>
            </a:r>
            <a:r>
              <a:rPr lang="hr-HR" sz="2600" u="sng" dirty="0"/>
              <a:t>istovremeno</a:t>
            </a:r>
            <a:r>
              <a:rPr lang="hr-HR" sz="2600" dirty="0"/>
              <a:t> 	</a:t>
            </a:r>
          </a:p>
          <a:p>
            <a:r>
              <a:rPr lang="hr-HR" sz="2600" dirty="0"/>
              <a:t> </a:t>
            </a:r>
          </a:p>
          <a:p>
            <a:r>
              <a:rPr lang="hr-HR" sz="2600" dirty="0"/>
              <a:t>   -</a:t>
            </a:r>
            <a:r>
              <a:rPr lang="hr-HR" sz="2600" b="1" dirty="0"/>
              <a:t>	</a:t>
            </a:r>
            <a:r>
              <a:rPr lang="hr-HR" sz="2600" dirty="0"/>
              <a:t>primanje</a:t>
            </a:r>
            <a:r>
              <a:rPr lang="hr-HR" sz="2600" b="1" dirty="0"/>
              <a:t> plaće </a:t>
            </a:r>
            <a:r>
              <a:rPr lang="hr-HR" sz="2600" dirty="0"/>
              <a:t>za obnašanje jedne javne dužnosti </a:t>
            </a:r>
          </a:p>
          <a:p>
            <a:pPr marL="65087" algn="ctr"/>
            <a:r>
              <a:rPr lang="hr-HR" sz="2600" b="1" dirty="0"/>
              <a:t>i</a:t>
            </a:r>
            <a:r>
              <a:rPr lang="hr-HR" sz="2600" dirty="0"/>
              <a:t> </a:t>
            </a:r>
          </a:p>
          <a:p>
            <a:pPr marL="65087"/>
            <a:r>
              <a:rPr lang="hr-HR" sz="2600" b="1" dirty="0"/>
              <a:t>  </a:t>
            </a:r>
            <a:r>
              <a:rPr lang="hr-HR" sz="2600" dirty="0"/>
              <a:t>-</a:t>
            </a:r>
            <a:r>
              <a:rPr lang="hr-HR" sz="2600" b="1" dirty="0"/>
              <a:t>  plaće ili naknade</a:t>
            </a:r>
            <a:r>
              <a:rPr lang="hr-HR" sz="2600" dirty="0"/>
              <a:t> za obnašanje druge javne dužnosti</a:t>
            </a:r>
          </a:p>
          <a:p>
            <a:r>
              <a:rPr lang="hr-HR" sz="2600" dirty="0"/>
              <a:t>  * </a:t>
            </a:r>
            <a:r>
              <a:rPr lang="hr-HR" sz="2600" i="1" dirty="0"/>
              <a:t>osim ako je zakonom drugačije propisano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16576" y="1768475"/>
            <a:ext cx="2156049" cy="4987925"/>
          </a:xfrm>
        </p:spPr>
        <p:txBody>
          <a:bodyPr/>
          <a:lstStyle/>
          <a:p>
            <a:pPr marL="65087"/>
            <a:endParaRPr lang="hr-HR" dirty="0"/>
          </a:p>
          <a:p>
            <a:endParaRPr lang="hr-HR" dirty="0"/>
          </a:p>
        </p:txBody>
      </p:sp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27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OBAVLJANJE DRUGIH POSLOVA OBVEZNIKA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889002" cy="49879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hr-HR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dirty="0"/>
              <a:t>Istovremeno obnašanje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400" dirty="0"/>
              <a:t>dvije javne dužnosti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hr-HR" sz="2400" dirty="0"/>
          </a:p>
          <a:p>
            <a:pPr>
              <a:spcBef>
                <a:spcPts val="0"/>
              </a:spcBef>
            </a:pPr>
            <a:endParaRPr lang="hr-HR" sz="2400" dirty="0"/>
          </a:p>
          <a:p>
            <a:pPr>
              <a:spcBef>
                <a:spcPts val="0"/>
              </a:spcBef>
            </a:pPr>
            <a:r>
              <a:rPr lang="hr-HR" sz="2400" dirty="0"/>
              <a:t>Obavljanje drugih poslova </a:t>
            </a:r>
            <a:r>
              <a:rPr lang="hr-HR" sz="2400" u="sng" dirty="0"/>
              <a:t>u smislu redovitog i stalnog </a:t>
            </a:r>
            <a:r>
              <a:rPr lang="hr-HR" sz="2400" dirty="0"/>
              <a:t>zanimanja uz profesionalno obnašanje javne dužnosti </a:t>
            </a:r>
          </a:p>
          <a:p>
            <a:endParaRPr lang="hr-HR" sz="2400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2320" y="1835621"/>
            <a:ext cx="4531295" cy="4987925"/>
          </a:xfrm>
        </p:spPr>
        <p:txBody>
          <a:bodyPr/>
          <a:lstStyle/>
          <a:p>
            <a:endParaRPr lang="hr-HR" sz="1100" dirty="0"/>
          </a:p>
          <a:p>
            <a:r>
              <a:rPr lang="hr-HR" sz="2400" dirty="0"/>
              <a:t>zabranjeno, </a:t>
            </a:r>
            <a:r>
              <a:rPr lang="hr-HR" sz="2400" u="sng" dirty="0"/>
              <a:t>osim</a:t>
            </a:r>
            <a:r>
              <a:rPr lang="hr-HR" sz="2400" dirty="0"/>
              <a:t> ako je zakonom drugačije propisano</a:t>
            </a:r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dopušteno je samo uz prethodno odobrenje Povjerenstva </a:t>
            </a:r>
          </a:p>
          <a:p>
            <a:r>
              <a:rPr lang="hr-HR" sz="2400" dirty="0"/>
              <a:t>(odobrenje nije potrebno za obavljanje zakonom propisane djelatnosti – edukacijska, sportska, umjetnička i sl.)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390" y="2303853"/>
            <a:ext cx="560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75" y="4530126"/>
            <a:ext cx="560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20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ČLANSTVO U UPRAVNIM TIJELIMA </a:t>
            </a:r>
            <a:br>
              <a:rPr lang="hr-HR" sz="2800" b="1" dirty="0">
                <a:solidFill>
                  <a:srgbClr val="00B0F0"/>
                </a:solidFill>
              </a:rPr>
            </a:br>
            <a:r>
              <a:rPr lang="hr-HR" sz="2800" b="1" dirty="0">
                <a:solidFill>
                  <a:srgbClr val="00B0F0"/>
                </a:solidFill>
              </a:rPr>
              <a:t>I NADZORNIM ODBORIMA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sz="1200" dirty="0"/>
          </a:p>
          <a:p>
            <a:r>
              <a:rPr lang="hr-HR" dirty="0"/>
              <a:t>   Zabranjeno je 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>
              <a:spcAft>
                <a:spcPts val="0"/>
              </a:spcAft>
            </a:pPr>
            <a:r>
              <a:rPr lang="hr-HR" dirty="0"/>
              <a:t>   Iznimno je </a:t>
            </a:r>
          </a:p>
          <a:p>
            <a:pPr>
              <a:spcAft>
                <a:spcPts val="0"/>
              </a:spcAft>
            </a:pPr>
            <a:r>
              <a:rPr lang="hr-HR" dirty="0"/>
              <a:t>   dopušteno </a:t>
            </a:r>
          </a:p>
          <a:p>
            <a:pPr>
              <a:spcAft>
                <a:spcPts val="0"/>
              </a:spcAft>
            </a:pPr>
            <a:r>
              <a:rPr lang="hr-HR" dirty="0"/>
              <a:t>   članstvo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232" y="1768475"/>
            <a:ext cx="5252393" cy="498792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hr-HR" sz="1800" dirty="0"/>
              <a:t>članstvo u upravnim tijelima i nadzornim odborima trgovačkih društava, upravnih vijeća ustanova, nadzornih odbora izvanproračunskih fondova i obavljanje poslova upravljanja u poslovnim subjektima</a:t>
            </a:r>
          </a:p>
          <a:p>
            <a:endParaRPr lang="hr-HR" sz="1800" dirty="0"/>
          </a:p>
          <a:p>
            <a:pPr marL="342900" indent="-342900">
              <a:buFontTx/>
              <a:buChar char="-"/>
            </a:pPr>
            <a:r>
              <a:rPr lang="hr-HR" sz="1800" dirty="0"/>
              <a:t>članstvo u dva nadzorna odbora povezanih trgovačkih društava te u najviše do dva upravna vijeća ustanova odnosno nadzorna odbora izvanproračunskih fondova koji su od posebnog državnog interesa odnosno od posebnog interesa za JLPS - osim ako je po položaju. (bez prava na naknadu, osim putnih i opravdanih </a:t>
            </a:r>
            <a:r>
              <a:rPr lang="hr-HR" sz="1800" dirty="0" err="1"/>
              <a:t>trošk</a:t>
            </a:r>
            <a:r>
              <a:rPr lang="hr-HR" sz="1800" dirty="0"/>
              <a:t>.) – ova iznimka </a:t>
            </a:r>
            <a:r>
              <a:rPr lang="hr-HR" sz="1800" u="sng" dirty="0"/>
              <a:t>ne</a:t>
            </a:r>
            <a:r>
              <a:rPr lang="hr-HR" sz="1800" dirty="0"/>
              <a:t> primjenjuje se na općinske načelnike, gradonačelnike, župane i njihove zamjenike</a:t>
            </a:r>
          </a:p>
          <a:p>
            <a:pPr marL="342900" indent="-342900">
              <a:buFontTx/>
              <a:buChar char="-"/>
            </a:pPr>
            <a:r>
              <a:rPr lang="hr-HR" sz="1800" dirty="0"/>
              <a:t>u upravnim i nadzornim tijelima najviše dviju neprofitnih udruga i zaklada (bez prava na naknadu, osim putnih i opravdanih troškova) </a:t>
            </a:r>
          </a:p>
          <a:p>
            <a:r>
              <a:rPr lang="hr-HR" dirty="0"/>
              <a:t> </a:t>
            </a:r>
          </a:p>
          <a:p>
            <a:pPr marL="457200" indent="-457200">
              <a:buFontTx/>
              <a:buChar char="-"/>
            </a:pPr>
            <a:endParaRPr lang="hr-HR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3149163" y="2195661"/>
            <a:ext cx="540060" cy="36004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hr-HR" sz="2600" b="0" i="0" u="none" strike="noStrike" cap="none" normalizeH="0" baseline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47" y="4715941"/>
            <a:ext cx="560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85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ČLANSTVO I UDJELI OBVEZNIKA I ČLANOVA OBITELJI U TRGOVAČKIM DRUŠTVIMA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1979637"/>
            <a:ext cx="9069387" cy="4776763"/>
          </a:xfrm>
        </p:spPr>
        <p:txBody>
          <a:bodyPr/>
          <a:lstStyle/>
          <a:p>
            <a:pPr algn="ctr"/>
            <a:r>
              <a:rPr lang="hr-HR" sz="2400" b="1" u="sng" dirty="0"/>
              <a:t>Obveznik</a:t>
            </a:r>
            <a:r>
              <a:rPr lang="hr-HR" sz="2400" dirty="0"/>
              <a:t> koji ima 5% i više udjela u vlasništvu (kapitalu trgovačkog društva)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obvezan prijenos upravljačkih prava na drugu osobu (osim na povezanu osobu) ili na posebno tijelo - za vrijeme obnašanja javne dužnosti</a:t>
            </a:r>
          </a:p>
          <a:p>
            <a:pPr algn="ctr"/>
            <a:endParaRPr lang="hr-HR" sz="2400" dirty="0"/>
          </a:p>
          <a:p>
            <a:pPr algn="ctr"/>
            <a:endParaRPr lang="hr-H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97754" y="2825315"/>
            <a:ext cx="50405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02" y="4352235"/>
            <a:ext cx="4129658" cy="2326568"/>
          </a:xfrm>
          <a:prstGeom prst="rect">
            <a:avLst/>
          </a:prstGeom>
        </p:spPr>
      </p:pic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54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OGRANIČENJA POSLOVANJA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r-HR" sz="2400" b="1" u="sng" dirty="0"/>
              <a:t>Poslovni subjekt</a:t>
            </a:r>
            <a:r>
              <a:rPr lang="hr-HR" sz="2400" dirty="0"/>
              <a:t> u kojem: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obveznik ima 5% ili više udjela u vlasništvu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400" dirty="0"/>
              <a:t>član obitelji obveznika ima 5% ili više udjela u vlasništvu (ako je udio u vlasništvu stekao od dužnosnika, u razdoblju od dvije godine prije izbora/imenovanja pa do prestanka obnašanja dužnosti)</a:t>
            </a:r>
          </a:p>
          <a:p>
            <a:pPr lvl="0" algn="just"/>
            <a:endParaRPr lang="hr-HR" sz="2400" dirty="0"/>
          </a:p>
          <a:p>
            <a:pPr lvl="0" algn="just"/>
            <a:endParaRPr lang="hr-HR" sz="1050" dirty="0"/>
          </a:p>
          <a:p>
            <a:pPr lvl="0" algn="ctr"/>
            <a:r>
              <a:rPr lang="hr-HR" sz="2400" b="1" dirty="0"/>
              <a:t>ne smije </a:t>
            </a:r>
            <a:r>
              <a:rPr lang="hr-HR" sz="2400" dirty="0"/>
              <a:t>stupiti u poslovni odnos s tijelom javne vlasti u kojem obveznik obnaša dužnost niti smije biti član zajednice ponuditelja ili podisporučitelj u tom poslovnom odnosu </a:t>
            </a:r>
          </a:p>
          <a:p>
            <a:pPr lvl="0" algn="ctr"/>
            <a:r>
              <a:rPr lang="hr-HR" sz="2400" dirty="0"/>
              <a:t>(posljedica: </a:t>
            </a:r>
            <a:r>
              <a:rPr lang="hr-HR" sz="2400" b="1" dirty="0"/>
              <a:t>ništetnost </a:t>
            </a:r>
            <a:r>
              <a:rPr lang="hr-HR" sz="2400" dirty="0"/>
              <a:t>pravnog posla!)</a:t>
            </a:r>
          </a:p>
          <a:p>
            <a:pPr lvl="0" algn="ctr"/>
            <a:endParaRPr lang="hr-HR" sz="2400" dirty="0"/>
          </a:p>
          <a:p>
            <a:pPr lvl="0" algn="just"/>
            <a:endParaRPr lang="hr-HR" sz="2400" dirty="0"/>
          </a:p>
          <a:p>
            <a:pPr algn="just"/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93" y="4139877"/>
            <a:ext cx="3968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76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OGRANIČENJA POSLOVANJA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sz="1000" dirty="0"/>
          </a:p>
          <a:p>
            <a:pPr algn="ctr"/>
            <a:r>
              <a:rPr lang="hr-HR" sz="2400" dirty="0"/>
              <a:t>Kada tijelo u kojem obveznik obnaša javnu dužnost stupa u poslovni odnos s poslovnim subjektom u kojem član obitelji obveznika ima 5% ili više udjela u vlasništvu</a:t>
            </a:r>
          </a:p>
          <a:p>
            <a:pPr algn="ctr"/>
            <a:endParaRPr lang="hr-HR" sz="2800" dirty="0"/>
          </a:p>
          <a:p>
            <a:pPr algn="ctr"/>
            <a:endParaRPr lang="hr-HR" sz="2800" dirty="0"/>
          </a:p>
          <a:p>
            <a:pPr algn="ctr"/>
            <a:endParaRPr lang="hr-HR" sz="1400" dirty="0"/>
          </a:p>
          <a:p>
            <a:pPr algn="ctr"/>
            <a:r>
              <a:rPr lang="hr-HR" sz="2400" dirty="0"/>
              <a:t>obveznik je dužan o tome</a:t>
            </a:r>
            <a:r>
              <a:rPr lang="hr-HR" sz="2400" b="1" dirty="0"/>
              <a:t> pravodobno </a:t>
            </a:r>
            <a:r>
              <a:rPr lang="hr-HR" sz="2400" dirty="0"/>
              <a:t>obavijestiti Povjerenstvo</a:t>
            </a:r>
          </a:p>
          <a:p>
            <a:pPr algn="ctr"/>
            <a:r>
              <a:rPr lang="hr-HR" sz="2400" dirty="0"/>
              <a:t>- Povjerenstvo daje upute o načinu postupanja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93" y="3707829"/>
            <a:ext cx="396875" cy="63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775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TRAJANJE OBVEZA I OGRANIČENJA </a:t>
            </a:r>
            <a:br>
              <a:rPr lang="hr-HR" sz="2800" b="1" dirty="0">
                <a:solidFill>
                  <a:srgbClr val="00B0F0"/>
                </a:solidFill>
              </a:rPr>
            </a:br>
            <a:r>
              <a:rPr lang="hr-HR" sz="2800" b="1" dirty="0">
                <a:solidFill>
                  <a:srgbClr val="00B0F0"/>
                </a:solidFill>
              </a:rPr>
              <a:t>NAKON PRESTANKA DUŽNOSTI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sz="1700" dirty="0"/>
              <a:t>Obveze koje za obveznika proizlaze iz </a:t>
            </a:r>
            <a:r>
              <a:rPr lang="hr-HR" sz="1700" b="1" dirty="0"/>
              <a:t>članaka 7. </a:t>
            </a:r>
            <a:r>
              <a:rPr lang="hr-HR" sz="1700" dirty="0"/>
              <a:t>(zabranjena djelovanja obveznika), </a:t>
            </a:r>
            <a:r>
              <a:rPr lang="hr-HR" sz="1700" b="1" dirty="0"/>
              <a:t>10., 11. i 12.</a:t>
            </a:r>
            <a:r>
              <a:rPr lang="hr-HR" sz="1700" dirty="0"/>
              <a:t> (obveza podnošenja imovinskih kartica) i </a:t>
            </a:r>
            <a:r>
              <a:rPr lang="hr-HR" sz="1700" b="1" dirty="0"/>
              <a:t>20.</a:t>
            </a:r>
            <a:r>
              <a:rPr lang="hr-HR" sz="1700" dirty="0"/>
              <a:t> (ograničenje stupanja u poslovni odnos s tijelom u kojem obveznik obnaša dužnost) počinju na dan stupanja na dužnost i traju </a:t>
            </a:r>
            <a:r>
              <a:rPr lang="hr-HR" sz="1700" u="sng" dirty="0"/>
              <a:t>12 mjeseci od dana prestanka obnašanja dužnosti </a:t>
            </a:r>
          </a:p>
          <a:p>
            <a:pPr algn="ctr"/>
            <a:r>
              <a:rPr lang="hr-HR" sz="1700" dirty="0"/>
              <a:t>Obveze iz </a:t>
            </a:r>
            <a:r>
              <a:rPr lang="hr-HR" sz="1700" b="1" dirty="0"/>
              <a:t>članka 18.</a:t>
            </a:r>
            <a:r>
              <a:rPr lang="hr-HR" sz="1700" dirty="0"/>
              <a:t> (članstvo u upravnim tijelima i nadzornim odborima) primjenjuju se na obveznike koji imaju pravo na naknadu plaće nakon prestanka dužnosti propisane posebnim zakonima za vrijeme trajanja prava na naknadu (iznimka poslovni subjekti u većinskom vlasništvu obveznika</a:t>
            </a:r>
          </a:p>
          <a:p>
            <a:pPr algn="ctr"/>
            <a:r>
              <a:rPr lang="hr-HR" sz="1400" dirty="0"/>
              <a:t>***</a:t>
            </a:r>
          </a:p>
          <a:p>
            <a:pPr algn="ctr"/>
            <a:r>
              <a:rPr lang="hr-HR" sz="1700" b="1" dirty="0"/>
              <a:t>Člankom 23. </a:t>
            </a:r>
            <a:r>
              <a:rPr lang="hr-HR" sz="1700" dirty="0"/>
              <a:t>stavkom 1. propisano je da obveznici ne smiju prihvatiti imenovanje na upravljačke funkcije u pravnoj osobi s kojom je tijelo javne vlasti u kojem je obveznik obnašao dužnost za vrijeme obnašanja dužnosti bila u poslovnom odnosu ili su nad njom obavljali nadzorne funkcije, a nije drukčije propisano posebnim zakonom. Navedeno ograničenje primjenjuje se </a:t>
            </a:r>
            <a:r>
              <a:rPr lang="hr-HR" sz="1700" u="sng" dirty="0"/>
              <a:t>18 mjeseci nakon prestanka obavljanja dužnosti</a:t>
            </a:r>
            <a:r>
              <a:rPr lang="hr-HR" sz="17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hr-HR" sz="1700" i="1" dirty="0"/>
              <a:t>	</a:t>
            </a:r>
            <a:r>
              <a:rPr lang="hr-HR" sz="1600" i="1" dirty="0"/>
              <a:t>Iznimke  - kod uprava trgovačkih društava koja su u većinskom državnom vlasništvu (imenovanje u 			        upravu drugih društava u većinskom državnom vlasništvu)</a:t>
            </a:r>
          </a:p>
          <a:p>
            <a:pPr algn="just">
              <a:spcAft>
                <a:spcPts val="600"/>
              </a:spcAft>
            </a:pPr>
            <a:r>
              <a:rPr lang="hr-HR" sz="1600" i="1" dirty="0"/>
              <a:t>		      - uprava trgovačkih društava koja su u većinskom vlasništvu JLPRS (imenovanje u 					        upravu drugih društava u većinskom vlasništvu JLPRS )</a:t>
            </a:r>
          </a:p>
          <a:p>
            <a:pPr algn="just">
              <a:spcAft>
                <a:spcPts val="600"/>
              </a:spcAft>
            </a:pPr>
            <a:r>
              <a:rPr lang="hr-HR" sz="1600" i="1" dirty="0"/>
              <a:t>		      - suglasnost za imenovanje ovisno o okolnostima konkretnog slučaja (čl. 23. st.6. ZSSI)</a:t>
            </a:r>
          </a:p>
          <a:p>
            <a:endParaRPr lang="hr-HR" dirty="0"/>
          </a:p>
        </p:txBody>
      </p:sp>
      <p:pic>
        <p:nvPicPr>
          <p:cNvPr id="7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32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TRAJANJE OBVEZA I OGRANIČENJA </a:t>
            </a:r>
            <a:br>
              <a:rPr lang="hr-HR" sz="2800" b="1" dirty="0">
                <a:solidFill>
                  <a:srgbClr val="00B0F0"/>
                </a:solidFill>
              </a:rPr>
            </a:br>
            <a:r>
              <a:rPr lang="hr-HR" sz="2800" b="1" dirty="0">
                <a:solidFill>
                  <a:srgbClr val="00B0F0"/>
                </a:solidFill>
              </a:rPr>
              <a:t>NAKON PRESTANKA DUŽNOSTI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sz="1700" b="1" dirty="0"/>
          </a:p>
          <a:p>
            <a:pPr algn="ctr"/>
            <a:r>
              <a:rPr lang="hr-HR" sz="1700" b="1" dirty="0"/>
              <a:t>Člankom 23. </a:t>
            </a:r>
            <a:r>
              <a:rPr lang="hr-HR" sz="1700" dirty="0"/>
              <a:t>stavkom 2. propisano je obveznici koji prema posebnim zakonima uživaju pravo na naknadu plaće nakon prestanka dužnosti ne smiju stupiti u radni odnos u pravnoj osobi ako je ista bila u poslovnom odnosu s tijelom javne vlasti u kojem je obveznik obnašao dužnost, ako prema posebnom zakonu, na temelju prethodno sklopljenog sporazuma odnosno ugovora s bivšim poslodavcem, imaju pravo povratka na isto ili odgovarajuće radno mjesto. </a:t>
            </a:r>
          </a:p>
          <a:p>
            <a:pPr algn="ctr"/>
            <a:r>
              <a:rPr lang="hr-HR" sz="1700" dirty="0"/>
              <a:t>Navedeno ograničenje primjenjuje se za vrijeme trajanja prava na naknadu plaće nakon prestanka dužnosti propisane posebnim zakonima.</a:t>
            </a:r>
          </a:p>
          <a:p>
            <a:pPr algn="just">
              <a:spcAft>
                <a:spcPts val="600"/>
              </a:spcAft>
            </a:pPr>
            <a:r>
              <a:rPr lang="hr-HR" sz="1700" i="1" dirty="0"/>
              <a:t>	</a:t>
            </a:r>
          </a:p>
          <a:p>
            <a:pPr algn="just">
              <a:spcAft>
                <a:spcPts val="600"/>
              </a:spcAft>
            </a:pPr>
            <a:r>
              <a:rPr lang="hr-HR" sz="1700" i="1" dirty="0"/>
              <a:t>	Iznimka  - suglasnost za imenovanje ovisno o okolnostima konkretnog slučaja, na zahtjev 					obveznika (čl. 23. st.6. ZSSI)</a:t>
            </a:r>
          </a:p>
          <a:p>
            <a:pPr algn="just">
              <a:spcAft>
                <a:spcPts val="600"/>
              </a:spcAft>
            </a:pPr>
            <a:endParaRPr lang="hr-HR" sz="1700" i="1" dirty="0"/>
          </a:p>
          <a:p>
            <a:endParaRPr lang="hr-HR" dirty="0"/>
          </a:p>
        </p:txBody>
      </p:sp>
      <p:pic>
        <p:nvPicPr>
          <p:cNvPr id="7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01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POVJERENSTVO </a:t>
            </a:r>
            <a:br>
              <a:rPr lang="hr-HR" sz="2800" b="1" dirty="0">
                <a:solidFill>
                  <a:srgbClr val="00B0F0"/>
                </a:solidFill>
              </a:rPr>
            </a:br>
            <a:r>
              <a:rPr lang="hr-HR" sz="2800" b="1" dirty="0">
                <a:solidFill>
                  <a:srgbClr val="00B0F0"/>
                </a:solidFill>
              </a:rPr>
              <a:t>ZA ODLUČIVANJE O SUKOBU INTERESA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 algn="just" defTabSz="9144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</a:pPr>
            <a:endParaRPr lang="hr-HR" altLang="sr-Latn-RS" sz="2800" kern="1200" dirty="0">
              <a:solidFill>
                <a:prstClr val="black"/>
              </a:solidFill>
              <a:latin typeface="Calibri Light" panose="020F0302020204030204"/>
            </a:endParaRP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endParaRPr lang="hr-HR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endParaRPr lang="hr-HR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endParaRPr lang="hr-HR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2800" dirty="0"/>
              <a:t>		</a:t>
            </a:r>
            <a:r>
              <a:rPr lang="hr-HR" sz="2800" b="1" dirty="0"/>
              <a:t> 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sz="2800" b="1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sz="2800" b="1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2800" b="1" dirty="0"/>
              <a:t>		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2800" b="1" dirty="0"/>
              <a:t>		   Povjerenstvo</a:t>
            </a:r>
            <a:r>
              <a:rPr lang="hr-HR" sz="2800" dirty="0"/>
              <a:t>		          </a:t>
            </a:r>
            <a:r>
              <a:rPr lang="hr-HR" sz="2800" b="1" dirty="0"/>
              <a:t>Ured povjerenstva </a:t>
            </a:r>
            <a:r>
              <a:rPr lang="hr-HR" sz="2800" dirty="0"/>
              <a:t>	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1800" dirty="0"/>
              <a:t> (predsjednik Povjerenstva i 4 člana Povjerenstva)         (stručna služba Povjerenstva - stručni,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1800" dirty="0"/>
              <a:t> 						              administrativni i tehnički poslovi)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348">
            <a:off x="2738463" y="4283443"/>
            <a:ext cx="396875" cy="79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9922">
            <a:off x="6912410" y="4297470"/>
            <a:ext cx="396875" cy="7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06" y="1858908"/>
            <a:ext cx="3887649" cy="2184794"/>
          </a:xfrm>
          <a:prstGeom prst="rect">
            <a:avLst/>
          </a:prstGeom>
        </p:spPr>
      </p:pic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4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NAČELA DJELOVANJA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endParaRPr lang="hr-HR" sz="20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časno, pošteno, savjesno, odgovorno i nepristrano postupanje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očuvanje    	       - vlastite vjerodostojnosti</a:t>
            </a:r>
          </a:p>
          <a:p>
            <a:pPr lvl="0" algn="just"/>
            <a:r>
              <a:rPr lang="hr-HR" sz="2000" dirty="0"/>
              <a:t>          				- dostojanstva povjerene dužnosti</a:t>
            </a:r>
          </a:p>
          <a:p>
            <a:pPr marL="1814298" lvl="6" indent="0" algn="just"/>
            <a:r>
              <a:rPr lang="hr-HR" dirty="0"/>
              <a:t>	- povjerenja građana</a:t>
            </a:r>
          </a:p>
          <a:p>
            <a:pPr marL="1814298" lvl="6" indent="0" algn="just"/>
            <a:endParaRPr lang="hr-HR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zabrana korištenja javne dužnosti za osobni probitak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osobna odgovornost obveznika za svoje djelovanje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r-HR" sz="2000" dirty="0"/>
              <a:t>građani imaju pravo biti upoznati s ponašanjem obveznika  kao javnih osoba</a:t>
            </a:r>
          </a:p>
          <a:p>
            <a:endParaRPr lang="hr-HR" dirty="0"/>
          </a:p>
        </p:txBody>
      </p:sp>
      <p:pic>
        <p:nvPicPr>
          <p:cNvPr id="7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990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323453"/>
            <a:ext cx="9069387" cy="6432947"/>
          </a:xfrm>
          <a:ln>
            <a:solidFill>
              <a:srgbClr val="00B0F0"/>
            </a:solidFill>
          </a:ln>
        </p:spPr>
        <p:txBody>
          <a:bodyPr/>
          <a:lstStyle/>
          <a:p>
            <a:pPr lvl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hr-HR" sz="36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lvl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hr-HR" sz="36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lvl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endParaRPr lang="hr-HR" sz="3600" b="1" kern="12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lvl="0" algn="ctr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</a:pPr>
            <a:r>
              <a:rPr lang="hr-HR" sz="3400" b="1" kern="1200" dirty="0">
                <a:solidFill>
                  <a:srgbClr val="00B0F0"/>
                </a:solidFill>
                <a:latin typeface="Calibri" panose="020F0502020204030204" pitchFamily="34" charset="0"/>
              </a:rPr>
              <a:t>HVALA NA POZORNOSTI !</a:t>
            </a:r>
            <a:r>
              <a:rPr lang="hr-HR" sz="3400" b="1" kern="12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hr-HR" sz="3400" b="1" kern="12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hr-HR" sz="3600" b="1" kern="12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hr-HR" sz="3600" b="1" kern="12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hr-HR" sz="3600" b="1" kern="1200" dirty="0">
                <a:solidFill>
                  <a:prstClr val="black"/>
                </a:solidFill>
                <a:latin typeface="Calibri Light" panose="020F0302020204030204"/>
              </a:rPr>
              <a:t/>
            </a:r>
            <a:br>
              <a:rPr lang="hr-HR" sz="3600" b="1" kern="12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hr-HR" sz="2900" b="1" kern="1200" dirty="0">
                <a:solidFill>
                  <a:prstClr val="black"/>
                </a:solidFill>
                <a:latin typeface="Bookman Old Style"/>
                <a:ea typeface="+mj-ea"/>
                <a:cs typeface="+mj-cs"/>
                <a:hlinkClick r:id="rId2"/>
              </a:rPr>
              <a:t>info@sukobinteresa.hr</a:t>
            </a:r>
            <a:r>
              <a:rPr lang="hr-HR" sz="2900" b="1" kern="1200" dirty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/>
            </a:r>
            <a:br>
              <a:rPr lang="hr-HR" sz="2900" b="1" kern="1200" dirty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</a:br>
            <a:r>
              <a:rPr lang="hr-HR" sz="2900" b="1" kern="1200" dirty="0">
                <a:solidFill>
                  <a:prstClr val="black"/>
                </a:solidFill>
                <a:latin typeface="Bookman Old Style"/>
                <a:ea typeface="+mj-ea"/>
                <a:cs typeface="+mj-cs"/>
              </a:rPr>
              <a:t>www.sukobinteresa.hr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977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NADLEŽNOSTI POVJERENSTVA </a:t>
            </a:r>
            <a:br>
              <a:rPr lang="hr-HR" sz="2800" b="1" dirty="0">
                <a:solidFill>
                  <a:srgbClr val="00B0F0"/>
                </a:solidFill>
              </a:rPr>
            </a:br>
            <a:r>
              <a:rPr lang="hr-HR" sz="2800" b="1" dirty="0">
                <a:solidFill>
                  <a:srgbClr val="00B0F0"/>
                </a:solidFill>
              </a:rPr>
              <a:t>ZA ODLUČIVANJE O SUKOBU INTERESA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600" dirty="0"/>
              <a:t>– pokretanje postupaka za utvrđivanje povreda odredaba Zakona o sukobu interesa ili drugog zabranjenog ili popisanog ponašanja</a:t>
            </a:r>
          </a:p>
          <a:p>
            <a:r>
              <a:rPr lang="hr-HR" sz="1600" dirty="0"/>
              <a:t>– provjera podataka iz imovinskih kartica obveznika sukladno odredbama ZSSI</a:t>
            </a:r>
          </a:p>
          <a:p>
            <a:r>
              <a:rPr lang="hr-HR" sz="1600" dirty="0"/>
              <a:t>– donošenje poslovnika, kojim se uređuje način rada i odlučivanje Povjerenstva, donošenje odluka, davanje mišljenja, propisivanje obrazaca i pravilnika o ustrojavanju registra radi primjene pojedinih odredaba ovoga Zakona</a:t>
            </a:r>
          </a:p>
          <a:p>
            <a:r>
              <a:rPr lang="hr-HR" sz="1600" dirty="0"/>
              <a:t>– izrada smjernica i uputa obveznicima u svrhu učinkovitog sprječavanja sukoba interesa</a:t>
            </a:r>
          </a:p>
          <a:p>
            <a:r>
              <a:rPr lang="hr-HR" sz="1600" dirty="0"/>
              <a:t>– redovito provođenje edukacije obveznika u pitanjima sukoba interesa i podnošenja imovinskih kartica</a:t>
            </a:r>
          </a:p>
          <a:p>
            <a:r>
              <a:rPr lang="hr-HR" sz="1600" dirty="0"/>
              <a:t>– suradnja s nadležnim tijelom državne uprave u čijem je djelokrugu izrada zakona u području sprječavanja sukoba interesa obveznika te podnošenje inicijativa nadležnim tijelima za predlaganje izmjena i dopuna zakona</a:t>
            </a:r>
          </a:p>
          <a:p>
            <a:r>
              <a:rPr lang="hr-HR" sz="1600" dirty="0"/>
              <a:t>– suradnja s nevladinim udrugama civilnog društva i ostvarivanje međunarodne suradnje u području sprječavanja sukoba interesa</a:t>
            </a:r>
          </a:p>
          <a:p>
            <a:r>
              <a:rPr lang="hr-HR" sz="1600" dirty="0"/>
              <a:t>– objavljivanje prakse Povjerenstva te obavljanje drugih poslova određenih ZSSI</a:t>
            </a:r>
          </a:p>
        </p:txBody>
      </p:sp>
      <p:pic>
        <p:nvPicPr>
          <p:cNvPr id="4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10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NOVI ZAKON O SPRJEČAVANJU SUKOBA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1600" dirty="0"/>
              <a:t>Zakon o sprječavanju sukoba interesa („Narodne novine” broj 143/21.) </a:t>
            </a:r>
            <a:r>
              <a:rPr lang="hr-HR" sz="1600" u="sng" dirty="0"/>
              <a:t>stupio na snagu 25. prosinca 2021.g.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endParaRPr lang="hr-HR" sz="800" u="sng" dirty="0"/>
          </a:p>
          <a:p>
            <a:pPr marL="342900" lvl="0" indent="-3429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hr-HR" sz="1600" b="1" dirty="0"/>
              <a:t>Najvažnije promjene: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terminološke (dužnosnik/obveznik, izvješće o imovinskom stanju/imovinska kartica..)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izmijenjena definicija sukoba interesa (članak 2. ZSSI)</a:t>
            </a:r>
          </a:p>
          <a:p>
            <a:pPr lvl="0" algn="just" defTabSz="914400" fontAlgn="auto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hr-HR" sz="1600" dirty="0"/>
              <a:t>  - proširen krug obveznika </a:t>
            </a:r>
            <a:r>
              <a:rPr lang="hr-HR" sz="1200" dirty="0"/>
              <a:t>–</a:t>
            </a:r>
            <a:r>
              <a:rPr lang="hr-HR" sz="1600" dirty="0"/>
              <a:t> </a:t>
            </a:r>
            <a:r>
              <a:rPr lang="hr-HR" sz="1200" dirty="0"/>
              <a:t>ravnatelji lučkih uprava, ravnatelji županijskih uprava za ceste, ravnatelji ustanova u zdravstvu kojima je   </a:t>
            </a:r>
          </a:p>
          <a:p>
            <a:pPr lvl="0" algn="just" defTabSz="914400" fontAlgn="auto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hr-HR" sz="1200" dirty="0"/>
              <a:t>      osnivač Republika Hrvatska ili JLP(R)S, predsjednici i članovi uprava trgovačkih društava u kojima JLP(R)S imaju većinski udio te predsjednici i  </a:t>
            </a:r>
          </a:p>
          <a:p>
            <a:pPr lvl="0" algn="just" defTabSz="914400" fontAlgn="auto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r>
              <a:rPr lang="hr-HR" sz="1200" dirty="0"/>
              <a:t>      članovi uprava trgovačkih društava kćeri i dr.  </a:t>
            </a:r>
            <a:r>
              <a:rPr lang="hr-HR" sz="1600" dirty="0"/>
              <a:t>(članak 3.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obveze članova predstavničkih tijela JLP(R)S (članak 4.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definiranje novih pojmova – poslovni odnos, privatni interes i dr. (članak 5.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deklariranje sukoba interesa i nesudjelovanje u odlučivanju (članak 9.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obveza podnošenja imovinske kartice jednom godišnje (članak 10.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ograničenja nakon prestanka dužnosti (članak 22. i 23.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nove odredbe o postupku pred Povjerenstvom (članci 39.- 45. ZSSI)</a:t>
            </a:r>
          </a:p>
          <a:p>
            <a:pPr lvl="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</a:pPr>
            <a:r>
              <a:rPr lang="hr-HR" sz="1600" dirty="0"/>
              <a:t>  - povećanje minimuma novčane sankcije i nove odredbe o izvršenju novčane sankcije    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endParaRPr lang="hr-HR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</a:pPr>
            <a:endParaRPr lang="hr-HR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2800" dirty="0"/>
              <a:t>		</a:t>
            </a:r>
            <a:r>
              <a:rPr lang="hr-HR" sz="2800" b="1" dirty="0"/>
              <a:t> 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sz="2800" b="1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hr-HR" sz="2800" b="1" dirty="0"/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2800" b="1" dirty="0"/>
              <a:t>		</a:t>
            </a:r>
          </a:p>
          <a:p>
            <a:pPr marL="228600" lvl="0" indent="-22860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hr-HR" sz="2800" b="1" dirty="0"/>
              <a:t>		</a:t>
            </a:r>
            <a:endParaRPr lang="hr-HR" sz="1800" dirty="0"/>
          </a:p>
        </p:txBody>
      </p:sp>
      <p:pic>
        <p:nvPicPr>
          <p:cNvPr id="8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72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SUKOB INTERESA?</a:t>
            </a:r>
            <a:endParaRPr lang="hr-HR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82" y="1557394"/>
            <a:ext cx="5228298" cy="5136803"/>
          </a:xfrm>
        </p:spPr>
      </p:pic>
      <p:pic>
        <p:nvPicPr>
          <p:cNvPr id="5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91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SUKOB INTERESA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5816" y="1768475"/>
            <a:ext cx="4385122" cy="4987925"/>
          </a:xfrm>
        </p:spPr>
        <p:txBody>
          <a:bodyPr/>
          <a:lstStyle/>
          <a:p>
            <a:r>
              <a:rPr lang="hr-HR" dirty="0"/>
              <a:t>  	 PRIVATNI INTERES</a:t>
            </a:r>
          </a:p>
          <a:p>
            <a:pPr algn="ctr">
              <a:spcAft>
                <a:spcPts val="0"/>
              </a:spcAft>
            </a:pPr>
            <a:endParaRPr lang="hr-HR" sz="2400" i="1" dirty="0"/>
          </a:p>
          <a:p>
            <a:pPr algn="ctr">
              <a:spcAft>
                <a:spcPts val="0"/>
              </a:spcAft>
            </a:pPr>
            <a:r>
              <a:rPr lang="hr-HR" sz="2400" i="1" dirty="0">
                <a:solidFill>
                  <a:srgbClr val="FF0000"/>
                </a:solidFill>
              </a:rPr>
              <a:t>Sukob interesa postoji kada je        privatni interes obveznika</a:t>
            </a:r>
          </a:p>
          <a:p>
            <a:pPr algn="ctr">
              <a:spcAft>
                <a:spcPts val="0"/>
              </a:spcAft>
            </a:pPr>
            <a:r>
              <a:rPr lang="hr-HR" sz="2400" i="1" dirty="0">
                <a:solidFill>
                  <a:srgbClr val="FF0000"/>
                </a:solidFill>
              </a:rPr>
              <a:t>u suprotnost s javnim</a:t>
            </a:r>
          </a:p>
          <a:p>
            <a:pPr>
              <a:spcAft>
                <a:spcPts val="0"/>
              </a:spcAft>
            </a:pPr>
            <a:endParaRPr lang="hr-HR" sz="2400" dirty="0"/>
          </a:p>
          <a:p>
            <a:pPr>
              <a:spcAft>
                <a:spcPts val="0"/>
              </a:spcAft>
            </a:pPr>
            <a:endParaRPr lang="hr-HR" sz="2400" dirty="0"/>
          </a:p>
          <a:p>
            <a:pPr>
              <a:spcAft>
                <a:spcPts val="0"/>
              </a:spcAft>
            </a:pPr>
            <a:endParaRPr lang="hr-HR" sz="1400" dirty="0"/>
          </a:p>
          <a:p>
            <a:pPr>
              <a:spcAft>
                <a:spcPts val="0"/>
              </a:spcAft>
            </a:pPr>
            <a:r>
              <a:rPr lang="hr-HR" sz="2400" dirty="0"/>
              <a:t>                  a posebice kada: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     JAVNI INTERES</a:t>
            </a:r>
          </a:p>
          <a:p>
            <a:endParaRPr lang="hr-HR" dirty="0"/>
          </a:p>
          <a:p>
            <a:endParaRPr lang="hr-HR" dirty="0"/>
          </a:p>
          <a:p>
            <a:r>
              <a:rPr lang="hr-HR" sz="2300" dirty="0"/>
              <a:t>- može utjecati na njegovu nepristranost u obavljanju javne dužnosti (</a:t>
            </a:r>
            <a:r>
              <a:rPr lang="hr-HR" sz="2300" u="sng" dirty="0"/>
              <a:t>potencijalni sukob interesa</a:t>
            </a:r>
            <a:r>
              <a:rPr lang="hr-HR" sz="2300" dirty="0"/>
              <a:t>)</a:t>
            </a:r>
          </a:p>
          <a:p>
            <a:r>
              <a:rPr lang="hr-HR" sz="2300" dirty="0"/>
              <a:t>- je utjecao ili se osnovano može smatrati da je utjecao na njegovu nepristranost u obavljanju javne dužnosti (</a:t>
            </a:r>
            <a:r>
              <a:rPr lang="hr-HR" sz="2300" u="sng" dirty="0"/>
              <a:t>stvarni sukob interesa</a:t>
            </a:r>
            <a:r>
              <a:rPr lang="hr-HR" sz="2300" dirty="0"/>
              <a:t>)</a:t>
            </a:r>
          </a:p>
          <a:p>
            <a:endParaRPr lang="hr-HR" dirty="0"/>
          </a:p>
        </p:txBody>
      </p:sp>
      <p:sp>
        <p:nvSpPr>
          <p:cNvPr id="6" name="Strelica lijevo-desno 4"/>
          <p:cNvSpPr/>
          <p:nvPr/>
        </p:nvSpPr>
        <p:spPr>
          <a:xfrm>
            <a:off x="4235886" y="1813825"/>
            <a:ext cx="1008112" cy="305804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Lijeva vitičasta zagrada 5"/>
          <p:cNvSpPr/>
          <p:nvPr/>
        </p:nvSpPr>
        <p:spPr>
          <a:xfrm>
            <a:off x="4092874" y="3851845"/>
            <a:ext cx="660410" cy="1800200"/>
          </a:xfrm>
          <a:prstGeom prst="leftBrace">
            <a:avLst>
              <a:gd name="adj1" fmla="val 0"/>
              <a:gd name="adj2" fmla="val 50000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32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1245964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UPRAVLJANJE SUKOBOM INTERESA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Obveznik je dužan </a:t>
            </a:r>
            <a:r>
              <a:rPr lang="hr-HR" sz="2000" u="sng" dirty="0"/>
              <a:t>urediti svoje privatne poslove </a:t>
            </a:r>
            <a:r>
              <a:rPr lang="hr-HR" sz="2000" dirty="0"/>
              <a:t>kako bi se spriječio predvidljivi sukob interesa, u pravilu u roku od 60 dana od dana izbora ili imenovanja na javnu dužnost.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(Članak 8. stavak 1. ZSSI-a)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8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1800" dirty="0"/>
              <a:t>***</a:t>
            </a:r>
          </a:p>
          <a:p>
            <a:pPr algn="ctr">
              <a:spcAft>
                <a:spcPts val="600"/>
              </a:spcAft>
            </a:pPr>
            <a:endParaRPr lang="hr-HR" sz="800" dirty="0"/>
          </a:p>
          <a:p>
            <a:pPr algn="ctr">
              <a:spcAft>
                <a:spcPts val="600"/>
              </a:spcAft>
            </a:pPr>
            <a:r>
              <a:rPr lang="hr-HR" sz="2000" dirty="0"/>
              <a:t>Ako se pojave okolnosti koje se mogu definirati kao potencijalni sukob interesa, obveznik je dužan </a:t>
            </a:r>
            <a:r>
              <a:rPr lang="hr-HR" sz="2000" u="sng" dirty="0"/>
              <a:t>deklarirati</a:t>
            </a:r>
            <a:r>
              <a:rPr lang="hr-HR" sz="2000" dirty="0"/>
              <a:t> ga na odgovarajući način </a:t>
            </a:r>
            <a:r>
              <a:rPr lang="hr-HR" sz="2000" u="sng" dirty="0"/>
              <a:t>i razriješiti </a:t>
            </a:r>
            <a:r>
              <a:rPr lang="hr-HR" sz="2000" dirty="0"/>
              <a:t>tako da zaštiti javni interes. </a:t>
            </a:r>
          </a:p>
          <a:p>
            <a:pPr algn="ctr">
              <a:spcAft>
                <a:spcPts val="600"/>
              </a:spcAft>
            </a:pPr>
            <a:r>
              <a:rPr lang="hr-HR" sz="2000" dirty="0"/>
              <a:t>Ako nije drukčije propisano zakonom, obveznik će se </a:t>
            </a:r>
            <a:r>
              <a:rPr lang="hr-HR" sz="2000" u="sng" dirty="0"/>
              <a:t>izuzeti </a:t>
            </a:r>
            <a:r>
              <a:rPr lang="hr-HR" sz="2000" dirty="0"/>
              <a:t>od donošenja odluka odnosno sudjelovanja u donošenju odluka i sklapanju ugovora koji utječu na njegov vlastiti poslovni interes ili poslovni interes s njim povezanih osoba i/ili poslodavaca kod kojih je bio u radnom odnosu u posljednje dvije godine prije stupanja na dužnost.</a:t>
            </a:r>
          </a:p>
          <a:p>
            <a:pPr algn="ctr">
              <a:spcAft>
                <a:spcPts val="600"/>
              </a:spcAft>
            </a:pPr>
            <a:r>
              <a:rPr lang="hr-HR" sz="2000" dirty="0"/>
              <a:t>(Članak 9. ZSSI-a)</a:t>
            </a:r>
          </a:p>
          <a:p>
            <a:pPr marL="457200" indent="-457200" algn="just">
              <a:buFontTx/>
              <a:buChar char="-"/>
            </a:pPr>
            <a:endParaRPr lang="hr-HR" sz="2000" dirty="0"/>
          </a:p>
          <a:p>
            <a:endParaRPr lang="hr-HR" dirty="0"/>
          </a:p>
        </p:txBody>
      </p:sp>
      <p:pic>
        <p:nvPicPr>
          <p:cNvPr id="6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09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3238" y="301626"/>
            <a:ext cx="9069387" cy="1245964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UPRAVLJANJE SUKOBOM INTERESA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hr-HR" sz="2200" dirty="0"/>
              <a:t>U slučaju dvojbe predstavlja li neko ponašanje povredu odredaba ZSSI ili drugog zabranjenog ili propisanog ponašanja predviđenog navedenim Zakonom, obveznici su dužni zatražiti </a:t>
            </a:r>
            <a:r>
              <a:rPr lang="hr-HR" sz="2200" u="sng" dirty="0"/>
              <a:t>mišljenje Povjerenstva</a:t>
            </a:r>
            <a:r>
              <a:rPr lang="hr-HR" sz="2200" dirty="0"/>
              <a:t>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200" dirty="0"/>
              <a:t>Povjerenstvo će najkasnije u roku od 15 dana od dana primitka zahtjeva dati obrazloženo mišljenje na zahtjev obveznika.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200" dirty="0"/>
              <a:t>(Članak 8. stavak 3. i 4. ZSSI-a)</a:t>
            </a:r>
          </a:p>
          <a:p>
            <a:pPr marL="457200" indent="-457200" algn="just">
              <a:buFontTx/>
              <a:buChar char="-"/>
            </a:pPr>
            <a:endParaRPr lang="hr-HR" sz="20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68" y="4499917"/>
            <a:ext cx="4799391" cy="2914751"/>
          </a:xfrm>
          <a:prstGeom prst="rect">
            <a:avLst/>
          </a:prstGeom>
        </p:spPr>
      </p:pic>
      <p:pic>
        <p:nvPicPr>
          <p:cNvPr id="6" name="Picture 3" descr="\\172.16.10.22\dkukavica$\DAMIR KUKAVICA - SLUŽBENI DOKUMENTI\MEMORANDUM\logo-to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120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r>
              <a:rPr lang="hr-HR" sz="2800" b="1" dirty="0">
                <a:solidFill>
                  <a:srgbClr val="00B0F0"/>
                </a:solidFill>
              </a:rPr>
              <a:t>ZABRANJENA DJELOVANJA OBVEZNIKA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r-HR" sz="2300" b="1" u="sng" dirty="0"/>
              <a:t>Članak 7. ZSSI-a: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hr-HR" sz="2300" b="1" u="sng" dirty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2300" dirty="0"/>
              <a:t>Obveznicima je zabranjeno: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hr-HR" sz="2300" dirty="0"/>
              <a:t>...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2300" b="1" dirty="0"/>
              <a:t>c) </a:t>
            </a:r>
            <a:r>
              <a:rPr lang="hr-HR" sz="2300" dirty="0"/>
              <a:t>zlouporabiti posebna prava obveznika koja proizlaze ili su potrebna za obavljanje dužnosti, </a:t>
            </a:r>
            <a:endParaRPr lang="hr-HR" sz="2300" b="1" dirty="0"/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2300" b="1" dirty="0"/>
              <a:t>d) </a:t>
            </a:r>
            <a:r>
              <a:rPr lang="hr-HR" sz="2300" dirty="0"/>
              <a:t>primiti dodatnu naknadu za poslove obnašanja javnih dužnosti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hr-HR" sz="2300" dirty="0"/>
              <a:t>...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2300" b="1" dirty="0"/>
              <a:t>f) </a:t>
            </a:r>
            <a:r>
              <a:rPr lang="hr-HR" sz="2300" dirty="0"/>
              <a:t>obećavati zaposlenje ili neko drugo pravo u zamjenu za dar ili obećanje dara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2300" b="1" dirty="0"/>
              <a:t>g) </a:t>
            </a:r>
            <a:r>
              <a:rPr lang="hr-HR" sz="2300" dirty="0"/>
              <a:t>utjecati na dobivanje poslova ili ugovora o javnoj nabavi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hr-HR" sz="2300" dirty="0"/>
              <a:t>…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hr-HR" sz="2400" dirty="0"/>
          </a:p>
        </p:txBody>
      </p:sp>
      <p:pic>
        <p:nvPicPr>
          <p:cNvPr id="5" name="Picture 3" descr="\\172.16.10.22\dkukavica$\DAMIR KUKAVICA - SLUŽBENI DOKUMENTI\MEMORANDUM\logo-top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3" y="6876181"/>
            <a:ext cx="1440160" cy="379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176463"/>
      </p:ext>
    </p:extLst>
  </p:cSld>
  <p:clrMapOvr>
    <a:masterClrMapping/>
  </p:clrMapOvr>
</p:sld>
</file>

<file path=ppt/theme/theme1.xml><?xml version="1.0" encoding="utf-8"?>
<a:theme xmlns:a="http://schemas.openxmlformats.org/drawingml/2006/main" name="tamplate_DSJU_prezentacija (1)">
  <a:themeElements>
    <a:clrScheme name="Prilagođe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C196A"/>
      </a:hlink>
      <a:folHlink>
        <a:srgbClr val="A887B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2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600" b="0" i="0" u="none" strike="noStrike" cap="none" normalizeH="0" baseline="0" smtClean="0">
            <a:ln>
              <a:noFill/>
            </a:ln>
            <a:effectLst/>
            <a:latin typeface="Calibri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Tema sustava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sustava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sustava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1555</Words>
  <Application>Microsoft Office PowerPoint</Application>
  <PresentationFormat>Prilagođeno</PresentationFormat>
  <Paragraphs>200</Paragraphs>
  <Slides>21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9" baseType="lpstr">
      <vt:lpstr>Arial</vt:lpstr>
      <vt:lpstr>Arial Unicode MS</vt:lpstr>
      <vt:lpstr>Bookman Old Style</vt:lpstr>
      <vt:lpstr>Calibri</vt:lpstr>
      <vt:lpstr>Calibri Light</vt:lpstr>
      <vt:lpstr>Times New Roman</vt:lpstr>
      <vt:lpstr>Wingdings</vt:lpstr>
      <vt:lpstr>tamplate_DSJU_prezentacija (1)</vt:lpstr>
      <vt:lpstr>   EDUKACIJA OBVEZNIKA  S PODRUČJA KRAPINSKO-ZAGORSKE ŽUPANIJE U PITANJIMA SUKOBA INTERESA I PODNOŠENJA IMOVINSKIH KARTICA 17. ožujka 2022.g.    </vt:lpstr>
      <vt:lpstr>POVJERENSTVO  ZA ODLUČIVANJE O SUKOBU INTERESA</vt:lpstr>
      <vt:lpstr>NADLEŽNOSTI POVJERENSTVA  ZA ODLUČIVANJE O SUKOBU INTERESA</vt:lpstr>
      <vt:lpstr>NOVI ZAKON O SPRJEČAVANJU SUKOBA </vt:lpstr>
      <vt:lpstr>SUKOB INTERESA?</vt:lpstr>
      <vt:lpstr>SUKOB INTERESA</vt:lpstr>
      <vt:lpstr>UPRAVLJANJE SUKOBOM INTERESA</vt:lpstr>
      <vt:lpstr>UPRAVLJANJE SUKOBOM INTERESA</vt:lpstr>
      <vt:lpstr>ZABRANJENA DJELOVANJA OBVEZNIKA</vt:lpstr>
      <vt:lpstr>DODATNE NAKNADE ZA POSLOVE OBNAŠANJA JAVNIH DUŽNOSTI (Članak 7. točka d) ZSSI)</vt:lpstr>
      <vt:lpstr>PRIMANJE DAROVA</vt:lpstr>
      <vt:lpstr>NAKNADE OBVEZNIKA </vt:lpstr>
      <vt:lpstr>OBAVLJANJE DRUGIH POSLOVA OBVEZNIKA</vt:lpstr>
      <vt:lpstr>ČLANSTVO U UPRAVNIM TIJELIMA  I NADZORNIM ODBORIMA</vt:lpstr>
      <vt:lpstr>ČLANSTVO I UDJELI OBVEZNIKA I ČLANOVA OBITELJI U TRGOVAČKIM DRUŠTVIMA </vt:lpstr>
      <vt:lpstr>OGRANIČENJA POSLOVANJA</vt:lpstr>
      <vt:lpstr>OGRANIČENJA POSLOVANJA</vt:lpstr>
      <vt:lpstr>TRAJANJE OBVEZA I OGRANIČENJA  NAKON PRESTANKA DUŽNOSTI</vt:lpstr>
      <vt:lpstr>TRAJANJE OBVEZA I OGRANIČENJA  NAKON PRESTANKA DUŽNOSTI</vt:lpstr>
      <vt:lpstr>NAČELA DJELOVANJA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Aleksandra Prgomet Bosanac</dc:creator>
  <cp:lastModifiedBy>Daniel Zabčić</cp:lastModifiedBy>
  <cp:revision>153</cp:revision>
  <cp:lastPrinted>1601-01-01T00:00:00Z</cp:lastPrinted>
  <dcterms:created xsi:type="dcterms:W3CDTF">2009-04-16T09:32:32Z</dcterms:created>
  <dcterms:modified xsi:type="dcterms:W3CDTF">2022-03-17T06:46:32Z</dcterms:modified>
</cp:coreProperties>
</file>