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5" r:id="rId18"/>
    <p:sldId id="277" r:id="rId19"/>
    <p:sldId id="276" r:id="rId20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081FF-F527-4E00-B58F-6DA30546D0B9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31A8-116F-4C4A-A779-F33844948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341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ordinator@dzvukovar.hr" TargetMode="External"/><Relationship Id="rId2" Type="http://schemas.openxmlformats.org/officeDocument/2006/relationships/hyperlink" Target="mailto:palijativav@dzvukovar.h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5128" y="1207363"/>
            <a:ext cx="8361229" cy="2679317"/>
          </a:xfrm>
        </p:spPr>
        <p:txBody>
          <a:bodyPr/>
          <a:lstStyle/>
          <a:p>
            <a:r>
              <a:rPr lang="hr-HR" sz="4800" dirty="0" smtClean="0"/>
              <a:t>PALIJATIVNA ZDRAVSTVENA SKRB</a:t>
            </a:r>
            <a:br>
              <a:rPr lang="hr-HR" sz="4800" dirty="0" smtClean="0"/>
            </a:b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247" y="3956279"/>
            <a:ext cx="9170633" cy="2195946"/>
          </a:xfrm>
        </p:spPr>
        <p:txBody>
          <a:bodyPr>
            <a:noAutofit/>
          </a:bodyPr>
          <a:lstStyle/>
          <a:p>
            <a:pPr algn="r"/>
            <a:r>
              <a:rPr lang="hr-HR" sz="2400" dirty="0" err="1" smtClean="0"/>
              <a:t>Ahnetka</a:t>
            </a:r>
            <a:r>
              <a:rPr lang="hr-HR" sz="2400" dirty="0" smtClean="0"/>
              <a:t> </a:t>
            </a:r>
            <a:r>
              <a:rPr lang="hr-HR" sz="2400" dirty="0" err="1" smtClean="0"/>
              <a:t>Stjepanović</a:t>
            </a:r>
            <a:r>
              <a:rPr lang="hr-HR" sz="2400" dirty="0" smtClean="0"/>
              <a:t>, </a:t>
            </a:r>
            <a:r>
              <a:rPr lang="hr-HR" sz="2400" dirty="0" err="1" smtClean="0"/>
              <a:t>mag.med.techn</a:t>
            </a:r>
            <a:endParaRPr lang="hr-HR" sz="2400" dirty="0" smtClean="0"/>
          </a:p>
          <a:p>
            <a:pPr algn="r"/>
            <a:r>
              <a:rPr lang="hr-HR" sz="2400" dirty="0" smtClean="0">
                <a:hlinkClick r:id="rId2"/>
              </a:rPr>
              <a:t>palijativa@dzvukovar.hr</a:t>
            </a:r>
            <a:endParaRPr lang="hr-HR" sz="2400" dirty="0" smtClean="0"/>
          </a:p>
          <a:p>
            <a:pPr algn="r"/>
            <a:r>
              <a:rPr lang="hr-HR" sz="2400" dirty="0" smtClean="0">
                <a:hlinkClick r:id="rId3"/>
              </a:rPr>
              <a:t>koordinator@dzvukovar.hr</a:t>
            </a:r>
            <a:endParaRPr lang="hr-HR" sz="2400" dirty="0" smtClean="0"/>
          </a:p>
          <a:p>
            <a:pPr algn="r"/>
            <a:endParaRPr lang="hr-HR" sz="2400" dirty="0" smtClean="0"/>
          </a:p>
          <a:p>
            <a:r>
              <a:rPr lang="hr-HR" sz="2400" dirty="0" smtClean="0"/>
              <a:t>U Zagrebu, 23. siječnja 2018.</a:t>
            </a:r>
          </a:p>
          <a:p>
            <a:endParaRPr lang="hr-HR" sz="24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35" y="3108932"/>
            <a:ext cx="711989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0214" y="1"/>
            <a:ext cx="11416683" cy="55929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Zadaci koordinatora –elektronska dokumentacija  od svibnja 2017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674" y="923277"/>
            <a:ext cx="11406326" cy="5752731"/>
          </a:xfrm>
        </p:spPr>
        <p:txBody>
          <a:bodyPr/>
          <a:lstStyle/>
          <a:p>
            <a:pPr marL="0" indent="0" fontAlgn="base" hangingPunct="0">
              <a:buNone/>
            </a:pPr>
            <a:r>
              <a:rPr lang="hr-HR" b="1" dirty="0" smtClean="0"/>
              <a:t>     </a:t>
            </a:r>
            <a:endParaRPr lang="hr-HR" dirty="0"/>
          </a:p>
          <a:p>
            <a:pPr marL="0" lvl="0" indent="0" algn="just" defTabSz="457200">
              <a:lnSpc>
                <a:spcPct val="115000"/>
              </a:lnSpc>
              <a:spcBef>
                <a:spcPts val="200"/>
              </a:spcBef>
              <a:buNone/>
            </a:pPr>
            <a:r>
              <a:rPr lang="hr-HR" b="1" dirty="0"/>
              <a:t> </a:t>
            </a:r>
            <a:endParaRPr lang="hr-HR" sz="1400" b="1" dirty="0">
              <a:solidFill>
                <a:srgbClr val="58595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 hangingPunct="0">
              <a:buNone/>
            </a:pP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9305" y="1074198"/>
            <a:ext cx="10324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6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597" y="636881"/>
            <a:ext cx="6858000" cy="5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2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5775" y="0"/>
            <a:ext cx="11486225" cy="69245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Izvješća </a:t>
            </a:r>
            <a:r>
              <a:rPr lang="hr-HR" sz="3200" dirty="0"/>
              <a:t>palijativne skrbi DZ </a:t>
            </a:r>
            <a:r>
              <a:rPr lang="hr-HR" sz="3200" dirty="0" smtClean="0"/>
              <a:t>Vukovar 2015 i 2016.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536" y="4016471"/>
            <a:ext cx="8457858" cy="28415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93" y="614133"/>
            <a:ext cx="8803387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2407" y="115410"/>
            <a:ext cx="11554287" cy="941033"/>
          </a:xfrm>
        </p:spPr>
        <p:txBody>
          <a:bodyPr>
            <a:normAutofit/>
          </a:bodyPr>
          <a:lstStyle/>
          <a:p>
            <a:r>
              <a:rPr lang="hr-HR" dirty="0"/>
              <a:t>Izvješća palijativne skrbi DZ </a:t>
            </a:r>
            <a:r>
              <a:rPr lang="hr-HR" dirty="0" smtClean="0"/>
              <a:t>Vukovar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571" y="1062699"/>
            <a:ext cx="9543495" cy="52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Autofit/>
          </a:bodyPr>
          <a:lstStyle/>
          <a:p>
            <a:r>
              <a:rPr lang="hr-HR" sz="2400" dirty="0" smtClean="0"/>
              <a:t>Dokumentacija palijativnog pacijenta i DTP postupci u palijativnoj skrbi</a:t>
            </a:r>
            <a:endParaRPr lang="hr-HR" sz="24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59478"/>
              </p:ext>
            </p:extLst>
          </p:nvPr>
        </p:nvGraphicFramePr>
        <p:xfrm>
          <a:off x="683582" y="621434"/>
          <a:ext cx="11508417" cy="6107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9446"/>
                <a:gridCol w="1135520"/>
                <a:gridCol w="800521"/>
                <a:gridCol w="800521"/>
                <a:gridCol w="991951"/>
                <a:gridCol w="957145"/>
                <a:gridCol w="1083313"/>
              </a:tblGrid>
              <a:tr h="500963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Savjet telefonom bolesniku ili članu obitelji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Obrada i izdavanje mjesečnih izvješća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Timska konzultacija-uži tim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Pregled palijativnog pacijenta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 err="1">
                          <a:effectLst/>
                        </a:rPr>
                        <a:t>Sukcija</a:t>
                      </a:r>
                      <a:r>
                        <a:rPr lang="hr-HR" sz="1400" u="none" strike="noStrike" dirty="0">
                          <a:effectLst/>
                        </a:rPr>
                        <a:t> gornjih dišnih puteva mekanim ili </a:t>
                      </a:r>
                      <a:r>
                        <a:rPr lang="hr-HR" sz="1400" u="none" strike="noStrike" dirty="0" err="1">
                          <a:effectLst/>
                        </a:rPr>
                        <a:t>Yankauer</a:t>
                      </a:r>
                      <a:r>
                        <a:rPr lang="hr-HR" sz="1400" u="none" strike="noStrike" dirty="0">
                          <a:effectLst/>
                        </a:rPr>
                        <a:t> kateterom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Aspiracija donjih dišnih puteva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Postavljanje </a:t>
                      </a:r>
                      <a:r>
                        <a:rPr lang="hr-HR" sz="1400" u="none" strike="noStrike" dirty="0" err="1">
                          <a:effectLst/>
                        </a:rPr>
                        <a:t>orofaringealnog</a:t>
                      </a:r>
                      <a:r>
                        <a:rPr lang="hr-HR" sz="1400" u="none" strike="noStrike" dirty="0">
                          <a:effectLst/>
                        </a:rPr>
                        <a:t> </a:t>
                      </a:r>
                      <a:r>
                        <a:rPr lang="hr-HR" sz="1400" u="none" strike="noStrike" dirty="0" err="1">
                          <a:effectLst/>
                        </a:rPr>
                        <a:t>tubusa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 err="1">
                          <a:effectLst/>
                        </a:rPr>
                        <a:t>Pulsna</a:t>
                      </a:r>
                      <a:r>
                        <a:rPr lang="hr-HR" sz="1400" u="none" strike="noStrike" dirty="0">
                          <a:effectLst/>
                        </a:rPr>
                        <a:t> </a:t>
                      </a:r>
                      <a:r>
                        <a:rPr lang="hr-HR" sz="1400" u="none" strike="noStrike" dirty="0" err="1">
                          <a:effectLst/>
                        </a:rPr>
                        <a:t>oksimetrija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Mjerenje krvnog tlaka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Mjerenje temperature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 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Određivanje GUK-a </a:t>
                      </a:r>
                      <a:r>
                        <a:rPr lang="hr-HR" sz="1400" u="none" strike="noStrike" dirty="0" err="1">
                          <a:effectLst/>
                        </a:rPr>
                        <a:t>glukometrom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Aplikacija </a:t>
                      </a:r>
                      <a:r>
                        <a:rPr lang="hr-HR" sz="1400" u="none" strike="noStrike" dirty="0" err="1">
                          <a:effectLst/>
                        </a:rPr>
                        <a:t>i.m</a:t>
                      </a:r>
                      <a:r>
                        <a:rPr lang="hr-HR" sz="1400" u="none" strike="noStrike" dirty="0">
                          <a:effectLst/>
                        </a:rPr>
                        <a:t>. terapije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Aplikacija </a:t>
                      </a:r>
                      <a:r>
                        <a:rPr lang="hr-HR" sz="1400" u="none" strike="noStrike" dirty="0" err="1">
                          <a:effectLst/>
                        </a:rPr>
                        <a:t>i.v</a:t>
                      </a:r>
                      <a:r>
                        <a:rPr lang="hr-HR" sz="1400" u="none" strike="noStrike" dirty="0">
                          <a:effectLst/>
                        </a:rPr>
                        <a:t>. terapije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Aplikacija </a:t>
                      </a:r>
                      <a:r>
                        <a:rPr lang="hr-HR" sz="1400" u="none" strike="noStrike" dirty="0" err="1">
                          <a:effectLst/>
                        </a:rPr>
                        <a:t>S.c</a:t>
                      </a:r>
                      <a:r>
                        <a:rPr lang="hr-HR" sz="1400" u="none" strike="noStrike" dirty="0">
                          <a:effectLst/>
                        </a:rPr>
                        <a:t>. terapije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Postavljanje intravenskog puta za infuziju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Postavljanje puta i primjena s.c.infuzije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</a:rPr>
                        <a:t>Postavljanje nazogastrične sonde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 err="1">
                          <a:effectLst/>
                        </a:rPr>
                        <a:t>Oksigenoterapija</a:t>
                      </a:r>
                      <a:r>
                        <a:rPr lang="hr-HR" sz="1400" u="none" strike="noStrike" dirty="0">
                          <a:effectLst/>
                        </a:rPr>
                        <a:t> u kući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Ispiranje urinarnog katetera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Primjena klizme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 dirty="0">
                          <a:effectLst/>
                        </a:rPr>
                        <a:t>Toaleta i previjanje rane 1 i 2 stupnja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u="none" strike="noStrike" dirty="0">
                          <a:effectLst/>
                        </a:rPr>
                        <a:t>Toaleta i previjanje rane 3 i 4 stupnja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25485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Propisivanje lijekova na recept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 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56232"/>
              </p:ext>
            </p:extLst>
          </p:nvPr>
        </p:nvGraphicFramePr>
        <p:xfrm>
          <a:off x="896645" y="363976"/>
          <a:ext cx="11295355" cy="5217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5355"/>
              </a:tblGrid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Prva kućna posjeta u palijativnoj skrbi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Kontrolna kućna posjeta u palijativnoj skrbi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Savjetovanje s obitelji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Psihološka podrška i savjet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 err="1">
                          <a:effectLst/>
                        </a:rPr>
                        <a:t>Kateterizacija</a:t>
                      </a:r>
                      <a:r>
                        <a:rPr lang="hr-HR" sz="1400" u="none" strike="noStrike" dirty="0">
                          <a:effectLst/>
                        </a:rPr>
                        <a:t> mokraćnog mjehura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Uvođenje trajnog katetera ili zamjena trajnog katetera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Zamjena vrećice i toaleta </a:t>
                      </a:r>
                      <a:r>
                        <a:rPr lang="hr-HR" sz="1400" u="none" strike="noStrike" dirty="0" err="1">
                          <a:effectLst/>
                        </a:rPr>
                        <a:t>kolostome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Toaleta trahealne kanile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Toaleta </a:t>
                      </a:r>
                      <a:r>
                        <a:rPr lang="hr-HR" sz="1400" u="none" strike="noStrike" dirty="0" err="1">
                          <a:effectLst/>
                        </a:rPr>
                        <a:t>gastrostome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Uzimanje biološkog materijala za laboratorijsku analizu u PZZ (krv i urin)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Položajna drenaža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Timska konzultacija sa SKZZ, Kućno liječenje palijativnog pacijenta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Hranjenje i održavanje PEG-a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Edukacija obitelji o PEG-U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Edukacija obitelji o </a:t>
                      </a:r>
                      <a:r>
                        <a:rPr lang="hr-HR" sz="1400" u="none" strike="noStrike" dirty="0" err="1">
                          <a:effectLst/>
                        </a:rPr>
                        <a:t>s.c.infuziji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</a:rPr>
                        <a:t>Primjena terapije boli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  <a:tr h="30692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 err="1">
                          <a:effectLst/>
                        </a:rPr>
                        <a:t>Titriranje</a:t>
                      </a:r>
                      <a:r>
                        <a:rPr lang="hr-HR" sz="1400" u="none" strike="noStrike" dirty="0">
                          <a:effectLst/>
                        </a:rPr>
                        <a:t> terapije bol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0" marR="7590" marT="75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5258" y="-7378"/>
            <a:ext cx="8911687" cy="1280890"/>
          </a:xfrm>
        </p:spPr>
        <p:txBody>
          <a:bodyPr>
            <a:normAutofit/>
          </a:bodyPr>
          <a:lstStyle/>
          <a:p>
            <a:r>
              <a:rPr lang="hr-HR" dirty="0" smtClean="0"/>
              <a:t>Oprema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402672" y="727969"/>
            <a:ext cx="5500404" cy="5183253"/>
          </a:xfrm>
        </p:spPr>
        <p:txBody>
          <a:bodyPr>
            <a:noAutofit/>
          </a:bodyPr>
          <a:lstStyle/>
          <a:p>
            <a:pPr lvl="0"/>
            <a:r>
              <a:rPr lang="hr-HR" sz="1100" dirty="0"/>
              <a:t>Stetoskop  (2 kom)                                                                                  </a:t>
            </a:r>
          </a:p>
          <a:p>
            <a:pPr lvl="0"/>
            <a:r>
              <a:rPr lang="hr-HR" sz="1100" dirty="0"/>
              <a:t>Tlakomjer  (2kom liječnik i sestra)</a:t>
            </a:r>
          </a:p>
          <a:p>
            <a:pPr lvl="0"/>
            <a:r>
              <a:rPr lang="hr-HR" sz="1100" dirty="0" err="1"/>
              <a:t>otoskop</a:t>
            </a:r>
            <a:r>
              <a:rPr lang="hr-HR" sz="1100" dirty="0"/>
              <a:t>  </a:t>
            </a:r>
          </a:p>
          <a:p>
            <a:pPr lvl="0"/>
            <a:r>
              <a:rPr lang="hr-HR" sz="1100" dirty="0"/>
              <a:t>baterijska svjetiljka</a:t>
            </a:r>
          </a:p>
          <a:p>
            <a:pPr lvl="0"/>
            <a:r>
              <a:rPr lang="hr-HR" sz="1100" dirty="0" err="1"/>
              <a:t>špatule</a:t>
            </a:r>
            <a:endParaRPr lang="hr-HR" sz="1100" dirty="0"/>
          </a:p>
          <a:p>
            <a:pPr lvl="0"/>
            <a:r>
              <a:rPr lang="hr-HR" sz="1100" dirty="0"/>
              <a:t>perkusijski čekić</a:t>
            </a:r>
          </a:p>
          <a:p>
            <a:pPr lvl="0"/>
            <a:r>
              <a:rPr lang="hr-HR" sz="1100" dirty="0"/>
              <a:t>dva toplomjera</a:t>
            </a:r>
          </a:p>
          <a:p>
            <a:pPr lvl="0"/>
            <a:r>
              <a:rPr lang="hr-HR" sz="1100" dirty="0" err="1"/>
              <a:t>glukometar</a:t>
            </a:r>
            <a:r>
              <a:rPr lang="hr-HR" sz="1100" dirty="0"/>
              <a:t> za brzo određivanje glukoze u krvi</a:t>
            </a:r>
          </a:p>
          <a:p>
            <a:pPr lvl="0"/>
            <a:r>
              <a:rPr lang="hr-HR" sz="1100" dirty="0" err="1"/>
              <a:t>pulsni</a:t>
            </a:r>
            <a:r>
              <a:rPr lang="hr-HR" sz="1100" dirty="0"/>
              <a:t> </a:t>
            </a:r>
            <a:r>
              <a:rPr lang="hr-HR" sz="1100" dirty="0" err="1"/>
              <a:t>oksimetar</a:t>
            </a:r>
            <a:endParaRPr lang="hr-HR" sz="1100" dirty="0"/>
          </a:p>
          <a:p>
            <a:pPr lvl="0"/>
            <a:r>
              <a:rPr lang="hr-HR" sz="1100" dirty="0"/>
              <a:t>prenosive boce s kisikom 2 l, 5 l  (s </a:t>
            </a:r>
            <a:r>
              <a:rPr lang="hr-HR" sz="1100" dirty="0" err="1"/>
              <a:t>ovlaživačem</a:t>
            </a:r>
            <a:r>
              <a:rPr lang="hr-HR" sz="1100" dirty="0"/>
              <a:t>) </a:t>
            </a:r>
          </a:p>
          <a:p>
            <a:pPr lvl="0"/>
            <a:r>
              <a:rPr lang="hr-HR" sz="1100" dirty="0"/>
              <a:t>pribor za aplikaciju kisika (nazalni kateter i maska za primjenu kisika)</a:t>
            </a:r>
          </a:p>
          <a:p>
            <a:pPr lvl="0"/>
            <a:r>
              <a:rPr lang="hr-HR" sz="1100" dirty="0" err="1"/>
              <a:t>tubusi</a:t>
            </a:r>
            <a:r>
              <a:rPr lang="hr-HR" sz="1100" dirty="0"/>
              <a:t> (</a:t>
            </a:r>
            <a:r>
              <a:rPr lang="hr-HR" sz="1100" dirty="0" err="1"/>
              <a:t>orotrahealni</a:t>
            </a:r>
            <a:r>
              <a:rPr lang="hr-HR" sz="1100" dirty="0"/>
              <a:t> za djecu i odrasle)</a:t>
            </a:r>
          </a:p>
          <a:p>
            <a:pPr lvl="0"/>
            <a:r>
              <a:rPr lang="hr-HR" sz="1100" dirty="0"/>
              <a:t>priručni aspirator (2 kom)</a:t>
            </a:r>
          </a:p>
          <a:p>
            <a:pPr lvl="0"/>
            <a:r>
              <a:rPr lang="hr-HR" sz="1100" dirty="0" err="1"/>
              <a:t>aspiracijsk</a:t>
            </a:r>
            <a:r>
              <a:rPr lang="hr-HR" sz="1100" dirty="0"/>
              <a:t> kateteri različitih veličina</a:t>
            </a:r>
          </a:p>
          <a:p>
            <a:pPr lvl="0"/>
            <a:r>
              <a:rPr lang="hr-HR" sz="1100" dirty="0"/>
              <a:t>infuzijski sistemi, sistemi za supkutanu </a:t>
            </a:r>
            <a:r>
              <a:rPr lang="hr-HR" sz="1100" dirty="0" err="1"/>
              <a:t>infuzju</a:t>
            </a:r>
            <a:endParaRPr lang="hr-HR" sz="1100" dirty="0"/>
          </a:p>
          <a:p>
            <a:pPr lvl="0"/>
            <a:r>
              <a:rPr lang="hr-HR" sz="1100" dirty="0" err="1"/>
              <a:t>intravenske</a:t>
            </a:r>
            <a:r>
              <a:rPr lang="hr-HR" sz="1100" dirty="0"/>
              <a:t> kanile različitih veličina</a:t>
            </a:r>
          </a:p>
          <a:p>
            <a:pPr lvl="0"/>
            <a:r>
              <a:rPr lang="hr-HR" sz="1100" dirty="0"/>
              <a:t>elastična traka za vensku stazu</a:t>
            </a:r>
          </a:p>
          <a:p>
            <a:pPr lvl="0"/>
            <a:r>
              <a:rPr lang="hr-HR" sz="1100" dirty="0"/>
              <a:t>infuzijske otopine (</a:t>
            </a:r>
            <a:r>
              <a:rPr lang="hr-HR" sz="1100" dirty="0" err="1"/>
              <a:t>Natrii</a:t>
            </a:r>
            <a:r>
              <a:rPr lang="hr-HR" sz="1100" dirty="0"/>
              <a:t> </a:t>
            </a:r>
            <a:r>
              <a:rPr lang="hr-HR" sz="1100" dirty="0" err="1"/>
              <a:t>chloridi</a:t>
            </a:r>
            <a:r>
              <a:rPr lang="hr-HR" sz="1100" dirty="0"/>
              <a:t> </a:t>
            </a:r>
            <a:r>
              <a:rPr lang="hr-HR" sz="1100" dirty="0" err="1"/>
              <a:t>infundibile</a:t>
            </a:r>
            <a:r>
              <a:rPr lang="hr-HR" sz="1100" dirty="0"/>
              <a:t> 500 ml, Glukoza 5% 500 ml, </a:t>
            </a:r>
          </a:p>
          <a:p>
            <a:pPr lvl="0"/>
            <a:r>
              <a:rPr lang="hr-HR" sz="1100" dirty="0"/>
              <a:t>štrcaljke i igle različitih veličina</a:t>
            </a:r>
          </a:p>
          <a:p>
            <a:pPr lvl="0"/>
            <a:r>
              <a:rPr lang="hr-HR" sz="1100" dirty="0"/>
              <a:t>sterilni kateteri  za </a:t>
            </a:r>
            <a:r>
              <a:rPr lang="hr-HR" sz="1100" dirty="0" err="1"/>
              <a:t>kateterizaciju</a:t>
            </a:r>
            <a:r>
              <a:rPr lang="hr-HR" sz="1100" dirty="0"/>
              <a:t> (</a:t>
            </a:r>
            <a:r>
              <a:rPr lang="hr-HR" sz="1100" dirty="0" err="1"/>
              <a:t>Ch</a:t>
            </a:r>
            <a:r>
              <a:rPr lang="hr-HR" sz="1100" dirty="0"/>
              <a:t> 14, 16, 18)</a:t>
            </a:r>
          </a:p>
          <a:p>
            <a:r>
              <a:rPr lang="hr-HR" sz="1000" dirty="0"/>
              <a:t> </a:t>
            </a:r>
          </a:p>
          <a:p>
            <a:endParaRPr lang="hr-HR" sz="10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525086" y="0"/>
            <a:ext cx="5521911" cy="590384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hr-HR" sz="4800" dirty="0"/>
              <a:t>setovi za </a:t>
            </a:r>
            <a:r>
              <a:rPr lang="hr-HR" sz="4800" dirty="0" err="1"/>
              <a:t>kateterizaciju</a:t>
            </a:r>
            <a:endParaRPr lang="hr-HR" sz="4800" dirty="0"/>
          </a:p>
          <a:p>
            <a:pPr lvl="0"/>
            <a:r>
              <a:rPr lang="hr-HR" sz="4400" dirty="0"/>
              <a:t>set za klizmu</a:t>
            </a:r>
          </a:p>
          <a:p>
            <a:pPr lvl="0"/>
            <a:r>
              <a:rPr lang="hr-HR" sz="4400" dirty="0"/>
              <a:t>sterilne pincete, sterilni </a:t>
            </a:r>
            <a:r>
              <a:rPr lang="hr-HR" sz="4400" dirty="0" err="1"/>
              <a:t>peani</a:t>
            </a:r>
            <a:r>
              <a:rPr lang="hr-HR" sz="4400" dirty="0"/>
              <a:t>, skalpeli</a:t>
            </a:r>
          </a:p>
          <a:p>
            <a:pPr lvl="0"/>
            <a:r>
              <a:rPr lang="hr-HR" sz="4400" dirty="0"/>
              <a:t>sterilni kirurški mini setovi (sterilni konac za površinska šivanja)</a:t>
            </a:r>
          </a:p>
          <a:p>
            <a:pPr lvl="0"/>
            <a:r>
              <a:rPr lang="hr-HR" sz="4400" dirty="0"/>
              <a:t>ljepljiva traka (</a:t>
            </a:r>
            <a:r>
              <a:rPr lang="hr-HR" sz="4400" dirty="0" err="1"/>
              <a:t>leukoplast</a:t>
            </a:r>
            <a:r>
              <a:rPr lang="hr-HR" sz="4400" dirty="0"/>
              <a:t>) 1, 2, 5, cm</a:t>
            </a:r>
          </a:p>
          <a:p>
            <a:pPr lvl="0"/>
            <a:r>
              <a:rPr lang="hr-HR" sz="4400" dirty="0"/>
              <a:t>sterilne komprese različitih veličina</a:t>
            </a:r>
          </a:p>
          <a:p>
            <a:pPr lvl="0"/>
            <a:r>
              <a:rPr lang="hr-HR" sz="4400" dirty="0"/>
              <a:t>komprese</a:t>
            </a:r>
          </a:p>
          <a:p>
            <a:pPr lvl="0"/>
            <a:r>
              <a:rPr lang="hr-HR" sz="4400" dirty="0"/>
              <a:t>zavoji 5, 10, 15 cm</a:t>
            </a:r>
          </a:p>
          <a:p>
            <a:pPr lvl="0"/>
            <a:r>
              <a:rPr lang="hr-HR" sz="4400" dirty="0"/>
              <a:t>elastični zavoji 8 x 10 cm</a:t>
            </a:r>
          </a:p>
          <a:p>
            <a:pPr lvl="0"/>
            <a:r>
              <a:rPr lang="hr-HR" sz="4400" dirty="0" err="1"/>
              <a:t>nazogastrične</a:t>
            </a:r>
            <a:r>
              <a:rPr lang="hr-HR" sz="4400" dirty="0"/>
              <a:t> sonde različitih veličina</a:t>
            </a:r>
          </a:p>
          <a:p>
            <a:pPr lvl="0"/>
            <a:r>
              <a:rPr lang="hr-HR" sz="4400" dirty="0"/>
              <a:t>pribor za uvođenje NZG sonde</a:t>
            </a:r>
          </a:p>
          <a:p>
            <a:pPr lvl="0"/>
            <a:r>
              <a:rPr lang="hr-HR" sz="4400" dirty="0"/>
              <a:t>štrcaljke s kljunom 50 ml</a:t>
            </a:r>
          </a:p>
          <a:p>
            <a:pPr lvl="0"/>
            <a:r>
              <a:rPr lang="hr-HR" sz="4400" dirty="0"/>
              <a:t>elastične mrežice različitih veličina</a:t>
            </a:r>
          </a:p>
          <a:p>
            <a:pPr lvl="0"/>
            <a:r>
              <a:rPr lang="hr-HR" sz="4400" dirty="0"/>
              <a:t>kirurška maska za  osobnu zaštitu</a:t>
            </a:r>
          </a:p>
          <a:p>
            <a:pPr lvl="0"/>
            <a:r>
              <a:rPr lang="hr-HR" sz="4400" dirty="0"/>
              <a:t>sterilne rukavice različitih veličina</a:t>
            </a:r>
          </a:p>
          <a:p>
            <a:pPr lvl="0"/>
            <a:r>
              <a:rPr lang="hr-HR" sz="4400" dirty="0"/>
              <a:t>rukavice </a:t>
            </a:r>
            <a:r>
              <a:rPr lang="hr-HR" sz="4400" dirty="0" err="1"/>
              <a:t>latex</a:t>
            </a:r>
            <a:r>
              <a:rPr lang="hr-HR" sz="4400" dirty="0"/>
              <a:t> različitih veličina</a:t>
            </a:r>
          </a:p>
          <a:p>
            <a:pPr lvl="0"/>
            <a:r>
              <a:rPr lang="hr-HR" sz="4400" dirty="0"/>
              <a:t>bubrežaste zdjelice jednokratne</a:t>
            </a:r>
          </a:p>
          <a:p>
            <a:pPr lvl="0"/>
            <a:r>
              <a:rPr lang="hr-HR" sz="4400" dirty="0"/>
              <a:t>bubrežasta zdjelica metalna</a:t>
            </a:r>
          </a:p>
          <a:p>
            <a:pPr lvl="0"/>
            <a:r>
              <a:rPr lang="hr-HR" sz="4400" dirty="0"/>
              <a:t>navlaka za obuću</a:t>
            </a:r>
          </a:p>
          <a:p>
            <a:pPr lvl="0"/>
            <a:r>
              <a:rPr lang="hr-HR" sz="4400" dirty="0"/>
              <a:t>jednokratne pregače</a:t>
            </a:r>
          </a:p>
          <a:p>
            <a:pPr lvl="0"/>
            <a:r>
              <a:rPr lang="hr-HR" sz="4400" dirty="0"/>
              <a:t>papir role za krevet</a:t>
            </a:r>
          </a:p>
          <a:p>
            <a:pPr lvl="0"/>
            <a:r>
              <a:rPr lang="hr-HR" sz="4400" dirty="0"/>
              <a:t>antiseptik za kožu</a:t>
            </a:r>
          </a:p>
          <a:p>
            <a:pPr lvl="0"/>
            <a:r>
              <a:rPr lang="hr-HR" sz="4400" dirty="0"/>
              <a:t>antiseptik za ranu, kožu i sluznice</a:t>
            </a:r>
          </a:p>
          <a:p>
            <a:pPr lvl="0"/>
            <a:r>
              <a:rPr lang="hr-HR" sz="4400" dirty="0"/>
              <a:t>dezinficijensi za instrumente i dezinficijensi za radne površine</a:t>
            </a:r>
          </a:p>
          <a:p>
            <a:r>
              <a:rPr lang="hr-HR" sz="4400" dirty="0"/>
              <a:t> </a:t>
            </a:r>
            <a:r>
              <a:rPr lang="hr-HR" sz="4400" dirty="0" smtClean="0"/>
              <a:t>EKG, </a:t>
            </a:r>
            <a:r>
              <a:rPr lang="hr-HR" sz="4400" dirty="0"/>
              <a:t> </a:t>
            </a:r>
            <a:r>
              <a:rPr lang="hr-HR" sz="4400" dirty="0" smtClean="0"/>
              <a:t> </a:t>
            </a:r>
            <a:r>
              <a:rPr lang="hr-HR" sz="4400" dirty="0" err="1" smtClean="0"/>
              <a:t>injektomat</a:t>
            </a:r>
            <a:r>
              <a:rPr lang="hr-HR" sz="4400" dirty="0" smtClean="0"/>
              <a:t>, </a:t>
            </a:r>
            <a:r>
              <a:rPr lang="hr-HR" sz="4400" dirty="0" err="1" smtClean="0"/>
              <a:t>infuzomat</a:t>
            </a:r>
            <a:r>
              <a:rPr lang="hr-HR" sz="4400" dirty="0" smtClean="0"/>
              <a:t>                                        Ultrazvuk , ****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76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63479" y="292964"/>
            <a:ext cx="10741133" cy="6480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Što dalje?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65825" y="1154097"/>
            <a:ext cx="11324406" cy="5903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razvoja palijativne skrbi za područje Vukovarsko srijemske županije od 2017. -2020“ </a:t>
            </a:r>
            <a:r>
              <a:rPr lang="hr-HR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veljača 2017.</a:t>
            </a:r>
          </a:p>
          <a:p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18.10.2017.  usvojen „Nacionalni plan razvoja palijativne skrbi za RH 2017.-2020”</a:t>
            </a:r>
          </a:p>
          <a:p>
            <a:r>
              <a:rPr lang="hr-HR" sz="2600" dirty="0" smtClean="0"/>
              <a:t>U </a:t>
            </a:r>
            <a:r>
              <a:rPr lang="hr-HR" sz="2600" dirty="0"/>
              <a:t>rad palijativnog tima umjesto dosadašnje jedne medicinske sestre prvostupnice uključiti </a:t>
            </a:r>
            <a:r>
              <a:rPr lang="hr-HR" sz="2600" b="1" dirty="0"/>
              <a:t>dvije medicinske sestre prvostupnice (rad u 1. i 2. smjeni, te pripravnost vikendima i blagdanima).</a:t>
            </a:r>
            <a:endParaRPr lang="hr-HR" sz="2600" dirty="0"/>
          </a:p>
          <a:p>
            <a:r>
              <a:rPr lang="hr-HR" sz="2600" b="1" dirty="0" smtClean="0"/>
              <a:t>Jedna šifra  - palijativni kućni posjet MP001 ?????</a:t>
            </a:r>
            <a:endParaRPr lang="hr-HR" sz="2600" dirty="0"/>
          </a:p>
          <a:p>
            <a:pPr marL="0" indent="0">
              <a:buNone/>
            </a:pPr>
            <a:r>
              <a:rPr lang="hr-HR" sz="2600" b="1" dirty="0"/>
              <a:t> </a:t>
            </a:r>
            <a:endParaRPr lang="hr-HR" sz="2600" dirty="0"/>
          </a:p>
          <a:p>
            <a:pPr marL="0" indent="0">
              <a:buNone/>
            </a:pPr>
            <a:r>
              <a:rPr lang="hr-HR" sz="2600" b="1" dirty="0"/>
              <a:t> </a:t>
            </a:r>
            <a:endParaRPr lang="hr-HR" sz="2600" dirty="0"/>
          </a:p>
          <a:p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4602" y="845597"/>
            <a:ext cx="10999433" cy="2794248"/>
          </a:xfrm>
        </p:spPr>
        <p:txBody>
          <a:bodyPr/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7200" dirty="0" smtClean="0"/>
              <a:t>HVALA!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71469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379" y="277427"/>
            <a:ext cx="9601200" cy="67248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Početak palijativne skrbi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3379" y="1358283"/>
            <a:ext cx="11348621" cy="5499717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  „Provođenje posebnog programa  - u djelatnosti palijativne skrbi” ugovor s HZZO – om  / peti mobilni tim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 liječnik u timu parcijalno radno vrijeme, psiholog parcijalno radno vrijeme, medicinska sestra prvostupnica puno radno vrijeme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Koordinator – volonterski – predlaže plan razvoja palijativne skrbi za područje DZ Vukovar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Osnivanje Županijskog tima za razvoj palijativne skrbi Vukovarsko srijemske županije (2014)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4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79653" y="0"/>
            <a:ext cx="11455400" cy="30028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 smtClean="0"/>
              <a:t>Plan razvoja palijativne skrbi DZ Vukovar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446198"/>
            <a:ext cx="11455400" cy="64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4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7970" y="0"/>
            <a:ext cx="10315852" cy="56817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Dokumentacija za palijativnog pacijenta 2014.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47" y="568171"/>
            <a:ext cx="7006711" cy="62898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928" y="568171"/>
            <a:ext cx="494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3" y="266330"/>
            <a:ext cx="5415069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528" y="266330"/>
            <a:ext cx="5908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20" y="221942"/>
            <a:ext cx="4865265" cy="6858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513" y="133165"/>
            <a:ext cx="5575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1" y="0"/>
            <a:ext cx="9668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59" y="0"/>
            <a:ext cx="9670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090" y="62144"/>
            <a:ext cx="11472909" cy="727969"/>
          </a:xfrm>
        </p:spPr>
        <p:txBody>
          <a:bodyPr/>
          <a:lstStyle/>
          <a:p>
            <a:r>
              <a:rPr lang="hr-HR" dirty="0"/>
              <a:t>Zadaće koordinatora /Opatija svibanj 2015.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9090" y="790113"/>
            <a:ext cx="10639887" cy="6067887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>
                <a:latin typeface="Andalus" pitchFamily="18" charset="-78"/>
                <a:cs typeface="Andalus" pitchFamily="18" charset="-78"/>
              </a:rPr>
              <a:t>Predlaže plan razvoja palijativne zdravstvene skrbi stručnom i upravnom vijeću matične </a:t>
            </a:r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ustanove</a:t>
            </a:r>
            <a:endParaRPr lang="hr-HR" sz="2800" dirty="0">
              <a:latin typeface="Andalus" pitchFamily="18" charset="-78"/>
              <a:cs typeface="Andalus" pitchFamily="18" charset="-78"/>
            </a:endParaRPr>
          </a:p>
          <a:p>
            <a:r>
              <a:rPr lang="hr-HR" sz="2800" dirty="0">
                <a:latin typeface="Andalus" pitchFamily="18" charset="-78"/>
                <a:cs typeface="Andalus" pitchFamily="18" charset="-78"/>
              </a:rPr>
              <a:t>Povezanost primarne i sekundarne razine zdravstvene zaštite </a:t>
            </a:r>
          </a:p>
          <a:p>
            <a:r>
              <a:rPr lang="hr-HR" sz="2800" dirty="0">
                <a:latin typeface="Andalus" pitchFamily="18" charset="-78"/>
                <a:cs typeface="Andalus" pitchFamily="18" charset="-78"/>
              </a:rPr>
              <a:t>Posudionica pomagala (nabava pomagala)</a:t>
            </a:r>
          </a:p>
          <a:p>
            <a:r>
              <a:rPr lang="hr-HR" sz="2800" dirty="0">
                <a:latin typeface="Andalus" pitchFamily="18" charset="-78"/>
                <a:cs typeface="Andalus" pitchFamily="18" charset="-78"/>
              </a:rPr>
              <a:t>Organiziranje edukacija iz palijativne skrbi</a:t>
            </a:r>
          </a:p>
          <a:p>
            <a:r>
              <a:rPr lang="hr-HR" sz="2800" dirty="0">
                <a:latin typeface="Andalus" pitchFamily="18" charset="-78"/>
                <a:cs typeface="Andalus" pitchFamily="18" charset="-78"/>
              </a:rPr>
              <a:t>Promocija palijativne skrbi</a:t>
            </a:r>
          </a:p>
          <a:p>
            <a:r>
              <a:rPr lang="hr-HR" sz="2800" dirty="0">
                <a:latin typeface="Andalus" pitchFamily="18" charset="-78"/>
                <a:cs typeface="Andalus" pitchFamily="18" charset="-78"/>
              </a:rPr>
              <a:t>Organizira rad volontera</a:t>
            </a:r>
          </a:p>
          <a:p>
            <a:r>
              <a:rPr lang="hr-HR" sz="2800" dirty="0">
                <a:latin typeface="Andalus" pitchFamily="18" charset="-78"/>
                <a:cs typeface="Andalus" pitchFamily="18" charset="-78"/>
              </a:rPr>
              <a:t>Evaluacija rada palijativne skrbi (registar palijativne pacijenata ????, dokumentacija za palijativnog bolesnika</a:t>
            </a:r>
            <a:r>
              <a:rPr lang="hr-HR" sz="2800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endParaRPr lang="hr-HR" sz="2800" dirty="0">
              <a:latin typeface="Andalus" pitchFamily="18" charset="-78"/>
              <a:cs typeface="Andalus" pitchFamily="18" charset="-78"/>
            </a:endParaRPr>
          </a:p>
          <a:p>
            <a:pPr marL="0" indent="0" fontAlgn="base" hangingPunct="0">
              <a:buNone/>
            </a:pPr>
            <a:r>
              <a:rPr lang="hr-HR" sz="2800" dirty="0"/>
              <a:t>NN. prosinac 2015</a:t>
            </a:r>
            <a:r>
              <a:rPr lang="hr-HR" sz="2800" dirty="0" smtClean="0"/>
              <a:t>.</a:t>
            </a:r>
            <a:r>
              <a:rPr lang="hr-HR" sz="2800" b="1" dirty="0"/>
              <a:t> Ministarstvo zdravlja -  O  D  L  U  K  U</a:t>
            </a:r>
            <a:endParaRPr lang="hr-HR" sz="2800" dirty="0"/>
          </a:p>
          <a:p>
            <a:pPr fontAlgn="base" hangingPunct="0"/>
            <a:r>
              <a:rPr lang="hr-HR" sz="2800" b="1" dirty="0"/>
              <a:t>o izmjenama i dopunama Odluke o osnovama za sklapanje ugovora o provođenju zdravstvene zaštite iz obveznog zdravstvenog osiguranja</a:t>
            </a:r>
          </a:p>
          <a:p>
            <a:pPr fontAlgn="base" hangingPunct="0"/>
            <a:r>
              <a:rPr lang="hr-HR" sz="2800" b="1" dirty="0" smtClean="0"/>
              <a:t>DTP postupci koordinatora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112219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716</Words>
  <Application>Microsoft Office PowerPoint</Application>
  <PresentationFormat>Prilagođeno</PresentationFormat>
  <Paragraphs>178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Crop</vt:lpstr>
      <vt:lpstr>PALIJATIVNA ZDRAVSTVENA SKRB </vt:lpstr>
      <vt:lpstr>Početak palijativne skrbi</vt:lpstr>
      <vt:lpstr>Plan razvoja palijativne skrbi DZ Vukovar</vt:lpstr>
      <vt:lpstr>Dokumentacija za palijativnog pacijenta 2014.</vt:lpstr>
      <vt:lpstr>PowerPointova prezentacija</vt:lpstr>
      <vt:lpstr>PowerPointova prezentacija</vt:lpstr>
      <vt:lpstr>PowerPointova prezentacija</vt:lpstr>
      <vt:lpstr>PowerPointova prezentacija</vt:lpstr>
      <vt:lpstr>Zadaće koordinatora /Opatija svibanj 2015.</vt:lpstr>
      <vt:lpstr>Zadaci koordinatora –elektronska dokumentacija  od svibnja 2017</vt:lpstr>
      <vt:lpstr>PowerPointova prezentacija</vt:lpstr>
      <vt:lpstr>PowerPointova prezentacija</vt:lpstr>
      <vt:lpstr>Izvješća palijativne skrbi DZ Vukovar 2015 i 2016.</vt:lpstr>
      <vt:lpstr>Izvješća palijativne skrbi DZ Vukovar 2017.</vt:lpstr>
      <vt:lpstr>Dokumentacija palijativnog pacijenta i DTP postupci u palijativnoj skrbi</vt:lpstr>
      <vt:lpstr>PowerPointova prezentacija</vt:lpstr>
      <vt:lpstr>Oprema</vt:lpstr>
      <vt:lpstr>Što dalje? </vt:lpstr>
      <vt:lpstr>  HVALA!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PALIJATIVNA ZDRAVSTVENA SKRB</dc:title>
  <dc:creator>Glavna sestra</dc:creator>
  <cp:lastModifiedBy>prezentacija</cp:lastModifiedBy>
  <cp:revision>15</cp:revision>
  <cp:lastPrinted>2018-01-23T05:46:46Z</cp:lastPrinted>
  <dcterms:created xsi:type="dcterms:W3CDTF">2018-01-22T17:48:49Z</dcterms:created>
  <dcterms:modified xsi:type="dcterms:W3CDTF">2018-01-23T15:08:09Z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1085583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S7.2.2</vt:lpwstr>
  </property>
</Properties>
</file>