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5" r:id="rId3"/>
    <p:sldId id="257" r:id="rId4"/>
    <p:sldId id="276" r:id="rId5"/>
    <p:sldId id="261" r:id="rId6"/>
    <p:sldId id="262" r:id="rId7"/>
    <p:sldId id="263" r:id="rId8"/>
    <p:sldId id="264" r:id="rId9"/>
    <p:sldId id="265" r:id="rId10"/>
    <p:sldId id="277" r:id="rId11"/>
    <p:sldId id="267" r:id="rId12"/>
    <p:sldId id="268" r:id="rId13"/>
    <p:sldId id="269" r:id="rId14"/>
    <p:sldId id="270" r:id="rId15"/>
    <p:sldId id="271" r:id="rId16"/>
    <p:sldId id="279" r:id="rId17"/>
    <p:sldId id="281" r:id="rId18"/>
    <p:sldId id="282" r:id="rId19"/>
    <p:sldId id="274" r:id="rId20"/>
    <p:sldId id="283" r:id="rId21"/>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List1!$B$1</c:f>
              <c:strCache>
                <c:ptCount val="1"/>
                <c:pt idx="0">
                  <c:v>2011. godina</c:v>
                </c:pt>
              </c:strCache>
            </c:strRef>
          </c:tx>
          <c:invertIfNegative val="0"/>
          <c:cat>
            <c:strRef>
              <c:f>List1!$A$2:$A$5</c:f>
              <c:strCache>
                <c:ptCount val="4"/>
                <c:pt idx="0">
                  <c:v>0 mjeseci</c:v>
                </c:pt>
                <c:pt idx="1">
                  <c:v>6 mjeseci</c:v>
                </c:pt>
                <c:pt idx="2">
                  <c:v>12 mjeseci</c:v>
                </c:pt>
                <c:pt idx="3">
                  <c:v>13 i više mjeseci</c:v>
                </c:pt>
              </c:strCache>
            </c:strRef>
          </c:cat>
          <c:val>
            <c:numRef>
              <c:f>List1!$B$2:$B$5</c:f>
              <c:numCache>
                <c:formatCode>0.00%</c:formatCode>
                <c:ptCount val="4"/>
                <c:pt idx="0">
                  <c:v>0.79849999999999999</c:v>
                </c:pt>
                <c:pt idx="1">
                  <c:v>0.61209999999999998</c:v>
                </c:pt>
                <c:pt idx="2">
                  <c:v>0.41499999999999998</c:v>
                </c:pt>
                <c:pt idx="3">
                  <c:v>0.28299999999999997</c:v>
                </c:pt>
              </c:numCache>
            </c:numRef>
          </c:val>
        </c:ser>
        <c:ser>
          <c:idx val="1"/>
          <c:order val="1"/>
          <c:tx>
            <c:strRef>
              <c:f>List1!$C$1</c:f>
              <c:strCache>
                <c:ptCount val="1"/>
                <c:pt idx="0">
                  <c:v>2012. godina</c:v>
                </c:pt>
              </c:strCache>
            </c:strRef>
          </c:tx>
          <c:invertIfNegative val="0"/>
          <c:cat>
            <c:strRef>
              <c:f>List1!$A$2:$A$5</c:f>
              <c:strCache>
                <c:ptCount val="4"/>
                <c:pt idx="0">
                  <c:v>0 mjeseci</c:v>
                </c:pt>
                <c:pt idx="1">
                  <c:v>6 mjeseci</c:v>
                </c:pt>
                <c:pt idx="2">
                  <c:v>12 mjeseci</c:v>
                </c:pt>
                <c:pt idx="3">
                  <c:v>13 i više mjeseci</c:v>
                </c:pt>
              </c:strCache>
            </c:strRef>
          </c:cat>
          <c:val>
            <c:numRef>
              <c:f>List1!$C$2:$C$5</c:f>
              <c:numCache>
                <c:formatCode>0.00%</c:formatCode>
                <c:ptCount val="4"/>
                <c:pt idx="0">
                  <c:v>0.93659999999999999</c:v>
                </c:pt>
                <c:pt idx="1">
                  <c:v>0.65159999999999996</c:v>
                </c:pt>
                <c:pt idx="2">
                  <c:v>0.44219999999999998</c:v>
                </c:pt>
                <c:pt idx="3">
                  <c:v>0.1099</c:v>
                </c:pt>
              </c:numCache>
            </c:numRef>
          </c:val>
        </c:ser>
        <c:ser>
          <c:idx val="2"/>
          <c:order val="2"/>
          <c:tx>
            <c:strRef>
              <c:f>List1!$D$1</c:f>
              <c:strCache>
                <c:ptCount val="1"/>
                <c:pt idx="0">
                  <c:v>2014. godina</c:v>
                </c:pt>
              </c:strCache>
            </c:strRef>
          </c:tx>
          <c:invertIfNegative val="0"/>
          <c:cat>
            <c:strRef>
              <c:f>List1!$A$2:$A$5</c:f>
              <c:strCache>
                <c:ptCount val="4"/>
                <c:pt idx="0">
                  <c:v>0 mjeseci</c:v>
                </c:pt>
                <c:pt idx="1">
                  <c:v>6 mjeseci</c:v>
                </c:pt>
                <c:pt idx="2">
                  <c:v>12 mjeseci</c:v>
                </c:pt>
                <c:pt idx="3">
                  <c:v>13 i više mjeseci</c:v>
                </c:pt>
              </c:strCache>
            </c:strRef>
          </c:cat>
          <c:val>
            <c:numRef>
              <c:f>List1!$D$2:$D$5</c:f>
              <c:numCache>
                <c:formatCode>0.00%</c:formatCode>
                <c:ptCount val="4"/>
                <c:pt idx="0">
                  <c:v>0.94950000000000001</c:v>
                </c:pt>
                <c:pt idx="1">
                  <c:v>0.4904</c:v>
                </c:pt>
                <c:pt idx="2">
                  <c:v>0.29260000000000003</c:v>
                </c:pt>
                <c:pt idx="3">
                  <c:v>0.21690000000000001</c:v>
                </c:pt>
              </c:numCache>
            </c:numRef>
          </c:val>
        </c:ser>
        <c:ser>
          <c:idx val="3"/>
          <c:order val="3"/>
          <c:tx>
            <c:strRef>
              <c:f>List1!$E$1</c:f>
              <c:strCache>
                <c:ptCount val="1"/>
                <c:pt idx="0">
                  <c:v>2015. godina</c:v>
                </c:pt>
              </c:strCache>
            </c:strRef>
          </c:tx>
          <c:invertIfNegative val="0"/>
          <c:cat>
            <c:strRef>
              <c:f>List1!$A$2:$A$5</c:f>
              <c:strCache>
                <c:ptCount val="4"/>
                <c:pt idx="0">
                  <c:v>0 mjeseci</c:v>
                </c:pt>
                <c:pt idx="1">
                  <c:v>6 mjeseci</c:v>
                </c:pt>
                <c:pt idx="2">
                  <c:v>12 mjeseci</c:v>
                </c:pt>
                <c:pt idx="3">
                  <c:v>13 i više mjeseci</c:v>
                </c:pt>
              </c:strCache>
            </c:strRef>
          </c:cat>
          <c:val>
            <c:numRef>
              <c:f>List1!$E$2:$E$5</c:f>
              <c:numCache>
                <c:formatCode>0.00%</c:formatCode>
                <c:ptCount val="4"/>
                <c:pt idx="0">
                  <c:v>0.92520000000000002</c:v>
                </c:pt>
                <c:pt idx="1">
                  <c:v>0.62109999999999999</c:v>
                </c:pt>
                <c:pt idx="2">
                  <c:v>0.35449999999999998</c:v>
                </c:pt>
                <c:pt idx="3">
                  <c:v>0.19450000000000001</c:v>
                </c:pt>
              </c:numCache>
            </c:numRef>
          </c:val>
        </c:ser>
        <c:dLbls>
          <c:showLegendKey val="0"/>
          <c:showVal val="0"/>
          <c:showCatName val="0"/>
          <c:showSerName val="0"/>
          <c:showPercent val="0"/>
          <c:showBubbleSize val="0"/>
        </c:dLbls>
        <c:gapWidth val="150"/>
        <c:axId val="9081984"/>
        <c:axId val="9083520"/>
      </c:barChart>
      <c:catAx>
        <c:axId val="9081984"/>
        <c:scaling>
          <c:orientation val="minMax"/>
        </c:scaling>
        <c:delete val="0"/>
        <c:axPos val="b"/>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sr-Latn-RS"/>
          </a:p>
        </c:txPr>
        <c:crossAx val="9083520"/>
        <c:crosses val="autoZero"/>
        <c:auto val="1"/>
        <c:lblAlgn val="ctr"/>
        <c:lblOffset val="100"/>
        <c:noMultiLvlLbl val="0"/>
      </c:catAx>
      <c:valAx>
        <c:axId val="9083520"/>
        <c:scaling>
          <c:orientation val="minMax"/>
        </c:scaling>
        <c:delete val="0"/>
        <c:axPos val="l"/>
        <c:majorGridlines/>
        <c:numFmt formatCode="0.0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sr-Latn-RS"/>
          </a:p>
        </c:txPr>
        <c:crossAx val="9081984"/>
        <c:crosses val="autoZero"/>
        <c:crossBetween val="between"/>
      </c:valAx>
    </c:plotArea>
    <c:legend>
      <c:legendPos val="r"/>
      <c:layout/>
      <c:overlay val="0"/>
      <c:txPr>
        <a:bodyPr/>
        <a:lstStyle/>
        <a:p>
          <a:pPr>
            <a:defRPr sz="1400">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List1!$B$1</c:f>
              <c:strCache>
                <c:ptCount val="1"/>
                <c:pt idx="0">
                  <c:v>da</c:v>
                </c:pt>
              </c:strCache>
            </c:strRef>
          </c:tx>
          <c:invertIfNegative val="0"/>
          <c:dLbls>
            <c:txPr>
              <a:bodyPr/>
              <a:lstStyle/>
              <a:p>
                <a:pPr>
                  <a:defRPr sz="900">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dLbls>
          <c:cat>
            <c:strRef>
              <c:f>List1!$A$2:$A$3</c:f>
              <c:strCache>
                <c:ptCount val="2"/>
                <c:pt idx="0">
                  <c:v>trudnički tečaj</c:v>
                </c:pt>
                <c:pt idx="1">
                  <c:v>grupe za potporu dojenja</c:v>
                </c:pt>
              </c:strCache>
            </c:strRef>
          </c:cat>
          <c:val>
            <c:numRef>
              <c:f>List1!$B$2:$B$3</c:f>
              <c:numCache>
                <c:formatCode>0%</c:formatCode>
                <c:ptCount val="2"/>
                <c:pt idx="0">
                  <c:v>0.44</c:v>
                </c:pt>
                <c:pt idx="1">
                  <c:v>0.11</c:v>
                </c:pt>
              </c:numCache>
            </c:numRef>
          </c:val>
        </c:ser>
        <c:ser>
          <c:idx val="1"/>
          <c:order val="1"/>
          <c:tx>
            <c:strRef>
              <c:f>List1!$C$1</c:f>
              <c:strCache>
                <c:ptCount val="1"/>
                <c:pt idx="0">
                  <c:v>ne</c:v>
                </c:pt>
              </c:strCache>
            </c:strRef>
          </c:tx>
          <c:invertIfNegative val="0"/>
          <c:dLbls>
            <c:txPr>
              <a:bodyPr/>
              <a:lstStyle/>
              <a:p>
                <a:pPr>
                  <a:defRPr sz="900">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dLbls>
          <c:cat>
            <c:strRef>
              <c:f>List1!$A$2:$A$3</c:f>
              <c:strCache>
                <c:ptCount val="2"/>
                <c:pt idx="0">
                  <c:v>trudnički tečaj</c:v>
                </c:pt>
                <c:pt idx="1">
                  <c:v>grupe za potporu dojenja</c:v>
                </c:pt>
              </c:strCache>
            </c:strRef>
          </c:cat>
          <c:val>
            <c:numRef>
              <c:f>List1!$C$2:$C$3</c:f>
              <c:numCache>
                <c:formatCode>0%</c:formatCode>
                <c:ptCount val="2"/>
                <c:pt idx="0">
                  <c:v>0.56000000000000005</c:v>
                </c:pt>
                <c:pt idx="1">
                  <c:v>0.89</c:v>
                </c:pt>
              </c:numCache>
            </c:numRef>
          </c:val>
        </c:ser>
        <c:dLbls>
          <c:showLegendKey val="0"/>
          <c:showVal val="0"/>
          <c:showCatName val="0"/>
          <c:showSerName val="0"/>
          <c:showPercent val="0"/>
          <c:showBubbleSize val="0"/>
        </c:dLbls>
        <c:gapWidth val="55"/>
        <c:overlap val="100"/>
        <c:axId val="34339456"/>
        <c:axId val="34416128"/>
      </c:barChart>
      <c:catAx>
        <c:axId val="34339456"/>
        <c:scaling>
          <c:orientation val="minMax"/>
        </c:scaling>
        <c:delete val="0"/>
        <c:axPos val="b"/>
        <c:majorTickMark val="none"/>
        <c:minorTickMark val="none"/>
        <c:tickLblPos val="nextTo"/>
        <c:txPr>
          <a:bodyPr/>
          <a:lstStyle/>
          <a:p>
            <a:pPr>
              <a:defRPr sz="900">
                <a:latin typeface="Arial" panose="020B0604020202020204" pitchFamily="34" charset="0"/>
                <a:cs typeface="Arial" panose="020B0604020202020204" pitchFamily="34" charset="0"/>
              </a:defRPr>
            </a:pPr>
            <a:endParaRPr lang="sr-Latn-RS"/>
          </a:p>
        </c:txPr>
        <c:crossAx val="34416128"/>
        <c:crosses val="autoZero"/>
        <c:auto val="1"/>
        <c:lblAlgn val="ctr"/>
        <c:lblOffset val="100"/>
        <c:noMultiLvlLbl val="0"/>
      </c:catAx>
      <c:valAx>
        <c:axId val="34416128"/>
        <c:scaling>
          <c:orientation val="minMax"/>
        </c:scaling>
        <c:delete val="0"/>
        <c:axPos val="l"/>
        <c:majorGridlines/>
        <c:numFmt formatCode="0%" sourceLinked="1"/>
        <c:majorTickMark val="none"/>
        <c:minorTickMark val="none"/>
        <c:tickLblPos val="nextTo"/>
        <c:txPr>
          <a:bodyPr/>
          <a:lstStyle/>
          <a:p>
            <a:pPr>
              <a:defRPr sz="900">
                <a:latin typeface="Arial" panose="020B0604020202020204" pitchFamily="34" charset="0"/>
                <a:cs typeface="Arial" panose="020B0604020202020204" pitchFamily="34" charset="0"/>
              </a:defRPr>
            </a:pPr>
            <a:endParaRPr lang="sr-Latn-RS"/>
          </a:p>
        </c:txPr>
        <c:crossAx val="34339456"/>
        <c:crosses val="autoZero"/>
        <c:crossBetween val="between"/>
      </c:valAx>
    </c:plotArea>
    <c:legend>
      <c:legendPos val="r"/>
      <c:legendEntry>
        <c:idx val="0"/>
        <c:txPr>
          <a:bodyPr/>
          <a:lstStyle/>
          <a:p>
            <a:pPr>
              <a:defRPr sz="900">
                <a:latin typeface="Arial" panose="020B0604020202020204" pitchFamily="34" charset="0"/>
                <a:cs typeface="Arial" panose="020B0604020202020204" pitchFamily="34" charset="0"/>
              </a:defRPr>
            </a:pPr>
            <a:endParaRPr lang="sr-Latn-RS"/>
          </a:p>
        </c:txPr>
      </c:legendEntry>
      <c:legendEntry>
        <c:idx val="1"/>
        <c:txPr>
          <a:bodyPr/>
          <a:lstStyle/>
          <a:p>
            <a:pPr>
              <a:defRPr sz="900">
                <a:latin typeface="Arial" panose="020B0604020202020204" pitchFamily="34" charset="0"/>
                <a:cs typeface="Arial" panose="020B0604020202020204" pitchFamily="34" charset="0"/>
              </a:defRPr>
            </a:pPr>
            <a:endParaRPr lang="sr-Latn-RS"/>
          </a:p>
        </c:txPr>
      </c:legendEntry>
      <c:layout/>
      <c:overlay val="0"/>
    </c:legend>
    <c:plotVisOnly val="1"/>
    <c:dispBlanksAs val="gap"/>
    <c:showDLblsOverMax val="0"/>
  </c:chart>
  <c:txPr>
    <a:bodyPr/>
    <a:lstStyle/>
    <a:p>
      <a:pPr>
        <a:defRPr sz="1800"/>
      </a:pPr>
      <a:endParaRPr lang="sr-Latn-R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EBEE2-F946-4C98-AC47-37F57A9ADDC5}" type="datetimeFigureOut">
              <a:rPr lang="hr-HR" smtClean="0"/>
              <a:pPr/>
              <a:t>13.05.2016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CFF3E-F6FD-4A66-9E47-05DD1619ACF7}" type="slidenum">
              <a:rPr lang="hr-HR" smtClean="0"/>
              <a:pPr/>
              <a:t>‹#›</a:t>
            </a:fld>
            <a:endParaRPr lang="hr-HR"/>
          </a:p>
        </p:txBody>
      </p:sp>
    </p:spTree>
    <p:extLst>
      <p:ext uri="{BB962C8B-B14F-4D97-AF65-F5344CB8AC3E}">
        <p14:creationId xmlns:p14="http://schemas.microsoft.com/office/powerpoint/2010/main" val="348904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47CFF3E-F6FD-4A66-9E47-05DD1619ACF7}" type="slidenum">
              <a:rPr lang="hr-HR" smtClean="0"/>
              <a:pPr/>
              <a:t>9</a:t>
            </a:fld>
            <a:endParaRPr lang="hr-HR"/>
          </a:p>
        </p:txBody>
      </p:sp>
    </p:spTree>
    <p:extLst>
      <p:ext uri="{BB962C8B-B14F-4D97-AF65-F5344CB8AC3E}">
        <p14:creationId xmlns:p14="http://schemas.microsoft.com/office/powerpoint/2010/main" val="320902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8688CAE5-155D-4B71-B36D-B7CB2BB79F6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688CAE5-155D-4B71-B36D-B7CB2BB79F6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688CAE5-155D-4B71-B36D-B7CB2BB79F6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7012A1-95F0-4092-82BC-D93B01BC2D96}" type="datetimeFigureOut">
              <a:rPr lang="hr-HR" smtClean="0"/>
              <a:pPr/>
              <a:t>13.05.2016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8688CAE5-155D-4B71-B36D-B7CB2BB79F6D}" type="slidenum">
              <a:rPr lang="hr-HR" smtClean="0"/>
              <a:pPr/>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7012A1-95F0-4092-82BC-D93B01BC2D96}" type="datetimeFigureOut">
              <a:rPr lang="hr-HR" smtClean="0"/>
              <a:pPr/>
              <a:t>13.05.2016</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88CAE5-155D-4B71-B36D-B7CB2BB79F6D}"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20688"/>
            <a:ext cx="7851648" cy="1368152"/>
          </a:xfrm>
        </p:spPr>
        <p:txBody>
          <a:bodyPr>
            <a:normAutofit/>
          </a:bodyPr>
          <a:lstStyle/>
          <a:p>
            <a:pPr algn="ctr"/>
            <a:r>
              <a:rPr lang="hr-HR" sz="2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DOM ZDRAVLJA KRAPINSKO-ZAGORSKE ŽUPANIJE</a:t>
            </a:r>
            <a:endParaRPr lang="hr-HR" sz="2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500034" y="2714620"/>
            <a:ext cx="7854696" cy="3786214"/>
          </a:xfrm>
        </p:spPr>
        <p:txBody>
          <a:bodyPr>
            <a:noAutofit/>
          </a:bodyPr>
          <a:lstStyle/>
          <a:p>
            <a:pPr algn="ctr"/>
            <a:r>
              <a:rPr lang="hr-HR" sz="2800" b="1" dirty="0" smtClean="0">
                <a:latin typeface="Arial" pitchFamily="34" charset="0"/>
                <a:cs typeface="Arial" pitchFamily="34" charset="0"/>
              </a:rPr>
              <a:t>NEKE ODREDNICE DOJENJA KOD RODILJA U KRAPINSKO-ZAGORSKOJ ŽUPANIJI</a:t>
            </a:r>
          </a:p>
          <a:p>
            <a:pPr algn="ctr"/>
            <a:endParaRPr lang="hr-HR" sz="2800" dirty="0" smtClean="0">
              <a:latin typeface="Arial" pitchFamily="34" charset="0"/>
              <a:cs typeface="Arial" pitchFamily="34" charset="0"/>
            </a:endParaRPr>
          </a:p>
          <a:p>
            <a:pPr algn="ctr"/>
            <a:endParaRPr lang="hr-HR" dirty="0" smtClean="0">
              <a:latin typeface="Arial" pitchFamily="34" charset="0"/>
              <a:cs typeface="Arial" pitchFamily="34" charset="0"/>
            </a:endParaRPr>
          </a:p>
          <a:p>
            <a:pPr algn="ctr"/>
            <a:r>
              <a:rPr lang="hr-HR" sz="2200" dirty="0" smtClean="0">
                <a:latin typeface="Arial" pitchFamily="34" charset="0"/>
                <a:cs typeface="Arial" pitchFamily="34" charset="0"/>
              </a:rPr>
              <a:t>BISERKA SVIBEN, dipl.med.techn.</a:t>
            </a:r>
          </a:p>
          <a:p>
            <a:pPr algn="ctr"/>
            <a:r>
              <a:rPr lang="hr-HR" sz="2200" dirty="0" smtClean="0">
                <a:latin typeface="Arial" pitchFamily="34" charset="0"/>
                <a:cs typeface="Arial" pitchFamily="34" charset="0"/>
              </a:rPr>
              <a:t>ZABOK, 2016.</a:t>
            </a:r>
          </a:p>
          <a:p>
            <a:pPr algn="ctr"/>
            <a:endParaRPr lang="hr-HR" sz="2800" dirty="0">
              <a:latin typeface="Arial" pitchFamily="34" charset="0"/>
              <a:cs typeface="Arial" pitchFamily="34" charset="0"/>
            </a:endParaRPr>
          </a:p>
          <a:p>
            <a:pPr algn="ctr"/>
            <a:endParaRPr lang="hr-HR" sz="2800" dirty="0">
              <a:latin typeface="Arial" pitchFamily="34" charset="0"/>
              <a:cs typeface="Arial" pitchFamily="34" charset="0"/>
            </a:endParaRPr>
          </a:p>
          <a:p>
            <a:pPr algn="ctr"/>
            <a:endParaRPr lang="hr-HR" dirty="0">
              <a:latin typeface="Arial" pitchFamily="34" charset="0"/>
              <a:cs typeface="Arial" pitchFamily="34" charset="0"/>
            </a:endParaRPr>
          </a:p>
        </p:txBody>
      </p:sp>
    </p:spTree>
    <p:extLst>
      <p:ext uri="{BB962C8B-B14F-4D97-AF65-F5344CB8AC3E}">
        <p14:creationId xmlns:p14="http://schemas.microsoft.com/office/powerpoint/2010/main" val="74089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pPr algn="ctr"/>
            <a:r>
              <a:rPr lang="hr-HR" sz="2400" b="1" dirty="0">
                <a:latin typeface="Arial" pitchFamily="34" charset="0"/>
                <a:cs typeface="Arial" pitchFamily="34" charset="0"/>
              </a:rPr>
              <a:t>REZULTATI ISTRAŽIVANJA</a:t>
            </a:r>
            <a:endParaRPr lang="hr-HR" sz="2400" dirty="0">
              <a:latin typeface="Arial" pitchFamily="34" charset="0"/>
              <a:cs typeface="Arial" pitchFamily="34" charset="0"/>
            </a:endParaRPr>
          </a:p>
        </p:txBody>
      </p:sp>
      <p:sp>
        <p:nvSpPr>
          <p:cNvPr id="3" name="Content Placeholder 2"/>
          <p:cNvSpPr>
            <a:spLocks noGrp="1"/>
          </p:cNvSpPr>
          <p:nvPr>
            <p:ph idx="1"/>
          </p:nvPr>
        </p:nvSpPr>
        <p:spPr>
          <a:xfrm>
            <a:off x="467544" y="1484784"/>
            <a:ext cx="8229600" cy="4911824"/>
          </a:xfrm>
        </p:spPr>
        <p:txBody>
          <a:bodyPr/>
          <a:lstStyle/>
          <a:p>
            <a:r>
              <a:rPr lang="hr-HR" sz="2400" dirty="0">
                <a:latin typeface="Arial" pitchFamily="34" charset="0"/>
                <a:cs typeface="Arial" pitchFamily="34" charset="0"/>
              </a:rPr>
              <a:t>REZULTATI VEZANI UZ DOJENJE</a:t>
            </a:r>
          </a:p>
          <a:p>
            <a:pPr marL="0" indent="0">
              <a:buNone/>
            </a:pPr>
            <a:endParaRPr lang="hr-HR" dirty="0"/>
          </a:p>
        </p:txBody>
      </p:sp>
      <p:sp>
        <p:nvSpPr>
          <p:cNvPr id="4" name="Rectangle 3"/>
          <p:cNvSpPr/>
          <p:nvPr/>
        </p:nvSpPr>
        <p:spPr>
          <a:xfrm>
            <a:off x="1763686" y="5085184"/>
            <a:ext cx="5383213" cy="523220"/>
          </a:xfrm>
          <a:prstGeom prst="rect">
            <a:avLst/>
          </a:prstGeom>
        </p:spPr>
        <p:txBody>
          <a:bodyPr wrap="square">
            <a:spAutoFit/>
          </a:bodyPr>
          <a:lstStyle/>
          <a:p>
            <a:r>
              <a:rPr lang="hr-HR" sz="1400" b="1" dirty="0">
                <a:latin typeface="Arial" pitchFamily="34" charset="0"/>
                <a:cs typeface="Arial" pitchFamily="34" charset="0"/>
              </a:rPr>
              <a:t>Slika </a:t>
            </a:r>
            <a:r>
              <a:rPr lang="hr-HR" sz="1400" b="1" dirty="0" smtClean="0">
                <a:latin typeface="Arial" pitchFamily="34" charset="0"/>
                <a:cs typeface="Arial" pitchFamily="34" charset="0"/>
              </a:rPr>
              <a:t>5. </a:t>
            </a:r>
            <a:r>
              <a:rPr lang="hr-HR" sz="1400" i="1" dirty="0">
                <a:latin typeface="Arial" pitchFamily="34" charset="0"/>
                <a:cs typeface="Arial" pitchFamily="34" charset="0"/>
              </a:rPr>
              <a:t>Pohađanje trudničkog tečaja i grupe za potporu </a:t>
            </a:r>
            <a:r>
              <a:rPr lang="hr-HR" sz="1400" i="1" dirty="0" smtClean="0">
                <a:latin typeface="Arial" pitchFamily="34" charset="0"/>
                <a:cs typeface="Arial" pitchFamily="34" charset="0"/>
              </a:rPr>
              <a:t>dojenja 2011. i 2015. godine</a:t>
            </a:r>
            <a:endParaRPr lang="hr-HR" sz="1400" dirty="0">
              <a:latin typeface="Arial" pitchFamily="34" charset="0"/>
              <a:cs typeface="Arial" pitchFamily="34" charset="0"/>
            </a:endParaRPr>
          </a:p>
        </p:txBody>
      </p:sp>
      <p:graphicFrame>
        <p:nvGraphicFramePr>
          <p:cNvPr id="6" name="Grafikon 5"/>
          <p:cNvGraphicFramePr/>
          <p:nvPr>
            <p:extLst>
              <p:ext uri="{D42A27DB-BD31-4B8C-83A1-F6EECF244321}">
                <p14:modId xmlns:p14="http://schemas.microsoft.com/office/powerpoint/2010/main" val="2848651855"/>
              </p:ext>
            </p:extLst>
          </p:nvPr>
        </p:nvGraphicFramePr>
        <p:xfrm>
          <a:off x="4469194" y="2196976"/>
          <a:ext cx="3559190" cy="2168128"/>
        </p:xfrm>
        <a:graphic>
          <a:graphicData uri="http://schemas.openxmlformats.org/drawingml/2006/chart">
            <c:chart xmlns:c="http://schemas.openxmlformats.org/drawingml/2006/chart" xmlns:r="http://schemas.openxmlformats.org/officeDocument/2006/relationships" r:id="rId2"/>
          </a:graphicData>
        </a:graphic>
      </p:graphicFrame>
      <p:pic>
        <p:nvPicPr>
          <p:cNvPr id="8" name="Chart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48880"/>
            <a:ext cx="324036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837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a:bodyPr>
          <a:lstStyle/>
          <a:p>
            <a:pPr algn="ctr"/>
            <a:r>
              <a:rPr lang="hr-HR" sz="2400" b="1" dirty="0">
                <a:latin typeface="Arial" pitchFamily="34" charset="0"/>
                <a:cs typeface="Arial" pitchFamily="34" charset="0"/>
              </a:rPr>
              <a:t>REZULTATI ISTRAŽIVANJA</a:t>
            </a:r>
            <a:endParaRPr lang="hr-HR" sz="2400" dirty="0"/>
          </a:p>
        </p:txBody>
      </p:sp>
      <p:sp>
        <p:nvSpPr>
          <p:cNvPr id="3" name="Content Placeholder 2"/>
          <p:cNvSpPr>
            <a:spLocks noGrp="1"/>
          </p:cNvSpPr>
          <p:nvPr>
            <p:ph idx="1"/>
          </p:nvPr>
        </p:nvSpPr>
        <p:spPr>
          <a:xfrm>
            <a:off x="457200" y="1484784"/>
            <a:ext cx="8229600" cy="4839816"/>
          </a:xfrm>
        </p:spPr>
        <p:txBody>
          <a:bodyPr/>
          <a:lstStyle/>
          <a:p>
            <a:r>
              <a:rPr lang="hr-HR" sz="2400" dirty="0">
                <a:latin typeface="Arial" pitchFamily="34" charset="0"/>
                <a:cs typeface="Arial" pitchFamily="34" charset="0"/>
              </a:rPr>
              <a:t>REZULTATI VEZANI UZ DOJENJE</a:t>
            </a:r>
          </a:p>
          <a:p>
            <a:pPr marL="0" indent="0">
              <a:buNone/>
            </a:pPr>
            <a:endParaRPr lang="hr-H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57435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03648" y="6093296"/>
            <a:ext cx="5743575" cy="307777"/>
          </a:xfrm>
          <a:prstGeom prst="rect">
            <a:avLst/>
          </a:prstGeom>
        </p:spPr>
        <p:txBody>
          <a:bodyPr wrap="square">
            <a:spAutoFit/>
          </a:bodyPr>
          <a:lstStyle/>
          <a:p>
            <a:r>
              <a:rPr lang="hr-HR" sz="1400" b="1" dirty="0">
                <a:latin typeface="Arial" pitchFamily="34" charset="0"/>
                <a:cs typeface="Arial" pitchFamily="34" charset="0"/>
              </a:rPr>
              <a:t>Slika </a:t>
            </a:r>
            <a:r>
              <a:rPr lang="hr-HR" sz="1400" b="1" dirty="0" smtClean="0">
                <a:latin typeface="Arial" pitchFamily="34" charset="0"/>
                <a:cs typeface="Arial" pitchFamily="34" charset="0"/>
              </a:rPr>
              <a:t>6. </a:t>
            </a:r>
            <a:r>
              <a:rPr lang="hr-HR" sz="1400" i="1" dirty="0">
                <a:latin typeface="Arial" pitchFamily="34" charset="0"/>
                <a:cs typeface="Arial" pitchFamily="34" charset="0"/>
              </a:rPr>
              <a:t>Distribucija korisnosti izvora informacija o dojenju.</a:t>
            </a:r>
            <a:endParaRPr lang="hr-HR" sz="1400" dirty="0">
              <a:latin typeface="Arial" pitchFamily="34" charset="0"/>
              <a:cs typeface="Arial" pitchFamily="34" charset="0"/>
            </a:endParaRPr>
          </a:p>
        </p:txBody>
      </p:sp>
    </p:spTree>
    <p:extLst>
      <p:ext uri="{BB962C8B-B14F-4D97-AF65-F5344CB8AC3E}">
        <p14:creationId xmlns:p14="http://schemas.microsoft.com/office/powerpoint/2010/main" val="72182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pPr algn="ctr"/>
            <a:r>
              <a:rPr lang="hr-HR" sz="2400" b="1" dirty="0">
                <a:latin typeface="Arial" pitchFamily="34" charset="0"/>
                <a:cs typeface="Arial" pitchFamily="34" charset="0"/>
              </a:rPr>
              <a:t>REZULTATI ISTRAŽIVANJA</a:t>
            </a:r>
            <a:endParaRPr lang="hr-HR" sz="2400" dirty="0"/>
          </a:p>
        </p:txBody>
      </p:sp>
      <p:sp>
        <p:nvSpPr>
          <p:cNvPr id="3" name="Content Placeholder 2"/>
          <p:cNvSpPr>
            <a:spLocks noGrp="1"/>
          </p:cNvSpPr>
          <p:nvPr>
            <p:ph idx="1"/>
          </p:nvPr>
        </p:nvSpPr>
        <p:spPr>
          <a:xfrm>
            <a:off x="457200" y="1340768"/>
            <a:ext cx="8579296" cy="5112568"/>
          </a:xfrm>
        </p:spPr>
        <p:txBody>
          <a:bodyPr>
            <a:normAutofit/>
          </a:bodyPr>
          <a:lstStyle/>
          <a:p>
            <a:r>
              <a:rPr lang="hr-HR" sz="2400" dirty="0" smtClean="0">
                <a:latin typeface="Arial" pitchFamily="34" charset="0"/>
                <a:cs typeface="Arial" pitchFamily="34" charset="0"/>
              </a:rPr>
              <a:t>REZULTATI VEZANI UZ PSIHOLOŠKE KARAKTERISTKE SUDIONICA</a:t>
            </a:r>
            <a:endParaRPr lang="hr-HR" sz="2400" dirty="0">
              <a:latin typeface="Arial" pitchFamily="34" charset="0"/>
              <a:cs typeface="Arial" pitchFamily="34" charset="0"/>
            </a:endParaRPr>
          </a:p>
        </p:txBody>
      </p:sp>
      <p:pic>
        <p:nvPicPr>
          <p:cNvPr id="7170" name="Chart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738" y="2297440"/>
            <a:ext cx="5711574" cy="307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68738" y="5481978"/>
            <a:ext cx="5711574" cy="307777"/>
          </a:xfrm>
          <a:prstGeom prst="rect">
            <a:avLst/>
          </a:prstGeom>
        </p:spPr>
        <p:txBody>
          <a:bodyPr wrap="square">
            <a:spAutoFit/>
          </a:bodyPr>
          <a:lstStyle/>
          <a:p>
            <a:r>
              <a:rPr lang="hr-HR" sz="1400" b="1" dirty="0">
                <a:latin typeface="Arial" pitchFamily="34" charset="0"/>
                <a:cs typeface="Arial" pitchFamily="34" charset="0"/>
              </a:rPr>
              <a:t>Slika </a:t>
            </a:r>
            <a:r>
              <a:rPr lang="hr-HR" sz="1400" b="1" dirty="0" smtClean="0">
                <a:latin typeface="Arial" pitchFamily="34" charset="0"/>
                <a:cs typeface="Arial" pitchFamily="34" charset="0"/>
              </a:rPr>
              <a:t>7. </a:t>
            </a:r>
            <a:r>
              <a:rPr lang="hr-HR" sz="1400" i="1" dirty="0">
                <a:latin typeface="Arial" pitchFamily="34" charset="0"/>
                <a:cs typeface="Arial" pitchFamily="34" charset="0"/>
              </a:rPr>
              <a:t>Psihološke karakteristike ispitanica.</a:t>
            </a:r>
            <a:endParaRPr lang="hr-HR" sz="1400" dirty="0">
              <a:latin typeface="Arial" pitchFamily="34" charset="0"/>
              <a:cs typeface="Arial" pitchFamily="34" charset="0"/>
            </a:endParaRPr>
          </a:p>
        </p:txBody>
      </p:sp>
    </p:spTree>
    <p:extLst>
      <p:ext uri="{BB962C8B-B14F-4D97-AF65-F5344CB8AC3E}">
        <p14:creationId xmlns:p14="http://schemas.microsoft.com/office/powerpoint/2010/main" val="138594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pPr algn="ctr"/>
            <a:r>
              <a:rPr lang="hr-HR" sz="2400" b="1" dirty="0">
                <a:latin typeface="Arial" pitchFamily="34" charset="0"/>
                <a:cs typeface="Arial" pitchFamily="34" charset="0"/>
              </a:rPr>
              <a:t>REZULTATI ISTRAŽIVANJA</a:t>
            </a:r>
            <a:endParaRPr lang="hr-HR" sz="2400" dirty="0"/>
          </a:p>
        </p:txBody>
      </p:sp>
      <p:sp>
        <p:nvSpPr>
          <p:cNvPr id="3" name="Content Placeholder 2"/>
          <p:cNvSpPr>
            <a:spLocks noGrp="1"/>
          </p:cNvSpPr>
          <p:nvPr>
            <p:ph idx="1"/>
          </p:nvPr>
        </p:nvSpPr>
        <p:spPr>
          <a:xfrm>
            <a:off x="457200" y="1412776"/>
            <a:ext cx="8229600" cy="4911824"/>
          </a:xfrm>
        </p:spPr>
        <p:txBody>
          <a:bodyPr>
            <a:normAutofit/>
          </a:bodyPr>
          <a:lstStyle/>
          <a:p>
            <a:r>
              <a:rPr lang="hr-HR" sz="2400" dirty="0" smtClean="0">
                <a:latin typeface="Arial" pitchFamily="34" charset="0"/>
                <a:cs typeface="Arial" pitchFamily="34" charset="0"/>
              </a:rPr>
              <a:t>POVEZANOSTI IZMEĐU PROMATRANIH VARIJABLI</a:t>
            </a:r>
          </a:p>
          <a:p>
            <a:pPr marL="0" indent="0">
              <a:buNone/>
            </a:pPr>
            <a:endParaRPr lang="hr-HR" sz="24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51229072"/>
              </p:ext>
            </p:extLst>
          </p:nvPr>
        </p:nvGraphicFramePr>
        <p:xfrm>
          <a:off x="1043608" y="2488616"/>
          <a:ext cx="7340211" cy="3676687"/>
        </p:xfrm>
        <a:graphic>
          <a:graphicData uri="http://schemas.openxmlformats.org/drawingml/2006/table">
            <a:tbl>
              <a:tblPr firstRow="1" firstCol="1" bandRow="1">
                <a:tableStyleId>{5C22544A-7EE6-4342-B048-85BDC9FD1C3A}</a:tableStyleId>
              </a:tblPr>
              <a:tblGrid>
                <a:gridCol w="776325"/>
                <a:gridCol w="730056"/>
                <a:gridCol w="850507"/>
                <a:gridCol w="998134"/>
                <a:gridCol w="1241240"/>
                <a:gridCol w="1174404"/>
                <a:gridCol w="733727"/>
                <a:gridCol w="835818"/>
              </a:tblGrid>
              <a:tr h="1366840">
                <a:tc>
                  <a:txBody>
                    <a:bodyPr/>
                    <a:lstStyle/>
                    <a:p>
                      <a:pPr algn="ctr">
                        <a:lnSpc>
                          <a:spcPct val="150000"/>
                        </a:lnSpc>
                        <a:spcAft>
                          <a:spcPts val="0"/>
                        </a:spcAft>
                      </a:pPr>
                      <a:r>
                        <a:rPr lang="hr-HR" sz="1000" dirty="0">
                          <a:effectLst/>
                          <a:latin typeface="Arial" pitchFamily="34" charset="0"/>
                          <a:cs typeface="Arial" pitchFamily="34" charset="0"/>
                        </a:rPr>
                        <a:t>N=106</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Časopisi, knjige, brošure</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Majka, baka ili druga starija osoba</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Prijateljica s iskustvom u dojenju</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Internet-podaci i tekstovi</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Internet- forumi</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Partner</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Drugi izvori informacija</a:t>
                      </a:r>
                      <a:endParaRPr lang="hr-HR" sz="1100" dirty="0">
                        <a:effectLst/>
                        <a:latin typeface="Arial" pitchFamily="34" charset="0"/>
                        <a:ea typeface="Calibri"/>
                        <a:cs typeface="Arial" pitchFamily="34" charset="0"/>
                      </a:endParaRPr>
                    </a:p>
                  </a:txBody>
                  <a:tcPr marL="68580" marR="68580" marT="0" marB="0" anchor="ctr"/>
                </a:tc>
              </a:tr>
              <a:tr h="529430">
                <a:tc>
                  <a:txBody>
                    <a:bodyPr/>
                    <a:lstStyle/>
                    <a:p>
                      <a:pPr algn="ctr">
                        <a:lnSpc>
                          <a:spcPct val="150000"/>
                        </a:lnSpc>
                        <a:spcAft>
                          <a:spcPts val="0"/>
                        </a:spcAft>
                      </a:pPr>
                      <a:r>
                        <a:rPr lang="hr-HR" sz="1000" dirty="0">
                          <a:effectLst/>
                          <a:latin typeface="Arial" pitchFamily="34" charset="0"/>
                          <a:cs typeface="Arial" pitchFamily="34" charset="0"/>
                        </a:rPr>
                        <a:t>dob</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r= 0,329</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P= 0,034</a:t>
                      </a:r>
                      <a:endParaRPr lang="hr-HR" sz="1100" dirty="0">
                        <a:effectLst/>
                        <a:latin typeface="Arial" pitchFamily="34" charset="0"/>
                        <a:ea typeface="Calibri"/>
                        <a:cs typeface="Arial" pitchFamily="34" charset="0"/>
                      </a:endParaRPr>
                    </a:p>
                  </a:txBody>
                  <a:tcPr marL="68580" marR="68580" marT="0" marB="0" anchor="ctr"/>
                </a:tc>
              </a:tr>
              <a:tr h="1087703">
                <a:tc>
                  <a:txBody>
                    <a:bodyPr/>
                    <a:lstStyle/>
                    <a:p>
                      <a:pPr algn="ctr">
                        <a:lnSpc>
                          <a:spcPct val="150000"/>
                        </a:lnSpc>
                        <a:spcAft>
                          <a:spcPts val="0"/>
                        </a:spcAft>
                      </a:pPr>
                      <a:r>
                        <a:rPr lang="hr-HR" sz="1000" dirty="0">
                          <a:effectLst/>
                          <a:latin typeface="Arial" pitchFamily="34" charset="0"/>
                          <a:cs typeface="Arial" pitchFamily="34" charset="0"/>
                        </a:rPr>
                        <a:t>broj osoba u doma-</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ćinstvu</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r= 0,206</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P= 0,034</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r=0,262</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P=0,007</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r = 0,210</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P = 0,030</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r>
              <a:tr h="692714">
                <a:tc>
                  <a:txBody>
                    <a:bodyPr/>
                    <a:lstStyle/>
                    <a:p>
                      <a:pPr algn="ctr">
                        <a:lnSpc>
                          <a:spcPct val="150000"/>
                        </a:lnSpc>
                        <a:spcAft>
                          <a:spcPts val="0"/>
                        </a:spcAft>
                      </a:pPr>
                      <a:r>
                        <a:rPr lang="hr-HR" sz="1000" dirty="0">
                          <a:effectLst/>
                          <a:latin typeface="Arial" pitchFamily="34" charset="0"/>
                          <a:cs typeface="Arial" pitchFamily="34" charset="0"/>
                        </a:rPr>
                        <a:t>broj djece</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000">
                          <a:effectLst/>
                          <a:latin typeface="Arial" pitchFamily="34" charset="0"/>
                          <a:cs typeface="Arial" pitchFamily="34" charset="0"/>
                        </a:rPr>
                        <a:t>r=-0,390</a:t>
                      </a:r>
                      <a:endParaRPr lang="hr-HR" sz="1100">
                        <a:effectLst/>
                        <a:latin typeface="Arial" pitchFamily="34" charset="0"/>
                        <a:cs typeface="Arial" pitchFamily="34" charset="0"/>
                      </a:endParaRPr>
                    </a:p>
                    <a:p>
                      <a:pPr algn="ctr">
                        <a:lnSpc>
                          <a:spcPct val="150000"/>
                        </a:lnSpc>
                        <a:spcAft>
                          <a:spcPts val="0"/>
                        </a:spcAft>
                      </a:pPr>
                      <a:r>
                        <a:rPr lang="hr-HR" sz="1000">
                          <a:effectLst/>
                          <a:latin typeface="Arial" pitchFamily="34" charset="0"/>
                          <a:cs typeface="Arial" pitchFamily="34" charset="0"/>
                        </a:rPr>
                        <a:t>P= 0,000</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000">
                          <a:effectLst/>
                          <a:latin typeface="Arial" pitchFamily="34" charset="0"/>
                          <a:cs typeface="Arial" pitchFamily="34" charset="0"/>
                        </a:rPr>
                        <a:t>r=-0,331</a:t>
                      </a:r>
                      <a:endParaRPr lang="hr-HR" sz="1100">
                        <a:effectLst/>
                        <a:latin typeface="Arial" pitchFamily="34" charset="0"/>
                        <a:cs typeface="Arial" pitchFamily="34" charset="0"/>
                      </a:endParaRPr>
                    </a:p>
                    <a:p>
                      <a:pPr algn="ctr">
                        <a:lnSpc>
                          <a:spcPct val="150000"/>
                        </a:lnSpc>
                        <a:spcAft>
                          <a:spcPts val="0"/>
                        </a:spcAft>
                      </a:pPr>
                      <a:r>
                        <a:rPr lang="hr-HR" sz="1000">
                          <a:effectLst/>
                          <a:latin typeface="Arial" pitchFamily="34" charset="0"/>
                          <a:cs typeface="Arial" pitchFamily="34" charset="0"/>
                        </a:rPr>
                        <a:t>P=0,001</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000" dirty="0">
                          <a:effectLst/>
                          <a:latin typeface="Arial" pitchFamily="34" charset="0"/>
                          <a:cs typeface="Arial" pitchFamily="34" charset="0"/>
                        </a:rPr>
                        <a:t>r= -0,029</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P= 0,018</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000">
                          <a:effectLst/>
                          <a:latin typeface="Arial" pitchFamily="34" charset="0"/>
                          <a:cs typeface="Arial" pitchFamily="34" charset="0"/>
                        </a:rPr>
                        <a:t>r=-0,326</a:t>
                      </a:r>
                      <a:endParaRPr lang="hr-HR" sz="1100">
                        <a:effectLst/>
                        <a:latin typeface="Arial" pitchFamily="34" charset="0"/>
                        <a:cs typeface="Arial" pitchFamily="34" charset="0"/>
                      </a:endParaRPr>
                    </a:p>
                    <a:p>
                      <a:pPr algn="ctr">
                        <a:lnSpc>
                          <a:spcPct val="150000"/>
                        </a:lnSpc>
                        <a:spcAft>
                          <a:spcPts val="0"/>
                        </a:spcAft>
                      </a:pPr>
                      <a:r>
                        <a:rPr lang="hr-HR" sz="1000">
                          <a:effectLst/>
                          <a:latin typeface="Arial" pitchFamily="34" charset="0"/>
                          <a:cs typeface="Arial" pitchFamily="34" charset="0"/>
                        </a:rPr>
                        <a:t>P=0,001</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000" dirty="0">
                          <a:effectLst/>
                          <a:latin typeface="Arial" pitchFamily="34" charset="0"/>
                          <a:cs typeface="Arial" pitchFamily="34" charset="0"/>
                        </a:rPr>
                        <a:t>r=-0,216</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P=0,026</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000" dirty="0">
                          <a:effectLst/>
                          <a:latin typeface="Arial" pitchFamily="34" charset="0"/>
                          <a:cs typeface="Arial" pitchFamily="34" charset="0"/>
                        </a:rPr>
                        <a:t>r=-0,215</a:t>
                      </a:r>
                      <a:endParaRPr lang="hr-HR" sz="1100" dirty="0">
                        <a:effectLst/>
                        <a:latin typeface="Arial" pitchFamily="34" charset="0"/>
                        <a:cs typeface="Arial" pitchFamily="34" charset="0"/>
                      </a:endParaRPr>
                    </a:p>
                    <a:p>
                      <a:pPr algn="ctr">
                        <a:lnSpc>
                          <a:spcPct val="150000"/>
                        </a:lnSpc>
                        <a:spcAft>
                          <a:spcPts val="0"/>
                        </a:spcAft>
                      </a:pPr>
                      <a:r>
                        <a:rPr lang="hr-HR" sz="1000" dirty="0">
                          <a:effectLst/>
                          <a:latin typeface="Arial" pitchFamily="34" charset="0"/>
                          <a:cs typeface="Arial" pitchFamily="34" charset="0"/>
                        </a:rPr>
                        <a:t>P=0,027</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0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nchor="ctr"/>
                </a:tc>
              </a:tr>
            </a:tbl>
          </a:graphicData>
        </a:graphic>
      </p:graphicFrame>
      <p:sp>
        <p:nvSpPr>
          <p:cNvPr id="5" name="Rectangle 1"/>
          <p:cNvSpPr>
            <a:spLocks noChangeArrowheads="1"/>
          </p:cNvSpPr>
          <p:nvPr/>
        </p:nvSpPr>
        <p:spPr bwMode="auto">
          <a:xfrm>
            <a:off x="899592" y="1967630"/>
            <a:ext cx="74842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Tablica 2. </a:t>
            </a:r>
            <a:r>
              <a:rPr kumimoji="0" lang="hr-H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Pearsonove korelacije– sociodemografski podaci i korisnost izvora informacija</a:t>
            </a:r>
            <a:r>
              <a:rPr kumimoji="0" lang="hr-HR"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hr-H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6225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p:spPr>
        <p:txBody>
          <a:bodyPr>
            <a:normAutofit/>
          </a:bodyPr>
          <a:lstStyle/>
          <a:p>
            <a:pPr algn="ctr"/>
            <a:r>
              <a:rPr lang="hr-HR" sz="2400" b="1" dirty="0">
                <a:latin typeface="Arial" pitchFamily="34" charset="0"/>
                <a:cs typeface="Arial" pitchFamily="34" charset="0"/>
              </a:rPr>
              <a:t>REZULTATI ISTRAŽIVANJA</a:t>
            </a:r>
            <a:endParaRPr lang="hr-HR" sz="2400" dirty="0"/>
          </a:p>
        </p:txBody>
      </p:sp>
      <p:sp>
        <p:nvSpPr>
          <p:cNvPr id="3" name="Content Placeholder 2"/>
          <p:cNvSpPr>
            <a:spLocks noGrp="1"/>
          </p:cNvSpPr>
          <p:nvPr>
            <p:ph idx="1"/>
          </p:nvPr>
        </p:nvSpPr>
        <p:spPr>
          <a:xfrm>
            <a:off x="457200" y="1196752"/>
            <a:ext cx="8229600" cy="5328592"/>
          </a:xfrm>
        </p:spPr>
        <p:txBody>
          <a:bodyPr/>
          <a:lstStyle/>
          <a:p>
            <a:r>
              <a:rPr lang="hr-HR" sz="2400" dirty="0">
                <a:latin typeface="Arial" pitchFamily="34" charset="0"/>
                <a:cs typeface="Arial" pitchFamily="34" charset="0"/>
              </a:rPr>
              <a:t>POVEZANOSTI IZMEĐU PROMATRANIH VARIJABLI</a:t>
            </a:r>
          </a:p>
          <a:p>
            <a:pPr marL="0" indent="0">
              <a:buNone/>
            </a:pPr>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3348091126"/>
              </p:ext>
            </p:extLst>
          </p:nvPr>
        </p:nvGraphicFramePr>
        <p:xfrm>
          <a:off x="899592" y="2132856"/>
          <a:ext cx="7363788" cy="4568089"/>
        </p:xfrm>
        <a:graphic>
          <a:graphicData uri="http://schemas.openxmlformats.org/drawingml/2006/table">
            <a:tbl>
              <a:tblPr firstRow="1" firstCol="1" bandRow="1">
                <a:tableStyleId>{5C22544A-7EE6-4342-B048-85BDC9FD1C3A}</a:tableStyleId>
              </a:tblPr>
              <a:tblGrid>
                <a:gridCol w="975072"/>
                <a:gridCol w="752935"/>
                <a:gridCol w="794534"/>
                <a:gridCol w="975072"/>
                <a:gridCol w="741288"/>
                <a:gridCol w="901023"/>
                <a:gridCol w="741288"/>
                <a:gridCol w="741288"/>
                <a:gridCol w="741288"/>
              </a:tblGrid>
              <a:tr h="789806">
                <a:tc>
                  <a:txBody>
                    <a:bodyPr/>
                    <a:lstStyle/>
                    <a:p>
                      <a:pPr algn="ctr">
                        <a:lnSpc>
                          <a:spcPct val="150000"/>
                        </a:lnSpc>
                        <a:spcAft>
                          <a:spcPts val="0"/>
                        </a:spcAft>
                      </a:pPr>
                      <a:r>
                        <a:rPr lang="hr-HR" sz="9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Internet- forumi</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Časopisi, knjige, brošure</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Zdravstveni djelatnici</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Partner</a:t>
                      </a:r>
                      <a:endParaRPr lang="hr-HR" sz="800" dirty="0">
                        <a:effectLst/>
                        <a:latin typeface="Arial" pitchFamily="34" charset="0"/>
                        <a:cs typeface="Arial" pitchFamily="34" charset="0"/>
                      </a:endParaRPr>
                    </a:p>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Prijateljica s iskustvom u dojenju</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Majka, baka ili druga starija osoba</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Ličnost</a:t>
                      </a:r>
                      <a:endParaRPr lang="hr-HR" sz="800" dirty="0">
                        <a:effectLst/>
                        <a:latin typeface="Arial" pitchFamily="34" charset="0"/>
                        <a:cs typeface="Arial" pitchFamily="34" charset="0"/>
                      </a:endParaRPr>
                    </a:p>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Lokus</a:t>
                      </a:r>
                      <a:endParaRPr lang="hr-HR" sz="800" dirty="0">
                        <a:effectLst/>
                        <a:latin typeface="Arial" pitchFamily="34" charset="0"/>
                        <a:ea typeface="Calibri"/>
                        <a:cs typeface="Arial" pitchFamily="34" charset="0"/>
                      </a:endParaRPr>
                    </a:p>
                  </a:txBody>
                  <a:tcPr marL="50453" marR="50453" marT="0" marB="0" anchor="ctr"/>
                </a:tc>
              </a:tr>
              <a:tr h="473884">
                <a:tc>
                  <a:txBody>
                    <a:bodyPr/>
                    <a:lstStyle/>
                    <a:p>
                      <a:pPr algn="ctr">
                        <a:lnSpc>
                          <a:spcPct val="150000"/>
                        </a:lnSpc>
                        <a:spcAft>
                          <a:spcPts val="0"/>
                        </a:spcAft>
                      </a:pPr>
                      <a:r>
                        <a:rPr lang="hr-HR" sz="700">
                          <a:effectLst/>
                          <a:latin typeface="Arial" pitchFamily="34" charset="0"/>
                          <a:cs typeface="Arial" pitchFamily="34" charset="0"/>
                        </a:rPr>
                        <a:t>Internet- podaci i tekstovi</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r= 0,739</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P=0,000</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 0,373</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 0,000</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 0,245</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 0,011</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r=0,295</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P=0,002</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dirty="0">
                          <a:effectLst/>
                          <a:latin typeface="Arial" pitchFamily="34" charset="0"/>
                          <a:cs typeface="Arial" pitchFamily="34" charset="0"/>
                        </a:rPr>
                        <a:t>r=0,217</a:t>
                      </a:r>
                      <a:endParaRPr lang="hr-HR" sz="800" dirty="0">
                        <a:effectLst/>
                        <a:latin typeface="Arial" pitchFamily="34" charset="0"/>
                        <a:cs typeface="Arial" pitchFamily="34" charset="0"/>
                      </a:endParaRPr>
                    </a:p>
                    <a:p>
                      <a:pPr algn="ctr">
                        <a:lnSpc>
                          <a:spcPct val="150000"/>
                        </a:lnSpc>
                        <a:spcAft>
                          <a:spcPts val="0"/>
                        </a:spcAft>
                      </a:pPr>
                      <a:r>
                        <a:rPr lang="hr-HR" sz="700" dirty="0">
                          <a:effectLst/>
                          <a:latin typeface="Arial" pitchFamily="34" charset="0"/>
                          <a:cs typeface="Arial" pitchFamily="34" charset="0"/>
                        </a:rPr>
                        <a:t>P=0,026</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tc>
              </a:tr>
              <a:tr h="353499">
                <a:tc>
                  <a:txBody>
                    <a:bodyPr/>
                    <a:lstStyle/>
                    <a:p>
                      <a:pPr algn="ctr">
                        <a:lnSpc>
                          <a:spcPct val="150000"/>
                        </a:lnSpc>
                        <a:spcAft>
                          <a:spcPts val="0"/>
                        </a:spcAft>
                      </a:pPr>
                      <a:r>
                        <a:rPr lang="hr-HR" sz="700">
                          <a:effectLst/>
                          <a:latin typeface="Arial" pitchFamily="34" charset="0"/>
                          <a:cs typeface="Arial" pitchFamily="34" charset="0"/>
                        </a:rPr>
                        <a:t>Internet- forumi</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 0,313</a:t>
                      </a:r>
                      <a:endParaRPr lang="hr-HR" sz="800">
                        <a:effectLst/>
                        <a:latin typeface="Arial" pitchFamily="34" charset="0"/>
                        <a:cs typeface="Arial" pitchFamily="34" charset="0"/>
                      </a:endParaRPr>
                    </a:p>
                    <a:p>
                      <a:pPr algn="ctr">
                        <a:lnSpc>
                          <a:spcPct val="150000"/>
                        </a:lnSpc>
                        <a:spcAft>
                          <a:spcPts val="0"/>
                        </a:spcAft>
                      </a:pPr>
                      <a:r>
                        <a:rPr lang="hr-HR" sz="800">
                          <a:effectLst/>
                          <a:latin typeface="Arial" pitchFamily="34" charset="0"/>
                          <a:cs typeface="Arial" pitchFamily="34" charset="0"/>
                        </a:rPr>
                        <a:t>P=0,001</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r=0,263</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P=0,006</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 0,299</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 0,002</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r=0,243</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tc>
              </a:tr>
              <a:tr h="554326">
                <a:tc>
                  <a:txBody>
                    <a:bodyPr/>
                    <a:lstStyle/>
                    <a:p>
                      <a:pPr algn="ctr">
                        <a:lnSpc>
                          <a:spcPct val="150000"/>
                        </a:lnSpc>
                        <a:spcAft>
                          <a:spcPts val="0"/>
                        </a:spcAft>
                      </a:pPr>
                      <a:r>
                        <a:rPr lang="hr-HR" sz="700">
                          <a:effectLst/>
                          <a:latin typeface="Arial" pitchFamily="34" charset="0"/>
                          <a:cs typeface="Arial" pitchFamily="34" charset="0"/>
                        </a:rPr>
                        <a:t>Časopisi, knjige, brošure</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 0,312</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 0,001</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r= 0,313</a:t>
                      </a:r>
                      <a:endParaRPr lang="hr-HR" sz="800" dirty="0">
                        <a:effectLst/>
                        <a:latin typeface="Arial" pitchFamily="34" charset="0"/>
                        <a:cs typeface="Arial" pitchFamily="34" charset="0"/>
                      </a:endParaRPr>
                    </a:p>
                    <a:p>
                      <a:pPr algn="ctr">
                        <a:lnSpc>
                          <a:spcPct val="150000"/>
                        </a:lnSpc>
                        <a:spcAft>
                          <a:spcPts val="0"/>
                        </a:spcAft>
                      </a:pPr>
                      <a:r>
                        <a:rPr lang="hr-HR" sz="700" dirty="0">
                          <a:effectLst/>
                          <a:latin typeface="Arial" pitchFamily="34" charset="0"/>
                          <a:cs typeface="Arial" pitchFamily="34" charset="0"/>
                        </a:rPr>
                        <a:t>P= 0,001</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r=0,329</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P=0,001</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tc>
              </a:tr>
              <a:tr h="435390">
                <a:tc>
                  <a:txBody>
                    <a:bodyPr/>
                    <a:lstStyle/>
                    <a:p>
                      <a:pPr algn="ctr">
                        <a:lnSpc>
                          <a:spcPct val="150000"/>
                        </a:lnSpc>
                        <a:spcAft>
                          <a:spcPts val="0"/>
                        </a:spcAft>
                      </a:pPr>
                      <a:r>
                        <a:rPr lang="hr-HR" sz="700">
                          <a:effectLst/>
                          <a:latin typeface="Arial" pitchFamily="34" charset="0"/>
                          <a:cs typeface="Arial" pitchFamily="34" charset="0"/>
                        </a:rPr>
                        <a:t>Zdravstveni djelatnici</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 0,246</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 0,011</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r=0,252</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P=0,009</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tc>
              </a:tr>
              <a:tr h="789806">
                <a:tc>
                  <a:txBody>
                    <a:bodyPr/>
                    <a:lstStyle/>
                    <a:p>
                      <a:pPr algn="ctr">
                        <a:lnSpc>
                          <a:spcPct val="150000"/>
                        </a:lnSpc>
                        <a:spcAft>
                          <a:spcPts val="0"/>
                        </a:spcAft>
                      </a:pPr>
                      <a:r>
                        <a:rPr lang="hr-HR" sz="700">
                          <a:effectLst/>
                          <a:latin typeface="Arial" pitchFamily="34" charset="0"/>
                          <a:cs typeface="Arial" pitchFamily="34" charset="0"/>
                        </a:rPr>
                        <a:t>Majka, baka ili druga starija osoba</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r=0,263</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P=0,006</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r= 0,329</a:t>
                      </a:r>
                      <a:endParaRPr lang="hr-HR" sz="800" dirty="0">
                        <a:effectLst/>
                        <a:latin typeface="Arial" pitchFamily="34" charset="0"/>
                        <a:cs typeface="Arial" pitchFamily="34" charset="0"/>
                      </a:endParaRPr>
                    </a:p>
                    <a:p>
                      <a:pPr algn="ctr">
                        <a:lnSpc>
                          <a:spcPct val="150000"/>
                        </a:lnSpc>
                        <a:spcAft>
                          <a:spcPts val="0"/>
                        </a:spcAft>
                      </a:pPr>
                      <a:r>
                        <a:rPr lang="hr-HR" sz="700" dirty="0">
                          <a:effectLst/>
                          <a:latin typeface="Arial" pitchFamily="34" charset="0"/>
                          <a:cs typeface="Arial" pitchFamily="34" charset="0"/>
                        </a:rPr>
                        <a:t>P= 0,001</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tc>
              </a:tr>
              <a:tr h="585689">
                <a:tc>
                  <a:txBody>
                    <a:bodyPr/>
                    <a:lstStyle/>
                    <a:p>
                      <a:pPr algn="ctr">
                        <a:lnSpc>
                          <a:spcPct val="150000"/>
                        </a:lnSpc>
                        <a:spcAft>
                          <a:spcPts val="0"/>
                        </a:spcAft>
                      </a:pPr>
                      <a:r>
                        <a:rPr lang="hr-HR" sz="700">
                          <a:effectLst/>
                          <a:latin typeface="Arial" pitchFamily="34" charset="0"/>
                          <a:cs typeface="Arial" pitchFamily="34" charset="0"/>
                        </a:rPr>
                        <a:t>Prijateljica s iskustvom u dojenju</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r=0,346</a:t>
                      </a:r>
                      <a:endParaRPr lang="hr-HR" sz="800" dirty="0">
                        <a:effectLst/>
                        <a:latin typeface="Arial" pitchFamily="34" charset="0"/>
                        <a:cs typeface="Arial" pitchFamily="34" charset="0"/>
                      </a:endParaRPr>
                    </a:p>
                    <a:p>
                      <a:pPr algn="ctr">
                        <a:lnSpc>
                          <a:spcPct val="150000"/>
                        </a:lnSpc>
                        <a:spcAft>
                          <a:spcPts val="0"/>
                        </a:spcAft>
                      </a:pPr>
                      <a:r>
                        <a:rPr lang="hr-HR" sz="700" dirty="0">
                          <a:effectLst/>
                          <a:latin typeface="Arial" pitchFamily="34" charset="0"/>
                          <a:cs typeface="Arial" pitchFamily="34" charset="0"/>
                        </a:rPr>
                        <a:t>P=0,000</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r>
              <a:tr h="585689">
                <a:tc>
                  <a:txBody>
                    <a:bodyPr/>
                    <a:lstStyle/>
                    <a:p>
                      <a:pPr algn="ctr">
                        <a:lnSpc>
                          <a:spcPct val="150000"/>
                        </a:lnSpc>
                        <a:spcAft>
                          <a:spcPts val="0"/>
                        </a:spcAft>
                      </a:pPr>
                      <a:r>
                        <a:rPr lang="hr-HR" sz="700">
                          <a:effectLst/>
                          <a:latin typeface="Arial" pitchFamily="34" charset="0"/>
                          <a:cs typeface="Arial" pitchFamily="34" charset="0"/>
                        </a:rPr>
                        <a:t>Drugi izvori informacija</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 </a:t>
                      </a:r>
                      <a:endParaRPr lang="hr-HR" sz="800" dirty="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 </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a:effectLst/>
                          <a:latin typeface="Arial" pitchFamily="34" charset="0"/>
                          <a:cs typeface="Arial" pitchFamily="34" charset="0"/>
                        </a:rPr>
                        <a:t>r=0,224</a:t>
                      </a:r>
                      <a:endParaRPr lang="hr-HR" sz="800">
                        <a:effectLst/>
                        <a:latin typeface="Arial" pitchFamily="34" charset="0"/>
                        <a:cs typeface="Arial" pitchFamily="34" charset="0"/>
                      </a:endParaRPr>
                    </a:p>
                    <a:p>
                      <a:pPr algn="ctr">
                        <a:lnSpc>
                          <a:spcPct val="150000"/>
                        </a:lnSpc>
                        <a:spcAft>
                          <a:spcPts val="0"/>
                        </a:spcAft>
                      </a:pPr>
                      <a:r>
                        <a:rPr lang="hr-HR" sz="700">
                          <a:effectLst/>
                          <a:latin typeface="Arial" pitchFamily="34" charset="0"/>
                          <a:cs typeface="Arial" pitchFamily="34" charset="0"/>
                        </a:rPr>
                        <a:t>P=0,021</a:t>
                      </a:r>
                      <a:endParaRPr lang="hr-HR" sz="800">
                        <a:effectLst/>
                        <a:latin typeface="Arial" pitchFamily="34" charset="0"/>
                        <a:ea typeface="Calibri"/>
                        <a:cs typeface="Arial" pitchFamily="34" charset="0"/>
                      </a:endParaRPr>
                    </a:p>
                  </a:txBody>
                  <a:tcPr marL="50453" marR="50453" marT="0" marB="0" anchor="ctr"/>
                </a:tc>
                <a:tc>
                  <a:txBody>
                    <a:bodyPr/>
                    <a:lstStyle/>
                    <a:p>
                      <a:pPr algn="ctr">
                        <a:lnSpc>
                          <a:spcPct val="150000"/>
                        </a:lnSpc>
                        <a:spcAft>
                          <a:spcPts val="0"/>
                        </a:spcAft>
                      </a:pPr>
                      <a:r>
                        <a:rPr lang="hr-HR" sz="700" dirty="0">
                          <a:effectLst/>
                          <a:latin typeface="Arial" pitchFamily="34" charset="0"/>
                          <a:cs typeface="Arial" pitchFamily="34" charset="0"/>
                        </a:rPr>
                        <a:t>r=0,238</a:t>
                      </a:r>
                      <a:endParaRPr lang="hr-HR" sz="800" dirty="0">
                        <a:effectLst/>
                        <a:latin typeface="Arial" pitchFamily="34" charset="0"/>
                        <a:cs typeface="Arial" pitchFamily="34" charset="0"/>
                      </a:endParaRPr>
                    </a:p>
                    <a:p>
                      <a:pPr algn="ctr">
                        <a:lnSpc>
                          <a:spcPct val="150000"/>
                        </a:lnSpc>
                        <a:spcAft>
                          <a:spcPts val="0"/>
                        </a:spcAft>
                      </a:pPr>
                      <a:r>
                        <a:rPr lang="hr-HR" sz="700" dirty="0">
                          <a:effectLst/>
                          <a:latin typeface="Arial" pitchFamily="34" charset="0"/>
                          <a:cs typeface="Arial" pitchFamily="34" charset="0"/>
                        </a:rPr>
                        <a:t>P=0,015</a:t>
                      </a:r>
                      <a:endParaRPr lang="hr-HR" sz="800" dirty="0">
                        <a:effectLst/>
                        <a:latin typeface="Arial" pitchFamily="34" charset="0"/>
                        <a:ea typeface="Calibri"/>
                        <a:cs typeface="Arial" pitchFamily="34" charset="0"/>
                      </a:endParaRPr>
                    </a:p>
                  </a:txBody>
                  <a:tcPr marL="50453" marR="50453" marT="0" marB="0" anchor="ctr"/>
                </a:tc>
              </a:tr>
            </a:tbl>
          </a:graphicData>
        </a:graphic>
      </p:graphicFrame>
      <p:sp>
        <p:nvSpPr>
          <p:cNvPr id="5" name="Rectangle 1"/>
          <p:cNvSpPr>
            <a:spLocks noChangeArrowheads="1"/>
          </p:cNvSpPr>
          <p:nvPr/>
        </p:nvSpPr>
        <p:spPr bwMode="auto">
          <a:xfrm>
            <a:off x="736601" y="1700808"/>
            <a:ext cx="60486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Tablica 3. </a:t>
            </a:r>
            <a:r>
              <a:rPr kumimoji="0" lang="hr-H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Pearsonove korelacije između različitih izvora informacija.</a:t>
            </a:r>
            <a:endParaRPr kumimoji="0" lang="hr-H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6756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76064"/>
          </a:xfrm>
        </p:spPr>
        <p:txBody>
          <a:bodyPr>
            <a:normAutofit/>
          </a:bodyPr>
          <a:lstStyle/>
          <a:p>
            <a:pPr algn="ctr"/>
            <a:r>
              <a:rPr lang="hr-HR" sz="2400" b="1" dirty="0">
                <a:latin typeface="Arial" pitchFamily="34" charset="0"/>
                <a:cs typeface="Arial" pitchFamily="34" charset="0"/>
              </a:rPr>
              <a:t>REZULTATI ISTRAŽIVANJA</a:t>
            </a:r>
            <a:endParaRPr lang="hr-HR" sz="2400" dirty="0"/>
          </a:p>
        </p:txBody>
      </p:sp>
      <p:sp>
        <p:nvSpPr>
          <p:cNvPr id="3" name="Content Placeholder 2"/>
          <p:cNvSpPr>
            <a:spLocks noGrp="1"/>
          </p:cNvSpPr>
          <p:nvPr>
            <p:ph idx="1"/>
          </p:nvPr>
        </p:nvSpPr>
        <p:spPr>
          <a:xfrm>
            <a:off x="457200" y="1412776"/>
            <a:ext cx="8229600" cy="4911824"/>
          </a:xfrm>
        </p:spPr>
        <p:txBody>
          <a:bodyPr/>
          <a:lstStyle/>
          <a:p>
            <a:r>
              <a:rPr lang="hr-HR" sz="2400" dirty="0">
                <a:latin typeface="Arial" pitchFamily="34" charset="0"/>
                <a:cs typeface="Arial" pitchFamily="34" charset="0"/>
              </a:rPr>
              <a:t>POVEZANOSTI IZMEĐU PROMATRANIH VARIJABLI</a:t>
            </a:r>
          </a:p>
          <a:p>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4040982876"/>
              </p:ext>
            </p:extLst>
          </p:nvPr>
        </p:nvGraphicFramePr>
        <p:xfrm>
          <a:off x="899592" y="2780928"/>
          <a:ext cx="7848871" cy="2880320"/>
        </p:xfrm>
        <a:graphic>
          <a:graphicData uri="http://schemas.openxmlformats.org/drawingml/2006/table">
            <a:tbl>
              <a:tblPr firstRow="1" firstCol="1" bandRow="1">
                <a:tableStyleId>{5C22544A-7EE6-4342-B048-85BDC9FD1C3A}</a:tableStyleId>
              </a:tblPr>
              <a:tblGrid>
                <a:gridCol w="1063093"/>
                <a:gridCol w="1400129"/>
                <a:gridCol w="1057029"/>
                <a:gridCol w="1150601"/>
                <a:gridCol w="1070892"/>
                <a:gridCol w="1210386"/>
                <a:gridCol w="896741"/>
              </a:tblGrid>
              <a:tr h="1713029">
                <a:tc>
                  <a:txBody>
                    <a:bodyPr/>
                    <a:lstStyle/>
                    <a:p>
                      <a:pPr algn="ctr">
                        <a:lnSpc>
                          <a:spcPct val="150000"/>
                        </a:lnSpc>
                        <a:spcAft>
                          <a:spcPts val="0"/>
                        </a:spcAft>
                      </a:pPr>
                      <a:r>
                        <a:rPr lang="hr-HR" sz="1200" dirty="0">
                          <a:effectLst/>
                          <a:latin typeface="Arial" pitchFamily="34" charset="0"/>
                          <a:cs typeface="Arial" pitchFamily="34" charset="0"/>
                        </a:rPr>
                        <a:t> </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dirty="0">
                          <a:effectLst/>
                          <a:latin typeface="Arial" pitchFamily="34" charset="0"/>
                          <a:cs typeface="Arial" pitchFamily="34" charset="0"/>
                        </a:rPr>
                        <a:t>Broj osoba u domaćinstvu</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200" dirty="0">
                          <a:effectLst/>
                          <a:latin typeface="Arial" pitchFamily="34" charset="0"/>
                          <a:cs typeface="Arial" pitchFamily="34" charset="0"/>
                        </a:rPr>
                        <a:t>Broj djece</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200" dirty="0">
                          <a:effectLst/>
                          <a:latin typeface="Arial" pitchFamily="34" charset="0"/>
                          <a:cs typeface="Arial" pitchFamily="34" charset="0"/>
                        </a:rPr>
                        <a:t>Internet-podaci i tekstovi</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200" dirty="0">
                          <a:effectLst/>
                          <a:latin typeface="Arial" pitchFamily="34" charset="0"/>
                          <a:cs typeface="Arial" pitchFamily="34" charset="0"/>
                        </a:rPr>
                        <a:t>Internet- forumi</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200" dirty="0">
                          <a:effectLst/>
                          <a:latin typeface="Arial" pitchFamily="34" charset="0"/>
                          <a:cs typeface="Arial" pitchFamily="34" charset="0"/>
                        </a:rPr>
                        <a:t>Prijateljica s iskustvom u dojenju</a:t>
                      </a:r>
                      <a:endParaRPr lang="hr-HR" sz="1100" dirty="0">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hr-HR" sz="1200" dirty="0">
                          <a:effectLst/>
                          <a:latin typeface="Arial" pitchFamily="34" charset="0"/>
                          <a:cs typeface="Arial" pitchFamily="34" charset="0"/>
                        </a:rPr>
                        <a:t>Otpornost na stres</a:t>
                      </a:r>
                      <a:endParaRPr lang="hr-HR" sz="1100" dirty="0">
                        <a:effectLst/>
                        <a:latin typeface="Arial" pitchFamily="34" charset="0"/>
                        <a:ea typeface="Calibri"/>
                        <a:cs typeface="Arial" pitchFamily="34" charset="0"/>
                      </a:endParaRPr>
                    </a:p>
                  </a:txBody>
                  <a:tcPr marL="68580" marR="68580" marT="0" marB="0" anchor="ctr"/>
                </a:tc>
              </a:tr>
              <a:tr h="1167291">
                <a:tc>
                  <a:txBody>
                    <a:bodyPr/>
                    <a:lstStyle/>
                    <a:p>
                      <a:pPr algn="ctr">
                        <a:lnSpc>
                          <a:spcPct val="150000"/>
                        </a:lnSpc>
                        <a:spcAft>
                          <a:spcPts val="0"/>
                        </a:spcAft>
                      </a:pPr>
                      <a:r>
                        <a:rPr lang="hr-HR" sz="1200">
                          <a:effectLst/>
                          <a:latin typeface="Arial" pitchFamily="34" charset="0"/>
                          <a:cs typeface="Arial" pitchFamily="34" charset="0"/>
                        </a:rPr>
                        <a:t>Stručna sprema</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100" dirty="0">
                          <a:effectLst/>
                          <a:latin typeface="Arial" pitchFamily="34" charset="0"/>
                          <a:cs typeface="Arial" pitchFamily="34" charset="0"/>
                        </a:rPr>
                        <a:t>ro=-0,23; </a:t>
                      </a:r>
                    </a:p>
                    <a:p>
                      <a:pPr algn="ctr">
                        <a:lnSpc>
                          <a:spcPct val="150000"/>
                        </a:lnSpc>
                        <a:spcAft>
                          <a:spcPts val="0"/>
                        </a:spcAft>
                      </a:pPr>
                      <a:r>
                        <a:rPr lang="hr-HR" sz="1100" dirty="0">
                          <a:effectLst/>
                          <a:latin typeface="Arial" pitchFamily="34" charset="0"/>
                          <a:cs typeface="Arial" pitchFamily="34" charset="0"/>
                        </a:rPr>
                        <a:t>P=0,018</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100">
                          <a:effectLst/>
                          <a:latin typeface="Arial" pitchFamily="34" charset="0"/>
                          <a:cs typeface="Arial" pitchFamily="34" charset="0"/>
                        </a:rPr>
                        <a:t>ro=-0,273;</a:t>
                      </a:r>
                    </a:p>
                    <a:p>
                      <a:pPr algn="ctr">
                        <a:lnSpc>
                          <a:spcPct val="150000"/>
                        </a:lnSpc>
                        <a:spcAft>
                          <a:spcPts val="0"/>
                        </a:spcAft>
                      </a:pPr>
                      <a:r>
                        <a:rPr lang="hr-HR" sz="1100">
                          <a:effectLst/>
                          <a:latin typeface="Arial" pitchFamily="34" charset="0"/>
                          <a:cs typeface="Arial" pitchFamily="34" charset="0"/>
                        </a:rPr>
                        <a:t> P=0,005</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100" dirty="0">
                          <a:effectLst/>
                          <a:latin typeface="Arial" pitchFamily="34" charset="0"/>
                          <a:cs typeface="Arial" pitchFamily="34" charset="0"/>
                        </a:rPr>
                        <a:t>ro=0,356; </a:t>
                      </a:r>
                    </a:p>
                    <a:p>
                      <a:pPr algn="ctr">
                        <a:lnSpc>
                          <a:spcPct val="150000"/>
                        </a:lnSpc>
                        <a:spcAft>
                          <a:spcPts val="0"/>
                        </a:spcAft>
                      </a:pPr>
                      <a:r>
                        <a:rPr lang="hr-HR" sz="1100" dirty="0">
                          <a:effectLst/>
                          <a:latin typeface="Arial" pitchFamily="34" charset="0"/>
                          <a:cs typeface="Arial" pitchFamily="34" charset="0"/>
                        </a:rPr>
                        <a:t>P=0,000</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100">
                          <a:effectLst/>
                          <a:latin typeface="Arial" pitchFamily="34" charset="0"/>
                          <a:cs typeface="Arial" pitchFamily="34" charset="0"/>
                        </a:rPr>
                        <a:t>ro=0,237; P=0,014</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100" dirty="0">
                          <a:effectLst/>
                          <a:latin typeface="Arial" pitchFamily="34" charset="0"/>
                          <a:cs typeface="Arial" pitchFamily="34" charset="0"/>
                        </a:rPr>
                        <a:t>ro=0,254; P=0,009</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100" dirty="0">
                          <a:effectLst/>
                          <a:latin typeface="Arial" pitchFamily="34" charset="0"/>
                          <a:cs typeface="Arial" pitchFamily="34" charset="0"/>
                        </a:rPr>
                        <a:t>ro=0,322; P=0,000</a:t>
                      </a:r>
                      <a:endParaRPr lang="hr-HR" sz="1100" dirty="0">
                        <a:effectLst/>
                        <a:latin typeface="Arial" pitchFamily="34" charset="0"/>
                        <a:ea typeface="Calibri"/>
                        <a:cs typeface="Arial" pitchFamily="34" charset="0"/>
                      </a:endParaRPr>
                    </a:p>
                  </a:txBody>
                  <a:tcPr marL="68580" marR="68580" marT="0" marB="0"/>
                </a:tc>
              </a:tr>
            </a:tbl>
          </a:graphicData>
        </a:graphic>
      </p:graphicFrame>
      <p:sp>
        <p:nvSpPr>
          <p:cNvPr id="5" name="Rectangle 1"/>
          <p:cNvSpPr>
            <a:spLocks noChangeArrowheads="1"/>
          </p:cNvSpPr>
          <p:nvPr/>
        </p:nvSpPr>
        <p:spPr bwMode="auto">
          <a:xfrm>
            <a:off x="827584" y="2276872"/>
            <a:ext cx="8336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Tablica 4. </a:t>
            </a:r>
            <a:r>
              <a:rPr kumimoji="0" lang="hr-H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Značajni spearmanovi koeficijenti korelacije stručne spreme rodilja s ostalim varijablama</a:t>
            </a:r>
            <a:r>
              <a:rPr kumimoji="0" lang="hr-HR"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hr-H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929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32656"/>
            <a:ext cx="8229600" cy="504056"/>
          </a:xfrm>
        </p:spPr>
        <p:txBody>
          <a:bodyPr>
            <a:normAutofit/>
          </a:bodyPr>
          <a:lstStyle/>
          <a:p>
            <a:r>
              <a:rPr lang="hr-HR" sz="1400" b="1" dirty="0">
                <a:solidFill>
                  <a:schemeClr val="tx1"/>
                </a:solidFill>
                <a:latin typeface="Arial" panose="020B0604020202020204" pitchFamily="34" charset="0"/>
                <a:cs typeface="Arial" panose="020B0604020202020204" pitchFamily="34" charset="0"/>
              </a:rPr>
              <a:t>Tablica 5</a:t>
            </a:r>
            <a:r>
              <a:rPr lang="hr-HR" sz="1400" b="1" dirty="0" smtClean="0">
                <a:solidFill>
                  <a:schemeClr val="tx1"/>
                </a:solidFill>
                <a:latin typeface="Arial" panose="020B0604020202020204" pitchFamily="34" charset="0"/>
                <a:cs typeface="Arial" panose="020B0604020202020204" pitchFamily="34" charset="0"/>
              </a:rPr>
              <a:t>. </a:t>
            </a:r>
            <a:r>
              <a:rPr lang="hr-HR" sz="1400" i="1" dirty="0">
                <a:solidFill>
                  <a:schemeClr val="tx1"/>
                </a:solidFill>
                <a:latin typeface="Arial" panose="020B0604020202020204" pitchFamily="34" charset="0"/>
                <a:cs typeface="Arial" panose="020B0604020202020204" pitchFamily="34" charset="0"/>
              </a:rPr>
              <a:t>Grupe za potporu dojenja na području Krapinsko-zagorske županije</a:t>
            </a:r>
            <a:r>
              <a:rPr lang="hr-HR" sz="800" dirty="0"/>
              <a:t/>
            </a:r>
            <a:br>
              <a:rPr lang="hr-HR" sz="800" dirty="0"/>
            </a:br>
            <a:endParaRPr lang="hr-HR" sz="800"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2676573523"/>
              </p:ext>
            </p:extLst>
          </p:nvPr>
        </p:nvGraphicFramePr>
        <p:xfrm>
          <a:off x="467544" y="980728"/>
          <a:ext cx="7992887" cy="5220504"/>
        </p:xfrm>
        <a:graphic>
          <a:graphicData uri="http://schemas.openxmlformats.org/drawingml/2006/table">
            <a:tbl>
              <a:tblPr firstRow="1" firstCol="1" bandRow="1">
                <a:tableStyleId>{5C22544A-7EE6-4342-B048-85BDC9FD1C3A}</a:tableStyleId>
              </a:tblPr>
              <a:tblGrid>
                <a:gridCol w="1588683"/>
                <a:gridCol w="888075"/>
                <a:gridCol w="1246099"/>
                <a:gridCol w="937330"/>
                <a:gridCol w="3332700"/>
              </a:tblGrid>
              <a:tr h="360187">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 </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OSNOVANA</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BR. MAMA U 2015.</a:t>
                      </a:r>
                      <a:endParaRPr lang="hr-HR" sz="100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UKUPAN BR.</a:t>
                      </a:r>
                      <a:endParaRPr lang="hr-HR" sz="100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AKTIVNOSTI</a:t>
                      </a:r>
                      <a:endParaRPr lang="hr-HR" sz="1000">
                        <a:effectLst/>
                        <a:latin typeface="Arial" panose="020B0604020202020204" pitchFamily="34" charset="0"/>
                        <a:ea typeface="Calibri"/>
                        <a:cs typeface="Arial" panose="020B0604020202020204" pitchFamily="34" charset="0"/>
                      </a:endParaRPr>
                    </a:p>
                  </a:txBody>
                  <a:tcPr marL="59876" marR="59876" marT="0" marB="0"/>
                </a:tc>
              </a:tr>
              <a:tr h="566894">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STUBIČKE </a:t>
                      </a:r>
                      <a:r>
                        <a:rPr lang="hr-HR" sz="1000" dirty="0" smtClean="0">
                          <a:effectLst/>
                          <a:latin typeface="Arial" panose="020B0604020202020204" pitchFamily="34" charset="0"/>
                          <a:cs typeface="Arial" panose="020B0604020202020204" pitchFamily="34" charset="0"/>
                        </a:rPr>
                        <a:t>TOPLICE-  </a:t>
                      </a:r>
                      <a:r>
                        <a:rPr lang="hr-HR" sz="1000" dirty="0">
                          <a:effectLst/>
                          <a:latin typeface="Arial" panose="020B0604020202020204" pitchFamily="34" charset="0"/>
                          <a:cs typeface="Arial" panose="020B0604020202020204" pitchFamily="34" charset="0"/>
                        </a:rPr>
                        <a:t>„IZVOR ŽIVOTA“</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2001.</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5</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 </a:t>
                      </a:r>
                      <a:r>
                        <a:rPr lang="hr-HR" sz="1000" dirty="0" smtClean="0">
                          <a:effectLst/>
                          <a:latin typeface="Arial" panose="020B0604020202020204" pitchFamily="34" charset="0"/>
                          <a:cs typeface="Arial" panose="020B0604020202020204" pitchFamily="34" charset="0"/>
                        </a:rPr>
                        <a:t>nepoznat podatak</a:t>
                      </a: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Gosti- pedijatar, defektolog; trudnice</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491729">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BEDEKOVČINA-  </a:t>
                      </a:r>
                      <a:r>
                        <a:rPr lang="hr-HR" sz="1000" dirty="0">
                          <a:effectLst/>
                          <a:latin typeface="Arial" panose="020B0604020202020204" pitchFamily="34" charset="0"/>
                          <a:cs typeface="Arial" panose="020B0604020202020204" pitchFamily="34" charset="0"/>
                        </a:rPr>
                        <a:t>„MAJČIN DAR“</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5/2006</a:t>
                      </a:r>
                      <a:r>
                        <a:rPr lang="hr-HR" sz="1000" dirty="0">
                          <a:effectLst/>
                          <a:latin typeface="Arial" panose="020B0604020202020204" pitchFamily="34" charset="0"/>
                          <a:cs typeface="Arial" panose="020B0604020202020204" pitchFamily="34" charset="0"/>
                        </a:rPr>
                        <a: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17</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397</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Gost- pedijatar;</a:t>
                      </a:r>
                      <a:r>
                        <a:rPr lang="hr-HR" sz="1000" baseline="0" dirty="0" smtClean="0">
                          <a:effectLst/>
                          <a:latin typeface="Arial" panose="020B0604020202020204" pitchFamily="34" charset="0"/>
                          <a:cs typeface="Arial" panose="020B0604020202020204" pitchFamily="34" charset="0"/>
                        </a:rPr>
                        <a:t> </a:t>
                      </a:r>
                      <a:r>
                        <a:rPr lang="hr-HR" sz="1000" dirty="0" err="1" smtClean="0">
                          <a:effectLst/>
                          <a:latin typeface="Arial" panose="020B0604020202020204" pitchFamily="34" charset="0"/>
                          <a:cs typeface="Arial" panose="020B0604020202020204" pitchFamily="34" charset="0"/>
                        </a:rPr>
                        <a:t>prvorotke</a:t>
                      </a:r>
                      <a:r>
                        <a:rPr lang="hr-HR" sz="1000" dirty="0" smtClean="0">
                          <a:effectLst/>
                          <a:latin typeface="Arial" panose="020B0604020202020204" pitchFamily="34" charset="0"/>
                          <a:cs typeface="Arial" panose="020B0604020202020204" pitchFamily="34" charset="0"/>
                        </a:rPr>
                        <a:t> </a:t>
                      </a:r>
                      <a:r>
                        <a:rPr lang="hr-HR" sz="1000" dirty="0">
                          <a:effectLst/>
                          <a:latin typeface="Arial" panose="020B0604020202020204" pitchFamily="34" charset="0"/>
                          <a:cs typeface="Arial" panose="020B0604020202020204" pitchFamily="34" charset="0"/>
                        </a:rPr>
                        <a:t>i </a:t>
                      </a:r>
                      <a:r>
                        <a:rPr lang="hr-HR" sz="1000" dirty="0" err="1">
                          <a:effectLst/>
                          <a:latin typeface="Arial" panose="020B0604020202020204" pitchFamily="34" charset="0"/>
                          <a:cs typeface="Arial" panose="020B0604020202020204" pitchFamily="34" charset="0"/>
                        </a:rPr>
                        <a:t>višerotke</a:t>
                      </a:r>
                      <a:r>
                        <a:rPr lang="hr-HR" sz="1000" dirty="0">
                          <a:effectLst/>
                          <a:latin typeface="Arial" panose="020B0604020202020204" pitchFamily="34" charset="0"/>
                          <a:cs typeface="Arial" panose="020B0604020202020204" pitchFamily="34" charset="0"/>
                        </a:rPr>
                        <a:t>, tata, baka</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491729">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KLANJEC-  </a:t>
                      </a:r>
                      <a:r>
                        <a:rPr lang="hr-HR" sz="1000" dirty="0">
                          <a:effectLst/>
                          <a:latin typeface="Arial" panose="020B0604020202020204" pitchFamily="34" charset="0"/>
                          <a:cs typeface="Arial" panose="020B0604020202020204" pitchFamily="34" charset="0"/>
                        </a:rPr>
                        <a:t>„ŽIVOT“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2007.</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25</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280</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T</a:t>
                      </a:r>
                      <a:r>
                        <a:rPr lang="hr-HR" sz="1000" dirty="0" smtClean="0">
                          <a:effectLst/>
                          <a:latin typeface="Arial" panose="020B0604020202020204" pitchFamily="34" charset="0"/>
                          <a:cs typeface="Arial" panose="020B0604020202020204" pitchFamily="34" charset="0"/>
                        </a:rPr>
                        <a:t>jedan </a:t>
                      </a:r>
                      <a:r>
                        <a:rPr lang="hr-HR" sz="1000" dirty="0">
                          <a:effectLst/>
                          <a:latin typeface="Arial" panose="020B0604020202020204" pitchFamily="34" charset="0"/>
                          <a:cs typeface="Arial" panose="020B0604020202020204" pitchFamily="34" charset="0"/>
                        </a:rPr>
                        <a:t>dojenja</a:t>
                      </a:r>
                      <a:r>
                        <a:rPr lang="hr-HR" sz="1000" dirty="0" smtClean="0">
                          <a:effectLst/>
                          <a:latin typeface="Arial" panose="020B0604020202020204" pitchFamily="34" charset="0"/>
                          <a:cs typeface="Arial" panose="020B0604020202020204" pitchFamily="34" charset="0"/>
                        </a:rPr>
                        <a:t>, RHZK-intervju </a:t>
                      </a:r>
                      <a:r>
                        <a:rPr lang="hr-HR" sz="1000" dirty="0">
                          <a:effectLst/>
                          <a:latin typeface="Arial" panose="020B0604020202020204" pitchFamily="34" charset="0"/>
                          <a:cs typeface="Arial" panose="020B0604020202020204" pitchFamily="34" charset="0"/>
                        </a:rPr>
                        <a:t>s mamom </a:t>
                      </a:r>
                      <a:r>
                        <a:rPr lang="hr-HR" sz="1000" dirty="0" smtClean="0">
                          <a:effectLst/>
                          <a:latin typeface="Arial" panose="020B0604020202020204" pitchFamily="34" charset="0"/>
                          <a:cs typeface="Arial" panose="020B0604020202020204" pitchFamily="34" charset="0"/>
                        </a:rPr>
                        <a:t>dojiljom,</a:t>
                      </a:r>
                      <a:r>
                        <a:rPr lang="hr-HR" sz="1000" baseline="0" dirty="0" smtClean="0">
                          <a:effectLst/>
                          <a:latin typeface="Arial" panose="020B0604020202020204" pitchFamily="34" charset="0"/>
                          <a:cs typeface="Arial" panose="020B0604020202020204" pitchFamily="34" charset="0"/>
                        </a:rPr>
                        <a:t> </a:t>
                      </a:r>
                      <a:r>
                        <a:rPr lang="hr-HR" sz="1000" dirty="0" smtClean="0">
                          <a:effectLst/>
                          <a:latin typeface="Arial" panose="020B0604020202020204" pitchFamily="34" charset="0"/>
                          <a:cs typeface="Arial" panose="020B0604020202020204" pitchFamily="34" charset="0"/>
                        </a:rPr>
                        <a:t>manifestacija </a:t>
                      </a:r>
                      <a:r>
                        <a:rPr lang="hr-HR" sz="1000" dirty="0">
                          <a:effectLst/>
                          <a:latin typeface="Arial" panose="020B0604020202020204" pitchFamily="34" charset="0"/>
                          <a:cs typeface="Arial" panose="020B0604020202020204" pitchFamily="34" charset="0"/>
                        </a:rPr>
                        <a:t>Zahvala jeseni u Klanjcu, trudnice</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360187">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MAČE-  </a:t>
                      </a:r>
                      <a:r>
                        <a:rPr lang="hr-HR" sz="1000" dirty="0">
                          <a:effectLst/>
                          <a:latin typeface="Arial" panose="020B0604020202020204" pitchFamily="34" charset="0"/>
                          <a:cs typeface="Arial" panose="020B0604020202020204" pitchFamily="34" charset="0"/>
                        </a:rPr>
                        <a:t>„IZVOR“</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2009.</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4</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42</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2014.- majka voditeljica- najaktivnija,druženje </a:t>
                      </a:r>
                      <a:r>
                        <a:rPr lang="hr-HR" sz="1000" dirty="0">
                          <a:effectLst/>
                          <a:latin typeface="Arial" panose="020B0604020202020204" pitchFamily="34" charset="0"/>
                          <a:cs typeface="Arial" panose="020B0604020202020204" pitchFamily="34" charset="0"/>
                        </a:rPr>
                        <a:t>sa grupom iz susjednog grada</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491729">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MARIJA BISTRICA-„BISTRIČKI </a:t>
                      </a:r>
                      <a:r>
                        <a:rPr lang="hr-HR" sz="1000" dirty="0">
                          <a:effectLst/>
                          <a:latin typeface="Arial" panose="020B0604020202020204" pitchFamily="34" charset="0"/>
                          <a:cs typeface="Arial" panose="020B0604020202020204" pitchFamily="34" charset="0"/>
                        </a:rPr>
                        <a:t>OSMIJEH“</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10/2010</a:t>
                      </a:r>
                      <a:r>
                        <a:rPr lang="hr-HR" sz="1000" dirty="0">
                          <a:effectLst/>
                          <a:latin typeface="Arial" panose="020B0604020202020204" pitchFamily="34" charset="0"/>
                          <a:cs typeface="Arial" panose="020B0604020202020204" pitchFamily="34" charset="0"/>
                        </a:rPr>
                        <a: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4</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40</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uglavnom </a:t>
                      </a:r>
                      <a:r>
                        <a:rPr lang="hr-HR" sz="1000" dirty="0" err="1">
                          <a:effectLst/>
                          <a:latin typeface="Arial" panose="020B0604020202020204" pitchFamily="34" charset="0"/>
                          <a:cs typeface="Arial" panose="020B0604020202020204" pitchFamily="34" charset="0"/>
                        </a:rPr>
                        <a:t>višerotke</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360187">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ZLATAR- </a:t>
                      </a:r>
                      <a:r>
                        <a:rPr lang="hr-HR" sz="1000" dirty="0">
                          <a:effectLst/>
                          <a:latin typeface="Arial" panose="020B0604020202020204" pitchFamily="34" charset="0"/>
                          <a:cs typeface="Arial" panose="020B0604020202020204" pitchFamily="34" charset="0"/>
                        </a:rPr>
                        <a:t>„ZLATARSKA MATI“</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3/2014</a:t>
                      </a:r>
                      <a:r>
                        <a:rPr lang="hr-HR" sz="1000" dirty="0">
                          <a:effectLst/>
                          <a:latin typeface="Arial" panose="020B0604020202020204" pitchFamily="34" charset="0"/>
                          <a:cs typeface="Arial" panose="020B0604020202020204" pitchFamily="34" charset="0"/>
                        </a:rPr>
                        <a: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6</a:t>
                      </a:r>
                      <a:endParaRPr lang="hr-HR" sz="100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20</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Prisustvovali tata i baka, uglavnom </a:t>
                      </a:r>
                      <a:r>
                        <a:rPr lang="hr-HR" sz="1000" dirty="0" err="1">
                          <a:effectLst/>
                          <a:latin typeface="Arial" panose="020B0604020202020204" pitchFamily="34" charset="0"/>
                          <a:cs typeface="Arial" panose="020B0604020202020204" pitchFamily="34" charset="0"/>
                        </a:rPr>
                        <a:t>prvorotke</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540281">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HUM NA SUTLI- „HUMSKA </a:t>
                      </a:r>
                      <a:r>
                        <a:rPr lang="hr-HR" sz="1000" dirty="0">
                          <a:effectLst/>
                          <a:latin typeface="Arial" panose="020B0604020202020204" pitchFamily="34" charset="0"/>
                          <a:cs typeface="Arial" panose="020B0604020202020204" pitchFamily="34" charset="0"/>
                        </a:rPr>
                        <a:t>KAP LJUBAVI“</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3/2014</a:t>
                      </a:r>
                      <a:r>
                        <a:rPr lang="hr-HR" sz="1000" dirty="0">
                          <a:effectLst/>
                          <a:latin typeface="Arial" panose="020B0604020202020204" pitchFamily="34" charset="0"/>
                          <a:cs typeface="Arial" panose="020B0604020202020204" pitchFamily="34" charset="0"/>
                        </a:rPr>
                        <a: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16</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18</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Gost- </a:t>
                      </a:r>
                      <a:r>
                        <a:rPr lang="hr-HR" sz="1000" dirty="0">
                          <a:effectLst/>
                          <a:latin typeface="Arial" panose="020B0604020202020204" pitchFamily="34" charset="0"/>
                          <a:cs typeface="Arial" panose="020B0604020202020204" pitchFamily="34" charset="0"/>
                        </a:rPr>
                        <a:t>pedijatar,majka voditeljica, </a:t>
                      </a:r>
                      <a:r>
                        <a:rPr lang="hr-HR" sz="1000" dirty="0" err="1">
                          <a:effectLst/>
                          <a:latin typeface="Arial" panose="020B0604020202020204" pitchFamily="34" charset="0"/>
                          <a:cs typeface="Arial" panose="020B0604020202020204" pitchFamily="34" charset="0"/>
                        </a:rPr>
                        <a:t>prvorotke</a:t>
                      </a:r>
                      <a:r>
                        <a:rPr lang="hr-HR" sz="1000" dirty="0">
                          <a:effectLst/>
                          <a:latin typeface="Arial" panose="020B0604020202020204" pitchFamily="34" charset="0"/>
                          <a:cs typeface="Arial" panose="020B0604020202020204" pitchFamily="34" charset="0"/>
                        </a:rPr>
                        <a:t> i </a:t>
                      </a:r>
                      <a:r>
                        <a:rPr lang="hr-HR" sz="1000" dirty="0" err="1">
                          <a:effectLst/>
                          <a:latin typeface="Arial" panose="020B0604020202020204" pitchFamily="34" charset="0"/>
                          <a:cs typeface="Arial" panose="020B0604020202020204" pitchFamily="34" charset="0"/>
                        </a:rPr>
                        <a:t>višerotke</a:t>
                      </a:r>
                      <a:r>
                        <a:rPr lang="hr-HR" sz="1000" dirty="0">
                          <a:effectLst/>
                          <a:latin typeface="Arial" panose="020B0604020202020204" pitchFamily="34" charset="0"/>
                          <a:cs typeface="Arial" panose="020B0604020202020204" pitchFamily="34" charset="0"/>
                        </a:rPr>
                        <a:t>, tiskani novi plakati- troškove pokrila općina</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477020">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KONJŠČINA- </a:t>
                      </a:r>
                      <a:r>
                        <a:rPr lang="hr-HR" sz="1000" dirty="0">
                          <a:effectLst/>
                          <a:latin typeface="Arial" panose="020B0604020202020204" pitchFamily="34" charset="0"/>
                          <a:cs typeface="Arial" panose="020B0604020202020204" pitchFamily="34" charset="0"/>
                        </a:rPr>
                        <a:t>„MAMA“</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3/2014</a:t>
                      </a:r>
                      <a:r>
                        <a:rPr lang="hr-HR" sz="1000" dirty="0">
                          <a:effectLst/>
                          <a:latin typeface="Arial" panose="020B0604020202020204" pitchFamily="34" charset="0"/>
                          <a:cs typeface="Arial" panose="020B0604020202020204" pitchFamily="34" charset="0"/>
                        </a:rPr>
                        <a: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14</a:t>
                      </a:r>
                      <a:endParaRPr lang="hr-HR" sz="100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26</a:t>
                      </a:r>
                      <a:endParaRPr lang="hr-HR" sz="100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Majka </a:t>
                      </a:r>
                      <a:r>
                        <a:rPr lang="hr-HR" sz="1000" dirty="0">
                          <a:effectLst/>
                          <a:latin typeface="Arial" panose="020B0604020202020204" pitchFamily="34" charset="0"/>
                          <a:cs typeface="Arial" panose="020B0604020202020204" pitchFamily="34" charset="0"/>
                        </a:rPr>
                        <a:t>voditeljica</a:t>
                      </a:r>
                      <a:r>
                        <a:rPr lang="hr-HR" sz="1000" dirty="0" smtClean="0">
                          <a:effectLst/>
                          <a:latin typeface="Arial" panose="020B0604020202020204" pitchFamily="34" charset="0"/>
                          <a:cs typeface="Arial" panose="020B0604020202020204" pitchFamily="34" charset="0"/>
                        </a:rPr>
                        <a:t>, trudnice, 3 </a:t>
                      </a:r>
                      <a:r>
                        <a:rPr lang="hr-HR" sz="1000" dirty="0">
                          <a:effectLst/>
                          <a:latin typeface="Arial" panose="020B0604020202020204" pitchFamily="34" charset="0"/>
                          <a:cs typeface="Arial" panose="020B0604020202020204" pitchFamily="34" charset="0"/>
                        </a:rPr>
                        <a:t>tate, kalendar </a:t>
                      </a:r>
                      <a:r>
                        <a:rPr lang="hr-HR" sz="1000" dirty="0" err="1">
                          <a:effectLst/>
                          <a:latin typeface="Arial" panose="020B0604020202020204" pitchFamily="34" charset="0"/>
                          <a:cs typeface="Arial" panose="020B0604020202020204" pitchFamily="34" charset="0"/>
                        </a:rPr>
                        <a:t>poster</a:t>
                      </a:r>
                      <a:r>
                        <a:rPr lang="hr-HR" sz="1000" dirty="0">
                          <a:effectLst/>
                          <a:latin typeface="Arial" panose="020B0604020202020204" pitchFamily="34" charset="0"/>
                          <a:cs typeface="Arial" panose="020B0604020202020204" pitchFamily="34" charset="0"/>
                        </a:rPr>
                        <a:t> za 2016. </a:t>
                      </a:r>
                      <a:r>
                        <a:rPr lang="hr-HR" sz="1000" dirty="0" smtClean="0">
                          <a:effectLst/>
                          <a:latin typeface="Arial" panose="020B0604020202020204" pitchFamily="34" charset="0"/>
                          <a:cs typeface="Arial" panose="020B0604020202020204" pitchFamily="34" charset="0"/>
                        </a:rPr>
                        <a:t>god- troškove </a:t>
                      </a:r>
                      <a:r>
                        <a:rPr lang="hr-HR" sz="1000" dirty="0">
                          <a:effectLst/>
                          <a:latin typeface="Arial" panose="020B0604020202020204" pitchFamily="34" charset="0"/>
                          <a:cs typeface="Arial" panose="020B0604020202020204" pitchFamily="34" charset="0"/>
                        </a:rPr>
                        <a:t>pokrila općina</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360187">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ZABOK </a:t>
                      </a:r>
                      <a:r>
                        <a:rPr lang="hr-HR" sz="1000" dirty="0" smtClean="0">
                          <a:effectLst/>
                          <a:latin typeface="Arial" panose="020B0604020202020204" pitchFamily="34" charset="0"/>
                          <a:cs typeface="Arial" panose="020B0604020202020204" pitchFamily="34" charset="0"/>
                        </a:rPr>
                        <a:t>- „</a:t>
                      </a:r>
                      <a:r>
                        <a:rPr lang="hr-HR" sz="1000" dirty="0">
                          <a:effectLst/>
                          <a:latin typeface="Arial" panose="020B0604020202020204" pitchFamily="34" charset="0"/>
                          <a:cs typeface="Arial" panose="020B0604020202020204" pitchFamily="34" charset="0"/>
                        </a:rPr>
                        <a:t>MAJČINA KAP“</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10/2015</a:t>
                      </a:r>
                      <a:r>
                        <a:rPr lang="hr-HR" sz="1000" dirty="0">
                          <a:effectLst/>
                          <a:latin typeface="Arial" panose="020B0604020202020204" pitchFamily="34" charset="0"/>
                          <a:cs typeface="Arial" panose="020B0604020202020204" pitchFamily="34" charset="0"/>
                        </a:rPr>
                        <a: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8</a:t>
                      </a:r>
                      <a:endParaRPr lang="hr-HR" sz="100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a:effectLst/>
                          <a:latin typeface="Arial" panose="020B0604020202020204" pitchFamily="34" charset="0"/>
                          <a:cs typeface="Arial" panose="020B0604020202020204" pitchFamily="34" charset="0"/>
                        </a:rPr>
                        <a:t> </a:t>
                      </a:r>
                      <a:endParaRPr lang="hr-HR" sz="100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Gost- pedijatar, tata</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360187">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GORNJA STUBICA </a:t>
                      </a:r>
                      <a:r>
                        <a:rPr lang="hr-HR" sz="1000" dirty="0" smtClean="0">
                          <a:effectLst/>
                          <a:latin typeface="Arial" panose="020B0604020202020204" pitchFamily="34" charset="0"/>
                          <a:cs typeface="Arial" panose="020B0604020202020204" pitchFamily="34" charset="0"/>
                        </a:rPr>
                        <a:t>-„</a:t>
                      </a:r>
                      <a:r>
                        <a:rPr lang="hr-HR" sz="1000" dirty="0">
                          <a:effectLst/>
                          <a:latin typeface="Arial" panose="020B0604020202020204" pitchFamily="34" charset="0"/>
                          <a:cs typeface="Arial" panose="020B0604020202020204" pitchFamily="34" charset="0"/>
                        </a:rPr>
                        <a:t>STUBIČKI LIPIĆI“</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cs typeface="Arial" panose="020B0604020202020204" pitchFamily="34" charset="0"/>
                        </a:rPr>
                        <a:t>10/2015</a:t>
                      </a:r>
                      <a:r>
                        <a:rPr lang="hr-HR" sz="1000" dirty="0">
                          <a:effectLst/>
                          <a:latin typeface="Arial" panose="020B0604020202020204" pitchFamily="34" charset="0"/>
                          <a:cs typeface="Arial" panose="020B0604020202020204" pitchFamily="34" charset="0"/>
                        </a:rPr>
                        <a:t>.</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17</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 </a:t>
                      </a:r>
                      <a:r>
                        <a:rPr lang="hr-HR" sz="1000" dirty="0" smtClean="0">
                          <a:effectLst/>
                          <a:latin typeface="Arial" panose="020B0604020202020204" pitchFamily="34" charset="0"/>
                          <a:cs typeface="Arial" panose="020B0604020202020204" pitchFamily="34" charset="0"/>
                        </a:rPr>
                        <a:t>17</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a:effectLst/>
                          <a:latin typeface="Arial" panose="020B0604020202020204" pitchFamily="34" charset="0"/>
                          <a:cs typeface="Arial" panose="020B0604020202020204" pitchFamily="34" charset="0"/>
                        </a:rPr>
                        <a:t> </a:t>
                      </a:r>
                      <a:endParaRPr lang="hr-HR" sz="1000" dirty="0">
                        <a:effectLst/>
                        <a:latin typeface="Arial" panose="020B0604020202020204" pitchFamily="34" charset="0"/>
                        <a:ea typeface="Calibri"/>
                        <a:cs typeface="Arial" panose="020B0604020202020204" pitchFamily="34" charset="0"/>
                      </a:endParaRPr>
                    </a:p>
                  </a:txBody>
                  <a:tcPr marL="59876" marR="59876" marT="0" marB="0"/>
                </a:tc>
              </a:tr>
              <a:tr h="360187">
                <a:tc>
                  <a:txBody>
                    <a:bodyPr/>
                    <a:lstStyle/>
                    <a:p>
                      <a:pPr>
                        <a:lnSpc>
                          <a:spcPct val="115000"/>
                        </a:lnSpc>
                        <a:spcAft>
                          <a:spcPts val="1000"/>
                        </a:spcAft>
                      </a:pPr>
                      <a:r>
                        <a:rPr lang="hr-HR" sz="1000" dirty="0" smtClean="0">
                          <a:effectLst/>
                          <a:latin typeface="Arial" panose="020B0604020202020204" pitchFamily="34" charset="0"/>
                          <a:ea typeface="Calibri"/>
                          <a:cs typeface="Arial" panose="020B0604020202020204" pitchFamily="34" charset="0"/>
                        </a:rPr>
                        <a:t>OROSLAVJE</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ea typeface="Calibri"/>
                          <a:cs typeface="Arial" panose="020B0604020202020204" pitchFamily="34" charset="0"/>
                        </a:rPr>
                        <a:t>3/2016.</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r>
                        <a:rPr lang="hr-HR" sz="1000" dirty="0" smtClean="0">
                          <a:effectLst/>
                          <a:latin typeface="Arial" panose="020B0604020202020204" pitchFamily="34" charset="0"/>
                          <a:ea typeface="Calibri"/>
                          <a:cs typeface="Arial" panose="020B0604020202020204" pitchFamily="34" charset="0"/>
                        </a:rPr>
                        <a:t>4</a:t>
                      </a: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endParaRPr lang="hr-HR" sz="1000" dirty="0">
                        <a:effectLst/>
                        <a:latin typeface="Arial" panose="020B0604020202020204" pitchFamily="34" charset="0"/>
                        <a:ea typeface="Calibri"/>
                        <a:cs typeface="Arial" panose="020B0604020202020204" pitchFamily="34" charset="0"/>
                      </a:endParaRPr>
                    </a:p>
                  </a:txBody>
                  <a:tcPr marL="59876" marR="59876" marT="0" marB="0"/>
                </a:tc>
                <a:tc>
                  <a:txBody>
                    <a:bodyPr/>
                    <a:lstStyle/>
                    <a:p>
                      <a:pPr>
                        <a:lnSpc>
                          <a:spcPct val="115000"/>
                        </a:lnSpc>
                        <a:spcAft>
                          <a:spcPts val="1000"/>
                        </a:spcAft>
                      </a:pPr>
                      <a:endParaRPr lang="hr-HR" sz="1000" dirty="0">
                        <a:effectLst/>
                        <a:latin typeface="Arial" panose="020B0604020202020204" pitchFamily="34" charset="0"/>
                        <a:ea typeface="Calibri"/>
                        <a:cs typeface="Arial" panose="020B0604020202020204" pitchFamily="34" charset="0"/>
                      </a:endParaRPr>
                    </a:p>
                  </a:txBody>
                  <a:tcPr marL="59876" marR="59876" marT="0" marB="0"/>
                </a:tc>
              </a:tr>
            </a:tbl>
          </a:graphicData>
        </a:graphic>
      </p:graphicFrame>
    </p:spTree>
    <p:extLst>
      <p:ext uri="{BB962C8B-B14F-4D97-AF65-F5344CB8AC3E}">
        <p14:creationId xmlns:p14="http://schemas.microsoft.com/office/powerpoint/2010/main" val="3603998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636680"/>
          </a:xfrm>
        </p:spPr>
        <p:txBody>
          <a:bodyPr>
            <a:normAutofit/>
          </a:bodyPr>
          <a:lstStyle/>
          <a:p>
            <a:pPr algn="ctr"/>
            <a:r>
              <a:rPr lang="hr-HR" sz="2400" dirty="0" smtClean="0">
                <a:latin typeface="Arial" panose="020B0604020202020204" pitchFamily="34" charset="0"/>
                <a:cs typeface="Arial" panose="020B0604020202020204" pitchFamily="34" charset="0"/>
              </a:rPr>
              <a:t>ZAŠTO JE VAŽNA GRUPA ZA POTPORU DOJENJA</a:t>
            </a:r>
            <a:endParaRPr lang="hr-HR" sz="24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a:xfrm>
            <a:off x="457200" y="1628800"/>
            <a:ext cx="8229600" cy="4695800"/>
          </a:xfrm>
        </p:spPr>
        <p:txBody>
          <a:bodyPr>
            <a:normAutofit/>
          </a:bodyPr>
          <a:lstStyle/>
          <a:p>
            <a:pPr algn="just"/>
            <a:r>
              <a:rPr lang="hr-HR" sz="2000" dirty="0" smtClean="0">
                <a:latin typeface="Arial" panose="020B0604020202020204" pitchFamily="34" charset="0"/>
                <a:cs typeface="Arial" panose="020B0604020202020204" pitchFamily="34" charset="0"/>
              </a:rPr>
              <a:t>Osjećam se bolje znajući da nisam jedina s problemima</a:t>
            </a:r>
          </a:p>
          <a:p>
            <a:pPr marL="0" indent="0" algn="just">
              <a:buNone/>
            </a:pPr>
            <a:endParaRPr lang="hr-HR" sz="2000" dirty="0" smtClean="0">
              <a:latin typeface="Arial" panose="020B0604020202020204" pitchFamily="34" charset="0"/>
              <a:cs typeface="Arial" panose="020B0604020202020204" pitchFamily="34" charset="0"/>
            </a:endParaRPr>
          </a:p>
          <a:p>
            <a:pPr algn="just"/>
            <a:r>
              <a:rPr lang="hr-HR" sz="2000" dirty="0">
                <a:latin typeface="Arial" panose="020B0604020202020204" pitchFamily="34" charset="0"/>
                <a:cs typeface="Arial" panose="020B0604020202020204" pitchFamily="34" charset="0"/>
              </a:rPr>
              <a:t>Meni najvažnija dobrobit grupe za podršku dojenju je </a:t>
            </a:r>
            <a:r>
              <a:rPr lang="hr-HR" sz="2000" b="1" dirty="0">
                <a:latin typeface="Arial" panose="020B0604020202020204" pitchFamily="34" charset="0"/>
                <a:cs typeface="Arial" panose="020B0604020202020204" pitchFamily="34" charset="0"/>
              </a:rPr>
              <a:t>druženje, razgovor i razumijevanje</a:t>
            </a:r>
            <a:r>
              <a:rPr lang="hr-HR" sz="2000" dirty="0">
                <a:latin typeface="Arial" panose="020B0604020202020204" pitchFamily="34" charset="0"/>
                <a:cs typeface="Arial" panose="020B0604020202020204" pitchFamily="34" charset="0"/>
              </a:rPr>
              <a:t> koje mi pružaju ostali članovi i patronažna sestra jer je razdoblje nakon rođenja djeteta izuzetno naporno; izolirana sam od ostatka svijeta već nekoliko mjeseci i psihički se ne osjećam dobro. Naše druženje u grupi „napuni mi baterije“ za nove izazove i probleme, a moja djevojčica i ja stekle smo nove male i velike prijatelje, što je neprocjenjivo</a:t>
            </a:r>
            <a:r>
              <a:rPr lang="hr-HR" sz="2400" dirty="0"/>
              <a:t>. </a:t>
            </a:r>
            <a:endParaRPr lang="hr-HR" sz="2400" dirty="0" smtClean="0"/>
          </a:p>
        </p:txBody>
      </p:sp>
    </p:spTree>
    <p:extLst>
      <p:ext uri="{BB962C8B-B14F-4D97-AF65-F5344CB8AC3E}">
        <p14:creationId xmlns:p14="http://schemas.microsoft.com/office/powerpoint/2010/main" val="68551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204632"/>
          </a:xfrm>
        </p:spPr>
        <p:txBody>
          <a:bodyPr>
            <a:normAutofit fontScale="90000"/>
          </a:bodyPr>
          <a:lstStyle/>
          <a:p>
            <a:endParaRPr lang="hr-HR" dirty="0"/>
          </a:p>
        </p:txBody>
      </p:sp>
      <p:sp>
        <p:nvSpPr>
          <p:cNvPr id="3" name="Rezervirano mjesto sadržaja 2"/>
          <p:cNvSpPr>
            <a:spLocks noGrp="1"/>
          </p:cNvSpPr>
          <p:nvPr>
            <p:ph idx="1"/>
          </p:nvPr>
        </p:nvSpPr>
        <p:spPr>
          <a:xfrm>
            <a:off x="457200" y="1052736"/>
            <a:ext cx="8229600" cy="5271864"/>
          </a:xfrm>
        </p:spPr>
        <p:txBody>
          <a:bodyPr>
            <a:noAutofit/>
          </a:bodyPr>
          <a:lstStyle/>
          <a:p>
            <a:pPr algn="just"/>
            <a:r>
              <a:rPr lang="hr-HR" sz="2000" dirty="0">
                <a:latin typeface="Arial" panose="020B0604020202020204" pitchFamily="34" charset="0"/>
                <a:cs typeface="Arial" panose="020B0604020202020204" pitchFamily="34" charset="0"/>
              </a:rPr>
              <a:t>Zovem se Zdravka, majka sam Martina (4 god.) i Karla (9 mjeseci.). Martina nisam dojila radi neznanja, bolova, </a:t>
            </a:r>
            <a:r>
              <a:rPr lang="hr-HR" sz="2000" dirty="0" err="1">
                <a:latin typeface="Arial" panose="020B0604020202020204" pitchFamily="34" charset="0"/>
                <a:cs typeface="Arial" panose="020B0604020202020204" pitchFamily="34" charset="0"/>
              </a:rPr>
              <a:t>mastitisa</a:t>
            </a:r>
            <a:r>
              <a:rPr lang="hr-HR"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ragada</a:t>
            </a:r>
            <a:r>
              <a:rPr lang="hr-HR" sz="2000" dirty="0">
                <a:latin typeface="Arial" panose="020B0604020202020204" pitchFamily="34" charset="0"/>
                <a:cs typeface="Arial" panose="020B0604020202020204" pitchFamily="34" charset="0"/>
              </a:rPr>
              <a:t> i neodlučnosti. Karlo je na prsima od prvog dana jer sam tako odlučila bez obaziranja na priče. Dojenje je puno lakši, praktičniji, zdraviji i financijski prihvatljiviji način hranjenja djeteta.</a:t>
            </a:r>
            <a:br>
              <a:rPr lang="hr-HR" sz="2000" dirty="0">
                <a:latin typeface="Arial" panose="020B0604020202020204" pitchFamily="34" charset="0"/>
                <a:cs typeface="Arial" panose="020B0604020202020204" pitchFamily="34" charset="0"/>
              </a:rPr>
            </a:br>
            <a:r>
              <a:rPr lang="hr-HR" sz="2000" dirty="0">
                <a:latin typeface="Arial" panose="020B0604020202020204" pitchFamily="34" charset="0"/>
                <a:cs typeface="Arial" panose="020B0604020202020204" pitchFamily="34" charset="0"/>
              </a:rPr>
              <a:t>U Grupi za potporu dojenja mladim majkama, dojiljama pruža se emocionalna podrška i potpora za nastavak što dužeg dojenje </a:t>
            </a:r>
            <a:r>
              <a:rPr lang="hr-HR" sz="2000" dirty="0" smtClean="0">
                <a:latin typeface="Arial" panose="020B0604020202020204" pitchFamily="34" charset="0"/>
                <a:cs typeface="Arial" panose="020B0604020202020204" pitchFamily="34" charset="0"/>
              </a:rPr>
              <a:t>djeteta. </a:t>
            </a:r>
            <a:r>
              <a:rPr lang="hr-HR" sz="2000" dirty="0">
                <a:latin typeface="Arial" panose="020B0604020202020204" pitchFamily="34" charset="0"/>
                <a:cs typeface="Arial" panose="020B0604020202020204" pitchFamily="34" charset="0"/>
              </a:rPr>
              <a:t>Dojenje je iznimno važno za dijete. Majke se druže, </a:t>
            </a:r>
            <a:r>
              <a:rPr lang="hr-HR" sz="2000" dirty="0" smtClean="0">
                <a:latin typeface="Arial" panose="020B0604020202020204" pitchFamily="34" charset="0"/>
                <a:cs typeface="Arial" panose="020B0604020202020204" pitchFamily="34" charset="0"/>
              </a:rPr>
              <a:t>razmjenjuju </a:t>
            </a:r>
            <a:r>
              <a:rPr lang="hr-HR" sz="2000" dirty="0">
                <a:latin typeface="Arial" panose="020B0604020202020204" pitchFamily="34" charset="0"/>
                <a:cs typeface="Arial" panose="020B0604020202020204" pitchFamily="34" charset="0"/>
              </a:rPr>
              <a:t>iskustva i poteškoće vezane za dojenje.</a:t>
            </a:r>
            <a:br>
              <a:rPr lang="hr-HR" sz="2000" dirty="0">
                <a:latin typeface="Arial" panose="020B0604020202020204" pitchFamily="34" charset="0"/>
                <a:cs typeface="Arial" panose="020B0604020202020204" pitchFamily="34" charset="0"/>
              </a:rPr>
            </a:br>
            <a:r>
              <a:rPr lang="hr-HR" sz="2000" dirty="0">
                <a:latin typeface="Arial" panose="020B0604020202020204" pitchFamily="34" charset="0"/>
                <a:cs typeface="Arial" panose="020B0604020202020204" pitchFamily="34" charset="0"/>
              </a:rPr>
              <a:t>Kad majka dođe iz bolnice susreće se s mnogim poteškoćama kod dojenja, ponekad i </a:t>
            </a:r>
            <a:r>
              <a:rPr lang="hr-HR" sz="2000" b="1" dirty="0">
                <a:latin typeface="Arial" panose="020B0604020202020204" pitchFamily="34" charset="0"/>
                <a:cs typeface="Arial" panose="020B0604020202020204" pitchFamily="34" charset="0"/>
              </a:rPr>
              <a:t>u okolini i u obitelji ne nailazi na razumijevanje i podršku</a:t>
            </a:r>
            <a:r>
              <a:rPr lang="hr-HR" sz="2000" dirty="0">
                <a:latin typeface="Arial" panose="020B0604020202020204" pitchFamily="34" charset="0"/>
                <a:cs typeface="Arial" panose="020B0604020202020204" pitchFamily="34" charset="0"/>
              </a:rPr>
              <a:t>. U početku je teško krenuti sa dojenjem, dolazi do boli, upala, </a:t>
            </a:r>
            <a:r>
              <a:rPr lang="hr-HR" sz="2000" dirty="0" err="1">
                <a:latin typeface="Arial" panose="020B0604020202020204" pitchFamily="34" charset="0"/>
                <a:cs typeface="Arial" panose="020B0604020202020204" pitchFamily="34" charset="0"/>
              </a:rPr>
              <a:t>mastitisa</a:t>
            </a:r>
            <a:r>
              <a:rPr lang="hr-HR"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ragada</a:t>
            </a: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dovoljnih </a:t>
            </a:r>
            <a:r>
              <a:rPr lang="hr-HR" sz="2000" dirty="0">
                <a:latin typeface="Arial" panose="020B0604020202020204" pitchFamily="34" charset="0"/>
                <a:cs typeface="Arial" panose="020B0604020202020204" pitchFamily="34" charset="0"/>
              </a:rPr>
              <a:t>razloga za odustajanje od dojenja. Još bližnji, s razlogom da umanje "muku" govore nemaš mlijeka, mlijeko je </a:t>
            </a:r>
            <a:r>
              <a:rPr lang="hr-HR" sz="2000" dirty="0" smtClean="0">
                <a:latin typeface="Arial" panose="020B0604020202020204" pitchFamily="34" charset="0"/>
                <a:cs typeface="Arial" panose="020B0604020202020204" pitchFamily="34" charset="0"/>
              </a:rPr>
              <a:t>preslabo</a:t>
            </a:r>
            <a:r>
              <a:rPr lang="hr-HR" sz="2000" dirty="0">
                <a:latin typeface="Arial" panose="020B0604020202020204" pitchFamily="34" charset="0"/>
                <a:cs typeface="Arial" panose="020B0604020202020204" pitchFamily="34" charset="0"/>
              </a:rPr>
              <a:t>, zašto mučiš i sebe i dijete daj mu jesti i sl. Eto, zato su tu patronažne sestre i Grupa za potporu dojenja da se dobe </a:t>
            </a:r>
            <a:r>
              <a:rPr lang="hr-HR" sz="2000" dirty="0" err="1" smtClean="0">
                <a:latin typeface="Arial" panose="020B0604020202020204" pitchFamily="34" charset="0"/>
                <a:cs typeface="Arial" panose="020B0604020202020204" pitchFamily="34" charset="0"/>
              </a:rPr>
              <a:t>smjerenice</a:t>
            </a:r>
            <a:r>
              <a:rPr lang="hr-HR" sz="2000" dirty="0" smtClean="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i savjeti vezani za dojenje.</a:t>
            </a:r>
          </a:p>
        </p:txBody>
      </p:sp>
    </p:spTree>
    <p:extLst>
      <p:ext uri="{BB962C8B-B14F-4D97-AF65-F5344CB8AC3E}">
        <p14:creationId xmlns:p14="http://schemas.microsoft.com/office/powerpoint/2010/main" val="1562851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0334"/>
          </a:xfrm>
        </p:spPr>
        <p:txBody>
          <a:bodyPr>
            <a:normAutofit/>
          </a:bodyPr>
          <a:lstStyle/>
          <a:p>
            <a:pPr algn="ctr"/>
            <a:r>
              <a:rPr lang="hr-HR" sz="2400" b="1" dirty="0" smtClean="0">
                <a:latin typeface="Arial" pitchFamily="34" charset="0"/>
                <a:cs typeface="Arial" pitchFamily="34" charset="0"/>
              </a:rPr>
              <a:t>PREPORUKE</a:t>
            </a:r>
            <a:endParaRPr lang="hr-HR" sz="2400" b="1" dirty="0">
              <a:latin typeface="Arial" pitchFamily="34" charset="0"/>
              <a:cs typeface="Arial" pitchFamily="34" charset="0"/>
            </a:endParaRPr>
          </a:p>
        </p:txBody>
      </p:sp>
      <p:sp>
        <p:nvSpPr>
          <p:cNvPr id="3" name="Content Placeholder 2"/>
          <p:cNvSpPr>
            <a:spLocks noGrp="1"/>
          </p:cNvSpPr>
          <p:nvPr>
            <p:ph idx="1"/>
          </p:nvPr>
        </p:nvSpPr>
        <p:spPr>
          <a:xfrm>
            <a:off x="457200" y="1571612"/>
            <a:ext cx="8229600" cy="4752988"/>
          </a:xfrm>
        </p:spPr>
        <p:txBody>
          <a:bodyPr>
            <a:normAutofit/>
          </a:bodyPr>
          <a:lstStyle/>
          <a:p>
            <a:r>
              <a:rPr lang="hr-HR" sz="2400" dirty="0" smtClean="0">
                <a:latin typeface="Arial" pitchFamily="34" charset="0"/>
                <a:cs typeface="Arial" pitchFamily="34" charset="0"/>
              </a:rPr>
              <a:t>Plan zdravstvene njege – obrazovanje, mreža podrške</a:t>
            </a:r>
          </a:p>
          <a:p>
            <a:endParaRPr lang="hr-HR" sz="2400" dirty="0" smtClean="0">
              <a:latin typeface="Arial" pitchFamily="34" charset="0"/>
              <a:cs typeface="Arial" pitchFamily="34" charset="0"/>
            </a:endParaRPr>
          </a:p>
          <a:p>
            <a:r>
              <a:rPr lang="hr-HR" sz="2400" dirty="0" smtClean="0">
                <a:latin typeface="Arial" pitchFamily="34" charset="0"/>
                <a:cs typeface="Arial" pitchFamily="34" charset="0"/>
              </a:rPr>
              <a:t>Metode motivacije</a:t>
            </a:r>
          </a:p>
          <a:p>
            <a:endParaRPr lang="hr-HR" sz="2400" dirty="0" smtClean="0">
              <a:latin typeface="Arial" pitchFamily="34" charset="0"/>
              <a:cs typeface="Arial" pitchFamily="34" charset="0"/>
            </a:endParaRPr>
          </a:p>
          <a:p>
            <a:r>
              <a:rPr lang="hr-HR" sz="2400" dirty="0" smtClean="0">
                <a:latin typeface="Arial" pitchFamily="34" charset="0"/>
                <a:cs typeface="Arial" pitchFamily="34" charset="0"/>
              </a:rPr>
              <a:t>Daljnje usavršavanje zdravstvenog osoblja</a:t>
            </a:r>
          </a:p>
          <a:p>
            <a:endParaRPr lang="hr-HR" sz="2400" dirty="0" smtClean="0">
              <a:latin typeface="Arial" pitchFamily="34" charset="0"/>
              <a:cs typeface="Arial" pitchFamily="34" charset="0"/>
            </a:endParaRPr>
          </a:p>
          <a:p>
            <a:r>
              <a:rPr lang="hr-HR" sz="2400" dirty="0" smtClean="0">
                <a:latin typeface="Arial" pitchFamily="34" charset="0"/>
                <a:cs typeface="Arial" pitchFamily="34" charset="0"/>
              </a:rPr>
              <a:t>Daljnja istraživanja</a:t>
            </a:r>
            <a:endParaRPr lang="hr-H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76672"/>
            <a:ext cx="8229600" cy="1368152"/>
          </a:xfrm>
        </p:spPr>
        <p:txBody>
          <a:bodyPr>
            <a:normAutofit/>
          </a:bodyPr>
          <a:lstStyle/>
          <a:p>
            <a:pPr algn="ctr"/>
            <a:r>
              <a:rPr lang="hr-HR" sz="2400" b="1" dirty="0" smtClean="0">
                <a:latin typeface="Arial" panose="020B0604020202020204" pitchFamily="34" charset="0"/>
                <a:cs typeface="Arial" panose="020B0604020202020204" pitchFamily="34" charset="0"/>
              </a:rPr>
              <a:t>MEĐUNARODNI DAN OBITELJI: OBITELJI, ZDRAV ŽIVOT I ODRŽIVA BUDUĆNOST</a:t>
            </a:r>
            <a:r>
              <a:rPr lang="hr-HR" sz="2400" dirty="0">
                <a:latin typeface="Arial" panose="020B0604020202020204" pitchFamily="34" charset="0"/>
                <a:cs typeface="Arial" panose="020B0604020202020204" pitchFamily="34" charset="0"/>
              </a:rPr>
              <a:t/>
            </a:r>
            <a:br>
              <a:rPr lang="hr-HR" sz="2400" dirty="0">
                <a:latin typeface="Arial" panose="020B0604020202020204" pitchFamily="34" charset="0"/>
                <a:cs typeface="Arial" panose="020B0604020202020204" pitchFamily="34" charset="0"/>
              </a:rPr>
            </a:br>
            <a:endParaRPr lang="hr-HR" sz="2400" b="1" dirty="0"/>
          </a:p>
        </p:txBody>
      </p:sp>
      <p:sp>
        <p:nvSpPr>
          <p:cNvPr id="3" name="Rezervirano mjesto sadržaja 2"/>
          <p:cNvSpPr>
            <a:spLocks noGrp="1"/>
          </p:cNvSpPr>
          <p:nvPr>
            <p:ph idx="1"/>
          </p:nvPr>
        </p:nvSpPr>
        <p:spPr>
          <a:xfrm>
            <a:off x="457200" y="1556792"/>
            <a:ext cx="8229600" cy="4968552"/>
          </a:xfrm>
        </p:spPr>
        <p:txBody>
          <a:bodyPr>
            <a:normAutofit fontScale="92500" lnSpcReduction="10000"/>
          </a:bodyPr>
          <a:lstStyle/>
          <a:p>
            <a:pPr algn="just"/>
            <a:r>
              <a:rPr lang="hr-HR" sz="1900" dirty="0" smtClean="0">
                <a:latin typeface="Arial" panose="020B0604020202020204" pitchFamily="34" charset="0"/>
                <a:cs typeface="Arial" panose="020B0604020202020204" pitchFamily="34" charset="0"/>
              </a:rPr>
              <a:t>Patronažna djelatnost - zdravstvena </a:t>
            </a:r>
            <a:r>
              <a:rPr lang="hr-HR" sz="1900" dirty="0">
                <a:latin typeface="Arial" panose="020B0604020202020204" pitchFamily="34" charset="0"/>
                <a:cs typeface="Arial" panose="020B0604020202020204" pitchFamily="34" charset="0"/>
              </a:rPr>
              <a:t>i edukativna djelatnost medicinskih sestara koja se odvija u </a:t>
            </a:r>
            <a:r>
              <a:rPr lang="hr-HR" sz="1900" b="1" dirty="0">
                <a:latin typeface="Arial" panose="020B0604020202020204" pitchFamily="34" charset="0"/>
                <a:cs typeface="Arial" panose="020B0604020202020204" pitchFamily="34" charset="0"/>
              </a:rPr>
              <a:t>obitelji </a:t>
            </a:r>
            <a:r>
              <a:rPr lang="hr-HR" sz="1900" dirty="0">
                <a:latin typeface="Arial" panose="020B0604020202020204" pitchFamily="34" charset="0"/>
                <a:cs typeface="Arial" panose="020B0604020202020204" pitchFamily="34" charset="0"/>
              </a:rPr>
              <a:t>i zajednici u okviru primarne zdravstvene </a:t>
            </a:r>
            <a:r>
              <a:rPr lang="hr-HR" sz="1900" dirty="0" smtClean="0">
                <a:latin typeface="Arial" panose="020B0604020202020204" pitchFamily="34" charset="0"/>
                <a:cs typeface="Arial" panose="020B0604020202020204" pitchFamily="34" charset="0"/>
              </a:rPr>
              <a:t>zaštite</a:t>
            </a:r>
          </a:p>
          <a:p>
            <a:pPr algn="just"/>
            <a:endParaRPr lang="hr-HR" sz="2400" dirty="0">
              <a:latin typeface="Arial" panose="020B0604020202020204" pitchFamily="34" charset="0"/>
              <a:cs typeface="Arial" panose="020B0604020202020204" pitchFamily="34" charset="0"/>
            </a:endParaRPr>
          </a:p>
          <a:p>
            <a:pPr algn="just"/>
            <a:endParaRPr lang="hr-HR" sz="2400" dirty="0" smtClean="0">
              <a:latin typeface="Arial" panose="020B0604020202020204" pitchFamily="34" charset="0"/>
              <a:cs typeface="Arial" panose="020B0604020202020204" pitchFamily="34" charset="0"/>
            </a:endParaRPr>
          </a:p>
          <a:p>
            <a:pPr algn="just"/>
            <a:endParaRPr lang="hr-HR" sz="2400" dirty="0">
              <a:latin typeface="Arial" panose="020B0604020202020204" pitchFamily="34" charset="0"/>
              <a:cs typeface="Arial" panose="020B0604020202020204" pitchFamily="34" charset="0"/>
            </a:endParaRPr>
          </a:p>
          <a:p>
            <a:pPr algn="just"/>
            <a:endParaRPr lang="hr-HR" sz="2400" dirty="0" smtClean="0">
              <a:latin typeface="Arial" panose="020B0604020202020204" pitchFamily="34" charset="0"/>
              <a:cs typeface="Arial" panose="020B0604020202020204" pitchFamily="34" charset="0"/>
            </a:endParaRPr>
          </a:p>
          <a:p>
            <a:pPr algn="just"/>
            <a:endParaRPr lang="hr-HR" sz="2400" dirty="0">
              <a:latin typeface="Arial" panose="020B0604020202020204" pitchFamily="34" charset="0"/>
              <a:cs typeface="Arial" panose="020B0604020202020204" pitchFamily="34" charset="0"/>
            </a:endParaRPr>
          </a:p>
          <a:p>
            <a:pPr algn="just"/>
            <a:endParaRPr lang="hr-HR" sz="2400" dirty="0" smtClean="0">
              <a:latin typeface="Arial" panose="020B0604020202020204" pitchFamily="34" charset="0"/>
              <a:cs typeface="Arial" panose="020B0604020202020204" pitchFamily="34" charset="0"/>
            </a:endParaRPr>
          </a:p>
          <a:p>
            <a:pPr algn="just"/>
            <a:endParaRPr lang="hr-HR" sz="2400" dirty="0">
              <a:latin typeface="Arial" panose="020B0604020202020204" pitchFamily="34" charset="0"/>
              <a:cs typeface="Arial" panose="020B0604020202020204" pitchFamily="34" charset="0"/>
            </a:endParaRPr>
          </a:p>
          <a:p>
            <a:pPr algn="just"/>
            <a:endParaRPr lang="hr-HR" sz="2400" dirty="0" smtClean="0">
              <a:latin typeface="Arial" panose="020B0604020202020204" pitchFamily="34" charset="0"/>
              <a:cs typeface="Arial" panose="020B0604020202020204" pitchFamily="34" charset="0"/>
            </a:endParaRPr>
          </a:p>
          <a:p>
            <a:pPr algn="just"/>
            <a:endParaRPr lang="hr-HR" sz="2400" dirty="0">
              <a:latin typeface="Arial" panose="020B0604020202020204" pitchFamily="34" charset="0"/>
              <a:cs typeface="Arial" panose="020B0604020202020204" pitchFamily="34" charset="0"/>
            </a:endParaRPr>
          </a:p>
          <a:p>
            <a:pPr marL="0" indent="0" algn="ctr">
              <a:buNone/>
            </a:pPr>
            <a:r>
              <a:rPr lang="hr-HR" sz="1200" dirty="0">
                <a:latin typeface="Arial" pitchFamily="34" charset="0"/>
                <a:cs typeface="Arial" pitchFamily="34" charset="0"/>
              </a:rPr>
              <a:t>Chicago: Medicinska sestra u zajednici razgovara s majkama dojenčadi 1911. godine</a:t>
            </a:r>
          </a:p>
          <a:p>
            <a:pPr marL="0" indent="0" algn="ctr">
              <a:buNone/>
            </a:pPr>
            <a:endParaRPr lang="hr-HR" sz="1200" dirty="0">
              <a:latin typeface="Arial" pitchFamily="34" charset="0"/>
              <a:cs typeface="Arial" pitchFamily="34" charset="0"/>
            </a:endParaRPr>
          </a:p>
          <a:p>
            <a:pPr marL="0" lvl="0" indent="0" algn="ctr">
              <a:buNone/>
            </a:pPr>
            <a:r>
              <a:rPr lang="hr-HR" sz="1200" dirty="0">
                <a:latin typeface="Arial" pitchFamily="34" charset="0"/>
                <a:cs typeface="Arial" pitchFamily="34" charset="0"/>
              </a:rPr>
              <a:t>Izvor: </a:t>
            </a:r>
            <a:r>
              <a:rPr lang="hr-HR" sz="1200" dirty="0" err="1">
                <a:latin typeface="Arial" pitchFamily="34" charset="0"/>
                <a:cs typeface="Arial" pitchFamily="34" charset="0"/>
              </a:rPr>
              <a:t>Wolf</a:t>
            </a:r>
            <a:r>
              <a:rPr lang="hr-HR" sz="1200" dirty="0">
                <a:latin typeface="Arial" pitchFamily="34" charset="0"/>
                <a:cs typeface="Arial" pitchFamily="34" charset="0"/>
              </a:rPr>
              <a:t> J. H. </a:t>
            </a:r>
            <a:r>
              <a:rPr lang="hr-HR" sz="1200" dirty="0" err="1">
                <a:latin typeface="Arial" pitchFamily="34" charset="0"/>
                <a:cs typeface="Arial" pitchFamily="34" charset="0"/>
              </a:rPr>
              <a:t>Low</a:t>
            </a:r>
            <a:r>
              <a:rPr lang="hr-HR" sz="1200" dirty="0">
                <a:latin typeface="Arial" pitchFamily="34" charset="0"/>
                <a:cs typeface="Arial" pitchFamily="34" charset="0"/>
              </a:rPr>
              <a:t> </a:t>
            </a:r>
            <a:r>
              <a:rPr lang="hr-HR" sz="1200" dirty="0" err="1">
                <a:latin typeface="Arial" pitchFamily="34" charset="0"/>
                <a:cs typeface="Arial" pitchFamily="34" charset="0"/>
              </a:rPr>
              <a:t>Breastfeeding</a:t>
            </a:r>
            <a:r>
              <a:rPr lang="hr-HR" sz="1200" dirty="0">
                <a:latin typeface="Arial" pitchFamily="34" charset="0"/>
                <a:cs typeface="Arial" pitchFamily="34" charset="0"/>
              </a:rPr>
              <a:t> </a:t>
            </a:r>
            <a:r>
              <a:rPr lang="hr-HR" sz="1200" dirty="0" err="1">
                <a:latin typeface="Arial" pitchFamily="34" charset="0"/>
                <a:cs typeface="Arial" pitchFamily="34" charset="0"/>
              </a:rPr>
              <a:t>Rates</a:t>
            </a:r>
            <a:r>
              <a:rPr lang="hr-HR" sz="1200" dirty="0">
                <a:latin typeface="Arial" pitchFamily="34" charset="0"/>
                <a:cs typeface="Arial" pitchFamily="34" charset="0"/>
              </a:rPr>
              <a:t> </a:t>
            </a:r>
            <a:r>
              <a:rPr lang="hr-HR" sz="1200" dirty="0" err="1">
                <a:latin typeface="Arial" pitchFamily="34" charset="0"/>
                <a:cs typeface="Arial" pitchFamily="34" charset="0"/>
              </a:rPr>
              <a:t>and</a:t>
            </a:r>
            <a:r>
              <a:rPr lang="hr-HR" sz="1200" dirty="0">
                <a:latin typeface="Arial" pitchFamily="34" charset="0"/>
                <a:cs typeface="Arial" pitchFamily="34" charset="0"/>
              </a:rPr>
              <a:t> </a:t>
            </a:r>
            <a:r>
              <a:rPr lang="hr-HR" sz="1200" dirty="0" err="1">
                <a:latin typeface="Arial" pitchFamily="34" charset="0"/>
                <a:cs typeface="Arial" pitchFamily="34" charset="0"/>
              </a:rPr>
              <a:t>Public</a:t>
            </a:r>
            <a:r>
              <a:rPr lang="hr-HR" sz="1200" dirty="0">
                <a:latin typeface="Arial" pitchFamily="34" charset="0"/>
                <a:cs typeface="Arial" pitchFamily="34" charset="0"/>
              </a:rPr>
              <a:t> Health </a:t>
            </a:r>
            <a:r>
              <a:rPr lang="hr-HR" sz="1200" dirty="0" err="1">
                <a:latin typeface="Arial" pitchFamily="34" charset="0"/>
                <a:cs typeface="Arial" pitchFamily="34" charset="0"/>
              </a:rPr>
              <a:t>in</a:t>
            </a:r>
            <a:r>
              <a:rPr lang="hr-HR" sz="1200" dirty="0">
                <a:latin typeface="Arial" pitchFamily="34" charset="0"/>
                <a:cs typeface="Arial" pitchFamily="34" charset="0"/>
              </a:rPr>
              <a:t> </a:t>
            </a:r>
            <a:r>
              <a:rPr lang="hr-HR" sz="1200" dirty="0" err="1">
                <a:latin typeface="Arial" pitchFamily="34" charset="0"/>
                <a:cs typeface="Arial" pitchFamily="34" charset="0"/>
              </a:rPr>
              <a:t>the</a:t>
            </a:r>
            <a:r>
              <a:rPr lang="hr-HR" sz="1200" dirty="0">
                <a:latin typeface="Arial" pitchFamily="34" charset="0"/>
                <a:cs typeface="Arial" pitchFamily="34" charset="0"/>
              </a:rPr>
              <a:t> United </a:t>
            </a:r>
            <a:r>
              <a:rPr lang="hr-HR" sz="1200" dirty="0" err="1">
                <a:latin typeface="Arial" pitchFamily="34" charset="0"/>
                <a:cs typeface="Arial" pitchFamily="34" charset="0"/>
              </a:rPr>
              <a:t>States</a:t>
            </a:r>
            <a:r>
              <a:rPr lang="hr-HR" sz="1200" dirty="0">
                <a:latin typeface="Arial" pitchFamily="34" charset="0"/>
                <a:cs typeface="Arial" pitchFamily="34" charset="0"/>
              </a:rPr>
              <a:t>. Am J </a:t>
            </a:r>
            <a:r>
              <a:rPr lang="hr-HR" sz="1200" dirty="0" err="1">
                <a:latin typeface="Arial" pitchFamily="34" charset="0"/>
                <a:cs typeface="Arial" pitchFamily="34" charset="0"/>
              </a:rPr>
              <a:t>Public</a:t>
            </a:r>
            <a:r>
              <a:rPr lang="hr-HR" sz="1200" dirty="0">
                <a:latin typeface="Arial" pitchFamily="34" charset="0"/>
                <a:cs typeface="Arial" pitchFamily="34" charset="0"/>
              </a:rPr>
              <a:t> Health 2003; 93 (12):2000–2010</a:t>
            </a:r>
            <a:endParaRPr lang="hr-HR" sz="1200" dirty="0" smtClean="0">
              <a:latin typeface="Arial" panose="020B0604020202020204" pitchFamily="34" charset="0"/>
              <a:cs typeface="Arial" panose="020B0604020202020204" pitchFamily="34" charset="0"/>
            </a:endParaRPr>
          </a:p>
          <a:p>
            <a:pPr algn="just"/>
            <a:endParaRPr lang="hr-HR" sz="2400" dirty="0" smtClean="0">
              <a:latin typeface="Arial" panose="020B0604020202020204" pitchFamily="34" charset="0"/>
              <a:cs typeface="Arial" panose="020B0604020202020204" pitchFamily="34" charset="0"/>
            </a:endParaRPr>
          </a:p>
          <a:p>
            <a:pPr algn="just"/>
            <a:endParaRPr lang="hr-HR" sz="2400" dirty="0" smtClean="0">
              <a:latin typeface="Arial" panose="020B0604020202020204" pitchFamily="34" charset="0"/>
              <a:cs typeface="Arial" panose="020B0604020202020204" pitchFamily="34" charset="0"/>
            </a:endParaRPr>
          </a:p>
          <a:p>
            <a:endParaRPr lang="hr-HR" sz="2400" dirty="0">
              <a:latin typeface="Arial" panose="020B0604020202020204" pitchFamily="34" charset="0"/>
              <a:cs typeface="Arial" panose="020B0604020202020204" pitchFamily="34" charset="0"/>
            </a:endParaRPr>
          </a:p>
        </p:txBody>
      </p:sp>
      <p:pic>
        <p:nvPicPr>
          <p:cNvPr id="4" name="Picture 2" descr="C:\Users\kazimir.sviben\Desktop\mothers-on-st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9509" y="2492896"/>
            <a:ext cx="3960440" cy="289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44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Glavma sestra\Desktop\slike\GPD Konjščina\kalendar MA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020" y="5139479"/>
            <a:ext cx="846853" cy="153973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E:\slike- grupe za potporu dojejna\PB2598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25347"/>
            <a:ext cx="2122565" cy="159192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E:\slike- grupe za potporu dojejna\IMG_04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14980"/>
            <a:ext cx="2123728" cy="15927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slike- grupe za potporu dojejna\IMG_02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8796" y="3669370"/>
            <a:ext cx="2173679" cy="16302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slike- grupe za potporu dojejna\0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014" y="2079469"/>
            <a:ext cx="2736304" cy="15391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like- grupe za potporu dojejna\1926718_10205071782933582_1683523333510501147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1202697"/>
            <a:ext cx="2232248" cy="1255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04664"/>
            <a:ext cx="8229600" cy="1080119"/>
          </a:xfrm>
        </p:spPr>
        <p:txBody>
          <a:bodyPr>
            <a:normAutofit fontScale="90000"/>
          </a:bodyPr>
          <a:lstStyle/>
          <a:p>
            <a:pPr algn="ctr"/>
            <a:r>
              <a:rPr lang="hr-HR" sz="2400" b="1" dirty="0" smtClean="0">
                <a:latin typeface="Arial" pitchFamily="34" charset="0"/>
                <a:cs typeface="Arial" pitchFamily="34" charset="0"/>
              </a:rPr>
              <a:t>DOJENJE – PRIORITET JAVNOG ZDRAVSTVA</a:t>
            </a:r>
            <a:br>
              <a:rPr lang="hr-HR" sz="2400" b="1" dirty="0" smtClean="0">
                <a:latin typeface="Arial" pitchFamily="34" charset="0"/>
                <a:cs typeface="Arial" pitchFamily="34" charset="0"/>
              </a:rPr>
            </a:br>
            <a:r>
              <a:rPr lang="hr-HR" sz="2400" b="1" dirty="0" smtClean="0">
                <a:latin typeface="Arial" pitchFamily="34" charset="0"/>
                <a:cs typeface="Arial" pitchFamily="34" charset="0"/>
              </a:rPr>
              <a:t/>
            </a:r>
            <a:br>
              <a:rPr lang="hr-HR" sz="2400" b="1" dirty="0" smtClean="0">
                <a:latin typeface="Arial" pitchFamily="34" charset="0"/>
                <a:cs typeface="Arial" pitchFamily="34" charset="0"/>
              </a:rPr>
            </a:br>
            <a:endParaRPr lang="hr-HR" sz="2400" b="1" dirty="0">
              <a:latin typeface="Arial" pitchFamily="34" charset="0"/>
              <a:cs typeface="Arial" pitchFamily="34" charset="0"/>
            </a:endParaRPr>
          </a:p>
        </p:txBody>
      </p:sp>
      <p:pic>
        <p:nvPicPr>
          <p:cNvPr id="5" name="Picture 4" descr="Picture 376.jpg"/>
          <p:cNvPicPr/>
          <p:nvPr/>
        </p:nvPicPr>
        <p:blipFill>
          <a:blip r:embed="rId8" cstate="print"/>
          <a:stretch>
            <a:fillRect/>
          </a:stretch>
        </p:blipFill>
        <p:spPr>
          <a:xfrm>
            <a:off x="2115412" y="908720"/>
            <a:ext cx="1935342" cy="1152128"/>
          </a:xfrm>
          <a:prstGeom prst="rect">
            <a:avLst/>
          </a:prstGeom>
        </p:spPr>
      </p:pic>
      <p:pic>
        <p:nvPicPr>
          <p:cNvPr id="1026" name="Picture 2" descr="E:\slike- grupe za potporu dojejna\006 (4).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1052736"/>
            <a:ext cx="172819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slike- grupe za potporu dojejna\10385367_10205071787213689_5714896235082850018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58666" y="2473577"/>
            <a:ext cx="2322004" cy="13061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like- grupe za potporu dojejna\12190811_1010630465655683_4760975956091169962_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35943" y="2132856"/>
            <a:ext cx="2736304" cy="153917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E:\slike- grupe za potporu dojejna\12316493_1022341504484579_7035774424360981654_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14139" y="3683494"/>
            <a:ext cx="1129866" cy="2054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slike- grupe za potporu dojejna\DSC_005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014" y="3713179"/>
            <a:ext cx="2123728" cy="119459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slike- grupe za potporu dojejna\DSC_031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43145" y="933061"/>
            <a:ext cx="1691680" cy="11277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slike- grupe za potporu dojejna\SHL 2014-6-4 PODRŠKA DOJENJU 01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62056" y="4993451"/>
            <a:ext cx="2084077" cy="148868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Glavma sestra\Desktop\slike\gpd lipići\20151210_114749.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9742" y="5122426"/>
            <a:ext cx="1979712" cy="111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88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normAutofit/>
          </a:bodyPr>
          <a:lstStyle/>
          <a:p>
            <a:pPr algn="ctr"/>
            <a:r>
              <a:rPr lang="hr-HR" sz="2400" b="1" dirty="0" smtClean="0">
                <a:latin typeface="Arial" pitchFamily="34" charset="0"/>
                <a:cs typeface="Arial" pitchFamily="34" charset="0"/>
              </a:rPr>
              <a:t>DOJENJE- </a:t>
            </a:r>
            <a:br>
              <a:rPr lang="hr-HR" sz="2400" b="1" dirty="0" smtClean="0">
                <a:latin typeface="Arial" pitchFamily="34" charset="0"/>
                <a:cs typeface="Arial" pitchFamily="34" charset="0"/>
              </a:rPr>
            </a:br>
            <a:r>
              <a:rPr lang="hr-HR" sz="2400" b="1" dirty="0" smtClean="0">
                <a:latin typeface="Arial" pitchFamily="34" charset="0"/>
                <a:cs typeface="Arial" pitchFamily="34" charset="0"/>
              </a:rPr>
              <a:t>STANDARD PREHRANE DOJENČADI I MALE DJECE</a:t>
            </a:r>
            <a:endParaRPr lang="hr-HR" sz="2400"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endParaRPr lang="hr-HR" sz="1200" dirty="0" smtClean="0">
              <a:latin typeface="Arial" pitchFamily="34" charset="0"/>
              <a:cs typeface="Arial" pitchFamily="34" charset="0"/>
            </a:endParaRPr>
          </a:p>
          <a:p>
            <a:pPr algn="ctr"/>
            <a:r>
              <a:rPr lang="hr-HR" sz="1800" dirty="0">
                <a:latin typeface="Arial" panose="020B0604020202020204" pitchFamily="34" charset="0"/>
                <a:cs typeface="Arial" panose="020B0604020202020204" pitchFamily="34" charset="0"/>
              </a:rPr>
              <a:t>Kad bi se pojavilo novo cjepivo koje može spriječiti smrt milijuna ili više djece godišnje, koje je uz to jeftino, sigurno, koje se uzima oralno te ne zahtijeva "hladni lanac" (u </a:t>
            </a:r>
            <a:r>
              <a:rPr lang="hr-HR" sz="1800" dirty="0" smtClean="0">
                <a:latin typeface="Arial" panose="020B0604020202020204" pitchFamily="34" charset="0"/>
                <a:cs typeface="Arial" panose="020B0604020202020204" pitchFamily="34" charset="0"/>
              </a:rPr>
              <a:t>transportu) </a:t>
            </a:r>
            <a:r>
              <a:rPr lang="hr-HR" sz="1800" dirty="0">
                <a:latin typeface="Arial" panose="020B0604020202020204" pitchFamily="34" charset="0"/>
                <a:cs typeface="Arial" panose="020B0604020202020204" pitchFamily="34" charset="0"/>
              </a:rPr>
              <a:t>ono bi postalo trenutni imperativ javnog zdravstva</a:t>
            </a:r>
            <a:r>
              <a:rPr lang="hr-HR" sz="1800" dirty="0" smtClean="0">
                <a:latin typeface="Arial" panose="020B0604020202020204" pitchFamily="34" charset="0"/>
                <a:cs typeface="Arial" panose="020B0604020202020204" pitchFamily="34" charset="0"/>
              </a:rPr>
              <a:t>.</a:t>
            </a:r>
          </a:p>
          <a:p>
            <a:pPr marL="0" indent="0" algn="ctr">
              <a:buNone/>
            </a:pPr>
            <a:r>
              <a:rPr lang="hr-HR" sz="1400" dirty="0">
                <a:latin typeface="Arial" panose="020B0604020202020204" pitchFamily="34" charset="0"/>
                <a:cs typeface="Arial" panose="020B0604020202020204" pitchFamily="34" charset="0"/>
              </a:rPr>
              <a:t>A </a:t>
            </a:r>
            <a:r>
              <a:rPr lang="hr-HR" sz="1400" dirty="0" err="1">
                <a:latin typeface="Arial" panose="020B0604020202020204" pitchFamily="34" charset="0"/>
                <a:cs typeface="Arial" panose="020B0604020202020204" pitchFamily="34" charset="0"/>
              </a:rPr>
              <a:t>warm</a:t>
            </a:r>
            <a:r>
              <a:rPr lang="hr-HR" sz="1400" dirty="0">
                <a:latin typeface="Arial" panose="020B0604020202020204" pitchFamily="34" charset="0"/>
                <a:cs typeface="Arial" panose="020B0604020202020204" pitchFamily="34" charset="0"/>
              </a:rPr>
              <a:t> </a:t>
            </a:r>
            <a:r>
              <a:rPr lang="hr-HR" sz="1400" dirty="0" err="1">
                <a:latin typeface="Arial" panose="020B0604020202020204" pitchFamily="34" charset="0"/>
                <a:cs typeface="Arial" panose="020B0604020202020204" pitchFamily="34" charset="0"/>
              </a:rPr>
              <a:t>chain</a:t>
            </a:r>
            <a:r>
              <a:rPr lang="hr-HR" sz="1400" dirty="0">
                <a:latin typeface="Arial" panose="020B0604020202020204" pitchFamily="34" charset="0"/>
                <a:cs typeface="Arial" panose="020B0604020202020204" pitchFamily="34" charset="0"/>
              </a:rPr>
              <a:t> for </a:t>
            </a:r>
            <a:r>
              <a:rPr lang="hr-HR" sz="1400" dirty="0" err="1">
                <a:latin typeface="Arial" panose="020B0604020202020204" pitchFamily="34" charset="0"/>
                <a:cs typeface="Arial" panose="020B0604020202020204" pitchFamily="34" charset="0"/>
              </a:rPr>
              <a:t>breastfeeding</a:t>
            </a:r>
            <a:r>
              <a:rPr lang="hr-HR" sz="1400" dirty="0">
                <a:latin typeface="Arial" panose="020B0604020202020204" pitchFamily="34" charset="0"/>
                <a:cs typeface="Arial" panose="020B0604020202020204" pitchFamily="34" charset="0"/>
              </a:rPr>
              <a:t>. </a:t>
            </a:r>
            <a:r>
              <a:rPr lang="hr-HR" sz="1400" dirty="0" err="1">
                <a:latin typeface="Arial" panose="020B0604020202020204" pitchFamily="34" charset="0"/>
                <a:cs typeface="Arial" panose="020B0604020202020204" pitchFamily="34" charset="0"/>
              </a:rPr>
              <a:t>Lancet</a:t>
            </a:r>
            <a:r>
              <a:rPr lang="hr-HR" sz="1400" dirty="0">
                <a:latin typeface="Arial" panose="020B0604020202020204" pitchFamily="34" charset="0"/>
                <a:cs typeface="Arial" panose="020B0604020202020204" pitchFamily="34" charset="0"/>
              </a:rPr>
              <a:t> 1994;344:1239-41</a:t>
            </a:r>
          </a:p>
          <a:p>
            <a:pPr marL="0" indent="0">
              <a:buNone/>
            </a:pPr>
            <a:endParaRPr lang="hr-HR" sz="1800" dirty="0" smtClean="0">
              <a:latin typeface="Arial" pitchFamily="34" charset="0"/>
              <a:cs typeface="Arial" pitchFamily="34" charset="0"/>
            </a:endParaRPr>
          </a:p>
          <a:p>
            <a:r>
              <a:rPr lang="hr-HR" sz="1800" dirty="0" smtClean="0">
                <a:latin typeface="Arial" pitchFamily="34" charset="0"/>
                <a:cs typeface="Arial" pitchFamily="34" charset="0"/>
              </a:rPr>
              <a:t>Procjena SZO-a - prevencija 1,4 milijuna smrtnih slučajeva</a:t>
            </a:r>
          </a:p>
          <a:p>
            <a:endParaRPr lang="hr-HR" sz="1800" dirty="0" smtClean="0">
              <a:latin typeface="Arial" pitchFamily="34" charset="0"/>
              <a:cs typeface="Arial" pitchFamily="34" charset="0"/>
            </a:endParaRPr>
          </a:p>
          <a:p>
            <a:r>
              <a:rPr lang="hr-HR" sz="1800" dirty="0" smtClean="0">
                <a:latin typeface="Arial" pitchFamily="34" charset="0"/>
                <a:cs typeface="Arial" pitchFamily="34" charset="0"/>
              </a:rPr>
              <a:t>Unutar prvog sata po porodu - prevencija 22% iznenadnih smrti u dojenčadi</a:t>
            </a:r>
          </a:p>
          <a:p>
            <a:endParaRPr lang="hr-HR" sz="1800" dirty="0" smtClean="0">
              <a:latin typeface="Arial" pitchFamily="34" charset="0"/>
              <a:cs typeface="Arial" pitchFamily="34" charset="0"/>
            </a:endParaRPr>
          </a:p>
          <a:p>
            <a:r>
              <a:rPr lang="hr-HR" sz="1800" dirty="0" smtClean="0">
                <a:latin typeface="Arial" pitchFamily="34" charset="0"/>
                <a:cs typeface="Arial" pitchFamily="34" charset="0"/>
              </a:rPr>
              <a:t>Osamdesetih godina 20. stoljeća - 1,5 milijuna dojenčadi umrlo kao posljedica nedojenja</a:t>
            </a:r>
          </a:p>
          <a:p>
            <a:endParaRPr lang="hr-HR" sz="1800" dirty="0" smtClean="0">
              <a:latin typeface="Arial" pitchFamily="34" charset="0"/>
              <a:cs typeface="Arial" pitchFamily="34" charset="0"/>
            </a:endParaRPr>
          </a:p>
          <a:p>
            <a:r>
              <a:rPr lang="hr-HR" sz="1800" dirty="0" smtClean="0">
                <a:latin typeface="Arial" pitchFamily="34" charset="0"/>
                <a:cs typeface="Arial" pitchFamily="34" charset="0"/>
              </a:rPr>
              <a:t>Smanjenje smrtnosti djece sa 13 milijuna na 8,8 milijuna prema UNICEF-u</a:t>
            </a:r>
            <a:endParaRPr lang="hr-HR" sz="1800" dirty="0">
              <a:latin typeface="Arial" pitchFamily="34" charset="0"/>
              <a:cs typeface="Arial" pitchFamily="34" charset="0"/>
            </a:endParaRPr>
          </a:p>
        </p:txBody>
      </p:sp>
    </p:spTree>
    <p:extLst>
      <p:ext uri="{BB962C8B-B14F-4D97-AF65-F5344CB8AC3E}">
        <p14:creationId xmlns:p14="http://schemas.microsoft.com/office/powerpoint/2010/main" val="3699371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04664"/>
            <a:ext cx="8229600" cy="648072"/>
          </a:xfrm>
        </p:spPr>
        <p:txBody>
          <a:bodyPr>
            <a:normAutofit/>
          </a:bodyPr>
          <a:lstStyle/>
          <a:p>
            <a:pPr algn="ctr"/>
            <a:r>
              <a:rPr lang="hr-HR" sz="2400" b="1" dirty="0" smtClean="0">
                <a:latin typeface="Arial" panose="020B0604020202020204" pitchFamily="34" charset="0"/>
                <a:cs typeface="Arial" panose="020B0604020202020204" pitchFamily="34" charset="0"/>
              </a:rPr>
              <a:t>ODRŽIVA BUDUĆNOST</a:t>
            </a:r>
            <a:endParaRPr lang="hr-HR" sz="2400" b="1"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a:xfrm>
            <a:off x="457200" y="1268760"/>
            <a:ext cx="8229600" cy="5055840"/>
          </a:xfrm>
        </p:spPr>
        <p:txBody>
          <a:bodyPr>
            <a:normAutofit/>
          </a:bodyPr>
          <a:lstStyle/>
          <a:p>
            <a:pPr algn="just"/>
            <a:r>
              <a:rPr lang="hr-HR" sz="2000" dirty="0">
                <a:latin typeface="Arial" panose="020B0604020202020204" pitchFamily="34" charset="0"/>
                <a:cs typeface="Arial" panose="020B0604020202020204" pitchFamily="34" charset="0"/>
              </a:rPr>
              <a:t>Održavanje ravnoteže </a:t>
            </a:r>
            <a:r>
              <a:rPr lang="hr-HR" sz="2000" dirty="0" smtClean="0">
                <a:latin typeface="Arial" panose="020B0604020202020204" pitchFamily="34" charset="0"/>
                <a:cs typeface="Arial" panose="020B0604020202020204" pitchFamily="34" charset="0"/>
              </a:rPr>
              <a:t>između </a:t>
            </a:r>
            <a:r>
              <a:rPr lang="hr-HR" sz="2000" dirty="0">
                <a:latin typeface="Arial" panose="020B0604020202020204" pitchFamily="34" charset="0"/>
                <a:cs typeface="Arial" panose="020B0604020202020204" pitchFamily="34" charset="0"/>
              </a:rPr>
              <a:t>ljudske potrebe za poboljšanjem kvalitete življenja i blagostanja s jedne strane te očuvanja prirodnih izvora i ekosustava, o kojima ovise buduće generacije. </a:t>
            </a:r>
            <a:r>
              <a:rPr lang="hr-HR" sz="1400" dirty="0" smtClean="0">
                <a:latin typeface="Arial" panose="020B0604020202020204" pitchFamily="34" charset="0"/>
                <a:cs typeface="Arial" panose="020B0604020202020204" pitchFamily="34" charset="0"/>
              </a:rPr>
              <a:t>(</a:t>
            </a:r>
            <a:r>
              <a:rPr lang="hr-HR" sz="1400" dirty="0" err="1" smtClean="0">
                <a:latin typeface="Arial" panose="020B0604020202020204" pitchFamily="34" charset="0"/>
                <a:cs typeface="Arial" panose="020B0604020202020204" pitchFamily="34" charset="0"/>
              </a:rPr>
              <a:t>The</a:t>
            </a:r>
            <a:r>
              <a:rPr lang="hr-HR" sz="1400" dirty="0" smtClean="0">
                <a:latin typeface="Arial" panose="020B0604020202020204" pitchFamily="34" charset="0"/>
                <a:cs typeface="Arial" panose="020B0604020202020204" pitchFamily="34" charset="0"/>
              </a:rPr>
              <a:t> </a:t>
            </a:r>
            <a:r>
              <a:rPr lang="hr-HR" sz="1400" dirty="0">
                <a:latin typeface="Arial" panose="020B0604020202020204" pitchFamily="34" charset="0"/>
                <a:cs typeface="Arial" panose="020B0604020202020204" pitchFamily="34" charset="0"/>
              </a:rPr>
              <a:t>Global </a:t>
            </a:r>
            <a:r>
              <a:rPr lang="hr-HR" sz="1400" dirty="0" err="1">
                <a:latin typeface="Arial" panose="020B0604020202020204" pitchFamily="34" charset="0"/>
                <a:cs typeface="Arial" panose="020B0604020202020204" pitchFamily="34" charset="0"/>
              </a:rPr>
              <a:t>Development</a:t>
            </a:r>
            <a:r>
              <a:rPr lang="hr-HR" sz="1400" dirty="0">
                <a:latin typeface="Arial" panose="020B0604020202020204" pitchFamily="34" charset="0"/>
                <a:cs typeface="Arial" panose="020B0604020202020204" pitchFamily="34" charset="0"/>
              </a:rPr>
              <a:t> </a:t>
            </a:r>
            <a:r>
              <a:rPr lang="hr-HR" sz="1400" dirty="0" err="1">
                <a:latin typeface="Arial" panose="020B0604020202020204" pitchFamily="34" charset="0"/>
                <a:cs typeface="Arial" panose="020B0604020202020204" pitchFamily="34" charset="0"/>
              </a:rPr>
              <a:t>Research</a:t>
            </a:r>
            <a:r>
              <a:rPr lang="hr-HR" sz="1400" dirty="0">
                <a:latin typeface="Arial" panose="020B0604020202020204" pitchFamily="34" charset="0"/>
                <a:cs typeface="Arial" panose="020B0604020202020204" pitchFamily="34" charset="0"/>
              </a:rPr>
              <a:t> </a:t>
            </a:r>
            <a:r>
              <a:rPr lang="hr-HR" sz="1400" dirty="0" err="1" smtClean="0">
                <a:latin typeface="Arial" panose="020B0604020202020204" pitchFamily="34" charset="0"/>
                <a:cs typeface="Arial" panose="020B0604020202020204" pitchFamily="34" charset="0"/>
              </a:rPr>
              <a:t>Center</a:t>
            </a:r>
            <a:r>
              <a:rPr lang="hr-HR" sz="1400" dirty="0" smtClean="0">
                <a:latin typeface="Arial" panose="020B0604020202020204" pitchFamily="34" charset="0"/>
                <a:cs typeface="Arial" panose="020B0604020202020204" pitchFamily="34" charset="0"/>
              </a:rPr>
              <a:t>)</a:t>
            </a:r>
          </a:p>
          <a:p>
            <a:pPr algn="just"/>
            <a:endParaRPr lang="hr-HR" sz="2000" dirty="0">
              <a:latin typeface="Arial" panose="020B0604020202020204" pitchFamily="34" charset="0"/>
              <a:cs typeface="Arial" panose="020B0604020202020204" pitchFamily="34" charset="0"/>
            </a:endParaRPr>
          </a:p>
          <a:p>
            <a:pPr marL="0" lvl="0" indent="0" algn="just">
              <a:buNone/>
            </a:pPr>
            <a:endParaRPr lang="hr-HR" sz="1100" dirty="0" smtClean="0">
              <a:latin typeface="Arial" panose="020B0604020202020204" pitchFamily="34" charset="0"/>
              <a:cs typeface="Arial" panose="020B0604020202020204" pitchFamily="34" charset="0"/>
            </a:endParaRPr>
          </a:p>
          <a:p>
            <a:pPr marL="0" lvl="0" indent="0" algn="just">
              <a:buNone/>
            </a:pPr>
            <a:endParaRPr lang="hr-HR" sz="1100" dirty="0">
              <a:latin typeface="Arial" panose="020B0604020202020204" pitchFamily="34" charset="0"/>
              <a:cs typeface="Arial" panose="020B0604020202020204" pitchFamily="34" charset="0"/>
            </a:endParaRPr>
          </a:p>
          <a:p>
            <a:pPr marL="0" lvl="0" indent="0" algn="just">
              <a:buNone/>
            </a:pPr>
            <a:endParaRPr lang="hr-HR" sz="1100" dirty="0" smtClean="0">
              <a:latin typeface="Arial" panose="020B0604020202020204" pitchFamily="34" charset="0"/>
              <a:cs typeface="Arial" panose="020B0604020202020204" pitchFamily="34" charset="0"/>
            </a:endParaRPr>
          </a:p>
          <a:p>
            <a:pPr marL="0" lvl="0" indent="0" algn="just">
              <a:buNone/>
            </a:pPr>
            <a:endParaRPr lang="hr-HR" sz="1100" dirty="0">
              <a:latin typeface="Arial" panose="020B0604020202020204" pitchFamily="34" charset="0"/>
              <a:cs typeface="Arial" panose="020B0604020202020204" pitchFamily="34" charset="0"/>
            </a:endParaRPr>
          </a:p>
          <a:p>
            <a:pPr marL="0" lvl="0" indent="0" algn="just">
              <a:buNone/>
            </a:pPr>
            <a:endParaRPr lang="hr-HR" sz="1100" dirty="0" smtClean="0">
              <a:latin typeface="Arial" panose="020B0604020202020204" pitchFamily="34" charset="0"/>
              <a:cs typeface="Arial" panose="020B0604020202020204" pitchFamily="34" charset="0"/>
            </a:endParaRPr>
          </a:p>
          <a:p>
            <a:pPr marL="0" lvl="0" indent="0" algn="just">
              <a:buNone/>
            </a:pPr>
            <a:endParaRPr lang="hr-HR" sz="1100" dirty="0">
              <a:latin typeface="Arial" panose="020B0604020202020204" pitchFamily="34" charset="0"/>
              <a:cs typeface="Arial" panose="020B0604020202020204" pitchFamily="34" charset="0"/>
            </a:endParaRPr>
          </a:p>
          <a:p>
            <a:pPr marL="0" lvl="0" indent="0" algn="just">
              <a:buNone/>
            </a:pPr>
            <a:endParaRPr lang="hr-HR" sz="1100" dirty="0" smtClean="0">
              <a:latin typeface="Arial" panose="020B0604020202020204" pitchFamily="34" charset="0"/>
              <a:cs typeface="Arial" panose="020B0604020202020204" pitchFamily="34" charset="0"/>
            </a:endParaRPr>
          </a:p>
          <a:p>
            <a:pPr marL="0" lvl="0" indent="0" algn="just">
              <a:buNone/>
            </a:pPr>
            <a:endParaRPr lang="hr-HR" sz="1100" dirty="0">
              <a:latin typeface="Arial" panose="020B0604020202020204" pitchFamily="34" charset="0"/>
              <a:cs typeface="Arial" panose="020B0604020202020204" pitchFamily="34" charset="0"/>
            </a:endParaRPr>
          </a:p>
          <a:p>
            <a:pPr marL="0" lvl="0" indent="0" algn="just">
              <a:buNone/>
            </a:pPr>
            <a:endParaRPr lang="hr-HR" sz="1100" dirty="0" smtClean="0">
              <a:latin typeface="Arial" panose="020B0604020202020204" pitchFamily="34" charset="0"/>
              <a:cs typeface="Arial" panose="020B0604020202020204" pitchFamily="34" charset="0"/>
            </a:endParaRPr>
          </a:p>
          <a:p>
            <a:pPr marL="0" lvl="0" indent="0" algn="just">
              <a:buNone/>
            </a:pPr>
            <a:endParaRPr lang="hr-HR" sz="1100" dirty="0">
              <a:latin typeface="Arial" panose="020B0604020202020204" pitchFamily="34" charset="0"/>
              <a:cs typeface="Arial" panose="020B0604020202020204" pitchFamily="34" charset="0"/>
            </a:endParaRPr>
          </a:p>
          <a:p>
            <a:pPr marL="0" lvl="0" indent="0" algn="just">
              <a:buNone/>
            </a:pPr>
            <a:endParaRPr lang="hr-HR" sz="1100" dirty="0" smtClean="0">
              <a:latin typeface="Arial" panose="020B0604020202020204" pitchFamily="34" charset="0"/>
              <a:cs typeface="Arial" panose="020B0604020202020204" pitchFamily="34" charset="0"/>
            </a:endParaRPr>
          </a:p>
          <a:p>
            <a:pPr marL="0" lvl="0" indent="0" algn="just">
              <a:buNone/>
            </a:pPr>
            <a:endParaRPr lang="hr-HR" sz="1100" dirty="0">
              <a:latin typeface="Arial" panose="020B0604020202020204" pitchFamily="34" charset="0"/>
              <a:cs typeface="Arial" panose="020B0604020202020204" pitchFamily="34" charset="0"/>
            </a:endParaRPr>
          </a:p>
          <a:p>
            <a:pPr marL="0" lvl="0" indent="0" algn="just">
              <a:buNone/>
            </a:pPr>
            <a:endParaRPr lang="hr-HR" sz="1100" dirty="0" smtClean="0">
              <a:latin typeface="Arial" panose="020B0604020202020204" pitchFamily="34" charset="0"/>
              <a:cs typeface="Arial" panose="020B0604020202020204" pitchFamily="34" charset="0"/>
            </a:endParaRPr>
          </a:p>
          <a:p>
            <a:pPr marL="0" lvl="0" indent="0" algn="just">
              <a:buNone/>
            </a:pPr>
            <a:r>
              <a:rPr lang="hr-HR" sz="1100" dirty="0" smtClean="0">
                <a:latin typeface="Arial" panose="020B0604020202020204" pitchFamily="34" charset="0"/>
                <a:cs typeface="Arial" panose="020B0604020202020204" pitchFamily="34" charset="0"/>
              </a:rPr>
              <a:t>Izvor</a:t>
            </a:r>
            <a:r>
              <a:rPr lang="hr-HR"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Wolf</a:t>
            </a:r>
            <a:r>
              <a:rPr lang="hr-HR" sz="1100" dirty="0">
                <a:latin typeface="Arial" panose="020B0604020202020204" pitchFamily="34" charset="0"/>
                <a:cs typeface="Arial" panose="020B0604020202020204" pitchFamily="34" charset="0"/>
              </a:rPr>
              <a:t> J. H. </a:t>
            </a:r>
            <a:r>
              <a:rPr lang="hr-HR" sz="1100" dirty="0" err="1">
                <a:latin typeface="Arial" panose="020B0604020202020204" pitchFamily="34" charset="0"/>
                <a:cs typeface="Arial" panose="020B0604020202020204" pitchFamily="34" charset="0"/>
              </a:rPr>
              <a:t>Low</a:t>
            </a:r>
            <a:r>
              <a:rPr lang="hr-HR"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Breastfeeding</a:t>
            </a:r>
            <a:r>
              <a:rPr lang="hr-HR"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Rates</a:t>
            </a:r>
            <a:r>
              <a:rPr lang="hr-HR" sz="1100" dirty="0">
                <a:latin typeface="Arial" panose="020B0604020202020204" pitchFamily="34" charset="0"/>
                <a:cs typeface="Arial" panose="020B0604020202020204" pitchFamily="34" charset="0"/>
              </a:rPr>
              <a:t> </a:t>
            </a:r>
            <a:endParaRPr lang="hr-HR" sz="1100" dirty="0" smtClean="0">
              <a:latin typeface="Arial" panose="020B0604020202020204" pitchFamily="34" charset="0"/>
              <a:cs typeface="Arial" panose="020B0604020202020204" pitchFamily="34" charset="0"/>
            </a:endParaRPr>
          </a:p>
          <a:p>
            <a:pPr marL="0" lvl="0" indent="0" algn="just">
              <a:buNone/>
            </a:pPr>
            <a:r>
              <a:rPr lang="hr-HR" sz="1100" dirty="0" err="1" smtClean="0">
                <a:latin typeface="Arial" panose="020B0604020202020204" pitchFamily="34" charset="0"/>
                <a:cs typeface="Arial" panose="020B0604020202020204" pitchFamily="34" charset="0"/>
              </a:rPr>
              <a:t>and</a:t>
            </a:r>
            <a:r>
              <a:rPr lang="hr-HR" sz="1100" dirty="0" smtClean="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Public</a:t>
            </a:r>
            <a:r>
              <a:rPr lang="hr-HR" sz="1100" dirty="0">
                <a:latin typeface="Arial" panose="020B0604020202020204" pitchFamily="34" charset="0"/>
                <a:cs typeface="Arial" panose="020B0604020202020204" pitchFamily="34" charset="0"/>
              </a:rPr>
              <a:t> Health </a:t>
            </a:r>
            <a:r>
              <a:rPr lang="hr-HR" sz="1100" dirty="0" err="1">
                <a:latin typeface="Arial" panose="020B0604020202020204" pitchFamily="34" charset="0"/>
                <a:cs typeface="Arial" panose="020B0604020202020204" pitchFamily="34" charset="0"/>
              </a:rPr>
              <a:t>in</a:t>
            </a:r>
            <a:r>
              <a:rPr lang="hr-HR" sz="1100" dirty="0">
                <a:latin typeface="Arial" panose="020B0604020202020204" pitchFamily="34" charset="0"/>
                <a:cs typeface="Arial" panose="020B0604020202020204" pitchFamily="34" charset="0"/>
              </a:rPr>
              <a:t> </a:t>
            </a:r>
            <a:r>
              <a:rPr lang="hr-HR" sz="1100" dirty="0" err="1">
                <a:latin typeface="Arial" panose="020B0604020202020204" pitchFamily="34" charset="0"/>
                <a:cs typeface="Arial" panose="020B0604020202020204" pitchFamily="34" charset="0"/>
              </a:rPr>
              <a:t>the</a:t>
            </a:r>
            <a:r>
              <a:rPr lang="hr-HR" sz="1100" dirty="0">
                <a:latin typeface="Arial" panose="020B0604020202020204" pitchFamily="34" charset="0"/>
                <a:cs typeface="Arial" panose="020B0604020202020204" pitchFamily="34" charset="0"/>
              </a:rPr>
              <a:t> United </a:t>
            </a:r>
            <a:r>
              <a:rPr lang="hr-HR" sz="1100" dirty="0" err="1">
                <a:latin typeface="Arial" panose="020B0604020202020204" pitchFamily="34" charset="0"/>
                <a:cs typeface="Arial" panose="020B0604020202020204" pitchFamily="34" charset="0"/>
              </a:rPr>
              <a:t>States</a:t>
            </a:r>
            <a:r>
              <a:rPr lang="hr-HR" sz="1100" dirty="0">
                <a:latin typeface="Arial" panose="020B0604020202020204" pitchFamily="34" charset="0"/>
                <a:cs typeface="Arial" panose="020B0604020202020204" pitchFamily="34" charset="0"/>
              </a:rPr>
              <a:t>. Am J </a:t>
            </a:r>
            <a:endParaRPr lang="hr-HR" sz="1100" dirty="0" smtClean="0">
              <a:latin typeface="Arial" panose="020B0604020202020204" pitchFamily="34" charset="0"/>
              <a:cs typeface="Arial" panose="020B0604020202020204" pitchFamily="34" charset="0"/>
            </a:endParaRPr>
          </a:p>
          <a:p>
            <a:pPr marL="0" lvl="0" indent="0" algn="just">
              <a:buNone/>
            </a:pPr>
            <a:r>
              <a:rPr lang="hr-HR" sz="1100" dirty="0" err="1" smtClean="0">
                <a:latin typeface="Arial" panose="020B0604020202020204" pitchFamily="34" charset="0"/>
                <a:cs typeface="Arial" panose="020B0604020202020204" pitchFamily="34" charset="0"/>
              </a:rPr>
              <a:t>Public</a:t>
            </a:r>
            <a:r>
              <a:rPr lang="hr-HR" sz="1100" dirty="0" smtClean="0">
                <a:latin typeface="Arial" panose="020B0604020202020204" pitchFamily="34" charset="0"/>
                <a:cs typeface="Arial" panose="020B0604020202020204" pitchFamily="34" charset="0"/>
              </a:rPr>
              <a:t> </a:t>
            </a:r>
            <a:r>
              <a:rPr lang="hr-HR" sz="1100" dirty="0">
                <a:latin typeface="Arial" panose="020B0604020202020204" pitchFamily="34" charset="0"/>
                <a:cs typeface="Arial" panose="020B0604020202020204" pitchFamily="34" charset="0"/>
              </a:rPr>
              <a:t>Health 2003; 93 (12):2000–2010</a:t>
            </a:r>
          </a:p>
          <a:p>
            <a:pPr algn="just"/>
            <a:endParaRPr lang="hr-HR" sz="2000" dirty="0">
              <a:latin typeface="Arial" panose="020B0604020202020204" pitchFamily="34" charset="0"/>
              <a:cs typeface="Arial" panose="020B0604020202020204" pitchFamily="34" charset="0"/>
            </a:endParaRPr>
          </a:p>
          <a:p>
            <a:endParaRPr lang="hr-HR" dirty="0"/>
          </a:p>
        </p:txBody>
      </p:sp>
      <p:pic>
        <p:nvPicPr>
          <p:cNvPr id="1026" name="Picture 2" descr="C:\Users\Glavma sestra\Desktop\mothers-milk-for-ba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046" y="2492896"/>
            <a:ext cx="2448272" cy="392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1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normAutofit/>
          </a:bodyPr>
          <a:lstStyle/>
          <a:p>
            <a:pPr algn="ctr"/>
            <a:r>
              <a:rPr lang="hr-HR" sz="2400" b="1" dirty="0" smtClean="0">
                <a:latin typeface="Arial" pitchFamily="34" charset="0"/>
                <a:cs typeface="Arial" pitchFamily="34" charset="0"/>
              </a:rPr>
              <a:t>CILJ RADA</a:t>
            </a:r>
            <a:endParaRPr lang="hr-HR" sz="2400" b="1" dirty="0">
              <a:latin typeface="Arial" pitchFamily="34" charset="0"/>
              <a:cs typeface="Arial" pitchFamily="34" charset="0"/>
            </a:endParaRPr>
          </a:p>
        </p:txBody>
      </p:sp>
      <p:sp>
        <p:nvSpPr>
          <p:cNvPr id="3" name="Content Placeholder 2"/>
          <p:cNvSpPr>
            <a:spLocks noGrp="1"/>
          </p:cNvSpPr>
          <p:nvPr>
            <p:ph idx="1"/>
          </p:nvPr>
        </p:nvSpPr>
        <p:spPr>
          <a:xfrm>
            <a:off x="457200" y="1628800"/>
            <a:ext cx="8229600" cy="4695800"/>
          </a:xfrm>
        </p:spPr>
        <p:txBody>
          <a:bodyPr/>
          <a:lstStyle/>
          <a:p>
            <a:pPr lvl="0" algn="just"/>
            <a:r>
              <a:rPr lang="hr-HR" sz="2400" dirty="0">
                <a:latin typeface="Arial" pitchFamily="34" charset="0"/>
                <a:cs typeface="Arial" pitchFamily="34" charset="0"/>
              </a:rPr>
              <a:t>Ispitati pojavnost i poteškoće u dojenju s kojima se susreću rodilje u Krapinsko-zagorskoj </a:t>
            </a:r>
            <a:r>
              <a:rPr lang="hr-HR" sz="2400" dirty="0" smtClean="0">
                <a:latin typeface="Arial" pitchFamily="34" charset="0"/>
                <a:cs typeface="Arial" pitchFamily="34" charset="0"/>
              </a:rPr>
              <a:t>županiji</a:t>
            </a:r>
          </a:p>
          <a:p>
            <a:pPr lvl="0" algn="just"/>
            <a:endParaRPr lang="hr-HR" sz="2400" dirty="0">
              <a:latin typeface="Arial" pitchFamily="34" charset="0"/>
              <a:cs typeface="Arial" pitchFamily="34" charset="0"/>
            </a:endParaRPr>
          </a:p>
          <a:p>
            <a:pPr lvl="0" algn="just"/>
            <a:r>
              <a:rPr lang="hr-HR" sz="2400" dirty="0">
                <a:latin typeface="Arial" pitchFamily="34" charset="0"/>
                <a:cs typeface="Arial" pitchFamily="34" charset="0"/>
              </a:rPr>
              <a:t>Ispitati utjecaj pojedinih odrednica dojenja na duljinu </a:t>
            </a:r>
            <a:r>
              <a:rPr lang="hr-HR" sz="2400" dirty="0" smtClean="0">
                <a:latin typeface="Arial" pitchFamily="34" charset="0"/>
                <a:cs typeface="Arial" pitchFamily="34" charset="0"/>
              </a:rPr>
              <a:t>dojenja</a:t>
            </a:r>
          </a:p>
          <a:p>
            <a:pPr marL="0" lvl="0" indent="0" algn="just">
              <a:buNone/>
            </a:pPr>
            <a:endParaRPr lang="hr-HR" sz="2400" dirty="0">
              <a:latin typeface="Arial" pitchFamily="34" charset="0"/>
              <a:cs typeface="Arial" pitchFamily="34" charset="0"/>
            </a:endParaRPr>
          </a:p>
          <a:p>
            <a:pPr lvl="0" algn="just"/>
            <a:r>
              <a:rPr lang="hr-HR" sz="2400" dirty="0">
                <a:latin typeface="Arial" pitchFamily="34" charset="0"/>
                <a:cs typeface="Arial" pitchFamily="34" charset="0"/>
              </a:rPr>
              <a:t>Ispitati razlikuje li se zastupljenost dojenja s obzirom na izvor znanja o dojenju, lokusu kontrole, tipu ličnosti i otpornosti na stres </a:t>
            </a:r>
          </a:p>
          <a:p>
            <a:pPr algn="just"/>
            <a:endParaRPr lang="hr-HR" dirty="0"/>
          </a:p>
        </p:txBody>
      </p:sp>
    </p:spTree>
    <p:extLst>
      <p:ext uri="{BB962C8B-B14F-4D97-AF65-F5344CB8AC3E}">
        <p14:creationId xmlns:p14="http://schemas.microsoft.com/office/powerpoint/2010/main" val="567411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8072"/>
          </a:xfrm>
        </p:spPr>
        <p:txBody>
          <a:bodyPr>
            <a:normAutofit/>
          </a:bodyPr>
          <a:lstStyle/>
          <a:p>
            <a:pPr algn="ctr"/>
            <a:r>
              <a:rPr lang="hr-HR" sz="2400" b="1" dirty="0" smtClean="0">
                <a:latin typeface="Arial" pitchFamily="34" charset="0"/>
                <a:cs typeface="Arial" pitchFamily="34" charset="0"/>
              </a:rPr>
              <a:t>OPIS UZORKA</a:t>
            </a:r>
            <a:endParaRPr lang="hr-HR" sz="2400" b="1" dirty="0">
              <a:latin typeface="Arial" pitchFamily="34" charset="0"/>
              <a:cs typeface="Arial" pitchFamily="34" charset="0"/>
            </a:endParaRPr>
          </a:p>
        </p:txBody>
      </p:sp>
      <p:sp>
        <p:nvSpPr>
          <p:cNvPr id="3" name="Content Placeholder 2"/>
          <p:cNvSpPr>
            <a:spLocks noGrp="1"/>
          </p:cNvSpPr>
          <p:nvPr>
            <p:ph idx="1"/>
          </p:nvPr>
        </p:nvSpPr>
        <p:spPr>
          <a:xfrm>
            <a:off x="457200" y="908720"/>
            <a:ext cx="8229600" cy="5544616"/>
          </a:xfrm>
        </p:spPr>
        <p:txBody>
          <a:bodyPr>
            <a:normAutofit/>
          </a:bodyPr>
          <a:lstStyle/>
          <a:p>
            <a:r>
              <a:rPr lang="hr-HR" sz="2400" dirty="0" smtClean="0">
                <a:latin typeface="Arial" pitchFamily="34" charset="0"/>
                <a:cs typeface="Arial" pitchFamily="34" charset="0"/>
              </a:rPr>
              <a:t>N= 106 žena </a:t>
            </a:r>
          </a:p>
          <a:p>
            <a:pPr marL="0" indent="0">
              <a:buNone/>
            </a:pPr>
            <a:endParaRPr lang="hr-HR" sz="24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42633593"/>
              </p:ext>
            </p:extLst>
          </p:nvPr>
        </p:nvGraphicFramePr>
        <p:xfrm>
          <a:off x="1993776" y="1905799"/>
          <a:ext cx="4724400" cy="1371600"/>
        </p:xfrm>
        <a:graphic>
          <a:graphicData uri="http://schemas.openxmlformats.org/drawingml/2006/table">
            <a:tbl>
              <a:tblPr firstRow="1" firstCol="1" bandRow="1">
                <a:tableStyleId>{5C22544A-7EE6-4342-B048-85BDC9FD1C3A}</a:tableStyleId>
              </a:tblPr>
              <a:tblGrid>
                <a:gridCol w="1809750"/>
                <a:gridCol w="1187450"/>
                <a:gridCol w="1024890"/>
                <a:gridCol w="702310"/>
              </a:tblGrid>
              <a:tr h="0">
                <a:tc>
                  <a:txBody>
                    <a:bodyPr/>
                    <a:lstStyle/>
                    <a:p>
                      <a:pPr algn="ctr">
                        <a:lnSpc>
                          <a:spcPct val="150000"/>
                        </a:lnSpc>
                        <a:spcAft>
                          <a:spcPts val="0"/>
                        </a:spcAft>
                      </a:pPr>
                      <a:r>
                        <a:rPr lang="hr-HR" sz="1200" dirty="0">
                          <a:effectLst/>
                          <a:latin typeface="Arial" pitchFamily="34" charset="0"/>
                          <a:cs typeface="Arial" pitchFamily="34" charset="0"/>
                        </a:rPr>
                        <a:t>N=106</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a:effectLst/>
                          <a:latin typeface="Arial" pitchFamily="34" charset="0"/>
                          <a:cs typeface="Arial" pitchFamily="34" charset="0"/>
                        </a:rPr>
                        <a:t>M</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a:effectLst/>
                          <a:latin typeface="Arial" pitchFamily="34" charset="0"/>
                          <a:cs typeface="Arial" pitchFamily="34" charset="0"/>
                        </a:rPr>
                        <a:t>SD</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a:effectLst/>
                          <a:latin typeface="Arial" pitchFamily="34" charset="0"/>
                          <a:cs typeface="Arial" pitchFamily="34" charset="0"/>
                        </a:rPr>
                        <a:t>D</a:t>
                      </a:r>
                      <a:endParaRPr lang="hr-HR" sz="1100">
                        <a:effectLst/>
                        <a:latin typeface="Arial" pitchFamily="34" charset="0"/>
                        <a:ea typeface="Calibri"/>
                        <a:cs typeface="Arial" pitchFamily="34" charset="0"/>
                      </a:endParaRPr>
                    </a:p>
                  </a:txBody>
                  <a:tcPr marL="68580" marR="68580" marT="0" marB="0"/>
                </a:tc>
              </a:tr>
              <a:tr h="0">
                <a:tc>
                  <a:txBody>
                    <a:bodyPr/>
                    <a:lstStyle/>
                    <a:p>
                      <a:pPr algn="ctr">
                        <a:lnSpc>
                          <a:spcPct val="150000"/>
                        </a:lnSpc>
                        <a:spcAft>
                          <a:spcPts val="0"/>
                        </a:spcAft>
                      </a:pPr>
                      <a:r>
                        <a:rPr lang="hr-HR" sz="1200" dirty="0">
                          <a:effectLst/>
                          <a:latin typeface="Arial" pitchFamily="34" charset="0"/>
                          <a:cs typeface="Arial" pitchFamily="34" charset="0"/>
                        </a:rPr>
                        <a:t>dob</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dirty="0">
                          <a:effectLst/>
                          <a:latin typeface="Arial" pitchFamily="34" charset="0"/>
                          <a:cs typeface="Arial" pitchFamily="34" charset="0"/>
                        </a:rPr>
                        <a:t>29,35</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a:effectLst/>
                          <a:latin typeface="Arial" pitchFamily="34" charset="0"/>
                          <a:cs typeface="Arial" pitchFamily="34" charset="0"/>
                        </a:rPr>
                        <a:t>4,69</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a:effectLst/>
                          <a:latin typeface="Arial" pitchFamily="34" charset="0"/>
                          <a:cs typeface="Arial" pitchFamily="34" charset="0"/>
                        </a:rPr>
                        <a:t>-</a:t>
                      </a:r>
                      <a:endParaRPr lang="hr-HR" sz="1100">
                        <a:effectLst/>
                        <a:latin typeface="Arial" pitchFamily="34" charset="0"/>
                        <a:ea typeface="Calibri"/>
                        <a:cs typeface="Arial" pitchFamily="34" charset="0"/>
                      </a:endParaRPr>
                    </a:p>
                  </a:txBody>
                  <a:tcPr marL="68580" marR="68580" marT="0" marB="0"/>
                </a:tc>
              </a:tr>
              <a:tr h="0">
                <a:tc>
                  <a:txBody>
                    <a:bodyPr/>
                    <a:lstStyle/>
                    <a:p>
                      <a:pPr algn="ctr">
                        <a:lnSpc>
                          <a:spcPct val="150000"/>
                        </a:lnSpc>
                        <a:spcAft>
                          <a:spcPts val="0"/>
                        </a:spcAft>
                      </a:pPr>
                      <a:r>
                        <a:rPr lang="hr-HR" sz="1200" dirty="0">
                          <a:effectLst/>
                          <a:latin typeface="Arial" pitchFamily="34" charset="0"/>
                          <a:cs typeface="Arial" pitchFamily="34" charset="0"/>
                        </a:rPr>
                        <a:t>Broj osoba u domaćinstvu</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dirty="0">
                          <a:effectLst/>
                          <a:latin typeface="Arial" pitchFamily="34" charset="0"/>
                          <a:cs typeface="Arial" pitchFamily="34" charset="0"/>
                        </a:rPr>
                        <a:t>4,69</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dirty="0">
                          <a:effectLst/>
                          <a:latin typeface="Arial" pitchFamily="34" charset="0"/>
                          <a:cs typeface="Arial" pitchFamily="34" charset="0"/>
                        </a:rPr>
                        <a:t>1,463</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dirty="0">
                          <a:effectLst/>
                          <a:latin typeface="Arial" pitchFamily="34" charset="0"/>
                          <a:cs typeface="Arial" pitchFamily="34" charset="0"/>
                        </a:rPr>
                        <a:t>4</a:t>
                      </a:r>
                      <a:endParaRPr lang="hr-HR" sz="1100" dirty="0">
                        <a:effectLst/>
                        <a:latin typeface="Arial" pitchFamily="34" charset="0"/>
                        <a:ea typeface="Calibri"/>
                        <a:cs typeface="Arial" pitchFamily="34" charset="0"/>
                      </a:endParaRPr>
                    </a:p>
                  </a:txBody>
                  <a:tcPr marL="68580" marR="68580" marT="0" marB="0"/>
                </a:tc>
              </a:tr>
              <a:tr h="0">
                <a:tc>
                  <a:txBody>
                    <a:bodyPr/>
                    <a:lstStyle/>
                    <a:p>
                      <a:pPr algn="ctr">
                        <a:lnSpc>
                          <a:spcPct val="150000"/>
                        </a:lnSpc>
                        <a:spcAft>
                          <a:spcPts val="0"/>
                        </a:spcAft>
                      </a:pPr>
                      <a:r>
                        <a:rPr lang="hr-HR" sz="1200" dirty="0">
                          <a:effectLst/>
                          <a:latin typeface="Arial" pitchFamily="34" charset="0"/>
                          <a:cs typeface="Arial" pitchFamily="34" charset="0"/>
                        </a:rPr>
                        <a:t>Broj djece</a:t>
                      </a:r>
                      <a:endParaRPr lang="hr-HR" sz="1100" dirty="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a:effectLst/>
                          <a:latin typeface="Arial" pitchFamily="34" charset="0"/>
                          <a:cs typeface="Arial" pitchFamily="34" charset="0"/>
                        </a:rPr>
                        <a:t>1,86</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a:effectLst/>
                          <a:latin typeface="Arial" pitchFamily="34" charset="0"/>
                          <a:cs typeface="Arial" pitchFamily="34" charset="0"/>
                        </a:rPr>
                        <a:t>0,930</a:t>
                      </a:r>
                      <a:endParaRPr lang="hr-HR" sz="11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hr-HR" sz="1200" dirty="0">
                          <a:effectLst/>
                          <a:latin typeface="Arial" pitchFamily="34" charset="0"/>
                          <a:cs typeface="Arial" pitchFamily="34" charset="0"/>
                        </a:rPr>
                        <a:t>2</a:t>
                      </a:r>
                      <a:endParaRPr lang="hr-HR" sz="1100" dirty="0">
                        <a:effectLst/>
                        <a:latin typeface="Arial" pitchFamily="34" charset="0"/>
                        <a:ea typeface="Calibri"/>
                        <a:cs typeface="Arial" pitchFamily="34" charset="0"/>
                      </a:endParaRPr>
                    </a:p>
                  </a:txBody>
                  <a:tcPr marL="68580" marR="68580" marT="0" marB="0"/>
                </a:tc>
              </a:tr>
            </a:tbl>
          </a:graphicData>
        </a:graphic>
      </p:graphicFrame>
      <p:sp>
        <p:nvSpPr>
          <p:cNvPr id="5" name="Rectangle 1"/>
          <p:cNvSpPr>
            <a:spLocks noChangeArrowheads="1"/>
          </p:cNvSpPr>
          <p:nvPr/>
        </p:nvSpPr>
        <p:spPr bwMode="auto">
          <a:xfrm>
            <a:off x="1655676" y="1340768"/>
            <a:ext cx="640871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7013"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Tablica 1. </a:t>
            </a:r>
            <a:r>
              <a:rPr kumimoji="0" lang="hr-H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Deskriptivna statistika sociodemografskih obilježja sudionica (N=106).</a:t>
            </a:r>
            <a:r>
              <a:rPr kumimoji="0" lang="hr-H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hr-H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27013"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Chart 4"/>
          <p:cNvPicPr>
            <a:picLocks noChangeArrowheads="1"/>
          </p:cNvPicPr>
          <p:nvPr/>
        </p:nvPicPr>
        <p:blipFill>
          <a:blip r:embed="rId2">
            <a:extLst>
              <a:ext uri="{28A0092B-C50C-407E-A947-70E740481C1C}">
                <a14:useLocalDpi xmlns:a14="http://schemas.microsoft.com/office/drawing/2010/main" val="0"/>
              </a:ext>
            </a:extLst>
          </a:blip>
          <a:srcRect b="-24"/>
          <a:stretch>
            <a:fillRect/>
          </a:stretch>
        </p:blipFill>
        <p:spPr bwMode="auto">
          <a:xfrm>
            <a:off x="611560" y="3501008"/>
            <a:ext cx="374441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8032" y="5868761"/>
            <a:ext cx="4427984" cy="523220"/>
          </a:xfrm>
          <a:prstGeom prst="rect">
            <a:avLst/>
          </a:prstGeom>
        </p:spPr>
        <p:txBody>
          <a:bodyPr wrap="square">
            <a:spAutoFit/>
          </a:bodyPr>
          <a:lstStyle/>
          <a:p>
            <a:r>
              <a:rPr lang="hr-HR" sz="1400" b="1" dirty="0" smtClean="0">
                <a:latin typeface="Arial" pitchFamily="34" charset="0"/>
                <a:cs typeface="Arial" pitchFamily="34" charset="0"/>
              </a:rPr>
              <a:t>Slika 1. </a:t>
            </a:r>
            <a:r>
              <a:rPr lang="hr-HR" sz="1400" i="1" dirty="0">
                <a:latin typeface="Arial" pitchFamily="34" charset="0"/>
                <a:cs typeface="Arial" pitchFamily="34" charset="0"/>
              </a:rPr>
              <a:t>Stručna sprema rodilja (N=106) u 2011. godini u </a:t>
            </a:r>
            <a:r>
              <a:rPr lang="hr-HR" sz="1400" i="1" dirty="0" smtClean="0">
                <a:latin typeface="Arial" pitchFamily="34" charset="0"/>
                <a:cs typeface="Arial" pitchFamily="34" charset="0"/>
              </a:rPr>
              <a:t>KZŽ-i</a:t>
            </a:r>
            <a:r>
              <a:rPr lang="hr-HR" sz="1400" i="1" dirty="0">
                <a:latin typeface="Arial" pitchFamily="34" charset="0"/>
                <a:cs typeface="Arial" pitchFamily="34" charset="0"/>
              </a:rPr>
              <a:t>.</a:t>
            </a:r>
            <a:endParaRPr lang="hr-HR" sz="1400" dirty="0">
              <a:latin typeface="Arial" pitchFamily="34" charset="0"/>
              <a:cs typeface="Arial" pitchFamily="34" charset="0"/>
            </a:endParaRPr>
          </a:p>
        </p:txBody>
      </p:sp>
      <p:pic>
        <p:nvPicPr>
          <p:cNvPr id="2051" name="Chart 5"/>
          <p:cNvPicPr>
            <a:picLocks noChangeArrowheads="1"/>
          </p:cNvPicPr>
          <p:nvPr/>
        </p:nvPicPr>
        <p:blipFill>
          <a:blip r:embed="rId3">
            <a:extLst>
              <a:ext uri="{28A0092B-C50C-407E-A947-70E740481C1C}">
                <a14:useLocalDpi xmlns:a14="http://schemas.microsoft.com/office/drawing/2010/main" val="0"/>
              </a:ext>
            </a:extLst>
          </a:blip>
          <a:srcRect b="-72"/>
          <a:stretch>
            <a:fillRect/>
          </a:stretch>
        </p:blipFill>
        <p:spPr bwMode="auto">
          <a:xfrm>
            <a:off x="4964167" y="3501008"/>
            <a:ext cx="36555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60032" y="5868761"/>
            <a:ext cx="4176464" cy="523220"/>
          </a:xfrm>
          <a:prstGeom prst="rect">
            <a:avLst/>
          </a:prstGeom>
        </p:spPr>
        <p:txBody>
          <a:bodyPr wrap="square">
            <a:spAutoFit/>
          </a:bodyPr>
          <a:lstStyle/>
          <a:p>
            <a:r>
              <a:rPr lang="hr-HR" sz="1400" b="1" dirty="0">
                <a:latin typeface="Arial" pitchFamily="34" charset="0"/>
                <a:cs typeface="Arial" pitchFamily="34" charset="0"/>
              </a:rPr>
              <a:t>Slika </a:t>
            </a:r>
            <a:r>
              <a:rPr lang="hr-HR" sz="1400" b="1" dirty="0" smtClean="0">
                <a:latin typeface="Arial" pitchFamily="34" charset="0"/>
                <a:cs typeface="Arial" pitchFamily="34" charset="0"/>
              </a:rPr>
              <a:t>2. </a:t>
            </a:r>
            <a:r>
              <a:rPr lang="hr-HR" sz="1400" i="1" dirty="0">
                <a:latin typeface="Arial" pitchFamily="34" charset="0"/>
                <a:cs typeface="Arial" pitchFamily="34" charset="0"/>
              </a:rPr>
              <a:t>Radni status rodilja (N=106) u 2011. godini u KZŽ-i.</a:t>
            </a:r>
            <a:endParaRPr lang="hr-HR" sz="1400" dirty="0">
              <a:latin typeface="Arial" pitchFamily="34" charset="0"/>
              <a:cs typeface="Arial" pitchFamily="34" charset="0"/>
            </a:endParaRPr>
          </a:p>
        </p:txBody>
      </p:sp>
    </p:spTree>
    <p:extLst>
      <p:ext uri="{BB962C8B-B14F-4D97-AF65-F5344CB8AC3E}">
        <p14:creationId xmlns:p14="http://schemas.microsoft.com/office/powerpoint/2010/main" val="1967215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pPr algn="ctr"/>
            <a:r>
              <a:rPr lang="hr-HR" sz="2400" b="1" dirty="0" smtClean="0">
                <a:latin typeface="Arial" pitchFamily="34" charset="0"/>
                <a:cs typeface="Arial" pitchFamily="34" charset="0"/>
              </a:rPr>
              <a:t>OPIS INSTRUMENTARIJA</a:t>
            </a:r>
            <a:endParaRPr lang="hr-HR" sz="2400" b="1" dirty="0">
              <a:latin typeface="Arial" pitchFamily="34" charset="0"/>
              <a:cs typeface="Arial" pitchFamily="34" charset="0"/>
            </a:endParaRPr>
          </a:p>
        </p:txBody>
      </p:sp>
      <p:sp>
        <p:nvSpPr>
          <p:cNvPr id="3" name="Content Placeholder 2"/>
          <p:cNvSpPr>
            <a:spLocks noGrp="1"/>
          </p:cNvSpPr>
          <p:nvPr>
            <p:ph idx="1"/>
          </p:nvPr>
        </p:nvSpPr>
        <p:spPr>
          <a:xfrm>
            <a:off x="457200" y="1412776"/>
            <a:ext cx="8229600" cy="4911824"/>
          </a:xfrm>
        </p:spPr>
        <p:txBody>
          <a:bodyPr>
            <a:normAutofit/>
          </a:bodyPr>
          <a:lstStyle/>
          <a:p>
            <a:pPr marL="0" indent="0">
              <a:buNone/>
            </a:pPr>
            <a:r>
              <a:rPr lang="hr-HR" sz="2400" dirty="0" smtClean="0">
                <a:latin typeface="Arial" pitchFamily="34" charset="0"/>
                <a:cs typeface="Arial" pitchFamily="34" charset="0"/>
              </a:rPr>
              <a:t>Upitnik:</a:t>
            </a:r>
          </a:p>
          <a:p>
            <a:pPr marL="0" indent="0">
              <a:buNone/>
            </a:pPr>
            <a:endParaRPr lang="hr-HR" sz="2400" dirty="0" smtClean="0">
              <a:latin typeface="Arial" pitchFamily="34" charset="0"/>
              <a:cs typeface="Arial" pitchFamily="34" charset="0"/>
            </a:endParaRPr>
          </a:p>
          <a:p>
            <a:r>
              <a:rPr lang="hr-HR" sz="2400" dirty="0" smtClean="0">
                <a:latin typeface="Arial" pitchFamily="34" charset="0"/>
                <a:cs typeface="Arial" pitchFamily="34" charset="0"/>
              </a:rPr>
              <a:t>Osnovni </a:t>
            </a:r>
            <a:r>
              <a:rPr lang="hr-HR" sz="2400" dirty="0">
                <a:latin typeface="Arial" pitchFamily="34" charset="0"/>
                <a:cs typeface="Arial" pitchFamily="34" charset="0"/>
              </a:rPr>
              <a:t>podaci o sudionicama </a:t>
            </a:r>
            <a:endParaRPr lang="hr-HR" sz="2400" dirty="0" smtClean="0">
              <a:latin typeface="Arial" pitchFamily="34" charset="0"/>
              <a:cs typeface="Arial" pitchFamily="34" charset="0"/>
            </a:endParaRPr>
          </a:p>
          <a:p>
            <a:pPr marL="0" indent="0">
              <a:buNone/>
            </a:pPr>
            <a:endParaRPr lang="hr-HR" sz="2400" dirty="0" smtClean="0">
              <a:latin typeface="Arial" pitchFamily="34" charset="0"/>
              <a:cs typeface="Arial" pitchFamily="34" charset="0"/>
            </a:endParaRPr>
          </a:p>
          <a:p>
            <a:r>
              <a:rPr lang="hr-HR" sz="2400" dirty="0" smtClean="0">
                <a:latin typeface="Arial" pitchFamily="34" charset="0"/>
                <a:cs typeface="Arial" pitchFamily="34" charset="0"/>
              </a:rPr>
              <a:t>Podaci </a:t>
            </a:r>
            <a:r>
              <a:rPr lang="hr-HR" sz="2400" dirty="0">
                <a:latin typeface="Arial" pitchFamily="34" charset="0"/>
                <a:cs typeface="Arial" pitchFamily="34" charset="0"/>
              </a:rPr>
              <a:t>vezani za dojenje </a:t>
            </a:r>
            <a:endParaRPr lang="hr-HR" sz="2400" dirty="0" smtClean="0">
              <a:latin typeface="Arial" pitchFamily="34" charset="0"/>
              <a:cs typeface="Arial" pitchFamily="34" charset="0"/>
            </a:endParaRPr>
          </a:p>
          <a:p>
            <a:pPr marL="0" indent="0">
              <a:buNone/>
            </a:pPr>
            <a:endParaRPr lang="hr-HR" sz="2400" dirty="0" smtClean="0">
              <a:latin typeface="Arial" pitchFamily="34" charset="0"/>
              <a:cs typeface="Arial" pitchFamily="34" charset="0"/>
            </a:endParaRPr>
          </a:p>
          <a:p>
            <a:r>
              <a:rPr lang="hr-HR" sz="2400" dirty="0" smtClean="0">
                <a:latin typeface="Arial" pitchFamily="34" charset="0"/>
                <a:cs typeface="Arial" pitchFamily="34" charset="0"/>
              </a:rPr>
              <a:t>Standardizirani </a:t>
            </a:r>
            <a:r>
              <a:rPr lang="hr-HR" sz="2400" dirty="0">
                <a:latin typeface="Arial" pitchFamily="34" charset="0"/>
                <a:cs typeface="Arial" pitchFamily="34" charset="0"/>
              </a:rPr>
              <a:t>upitnici kojima se utvrdio lokus kontrole, tip ličnosti te otpornost na </a:t>
            </a:r>
            <a:r>
              <a:rPr lang="hr-HR" sz="2400" dirty="0" smtClean="0">
                <a:latin typeface="Arial" pitchFamily="34" charset="0"/>
                <a:cs typeface="Arial" pitchFamily="34" charset="0"/>
              </a:rPr>
              <a:t>stres</a:t>
            </a:r>
            <a:r>
              <a:rPr lang="hr-HR" sz="2400" dirty="0">
                <a:latin typeface="Arial" pitchFamily="34" charset="0"/>
                <a:cs typeface="Arial" pitchFamily="34" charset="0"/>
              </a:rPr>
              <a:t/>
            </a:r>
            <a:br>
              <a:rPr lang="hr-HR" sz="2400" dirty="0">
                <a:latin typeface="Arial" pitchFamily="34" charset="0"/>
                <a:cs typeface="Arial" pitchFamily="34" charset="0"/>
              </a:rPr>
            </a:br>
            <a:endParaRPr lang="hr-HR" sz="2400" dirty="0">
              <a:latin typeface="Arial" pitchFamily="34" charset="0"/>
              <a:cs typeface="Arial" pitchFamily="34" charset="0"/>
            </a:endParaRPr>
          </a:p>
          <a:p>
            <a:endParaRPr lang="hr-HR" dirty="0"/>
          </a:p>
        </p:txBody>
      </p:sp>
    </p:spTree>
    <p:extLst>
      <p:ext uri="{BB962C8B-B14F-4D97-AF65-F5344CB8AC3E}">
        <p14:creationId xmlns:p14="http://schemas.microsoft.com/office/powerpoint/2010/main" val="3584241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20080"/>
          </a:xfrm>
        </p:spPr>
        <p:txBody>
          <a:bodyPr>
            <a:normAutofit/>
          </a:bodyPr>
          <a:lstStyle/>
          <a:p>
            <a:pPr algn="ctr"/>
            <a:r>
              <a:rPr lang="hr-HR" sz="2400" b="1" dirty="0" smtClean="0">
                <a:latin typeface="Arial" pitchFamily="34" charset="0"/>
                <a:cs typeface="Arial" pitchFamily="34" charset="0"/>
              </a:rPr>
              <a:t>REZULTATI ISTRAŽIVANJA</a:t>
            </a:r>
            <a:endParaRPr lang="hr-HR" sz="2400" b="1" dirty="0">
              <a:latin typeface="Arial" pitchFamily="34" charset="0"/>
              <a:cs typeface="Arial" pitchFamily="34" charset="0"/>
            </a:endParaRPr>
          </a:p>
        </p:txBody>
      </p:sp>
      <p:sp>
        <p:nvSpPr>
          <p:cNvPr id="3" name="Content Placeholder 2"/>
          <p:cNvSpPr>
            <a:spLocks noGrp="1"/>
          </p:cNvSpPr>
          <p:nvPr>
            <p:ph idx="1"/>
          </p:nvPr>
        </p:nvSpPr>
        <p:spPr>
          <a:xfrm>
            <a:off x="457200" y="1484784"/>
            <a:ext cx="8229600" cy="4839816"/>
          </a:xfrm>
        </p:spPr>
        <p:txBody>
          <a:bodyPr>
            <a:normAutofit/>
          </a:bodyPr>
          <a:lstStyle/>
          <a:p>
            <a:r>
              <a:rPr lang="hr-HR" sz="2400" dirty="0" smtClean="0">
                <a:latin typeface="Arial" pitchFamily="34" charset="0"/>
                <a:cs typeface="Arial" pitchFamily="34" charset="0"/>
              </a:rPr>
              <a:t>REZULTATI VEZANI UZ DOJENJE</a:t>
            </a:r>
          </a:p>
          <a:p>
            <a:pPr marL="0" indent="0">
              <a:buNone/>
            </a:pPr>
            <a:endParaRPr lang="hr-HR" sz="2400" dirty="0">
              <a:latin typeface="Arial" pitchFamily="34" charset="0"/>
              <a:cs typeface="Arial" pitchFamily="34" charset="0"/>
            </a:endParaRPr>
          </a:p>
        </p:txBody>
      </p:sp>
      <p:sp>
        <p:nvSpPr>
          <p:cNvPr id="4" name="Rectangle 3"/>
          <p:cNvSpPr/>
          <p:nvPr/>
        </p:nvSpPr>
        <p:spPr>
          <a:xfrm>
            <a:off x="1969258" y="5715300"/>
            <a:ext cx="5123021" cy="523220"/>
          </a:xfrm>
          <a:prstGeom prst="rect">
            <a:avLst/>
          </a:prstGeom>
        </p:spPr>
        <p:txBody>
          <a:bodyPr wrap="square">
            <a:spAutoFit/>
          </a:bodyPr>
          <a:lstStyle/>
          <a:p>
            <a:r>
              <a:rPr lang="hr-HR" sz="1400" b="1" dirty="0">
                <a:latin typeface="Arial" pitchFamily="34" charset="0"/>
                <a:cs typeface="Arial" pitchFamily="34" charset="0"/>
              </a:rPr>
              <a:t>Slika 3. </a:t>
            </a:r>
            <a:r>
              <a:rPr lang="hr-HR" sz="1400" i="1" dirty="0">
                <a:latin typeface="Arial" pitchFamily="34" charset="0"/>
                <a:cs typeface="Arial" pitchFamily="34" charset="0"/>
              </a:rPr>
              <a:t>Duljina dojenja djece rođenih 2011., 2012., 2014. i 2015. godine u KZŽ po </a:t>
            </a:r>
            <a:r>
              <a:rPr lang="hr-HR" sz="1400" i="1" dirty="0" smtClean="0">
                <a:latin typeface="Arial" pitchFamily="34" charset="0"/>
                <a:cs typeface="Arial" pitchFamily="34" charset="0"/>
              </a:rPr>
              <a:t>mjesecima.</a:t>
            </a:r>
            <a:endParaRPr lang="hr-HR" sz="1400" dirty="0">
              <a:latin typeface="Arial" pitchFamily="34" charset="0"/>
              <a:cs typeface="Arial" pitchFamily="34" charset="0"/>
            </a:endParaRPr>
          </a:p>
        </p:txBody>
      </p:sp>
      <p:graphicFrame>
        <p:nvGraphicFramePr>
          <p:cNvPr id="6" name="Grafikon 5"/>
          <p:cNvGraphicFramePr/>
          <p:nvPr>
            <p:extLst>
              <p:ext uri="{D42A27DB-BD31-4B8C-83A1-F6EECF244321}">
                <p14:modId xmlns:p14="http://schemas.microsoft.com/office/powerpoint/2010/main" val="400348289"/>
              </p:ext>
            </p:extLst>
          </p:nvPr>
        </p:nvGraphicFramePr>
        <p:xfrm>
          <a:off x="1524000" y="2060848"/>
          <a:ext cx="6096000" cy="3400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33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rmAutofit/>
          </a:bodyPr>
          <a:lstStyle/>
          <a:p>
            <a:pPr algn="ctr"/>
            <a:r>
              <a:rPr lang="hr-HR" sz="2400" b="1" dirty="0">
                <a:latin typeface="Arial" pitchFamily="34" charset="0"/>
                <a:cs typeface="Arial" pitchFamily="34" charset="0"/>
              </a:rPr>
              <a:t>REZULTATI ISTRAŽIVANJA</a:t>
            </a:r>
            <a:endParaRPr lang="hr-HR" sz="2400" dirty="0">
              <a:latin typeface="Arial" pitchFamily="34" charset="0"/>
              <a:cs typeface="Arial" pitchFamily="34" charset="0"/>
            </a:endParaRPr>
          </a:p>
        </p:txBody>
      </p:sp>
      <p:sp>
        <p:nvSpPr>
          <p:cNvPr id="3" name="Content Placeholder 2"/>
          <p:cNvSpPr>
            <a:spLocks noGrp="1"/>
          </p:cNvSpPr>
          <p:nvPr>
            <p:ph idx="1"/>
          </p:nvPr>
        </p:nvSpPr>
        <p:spPr>
          <a:xfrm>
            <a:off x="457200" y="1484784"/>
            <a:ext cx="8229600" cy="4839816"/>
          </a:xfrm>
        </p:spPr>
        <p:txBody>
          <a:bodyPr>
            <a:normAutofit/>
          </a:bodyPr>
          <a:lstStyle/>
          <a:p>
            <a:r>
              <a:rPr lang="hr-HR" sz="2400" dirty="0">
                <a:latin typeface="Arial" pitchFamily="34" charset="0"/>
                <a:cs typeface="Arial" pitchFamily="34" charset="0"/>
              </a:rPr>
              <a:t>REZULTATI VEZANI UZ DOJENJE</a:t>
            </a:r>
          </a:p>
          <a:p>
            <a:pPr marL="0" indent="0">
              <a:buNone/>
            </a:pPr>
            <a:endParaRPr lang="hr-HR" sz="2400" dirty="0">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97484"/>
            <a:ext cx="54102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1680" y="5402634"/>
            <a:ext cx="3714535" cy="307777"/>
          </a:xfrm>
          <a:prstGeom prst="rect">
            <a:avLst/>
          </a:prstGeom>
        </p:spPr>
        <p:txBody>
          <a:bodyPr wrap="square">
            <a:spAutoFit/>
          </a:bodyPr>
          <a:lstStyle/>
          <a:p>
            <a:r>
              <a:rPr lang="hr-HR" sz="1400" b="1" dirty="0">
                <a:latin typeface="Arial" pitchFamily="34" charset="0"/>
                <a:cs typeface="Arial" pitchFamily="34" charset="0"/>
              </a:rPr>
              <a:t>Slika </a:t>
            </a:r>
            <a:r>
              <a:rPr lang="hr-HR" sz="1400" b="1" dirty="0" smtClean="0">
                <a:latin typeface="Arial" pitchFamily="34" charset="0"/>
                <a:cs typeface="Arial" pitchFamily="34" charset="0"/>
              </a:rPr>
              <a:t>4. </a:t>
            </a:r>
            <a:r>
              <a:rPr lang="hr-HR" sz="1400" i="1" dirty="0">
                <a:latin typeface="Arial" pitchFamily="34" charset="0"/>
                <a:cs typeface="Arial" pitchFamily="34" charset="0"/>
              </a:rPr>
              <a:t>Učestalost poteškoća pri dojenju</a:t>
            </a:r>
            <a:r>
              <a:rPr lang="hr-HR" sz="1400" i="1" dirty="0"/>
              <a:t>.</a:t>
            </a:r>
            <a:endParaRPr lang="hr-HR" sz="1400" dirty="0"/>
          </a:p>
        </p:txBody>
      </p:sp>
    </p:spTree>
    <p:extLst>
      <p:ext uri="{BB962C8B-B14F-4D97-AF65-F5344CB8AC3E}">
        <p14:creationId xmlns:p14="http://schemas.microsoft.com/office/powerpoint/2010/main" val="39109633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322</TotalTime>
  <Words>1183</Words>
  <Application>Microsoft Office PowerPoint</Application>
  <PresentationFormat>Prikaz na zaslonu (4:3)</PresentationFormat>
  <Paragraphs>338</Paragraphs>
  <Slides>20</Slides>
  <Notes>1</Notes>
  <HiddenSlides>0</HiddenSlides>
  <MMClips>0</MMClips>
  <ScaleCrop>false</ScaleCrop>
  <HeadingPairs>
    <vt:vector size="4" baseType="variant">
      <vt:variant>
        <vt:lpstr>Tema</vt:lpstr>
      </vt:variant>
      <vt:variant>
        <vt:i4>1</vt:i4>
      </vt:variant>
      <vt:variant>
        <vt:lpstr>Naslovi slajdova</vt:lpstr>
      </vt:variant>
      <vt:variant>
        <vt:i4>20</vt:i4>
      </vt:variant>
    </vt:vector>
  </HeadingPairs>
  <TitlesOfParts>
    <vt:vector size="21" baseType="lpstr">
      <vt:lpstr>Flow</vt:lpstr>
      <vt:lpstr>DOM ZDRAVLJA KRAPINSKO-ZAGORSKE ŽUPANIJE</vt:lpstr>
      <vt:lpstr>MEĐUNARODNI DAN OBITELJI: OBITELJI, ZDRAV ŽIVOT I ODRŽIVA BUDUĆNOST </vt:lpstr>
      <vt:lpstr>DOJENJE-  STANDARD PREHRANE DOJENČADI I MALE DJECE</vt:lpstr>
      <vt:lpstr>ODRŽIVA BUDUĆNOST</vt:lpstr>
      <vt:lpstr>CILJ RADA</vt:lpstr>
      <vt:lpstr>OPIS UZORKA</vt:lpstr>
      <vt:lpstr>OPIS INSTRUMENTARIJA</vt:lpstr>
      <vt:lpstr>REZULTATI ISTRAŽIVANJA</vt:lpstr>
      <vt:lpstr>REZULTATI ISTRAŽIVANJA</vt:lpstr>
      <vt:lpstr>REZULTATI ISTRAŽIVANJA</vt:lpstr>
      <vt:lpstr>REZULTATI ISTRAŽIVANJA</vt:lpstr>
      <vt:lpstr>REZULTATI ISTRAŽIVANJA</vt:lpstr>
      <vt:lpstr>REZULTATI ISTRAŽIVANJA</vt:lpstr>
      <vt:lpstr>REZULTATI ISTRAŽIVANJA</vt:lpstr>
      <vt:lpstr>REZULTATI ISTRAŽIVANJA</vt:lpstr>
      <vt:lpstr>Tablica 5. Grupe za potporu dojenja na području Krapinsko-zagorske županije </vt:lpstr>
      <vt:lpstr>ZAŠTO JE VAŽNA GRUPA ZA POTPORU DOJENJA</vt:lpstr>
      <vt:lpstr>PowerPointova prezentacija</vt:lpstr>
      <vt:lpstr>PREPORUKE</vt:lpstr>
      <vt:lpstr>DOJENJE – PRIORITET JAVNOG ZDRAVSTVA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ZDRAVSTVENO VELEUČILIŠTE DIPLOMSKI SPECIJALISTIČKI STRUČNI STUDIJ JAVNO ZDRAVSTVO</dc:title>
  <dc:creator>Kazimir Sviben</dc:creator>
  <cp:lastModifiedBy>Glavna sestra</cp:lastModifiedBy>
  <cp:revision>36</cp:revision>
  <dcterms:created xsi:type="dcterms:W3CDTF">2012-12-09T14:56:26Z</dcterms:created>
  <dcterms:modified xsi:type="dcterms:W3CDTF">2016-05-13T07:01:51Z</dcterms:modified>
</cp:coreProperties>
</file>