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857" r:id="rId4"/>
    <p:sldMasterId id="2147484465" r:id="rId5"/>
    <p:sldMasterId id="2147485886" r:id="rId6"/>
    <p:sldMasterId id="2147486140" r:id="rId7"/>
  </p:sldMasterIdLst>
  <p:notesMasterIdLst>
    <p:notesMasterId r:id="rId18"/>
  </p:notesMasterIdLst>
  <p:sldIdLst>
    <p:sldId id="256" r:id="rId8"/>
    <p:sldId id="257" r:id="rId9"/>
    <p:sldId id="292" r:id="rId10"/>
    <p:sldId id="293" r:id="rId11"/>
    <p:sldId id="516" r:id="rId12"/>
    <p:sldId id="517" r:id="rId13"/>
    <p:sldId id="518" r:id="rId14"/>
    <p:sldId id="519" r:id="rId15"/>
    <p:sldId id="520" r:id="rId16"/>
    <p:sldId id="512" r:id="rId17"/>
  </p:sldIdLst>
  <p:sldSz cx="9144000" cy="6858000" type="screen4x3"/>
  <p:notesSz cx="6735763" cy="98663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101" autoAdjust="0"/>
  </p:normalViewPr>
  <p:slideViewPr>
    <p:cSldViewPr>
      <p:cViewPr varScale="1">
        <p:scale>
          <a:sx n="104" d="100"/>
          <a:sy n="104" d="100"/>
        </p:scale>
        <p:origin x="12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5DA97DE9-1525-EA6F-7A0E-10D8B31C69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A4635D2-5DD9-A0CA-CB27-4A389215EB3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A0B25A6-C222-4A6B-ADF3-2E1542916F6B}" type="datetimeFigureOut">
              <a:rPr lang="hr-HR"/>
              <a:pPr>
                <a:defRPr/>
              </a:pPr>
              <a:t>30.12.2022.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B0B52C30-959F-3116-5D76-326AD2D0BB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0B7AD809-FDDD-C87F-C91D-25EFD0613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D527288-B9E8-6ED6-FD86-49D17E0717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9BF5720-952E-1226-41E0-42274D100A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1BCAC6B-9994-448E-851C-12637B5E4BB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like slajda 1">
            <a:extLst>
              <a:ext uri="{FF2B5EF4-FFF2-40B4-BE49-F238E27FC236}">
                <a16:creationId xmlns:a16="http://schemas.microsoft.com/office/drawing/2014/main" id="{118C464A-0E98-B438-CF78-B79157C011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zervirano mjesto bilježaka 2">
            <a:extLst>
              <a:ext uri="{FF2B5EF4-FFF2-40B4-BE49-F238E27FC236}">
                <a16:creationId xmlns:a16="http://schemas.microsoft.com/office/drawing/2014/main" id="{75FA5E12-8CB0-68F2-F6FA-8A03820AA8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12292" name="Rezervirano mjesto broja slajda 3">
            <a:extLst>
              <a:ext uri="{FF2B5EF4-FFF2-40B4-BE49-F238E27FC236}">
                <a16:creationId xmlns:a16="http://schemas.microsoft.com/office/drawing/2014/main" id="{AAEAD0BA-29F6-1620-4C12-09D4A6C973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CFBDDC-DF8C-4BA9-A6A4-6A196A9C7170}" type="slidenum">
              <a:rPr lang="hr-HR" altLang="sr-Latn-RS" sz="1200"/>
              <a:pPr/>
              <a:t>1</a:t>
            </a:fld>
            <a:endParaRPr lang="hr-HR" altLang="sr-Latn-R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zervirano mjesto slike slajda 1">
            <a:extLst>
              <a:ext uri="{FF2B5EF4-FFF2-40B4-BE49-F238E27FC236}">
                <a16:creationId xmlns:a16="http://schemas.microsoft.com/office/drawing/2014/main" id="{FABD1433-C701-273C-E1DA-0FEF3304FD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zervirano mjesto bilježaka 2">
            <a:extLst>
              <a:ext uri="{FF2B5EF4-FFF2-40B4-BE49-F238E27FC236}">
                <a16:creationId xmlns:a16="http://schemas.microsoft.com/office/drawing/2014/main" id="{A93634F1-E956-4F81-9902-FF332ED30C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17412" name="Rezervirano mjesto broja slajda 3">
            <a:extLst>
              <a:ext uri="{FF2B5EF4-FFF2-40B4-BE49-F238E27FC236}">
                <a16:creationId xmlns:a16="http://schemas.microsoft.com/office/drawing/2014/main" id="{B48BED1F-FB0F-2CD8-B89E-A87FDBBF0C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96B3FE-2E1D-4B8E-BB10-850DF0172B4A}" type="slidenum">
              <a:rPr lang="hr-HR" altLang="sr-Latn-RS" sz="1200">
                <a:solidFill>
                  <a:srgbClr val="000000"/>
                </a:solidFill>
              </a:rPr>
              <a:pPr/>
              <a:t>5</a:t>
            </a:fld>
            <a:endParaRPr lang="hr-HR" altLang="sr-Latn-R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>
            <a:extLst>
              <a:ext uri="{FF2B5EF4-FFF2-40B4-BE49-F238E27FC236}">
                <a16:creationId xmlns:a16="http://schemas.microsoft.com/office/drawing/2014/main" id="{258A4A67-6057-B1EE-BB32-810A6AE443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zervirano mjesto bilježaka 2">
            <a:extLst>
              <a:ext uri="{FF2B5EF4-FFF2-40B4-BE49-F238E27FC236}">
                <a16:creationId xmlns:a16="http://schemas.microsoft.com/office/drawing/2014/main" id="{FAC51C59-1D51-9927-C978-73ED871AA6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9460" name="Rezervirano mjesto broja slajda 3">
            <a:extLst>
              <a:ext uri="{FF2B5EF4-FFF2-40B4-BE49-F238E27FC236}">
                <a16:creationId xmlns:a16="http://schemas.microsoft.com/office/drawing/2014/main" id="{E6B4C74C-BEFF-DB44-7657-3B28DC57DD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2B3E32-F5D8-4654-8687-35D06A98AC54}" type="slidenum">
              <a:rPr lang="hr-HR" altLang="sr-Latn-R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>
            <a:extLst>
              <a:ext uri="{FF2B5EF4-FFF2-40B4-BE49-F238E27FC236}">
                <a16:creationId xmlns:a16="http://schemas.microsoft.com/office/drawing/2014/main" id="{A55410D3-2676-A5E9-B737-2FBF93DDF6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zervirano mjesto bilježaka 2">
            <a:extLst>
              <a:ext uri="{FF2B5EF4-FFF2-40B4-BE49-F238E27FC236}">
                <a16:creationId xmlns:a16="http://schemas.microsoft.com/office/drawing/2014/main" id="{770F2A52-6CF5-E19B-FB22-DFC1E0EC71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1508" name="Rezervirano mjesto broja slajda 3">
            <a:extLst>
              <a:ext uri="{FF2B5EF4-FFF2-40B4-BE49-F238E27FC236}">
                <a16:creationId xmlns:a16="http://schemas.microsoft.com/office/drawing/2014/main" id="{2D8424BB-598C-28BD-184F-916D28091E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D7CA1-140F-4FF7-B6D2-2FE7AFFAEAEF}" type="slidenum">
              <a:rPr lang="hr-HR" altLang="sr-Latn-RS" sz="1200">
                <a:solidFill>
                  <a:srgbClr val="000000"/>
                </a:solidFill>
              </a:rPr>
              <a:pPr/>
              <a:t>7</a:t>
            </a:fld>
            <a:endParaRPr lang="hr-HR" altLang="sr-Latn-R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zervirano mjesto slike slajda 1">
            <a:extLst>
              <a:ext uri="{FF2B5EF4-FFF2-40B4-BE49-F238E27FC236}">
                <a16:creationId xmlns:a16="http://schemas.microsoft.com/office/drawing/2014/main" id="{318AE32C-79BD-C851-BB55-27D8D3B6D8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zervirano mjesto bilježaka 2">
            <a:extLst>
              <a:ext uri="{FF2B5EF4-FFF2-40B4-BE49-F238E27FC236}">
                <a16:creationId xmlns:a16="http://schemas.microsoft.com/office/drawing/2014/main" id="{B66797BE-0D83-A844-A27B-813B9A8D8B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3556" name="Rezervirano mjesto broja slajda 3">
            <a:extLst>
              <a:ext uri="{FF2B5EF4-FFF2-40B4-BE49-F238E27FC236}">
                <a16:creationId xmlns:a16="http://schemas.microsoft.com/office/drawing/2014/main" id="{AFF66F00-2064-F535-EAE1-EE427B8354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0F603-7490-4F0E-AEE0-72A8B9707385}" type="slidenum">
              <a:rPr lang="hr-HR" altLang="sr-Latn-RS" sz="1200">
                <a:solidFill>
                  <a:srgbClr val="000000"/>
                </a:solidFill>
              </a:rPr>
              <a:pPr/>
              <a:t>8</a:t>
            </a:fld>
            <a:endParaRPr lang="hr-HR" altLang="sr-Latn-R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zervirano mjesto slike slajda 1">
            <a:extLst>
              <a:ext uri="{FF2B5EF4-FFF2-40B4-BE49-F238E27FC236}">
                <a16:creationId xmlns:a16="http://schemas.microsoft.com/office/drawing/2014/main" id="{E7C044E9-AF4C-1347-C5F5-E311F258AF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zervirano mjesto bilježaka 2">
            <a:extLst>
              <a:ext uri="{FF2B5EF4-FFF2-40B4-BE49-F238E27FC236}">
                <a16:creationId xmlns:a16="http://schemas.microsoft.com/office/drawing/2014/main" id="{D8858617-758D-E0F7-F7EA-AA32EEBB4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25604" name="Rezervirano mjesto broja slajda 3">
            <a:extLst>
              <a:ext uri="{FF2B5EF4-FFF2-40B4-BE49-F238E27FC236}">
                <a16:creationId xmlns:a16="http://schemas.microsoft.com/office/drawing/2014/main" id="{73439751-A9AE-A414-7C05-357CA669EA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2A23FA-9197-4818-9DC7-CB353724A38D}" type="slidenum">
              <a:rPr lang="hr-HR" altLang="sr-Latn-RS" sz="1200">
                <a:solidFill>
                  <a:srgbClr val="000000"/>
                </a:solidFill>
              </a:rPr>
              <a:pPr/>
              <a:t>9</a:t>
            </a:fld>
            <a:endParaRPr lang="hr-HR" altLang="sr-Latn-R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26299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81133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50146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17662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250920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242CF6E-4042-E360-8F03-18A96EB50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BB2AD4-9A25-6271-5CFC-9A183F214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459621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37CFD19-4843-A6E1-6A1D-F97323F99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7EB2A7-ACE5-7872-627F-0A136EE552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104170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43BCF7-0406-6C34-7939-C57E25186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A493EE-51BE-74ED-A886-AC593504A3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871921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50BA5D-EB8A-C680-B5E7-86E49D5075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831662-7C9D-230D-0098-EEA625E72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242088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551289E-1DEC-5FB1-8ABB-9FEE422ECD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0A1C804-2A23-42D2-AE18-352107A33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503325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5534E2-1EC3-D5AA-F51D-9A83928CF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437111-A4FB-9146-BF36-3D4C587900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07788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40442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C17DDC1-ABFB-F794-6736-EE6DFD99D3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C7AA918-A87A-117F-C78B-2F51A44FE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784608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9B2372-601C-CA18-E8BF-3047950B5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ED8FB0-AE17-F487-267E-24681A6C5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87931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697F14-77F4-0CC5-DC20-CAF9A24C4C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9DA077-00D1-ECE0-0A1D-6DD1DCD346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116132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C7CF1D-4354-EA0E-EF52-0E702182B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874FB0-B854-7D25-6EA6-653BB7ADF2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465738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E7FE35-C6C7-A42F-B849-6E25F8EB4A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A39B8A-EABF-0CD0-37BD-20077C6F7B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10471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103756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208737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3922272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5984761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067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5048519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3043514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546481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839325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411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5277091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2901888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813816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8057996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207103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0165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917970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98678620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81394738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05237115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2801466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5664095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95591167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30229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60735122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13155500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8135859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3429960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729670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9132833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07945802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037415084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383045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85752954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836323446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166082781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19248988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974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77336146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534052233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82410854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3239345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120870626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20384600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87431481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28946186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075188320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20626890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8622298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8805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9341371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74653282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87254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034489846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670500746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14144962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44596404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1513931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855802060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54485960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18286319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895321679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298666331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680381962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059989344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81127062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76004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423090849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256394015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8885421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6755289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71777146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092640797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405449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C3D9B6E5-51B0-EC69-6238-2CB6ECD1E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4FD164E2-0B8B-FC76-BF9A-07D34C4B1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5505CC7-842A-E41D-81DA-7863877D65F8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9" r:id="rId1"/>
    <p:sldLayoutId id="2147486250" r:id="rId2"/>
    <p:sldLayoutId id="2147486251" r:id="rId3"/>
    <p:sldLayoutId id="2147486252" r:id="rId4"/>
    <p:sldLayoutId id="2147486253" r:id="rId5"/>
    <p:sldLayoutId id="2147486254" r:id="rId6"/>
    <p:sldLayoutId id="2147486255" r:id="rId7"/>
    <p:sldLayoutId id="2147486256" r:id="rId8"/>
    <p:sldLayoutId id="2147486257" r:id="rId9"/>
    <p:sldLayoutId id="2147486258" r:id="rId10"/>
    <p:sldLayoutId id="2147486259" r:id="rId11"/>
    <p:sldLayoutId id="2147486260" r:id="rId12"/>
    <p:sldLayoutId id="21474862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:\nicks computer\new global series again!!!\global09\global09_title.jpg">
            <a:extLst>
              <a:ext uri="{FF2B5EF4-FFF2-40B4-BE49-F238E27FC236}">
                <a16:creationId xmlns:a16="http://schemas.microsoft.com/office/drawing/2014/main" id="{317EDB12-913D-785D-CC9B-57E18BB20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11FB3B0A-4C42-91EC-834F-8DCD95A3A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C349F8-4325-2ADC-724F-437C25A62E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94463"/>
            <a:ext cx="1166813" cy="3635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56B4A5-0A26-52BD-0821-1EB979835C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481763"/>
            <a:ext cx="6467475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  <p:sldLayoutId id="2147486338" r:id="rId12"/>
    <p:sldLayoutId id="214748633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1AA6DA78-1405-BA05-7A90-DF365E9D0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152F42B-0226-5C28-0ECF-E9159820F370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40" tIns="16209" rIns="82340" bIns="16209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6796044A-D749-81F1-279A-7B7611FE2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  <p:sldLayoutId id="2147486284" r:id="rId12"/>
    <p:sldLayoutId id="214748628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D1A78B28-3FE3-319F-BE46-4E3F4A425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3453D275-3E24-CACC-7673-217AD5AFA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59934DB-46C6-07CF-C7FD-EE3665A46A51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86" r:id="rId1"/>
    <p:sldLayoutId id="2147486287" r:id="rId2"/>
    <p:sldLayoutId id="2147486288" r:id="rId3"/>
    <p:sldLayoutId id="2147486289" r:id="rId4"/>
    <p:sldLayoutId id="2147486290" r:id="rId5"/>
    <p:sldLayoutId id="2147486291" r:id="rId6"/>
    <p:sldLayoutId id="2147486292" r:id="rId7"/>
    <p:sldLayoutId id="2147486293" r:id="rId8"/>
    <p:sldLayoutId id="2147486294" r:id="rId9"/>
    <p:sldLayoutId id="2147486295" r:id="rId10"/>
    <p:sldLayoutId id="2147486296" r:id="rId11"/>
    <p:sldLayoutId id="2147486297" r:id="rId12"/>
    <p:sldLayoutId id="2147486298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CB2A189C-9709-1132-3FBD-C579164E7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D3B4C4B2-3164-173B-3018-030D2AEBB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6088540-1739-6565-684F-6B6D37BA21BE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99" r:id="rId1"/>
    <p:sldLayoutId id="2147486300" r:id="rId2"/>
    <p:sldLayoutId id="2147486301" r:id="rId3"/>
    <p:sldLayoutId id="2147486302" r:id="rId4"/>
    <p:sldLayoutId id="2147486303" r:id="rId5"/>
    <p:sldLayoutId id="2147486304" r:id="rId6"/>
    <p:sldLayoutId id="2147486305" r:id="rId7"/>
    <p:sldLayoutId id="2147486306" r:id="rId8"/>
    <p:sldLayoutId id="2147486307" r:id="rId9"/>
    <p:sldLayoutId id="2147486308" r:id="rId10"/>
    <p:sldLayoutId id="2147486309" r:id="rId11"/>
    <p:sldLayoutId id="2147486310" r:id="rId12"/>
    <p:sldLayoutId id="2147486311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E5E53E75-9883-450D-0968-7E8E6538C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F675A015-1149-B768-15B6-4B4B1D10F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387EDB-2567-A48C-22C1-352494B6270A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12" r:id="rId1"/>
    <p:sldLayoutId id="2147486313" r:id="rId2"/>
    <p:sldLayoutId id="2147486314" r:id="rId3"/>
    <p:sldLayoutId id="2147486315" r:id="rId4"/>
    <p:sldLayoutId id="2147486316" r:id="rId5"/>
    <p:sldLayoutId id="2147486317" r:id="rId6"/>
    <p:sldLayoutId id="2147486318" r:id="rId7"/>
    <p:sldLayoutId id="2147486319" r:id="rId8"/>
    <p:sldLayoutId id="2147486320" r:id="rId9"/>
    <p:sldLayoutId id="2147486321" r:id="rId10"/>
    <p:sldLayoutId id="2147486322" r:id="rId11"/>
    <p:sldLayoutId id="2147486323" r:id="rId12"/>
    <p:sldLayoutId id="2147486324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F08B2C0D-C6FB-58F2-317E-8E5AF1AA4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C0037CB0-D49C-215E-D31C-CEE75D572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F492D59-85C8-78E1-82E4-494B1B2A7590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25" r:id="rId1"/>
    <p:sldLayoutId id="2147486326" r:id="rId2"/>
    <p:sldLayoutId id="2147486327" r:id="rId3"/>
    <p:sldLayoutId id="2147486328" r:id="rId4"/>
    <p:sldLayoutId id="2147486329" r:id="rId5"/>
    <p:sldLayoutId id="2147486330" r:id="rId6"/>
    <p:sldLayoutId id="2147486331" r:id="rId7"/>
    <p:sldLayoutId id="2147486332" r:id="rId8"/>
    <p:sldLayoutId id="2147486333" r:id="rId9"/>
    <p:sldLayoutId id="2147486334" r:id="rId10"/>
    <p:sldLayoutId id="2147486335" r:id="rId11"/>
    <p:sldLayoutId id="2147486336" r:id="rId12"/>
    <p:sldLayoutId id="2147486337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zagorjehr" TargetMode="External"/><Relationship Id="rId2" Type="http://schemas.openxmlformats.org/officeDocument/2006/relationships/hyperlink" Target="https://www.kzz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zz.hr/pristup-informacijam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6" descr="D:\nicks computer\new global series again!!!\global09\global09_title.jpg">
            <a:extLst>
              <a:ext uri="{FF2B5EF4-FFF2-40B4-BE49-F238E27FC236}">
                <a16:creationId xmlns:a16="http://schemas.microsoft.com/office/drawing/2014/main" id="{DCF6BCF2-2C1D-114B-AC4F-182CF29B8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10959B58-223A-3E86-9454-2A14337C3D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79388" y="3716338"/>
            <a:ext cx="8785225" cy="252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sr-Latn-RS" sz="4000" b="1">
                <a:latin typeface="Times New Roman" panose="02020603050405020304" pitchFamily="18" charset="0"/>
              </a:rPr>
              <a:t>III.IZMJENE I DOPUNE PRORAČUNA KZŽ ZA  2022. </a:t>
            </a:r>
            <a:br>
              <a:rPr lang="hr-HR" altLang="sr-Latn-RS" sz="4000" b="1">
                <a:latin typeface="Times New Roman" panose="02020603050405020304" pitchFamily="18" charset="0"/>
              </a:rPr>
            </a:br>
            <a:endParaRPr lang="hr-HR" altLang="sr-Latn-RS" sz="4000" b="1">
              <a:latin typeface="Times New Roman" panose="02020603050405020304" pitchFamily="18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53BB585-203C-47C2-2EA9-BE106F4778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237288"/>
            <a:ext cx="8640762" cy="431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hr-HR" altLang="sr-Latn-R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PROSINAC 2022. </a:t>
            </a:r>
            <a:r>
              <a:rPr lang="hr-HR" altLang="sr-Latn-RS" sz="1600" b="1"/>
              <a:t>					</a:t>
            </a:r>
            <a:r>
              <a:rPr lang="hr-HR" altLang="sr-Latn-RS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VODIČ  ZA GRAĐANE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>
            <a:extLst>
              <a:ext uri="{FF2B5EF4-FFF2-40B4-BE49-F238E27FC236}">
                <a16:creationId xmlns:a16="http://schemas.microsoft.com/office/drawing/2014/main" id="{32C4AD8D-111F-D7A4-AC57-632931D090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91908B-1DD3-3BC1-32A4-126D08FAF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2000" dirty="0"/>
              <a:t>KONTAKT</a:t>
            </a:r>
          </a:p>
          <a:p>
            <a:pPr>
              <a:defRPr/>
            </a:pPr>
            <a:r>
              <a:rPr lang="hr-HR" sz="2000" dirty="0"/>
              <a:t>TEL: +385 49 329 111</a:t>
            </a:r>
          </a:p>
          <a:p>
            <a:pPr>
              <a:defRPr/>
            </a:pPr>
            <a:r>
              <a:rPr lang="hr-HR" sz="2000" dirty="0"/>
              <a:t>FAX: +385 49 329 255</a:t>
            </a:r>
          </a:p>
          <a:p>
            <a:pPr>
              <a:defRPr/>
            </a:pPr>
            <a:r>
              <a:rPr lang="hr-HR" sz="2000" dirty="0"/>
              <a:t>Magistratska 1</a:t>
            </a:r>
          </a:p>
          <a:p>
            <a:pPr>
              <a:defRPr/>
            </a:pPr>
            <a:r>
              <a:rPr lang="hr-HR" sz="2000" dirty="0"/>
              <a:t>49 000 Krapina</a:t>
            </a:r>
          </a:p>
          <a:p>
            <a:pPr>
              <a:defRPr/>
            </a:pPr>
            <a:r>
              <a:rPr lang="hr-HR" sz="2000" dirty="0"/>
              <a:t>PRATITE NAS:</a:t>
            </a:r>
          </a:p>
          <a:p>
            <a:pPr>
              <a:defRPr/>
            </a:pPr>
            <a:r>
              <a:rPr lang="hr-HR" sz="2000" dirty="0"/>
              <a:t>Na službenim internetskim stranicama: </a:t>
            </a:r>
            <a:r>
              <a:rPr lang="hr-HR" sz="2000" u="sng" dirty="0">
                <a:hlinkClick r:id="rId2"/>
              </a:rPr>
              <a:t>https://www.kzz.hr</a:t>
            </a:r>
            <a:endParaRPr lang="hr-HR" sz="2000" dirty="0"/>
          </a:p>
          <a:p>
            <a:pPr>
              <a:defRPr/>
            </a:pPr>
            <a:r>
              <a:rPr lang="hr-HR" sz="2000" dirty="0"/>
              <a:t>Na službenom </a:t>
            </a:r>
            <a:r>
              <a:rPr lang="hr-HR" sz="2000" dirty="0" err="1"/>
              <a:t>Youtube</a:t>
            </a:r>
            <a:r>
              <a:rPr lang="hr-HR" sz="2000" dirty="0"/>
              <a:t> kanalu: </a:t>
            </a:r>
            <a:r>
              <a:rPr lang="hr-HR" sz="2000" u="sng" dirty="0">
                <a:hlinkClick r:id="rId3"/>
              </a:rPr>
              <a:t>https://www.youtube.com/user/zagorjehr</a:t>
            </a:r>
            <a:endParaRPr lang="hr-HR" sz="2000" u="sng" dirty="0"/>
          </a:p>
          <a:p>
            <a:pPr>
              <a:defRPr/>
            </a:pPr>
            <a:r>
              <a:rPr lang="hr-HR" sz="2000" dirty="0"/>
              <a:t>Pravo na pristup informacijama: </a:t>
            </a:r>
            <a:r>
              <a:rPr lang="hr-HR" sz="2000" u="sng" dirty="0">
                <a:hlinkClick r:id="rId4"/>
              </a:rPr>
              <a:t>https://kzz.hr/pristup-informacijama</a:t>
            </a:r>
            <a:endParaRPr lang="hr-HR" sz="2000" dirty="0"/>
          </a:p>
          <a:p>
            <a:pPr>
              <a:defRPr/>
            </a:pPr>
            <a:endParaRPr lang="hr-HR" sz="2000" dirty="0"/>
          </a:p>
          <a:p>
            <a:pPr marL="0" indent="0">
              <a:buFontTx/>
              <a:buNone/>
              <a:defRPr/>
            </a:pPr>
            <a:endParaRPr lang="hr-HR" sz="2000" dirty="0"/>
          </a:p>
          <a:p>
            <a:pPr marL="0" indent="0">
              <a:buFontTx/>
              <a:buNone/>
              <a:defRPr/>
            </a:pPr>
            <a:r>
              <a:rPr lang="hr-HR" sz="2000" dirty="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1">
            <a:extLst>
              <a:ext uri="{FF2B5EF4-FFF2-40B4-BE49-F238E27FC236}">
                <a16:creationId xmlns:a16="http://schemas.microsoft.com/office/drawing/2014/main" id="{5587A077-C853-23D2-CC46-46FD895C31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538" y="1341438"/>
            <a:ext cx="8694737" cy="532288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sr-Latn-CS" altLang="sr-Latn-RS" b="1" dirty="0"/>
          </a:p>
          <a:p>
            <a:pPr marL="0" indent="0" algn="just">
              <a:buFontTx/>
              <a:buNone/>
              <a:defRPr/>
            </a:pPr>
            <a:r>
              <a:rPr lang="sr-Latn-CS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  <a:endParaRPr lang="sr-Latn-C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r-Latn-C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temeljni financijski dokument u kojem su iskazani svi planirani godišnji prihodi i primici te rashodi i izdaci. </a:t>
            </a:r>
          </a:p>
          <a:p>
            <a:pPr algn="just">
              <a:defRPr/>
            </a:pPr>
            <a:endParaRPr lang="sr-Latn-C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r-Latn-C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odnosi na fiskalnu godinu koja prestavlja razdoblje od 12 </a:t>
            </a:r>
            <a:r>
              <a:rPr lang="sr-Latn-CS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mjeseci</a:t>
            </a:r>
            <a:r>
              <a:rPr lang="sr-Latn-C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od 1. siječnja do 31. prosinca.</a:t>
            </a:r>
          </a:p>
          <a:p>
            <a:pPr algn="just">
              <a:defRPr/>
            </a:pPr>
            <a:endParaRPr lang="sr-Latn-C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Temeljni propis kojim su regulirana sva pitanja vezana uz proračun je Zakon o proračunu (Narodne novine , 144/21, dalje: Zakon)</a:t>
            </a:r>
          </a:p>
          <a:p>
            <a:pPr marL="0" indent="0" algn="just">
              <a:buFontTx/>
              <a:buNone/>
              <a:defRPr/>
            </a:pPr>
            <a:endParaRPr lang="sr-Latn-CS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sadržaja 1">
            <a:extLst>
              <a:ext uri="{FF2B5EF4-FFF2-40B4-BE49-F238E27FC236}">
                <a16:creationId xmlns:a16="http://schemas.microsoft.com/office/drawing/2014/main" id="{4D436FD7-66BB-D7CA-135F-5011111DC5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569325" cy="581818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hr-HR" altLang="sr-Latn-RS" b="1" dirty="0"/>
          </a:p>
          <a:p>
            <a:pPr marL="0" indent="0" algn="just">
              <a:buFontTx/>
              <a:buNone/>
              <a:defRPr/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REBALANS?</a:t>
            </a:r>
          </a:p>
          <a:p>
            <a:pPr marL="0" indent="0" algn="just">
              <a:buFontTx/>
              <a:buNone/>
              <a:defRPr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kao temeljni financijski dokument sukladno Zakonu i propisima može mijenjati tijekom godine kako bi svojim izmjenama i dopunama pratio provođenje svih aktivnosti i projekata u Županiji.</a:t>
            </a:r>
          </a:p>
          <a:p>
            <a:pPr marL="0" indent="0" algn="just">
              <a:buFontTx/>
              <a:buNone/>
              <a:defRPr/>
            </a:pPr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promjene uvriježeno se nazivaju Rebalansom</a:t>
            </a:r>
          </a:p>
          <a:p>
            <a:pPr algn="just">
              <a:defRPr/>
            </a:pPr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 Rebalans donosi se na isti način kao i Proračun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6FCDB2-6762-2C6B-B45A-086BE3CC8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694738" cy="5086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r>
              <a:rPr lang="hr-HR" alt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REBALANS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FontTx/>
              <a:buNone/>
              <a:defRPr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Rebalans  donosi predstavničko tijelo – Županijska skupština Krapinsko-zagorske županije.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adržaja 2">
            <a:extLst>
              <a:ext uri="{FF2B5EF4-FFF2-40B4-BE49-F238E27FC236}">
                <a16:creationId xmlns:a16="http://schemas.microsoft.com/office/drawing/2014/main" id="{AAACACA5-90CE-3C23-BAA9-F6F5058E8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68413"/>
            <a:ext cx="8694738" cy="525621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Razlozi </a:t>
            </a:r>
            <a:r>
              <a:rPr lang="en-US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altLang="sr-Latn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II. izmjene Proračuna</a:t>
            </a:r>
          </a:p>
          <a:p>
            <a:pPr marL="0" indent="0" algn="just">
              <a:buFontTx/>
              <a:buNone/>
            </a:pPr>
            <a:endParaRPr lang="hr-HR" altLang="sr-Latn-RS" sz="1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endParaRPr lang="hr-HR" altLang="sr-Latn-RS" sz="1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plata </a:t>
            </a: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sredstava iz </a:t>
            </a:r>
            <a:r>
              <a:rPr lang="en-US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Ministarstva </a:t>
            </a: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poljoprivrede</a:t>
            </a:r>
            <a:r>
              <a:rPr lang="en-US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–sanacija </a:t>
            </a: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teta </a:t>
            </a: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od tuče –poljoprivrednici, gospodarstvo i prometna infrastruktura</a:t>
            </a:r>
          </a:p>
          <a:p>
            <a:pPr marL="0" indent="0"/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zbog potrebe za predfinanciranjem EU projekata za proračunske korisnike</a:t>
            </a:r>
          </a:p>
          <a:p>
            <a:pPr marL="0" indent="0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radi korekcije rashoda sukladno realizaciji projekata</a:t>
            </a:r>
          </a:p>
          <a:p>
            <a:pPr marL="0" indent="0" algn="just">
              <a:buFontTx/>
              <a:buNone/>
            </a:pPr>
            <a:endParaRPr lang="hr-HR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AutoNum type="arabicPeriod"/>
            </a:pPr>
            <a:endParaRPr lang="hr-HR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AutoNum type="arabicPeriod"/>
            </a:pPr>
            <a:endParaRPr lang="hr-HR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CB5C4AE8-66A8-2D7D-23DE-3BA3F5B58A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694738" cy="496728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sr-Latn-RS" sz="2400"/>
          </a:p>
          <a:p>
            <a:pPr marL="0" indent="0" algn="ctr">
              <a:buFontTx/>
              <a:buNone/>
            </a:pPr>
            <a:endParaRPr lang="hr-HR" altLang="sr-Latn-RS" sz="2400"/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Planirani proračun Krapinsko-zagorske županije </a:t>
            </a:r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zajedno s proračunskim korisnicima</a:t>
            </a:r>
          </a:p>
          <a:p>
            <a:pPr marL="0" indent="0" algn="ctr">
              <a:buFontTx/>
              <a:buNone/>
            </a:pPr>
            <a:endParaRPr lang="hr-HR" altLang="sr-Latn-R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1.226.468.572,64 kn </a:t>
            </a:r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(+ 16.912.054,60 kn  kn ili 1%;</a:t>
            </a:r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1.209.556.518,04 kn)</a:t>
            </a: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endParaRPr lang="pl-PL" altLang="sr-Latn-RS" sz="2400" b="1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zervirano mjesto sadržaja 2">
            <a:extLst>
              <a:ext uri="{FF2B5EF4-FFF2-40B4-BE49-F238E27FC236}">
                <a16:creationId xmlns:a16="http://schemas.microsoft.com/office/drawing/2014/main" id="{0B0B1719-F9A4-5ECD-C5B4-D2F7683FE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125538"/>
            <a:ext cx="8694737" cy="50863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sr-Latn-R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Planirani proračun </a:t>
            </a:r>
          </a:p>
          <a:p>
            <a:pPr marL="0" indent="0" algn="ctr">
              <a:buFontTx/>
              <a:buNone/>
            </a:pPr>
            <a:r>
              <a:rPr lang="hr-HR" altLang="sr-Latn-R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Krapinsko-zagorske županije </a:t>
            </a:r>
          </a:p>
          <a:p>
            <a:pPr marL="0" indent="0" algn="ctr">
              <a:buFontTx/>
              <a:buNone/>
            </a:pPr>
            <a:r>
              <a:rPr lang="hr-HR" altLang="sr-Latn-R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bez proračunskih korisnika</a:t>
            </a: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buFontTx/>
              <a:buNone/>
            </a:pPr>
            <a:endParaRPr lang="hr-HR" altLang="sr-Latn-R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252.030.168,33</a:t>
            </a: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(-16.537.929,86  kn ili 6%;</a:t>
            </a:r>
          </a:p>
          <a:p>
            <a:pPr marL="0" indent="0" algn="ctr"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268.568.098,19 kn)</a:t>
            </a: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A5E5EC-07F4-2CEE-A323-1EE1C0228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35113"/>
            <a:ext cx="8064500" cy="4918075"/>
          </a:xfrm>
          <a:ln w="25400">
            <a:solidFill>
              <a:srgbClr val="92D050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(-16,5 </a:t>
            </a:r>
            <a:r>
              <a:rPr lang="hr-H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kn)</a:t>
            </a:r>
          </a:p>
          <a:p>
            <a:pPr marL="0" indent="0">
              <a:buFontTx/>
              <a:buNone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+ 3,4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Ministarstvo-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+2,0 → 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primici-</a:t>
            </a:r>
            <a:r>
              <a:rPr lang="hr-H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revolving</a:t>
            </a: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+0,5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 prihodi i primici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- 19,4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Ministarstvo- prijenos EU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-2,5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Hrvatske vode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-0,3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projekti EU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-0,2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JLS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-0,1 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donacije, posebne namjene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- 0,1→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Fond-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tekućih pomoći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1" name="TekstniOkvir 4">
            <a:extLst>
              <a:ext uri="{FF2B5EF4-FFF2-40B4-BE49-F238E27FC236}">
                <a16:creationId xmlns:a16="http://schemas.microsoft.com/office/drawing/2014/main" id="{A799D511-6C93-4CAE-ECD2-9D676F7ED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981075"/>
            <a:ext cx="55308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Promjene na prihodovnoj strani Proračuna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000">
              <a:solidFill>
                <a:srgbClr val="000000"/>
              </a:solidFill>
            </a:endParaRPr>
          </a:p>
        </p:txBody>
      </p:sp>
      <p:sp>
        <p:nvSpPr>
          <p:cNvPr id="22532" name="TekstniOkvir 7">
            <a:extLst>
              <a:ext uri="{FF2B5EF4-FFF2-40B4-BE49-F238E27FC236}">
                <a16:creationId xmlns:a16="http://schemas.microsoft.com/office/drawing/2014/main" id="{50DD12E1-5528-AF10-7235-B1CDA515D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133475"/>
            <a:ext cx="1368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mln. kn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kstniOkvir 3">
            <a:extLst>
              <a:ext uri="{FF2B5EF4-FFF2-40B4-BE49-F238E27FC236}">
                <a16:creationId xmlns:a16="http://schemas.microsoft.com/office/drawing/2014/main" id="{0B0D97C0-A000-1297-F825-3CCA75B99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128713"/>
            <a:ext cx="662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Promjene na rashodovnoj strani Proračuna</a:t>
            </a:r>
            <a:endParaRPr lang="hr-HR" altLang="sr-Latn-RS" sz="1000">
              <a:solidFill>
                <a:srgbClr val="000000"/>
              </a:solidFill>
            </a:endParaRP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D43BC977-541E-4AFC-CA07-030A348B4349}"/>
              </a:ext>
            </a:extLst>
          </p:cNvPr>
          <p:cNvSpPr txBox="1">
            <a:spLocks/>
          </p:cNvSpPr>
          <p:nvPr/>
        </p:nvSpPr>
        <p:spPr bwMode="auto">
          <a:xfrm>
            <a:off x="4932363" y="1557338"/>
            <a:ext cx="4032250" cy="51117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4" tIns="45717" rIns="91434" bIns="45717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-10,1 </a:t>
            </a:r>
            <a:r>
              <a:rPr lang="hr-HR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UO  za </a:t>
            </a:r>
            <a:r>
              <a:rPr lang="hr-HR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obrazovanje,kulturu</a:t>
            </a: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šport i </a:t>
            </a:r>
            <a:r>
              <a:rPr lang="hr-HR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</a:t>
            </a: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Kulturu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Receza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revolving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+2,1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MFR škole +0,7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endParaRPr lang="hr-HR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RCKTU +0,5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(trafostanica),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PŠ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Gorjakovo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+0,5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sufinanciranje nabave radnih bilježnica +0,3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Dvorana RCKTU -6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 M. Bistrica -3,4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Kr.Toplice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-2,4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 Bedekovčina -1,1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 Tuhelj -1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Baltazar -0,3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endParaRPr lang="hr-HR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+0,35 </a:t>
            </a:r>
            <a:r>
              <a:rPr lang="hr-HR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UO za opće i zajedničke poslove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Nabava opreme (promjena izvora)-vlastiti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+1,3 </a:t>
            </a:r>
            <a:r>
              <a:rPr lang="hr-HR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UO za javnu nabavu i EU fondove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Fond solidarnosti –vraćanje u ispravno radno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stanje infrastrukture-potres + 4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izgradnja COO Kr. Toplice - 2mln,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ZEZ -0,35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dogradnja SB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Kr.Toplice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- 0,1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dogradnja SB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St.Toplice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- 0,1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promocija EU projekata - 0,13 </a:t>
            </a:r>
            <a:r>
              <a:rPr lang="hr-HR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r-HR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r-HR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r-HR" sz="2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sz="2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580" name="TekstniOkvir 6">
            <a:extLst>
              <a:ext uri="{FF2B5EF4-FFF2-40B4-BE49-F238E27FC236}">
                <a16:creationId xmlns:a16="http://schemas.microsoft.com/office/drawing/2014/main" id="{6038E213-EC93-6FBE-119F-596338113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1266825"/>
            <a:ext cx="1368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mln. kn</a:t>
            </a:r>
          </a:p>
        </p:txBody>
      </p:sp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A0EDEDD7-D851-BFE2-9906-0A9379F7FB1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1000" y="1557338"/>
            <a:ext cx="4406900" cy="5111750"/>
          </a:xfrm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hr-H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Ured župana i </a:t>
            </a:r>
            <a:r>
              <a:rPr lang="hr-H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Žup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Skupština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(troškovi protokola i projekt za „Za mlade u Zagorju”)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+ 1,4 </a:t>
            </a:r>
            <a:r>
              <a:rPr lang="hr-H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UO za </a:t>
            </a:r>
            <a:r>
              <a:rPr lang="hr-H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gospodarstvo,poljoprivredu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turizam, promet i kom. </a:t>
            </a:r>
            <a:r>
              <a:rPr lang="hr-H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Poljoprivreda  +5,2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(sanacija šteta od tuče, tekući 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projekti u poljoprivredi, manifestacije i sajmovi)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Kom.infrastruktura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-1,7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(Hrvatske vode za ŽUC)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Promet -0,8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(sufinanciranje javnog prijevoza, sufinanciranje IPZP)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Gospodarstvo  -1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(regres kamate,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usklada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projekta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Hypokrat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</a:t>
            </a:r>
            <a:r>
              <a:rPr lang="hr-H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UO za financije i proračun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Rashodi za zaposlene +0,45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otplata kredita-odgođena plaćanja +0,05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-1,8 </a:t>
            </a:r>
            <a:r>
              <a:rPr lang="hr-H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UO za prostorno uređenje, gradnju i zaštitu okoliša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(prijenos sredstava za sanaciju šteta od potresa u UO za obrazovanje-PŠ Laz Bistrički)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-8,1 </a:t>
            </a:r>
            <a:r>
              <a:rPr lang="hr-H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UO za </a:t>
            </a:r>
            <a:r>
              <a:rPr lang="hr-H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zdravstvo,soc.politiku,civil</a:t>
            </a: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društvo i mlade       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Novi početak -4,5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NBO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Kr.Toplice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-3,9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Kr.Topl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–PTD +0,2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Udruge i mladi +0,1 </a:t>
            </a:r>
            <a:r>
              <a:rPr lang="hr-H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FontTx/>
              <a:buNone/>
              <a:defRPr/>
            </a:pP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5962</TotalTime>
  <Words>754</Words>
  <Application>Microsoft Office PowerPoint</Application>
  <PresentationFormat>Prikaz na zaslonu (4:3)</PresentationFormat>
  <Paragraphs>145</Paragraphs>
  <Slides>10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7</vt:i4>
      </vt:variant>
      <vt:variant>
        <vt:lpstr>Naslovi slajdova</vt:lpstr>
      </vt:variant>
      <vt:variant>
        <vt:i4>10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ppp_ani_glo_stand</vt:lpstr>
      <vt:lpstr>1_ppp_ani_glo_stand</vt:lpstr>
      <vt:lpstr>2_ppp_ani_glo_stand</vt:lpstr>
      <vt:lpstr>3_ppp_ani_glo_stand</vt:lpstr>
      <vt:lpstr>4_ppp_ani_glo_stand</vt:lpstr>
      <vt:lpstr>5_ppp_ani_glo_stand</vt:lpstr>
      <vt:lpstr>6_ppp_ani_glo_stand</vt:lpstr>
      <vt:lpstr>III.IZMJENE I DOPUNE PRORAČUNA KZŽ ZA  2022.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KZZ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Kretanje na tržištu rada na području Krapinsko-zagorske županije</dc:title>
  <dc:creator>ivankab</dc:creator>
  <cp:lastModifiedBy>Zoran Gumbas</cp:lastModifiedBy>
  <cp:revision>355</cp:revision>
  <cp:lastPrinted>2021-12-27T07:03:46Z</cp:lastPrinted>
  <dcterms:created xsi:type="dcterms:W3CDTF">2010-11-02T08:26:15Z</dcterms:created>
  <dcterms:modified xsi:type="dcterms:W3CDTF">2022-12-30T13:43:06Z</dcterms:modified>
</cp:coreProperties>
</file>