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857" r:id="rId4"/>
    <p:sldMasterId id="2147484465" r:id="rId5"/>
    <p:sldMasterId id="2147485886" r:id="rId6"/>
    <p:sldMasterId id="2147485980" r:id="rId7"/>
  </p:sldMasterIdLst>
  <p:notesMasterIdLst>
    <p:notesMasterId r:id="rId23"/>
  </p:notesMasterIdLst>
  <p:sldIdLst>
    <p:sldId id="256" r:id="rId8"/>
    <p:sldId id="529" r:id="rId9"/>
    <p:sldId id="530" r:id="rId10"/>
    <p:sldId id="526" r:id="rId11"/>
    <p:sldId id="527" r:id="rId12"/>
    <p:sldId id="514" r:id="rId13"/>
    <p:sldId id="515" r:id="rId14"/>
    <p:sldId id="517" r:id="rId15"/>
    <p:sldId id="518" r:id="rId16"/>
    <p:sldId id="519" r:id="rId17"/>
    <p:sldId id="520" r:id="rId18"/>
    <p:sldId id="521" r:id="rId19"/>
    <p:sldId id="522" r:id="rId20"/>
    <p:sldId id="523" r:id="rId21"/>
    <p:sldId id="512" r:id="rId22"/>
  </p:sldIdLst>
  <p:sldSz cx="9144000" cy="6858000" type="screen4x3"/>
  <p:notesSz cx="6735763" cy="9866313"/>
  <p:defaultTextStyle>
    <a:defPPr>
      <a:defRPr lang="hr-HR"/>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101" autoAdjust="0"/>
  </p:normalViewPr>
  <p:slideViewPr>
    <p:cSldViewPr>
      <p:cViewPr varScale="1">
        <p:scale>
          <a:sx n="104" d="100"/>
          <a:sy n="104" d="100"/>
        </p:scale>
        <p:origin x="17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8A34D175-1E72-FC17-0111-0997C82A2637}"/>
              </a:ext>
            </a:extLst>
          </p:cNvPr>
          <p:cNvSpPr>
            <a:spLocks noGrp="1"/>
          </p:cNvSpPr>
          <p:nvPr>
            <p:ph type="hdr" sz="quarter"/>
          </p:nvPr>
        </p:nvSpPr>
        <p:spPr>
          <a:xfrm>
            <a:off x="0" y="0"/>
            <a:ext cx="2919413" cy="493713"/>
          </a:xfrm>
          <a:prstGeom prst="rect">
            <a:avLst/>
          </a:prstGeom>
        </p:spPr>
        <p:txBody>
          <a:bodyPr vert="horz" lIns="90754" tIns="45377" rIns="90754" bIns="45377" rtlCol="0"/>
          <a:lstStyle>
            <a:lvl1pPr algn="l" eaLnBrk="1" hangingPunct="1">
              <a:defRPr sz="1200">
                <a:latin typeface="Arial" charset="0"/>
              </a:defRPr>
            </a:lvl1pPr>
          </a:lstStyle>
          <a:p>
            <a:pPr>
              <a:defRPr/>
            </a:pPr>
            <a:endParaRPr lang="hr-HR"/>
          </a:p>
        </p:txBody>
      </p:sp>
      <p:sp>
        <p:nvSpPr>
          <p:cNvPr id="3" name="Rezervirano mjesto datuma 2">
            <a:extLst>
              <a:ext uri="{FF2B5EF4-FFF2-40B4-BE49-F238E27FC236}">
                <a16:creationId xmlns:a16="http://schemas.microsoft.com/office/drawing/2014/main" id="{6B044A5A-0561-938A-7E4D-E678334D451C}"/>
              </a:ext>
            </a:extLst>
          </p:cNvPr>
          <p:cNvSpPr>
            <a:spLocks noGrp="1"/>
          </p:cNvSpPr>
          <p:nvPr>
            <p:ph type="dt" idx="1"/>
          </p:nvPr>
        </p:nvSpPr>
        <p:spPr>
          <a:xfrm>
            <a:off x="3814763" y="0"/>
            <a:ext cx="2919412" cy="493713"/>
          </a:xfrm>
          <a:prstGeom prst="rect">
            <a:avLst/>
          </a:prstGeom>
        </p:spPr>
        <p:txBody>
          <a:bodyPr vert="horz" lIns="90754" tIns="45377" rIns="90754" bIns="45377" rtlCol="0"/>
          <a:lstStyle>
            <a:lvl1pPr algn="r" eaLnBrk="1" hangingPunct="1">
              <a:defRPr sz="1200">
                <a:latin typeface="Arial" charset="0"/>
              </a:defRPr>
            </a:lvl1pPr>
          </a:lstStyle>
          <a:p>
            <a:pPr>
              <a:defRPr/>
            </a:pPr>
            <a:fld id="{27EF3470-0300-47AD-8506-7B7740EFBD6E}" type="datetimeFigureOut">
              <a:rPr lang="hr-HR"/>
              <a:pPr>
                <a:defRPr/>
              </a:pPr>
              <a:t>12.7.2023.</a:t>
            </a:fld>
            <a:endParaRPr lang="hr-HR"/>
          </a:p>
        </p:txBody>
      </p:sp>
      <p:sp>
        <p:nvSpPr>
          <p:cNvPr id="4" name="Rezervirano mjesto slike slajda 3">
            <a:extLst>
              <a:ext uri="{FF2B5EF4-FFF2-40B4-BE49-F238E27FC236}">
                <a16:creationId xmlns:a16="http://schemas.microsoft.com/office/drawing/2014/main" id="{10229F10-A524-5F92-F2AE-5C3ED846DD64}"/>
              </a:ext>
            </a:extLst>
          </p:cNvPr>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pPr lvl="0"/>
            <a:endParaRPr lang="hr-HR" noProof="0"/>
          </a:p>
        </p:txBody>
      </p:sp>
      <p:sp>
        <p:nvSpPr>
          <p:cNvPr id="5" name="Rezervirano mjesto bilježaka 4">
            <a:extLst>
              <a:ext uri="{FF2B5EF4-FFF2-40B4-BE49-F238E27FC236}">
                <a16:creationId xmlns:a16="http://schemas.microsoft.com/office/drawing/2014/main" id="{60F3A837-BCFF-4AC1-A2DC-96F184CF8C43}"/>
              </a:ext>
            </a:extLst>
          </p:cNvPr>
          <p:cNvSpPr>
            <a:spLocks noGrp="1"/>
          </p:cNvSpPr>
          <p:nvPr>
            <p:ph type="body" sz="quarter" idx="3"/>
          </p:nvPr>
        </p:nvSpPr>
        <p:spPr>
          <a:xfrm>
            <a:off x="673100" y="4686300"/>
            <a:ext cx="5389563" cy="4440238"/>
          </a:xfrm>
          <a:prstGeom prst="rect">
            <a:avLst/>
          </a:prstGeom>
        </p:spPr>
        <p:txBody>
          <a:bodyPr vert="horz" lIns="90754" tIns="45377" rIns="90754" bIns="45377"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a:extLst>
              <a:ext uri="{FF2B5EF4-FFF2-40B4-BE49-F238E27FC236}">
                <a16:creationId xmlns:a16="http://schemas.microsoft.com/office/drawing/2014/main" id="{AF926E80-5DFB-3709-87FC-D8F9B108DFD0}"/>
              </a:ext>
            </a:extLst>
          </p:cNvPr>
          <p:cNvSpPr>
            <a:spLocks noGrp="1"/>
          </p:cNvSpPr>
          <p:nvPr>
            <p:ph type="ftr" sz="quarter" idx="4"/>
          </p:nvPr>
        </p:nvSpPr>
        <p:spPr>
          <a:xfrm>
            <a:off x="0" y="9371013"/>
            <a:ext cx="2919413" cy="493712"/>
          </a:xfrm>
          <a:prstGeom prst="rect">
            <a:avLst/>
          </a:prstGeom>
        </p:spPr>
        <p:txBody>
          <a:bodyPr vert="horz" lIns="90754" tIns="45377" rIns="90754" bIns="45377" rtlCol="0" anchor="b"/>
          <a:lstStyle>
            <a:lvl1pPr algn="l" eaLnBrk="1" hangingPunct="1">
              <a:defRPr sz="1200">
                <a:latin typeface="Arial" charset="0"/>
              </a:defRPr>
            </a:lvl1pPr>
          </a:lstStyle>
          <a:p>
            <a:pPr>
              <a:defRPr/>
            </a:pPr>
            <a:endParaRPr lang="hr-HR"/>
          </a:p>
        </p:txBody>
      </p:sp>
      <p:sp>
        <p:nvSpPr>
          <p:cNvPr id="7" name="Rezervirano mjesto broja slajda 6">
            <a:extLst>
              <a:ext uri="{FF2B5EF4-FFF2-40B4-BE49-F238E27FC236}">
                <a16:creationId xmlns:a16="http://schemas.microsoft.com/office/drawing/2014/main" id="{430A2470-F2AB-523C-DA0F-9F3258D33073}"/>
              </a:ext>
            </a:extLst>
          </p:cNvPr>
          <p:cNvSpPr>
            <a:spLocks noGrp="1"/>
          </p:cNvSpPr>
          <p:nvPr>
            <p:ph type="sldNum" sz="quarter" idx="5"/>
          </p:nvPr>
        </p:nvSpPr>
        <p:spPr>
          <a:xfrm>
            <a:off x="3814763" y="9371013"/>
            <a:ext cx="2919412" cy="493712"/>
          </a:xfrm>
          <a:prstGeom prst="rect">
            <a:avLst/>
          </a:prstGeom>
        </p:spPr>
        <p:txBody>
          <a:bodyPr vert="horz" wrap="square" lIns="90754" tIns="45377" rIns="90754" bIns="45377" numCol="1" anchor="b" anchorCtr="0" compatLnSpc="1">
            <a:prstTxWarp prst="textNoShape">
              <a:avLst/>
            </a:prstTxWarp>
          </a:bodyPr>
          <a:lstStyle>
            <a:lvl1pPr algn="r" eaLnBrk="1" hangingPunct="1">
              <a:defRPr sz="1200"/>
            </a:lvl1pPr>
          </a:lstStyle>
          <a:p>
            <a:pPr>
              <a:defRPr/>
            </a:pPr>
            <a:fld id="{E8510B43-BD72-49E5-B59A-EF24D1ECB527}"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zervirano mjesto slike slajda 1">
            <a:extLst>
              <a:ext uri="{FF2B5EF4-FFF2-40B4-BE49-F238E27FC236}">
                <a16:creationId xmlns:a16="http://schemas.microsoft.com/office/drawing/2014/main" id="{822D60AE-124E-A09F-3AAD-61E6567539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zervirano mjesto bilježaka 2">
            <a:extLst>
              <a:ext uri="{FF2B5EF4-FFF2-40B4-BE49-F238E27FC236}">
                <a16:creationId xmlns:a16="http://schemas.microsoft.com/office/drawing/2014/main" id="{85794B6F-BFCB-AF41-AF76-8B405C30DE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RS" altLang="sr-Latn-RS"/>
          </a:p>
        </p:txBody>
      </p:sp>
      <p:sp>
        <p:nvSpPr>
          <p:cNvPr id="12292" name="Rezervirano mjesto broja slajda 3">
            <a:extLst>
              <a:ext uri="{FF2B5EF4-FFF2-40B4-BE49-F238E27FC236}">
                <a16:creationId xmlns:a16="http://schemas.microsoft.com/office/drawing/2014/main" id="{147E55DB-9F11-09BF-E70A-BB0D53740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36600" indent="-282575">
              <a:defRPr sz="1000">
                <a:solidFill>
                  <a:schemeClr val="tx1"/>
                </a:solidFill>
                <a:latin typeface="Arial" panose="020B0604020202020204" pitchFamily="34" charset="0"/>
              </a:defRPr>
            </a:lvl2pPr>
            <a:lvl3pPr marL="1133475" indent="-225425">
              <a:defRPr sz="1000">
                <a:solidFill>
                  <a:schemeClr val="tx1"/>
                </a:solidFill>
                <a:latin typeface="Arial" panose="020B0604020202020204" pitchFamily="34" charset="0"/>
              </a:defRPr>
            </a:lvl3pPr>
            <a:lvl4pPr marL="1587500" indent="-225425">
              <a:defRPr sz="1000">
                <a:solidFill>
                  <a:schemeClr val="tx1"/>
                </a:solidFill>
                <a:latin typeface="Arial" panose="020B0604020202020204" pitchFamily="34" charset="0"/>
              </a:defRPr>
            </a:lvl4pPr>
            <a:lvl5pPr marL="2041525" indent="-225425">
              <a:defRPr sz="1000">
                <a:solidFill>
                  <a:schemeClr val="tx1"/>
                </a:solidFill>
                <a:latin typeface="Arial" panose="020B0604020202020204" pitchFamily="34" charset="0"/>
              </a:defRPr>
            </a:lvl5pPr>
            <a:lvl6pPr marL="2498725" indent="-225425" eaLnBrk="0" fontAlgn="base" hangingPunct="0">
              <a:spcBef>
                <a:spcPct val="0"/>
              </a:spcBef>
              <a:spcAft>
                <a:spcPct val="0"/>
              </a:spcAft>
              <a:defRPr sz="1000">
                <a:solidFill>
                  <a:schemeClr val="tx1"/>
                </a:solidFill>
                <a:latin typeface="Arial" panose="020B0604020202020204" pitchFamily="34" charset="0"/>
              </a:defRPr>
            </a:lvl6pPr>
            <a:lvl7pPr marL="2955925" indent="-225425" eaLnBrk="0" fontAlgn="base" hangingPunct="0">
              <a:spcBef>
                <a:spcPct val="0"/>
              </a:spcBef>
              <a:spcAft>
                <a:spcPct val="0"/>
              </a:spcAft>
              <a:defRPr sz="1000">
                <a:solidFill>
                  <a:schemeClr val="tx1"/>
                </a:solidFill>
                <a:latin typeface="Arial" panose="020B0604020202020204" pitchFamily="34" charset="0"/>
              </a:defRPr>
            </a:lvl7pPr>
            <a:lvl8pPr marL="3413125" indent="-225425" eaLnBrk="0" fontAlgn="base" hangingPunct="0">
              <a:spcBef>
                <a:spcPct val="0"/>
              </a:spcBef>
              <a:spcAft>
                <a:spcPct val="0"/>
              </a:spcAft>
              <a:defRPr sz="1000">
                <a:solidFill>
                  <a:schemeClr val="tx1"/>
                </a:solidFill>
                <a:latin typeface="Arial" panose="020B0604020202020204" pitchFamily="34" charset="0"/>
              </a:defRPr>
            </a:lvl8pPr>
            <a:lvl9pPr marL="3870325" indent="-225425" eaLnBrk="0" fontAlgn="base" hangingPunct="0">
              <a:spcBef>
                <a:spcPct val="0"/>
              </a:spcBef>
              <a:spcAft>
                <a:spcPct val="0"/>
              </a:spcAft>
              <a:defRPr sz="1000">
                <a:solidFill>
                  <a:schemeClr val="tx1"/>
                </a:solidFill>
                <a:latin typeface="Arial" panose="020B0604020202020204" pitchFamily="34" charset="0"/>
              </a:defRPr>
            </a:lvl9pPr>
          </a:lstStyle>
          <a:p>
            <a:fld id="{5A5744E2-6E7B-45D2-9B30-B3223EA9622F}" type="slidenum">
              <a:rPr lang="hr-HR" altLang="sr-Latn-RS" sz="1200" smtClean="0"/>
              <a:pPr/>
              <a:t>1</a:t>
            </a:fld>
            <a:endParaRPr lang="hr-HR" altLang="sr-Latn-R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324279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27813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10528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52167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80955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
        <p:nvSpPr>
          <p:cNvPr id="4" name="Rectangle 5">
            <a:extLst>
              <a:ext uri="{FF2B5EF4-FFF2-40B4-BE49-F238E27FC236}">
                <a16:creationId xmlns:a16="http://schemas.microsoft.com/office/drawing/2014/main" id="{37214A03-3BDD-DDD8-4AD7-292F45811694}"/>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09F18CFD-ED84-51EC-A08A-7E19A195FAA5}"/>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258446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5">
            <a:extLst>
              <a:ext uri="{FF2B5EF4-FFF2-40B4-BE49-F238E27FC236}">
                <a16:creationId xmlns:a16="http://schemas.microsoft.com/office/drawing/2014/main" id="{849903CA-0B9C-86C1-A2B1-488DDD54F901}"/>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59AA502F-87BC-C282-523E-4F201B1A88CB}"/>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413969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
        <p:nvSpPr>
          <p:cNvPr id="4" name="Rectangle 5">
            <a:extLst>
              <a:ext uri="{FF2B5EF4-FFF2-40B4-BE49-F238E27FC236}">
                <a16:creationId xmlns:a16="http://schemas.microsoft.com/office/drawing/2014/main" id="{EAAADF2B-72C6-C9C4-2FB9-802B666AE345}"/>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659E7C14-7C32-F6A8-01A6-9C6D2197AF6A}"/>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966255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ctangle 5">
            <a:extLst>
              <a:ext uri="{FF2B5EF4-FFF2-40B4-BE49-F238E27FC236}">
                <a16:creationId xmlns:a16="http://schemas.microsoft.com/office/drawing/2014/main" id="{70CE2FC6-5D60-1148-556B-B3248F5F4FED}"/>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6" name="Rectangle 6">
            <a:extLst>
              <a:ext uri="{FF2B5EF4-FFF2-40B4-BE49-F238E27FC236}">
                <a16:creationId xmlns:a16="http://schemas.microsoft.com/office/drawing/2014/main" id="{CD3E5824-C774-48C9-A01A-42B466922A8E}"/>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310724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ctangle 5">
            <a:extLst>
              <a:ext uri="{FF2B5EF4-FFF2-40B4-BE49-F238E27FC236}">
                <a16:creationId xmlns:a16="http://schemas.microsoft.com/office/drawing/2014/main" id="{2B8BB3EC-3448-FDAA-07AD-B03959752AD2}"/>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8" name="Rectangle 6">
            <a:extLst>
              <a:ext uri="{FF2B5EF4-FFF2-40B4-BE49-F238E27FC236}">
                <a16:creationId xmlns:a16="http://schemas.microsoft.com/office/drawing/2014/main" id="{8AB9B660-65C0-62F1-4AA9-306D31E3B2BB}"/>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76520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ctangle 5">
            <a:extLst>
              <a:ext uri="{FF2B5EF4-FFF2-40B4-BE49-F238E27FC236}">
                <a16:creationId xmlns:a16="http://schemas.microsoft.com/office/drawing/2014/main" id="{5F8EE7C9-EAB6-60CD-1EB9-39386DCA1BE0}"/>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4" name="Rectangle 6">
            <a:extLst>
              <a:ext uri="{FF2B5EF4-FFF2-40B4-BE49-F238E27FC236}">
                <a16:creationId xmlns:a16="http://schemas.microsoft.com/office/drawing/2014/main" id="{7740498D-ACEB-DF4C-7EF0-484963096C39}"/>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140480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4043115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9161DA2-966C-6681-D328-C817205EE152}"/>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3" name="Rectangle 6">
            <a:extLst>
              <a:ext uri="{FF2B5EF4-FFF2-40B4-BE49-F238E27FC236}">
                <a16:creationId xmlns:a16="http://schemas.microsoft.com/office/drawing/2014/main" id="{2DCA5177-AA75-0D7C-165A-7E778F786A09}"/>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2381282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ctangle 5">
            <a:extLst>
              <a:ext uri="{FF2B5EF4-FFF2-40B4-BE49-F238E27FC236}">
                <a16:creationId xmlns:a16="http://schemas.microsoft.com/office/drawing/2014/main" id="{CC30DFA8-B221-CD65-A557-061D801482B8}"/>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6" name="Rectangle 6">
            <a:extLst>
              <a:ext uri="{FF2B5EF4-FFF2-40B4-BE49-F238E27FC236}">
                <a16:creationId xmlns:a16="http://schemas.microsoft.com/office/drawing/2014/main" id="{A1DF7F3B-379E-DA89-00A9-1CDBA745FF0C}"/>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2519690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ctangle 5">
            <a:extLst>
              <a:ext uri="{FF2B5EF4-FFF2-40B4-BE49-F238E27FC236}">
                <a16:creationId xmlns:a16="http://schemas.microsoft.com/office/drawing/2014/main" id="{F5FCC9E0-E3E2-7952-5A42-922F36EC9532}"/>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6" name="Rectangle 6">
            <a:extLst>
              <a:ext uri="{FF2B5EF4-FFF2-40B4-BE49-F238E27FC236}">
                <a16:creationId xmlns:a16="http://schemas.microsoft.com/office/drawing/2014/main" id="{3A6EC239-05CA-7B5D-6015-DB97D7E6BD67}"/>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842048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5">
            <a:extLst>
              <a:ext uri="{FF2B5EF4-FFF2-40B4-BE49-F238E27FC236}">
                <a16:creationId xmlns:a16="http://schemas.microsoft.com/office/drawing/2014/main" id="{4D0CDC61-0D50-66B1-B52B-F8CBE1F6E21A}"/>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75C58618-A26A-4F0A-B318-0FC65621EFAE}"/>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1913523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5">
            <a:extLst>
              <a:ext uri="{FF2B5EF4-FFF2-40B4-BE49-F238E27FC236}">
                <a16:creationId xmlns:a16="http://schemas.microsoft.com/office/drawing/2014/main" id="{603D58F1-CAE9-2631-A533-EFBA51ADFAD0}"/>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5A25E872-5A87-3039-7006-D0FFC98A63A8}"/>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2891180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582873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934384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766549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523043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143950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2076137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016119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626574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3927799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762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3857107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819120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618764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350004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5642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62796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7490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262261081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9730915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202565295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97558236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02711605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262941503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6218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417212595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6340364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8704070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089380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4406256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95063714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47452953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98292757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5121338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112812872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45285664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02308578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19251405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1256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2378968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67698310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15968509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93136416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6667001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77271450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28534981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412560927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55831504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232581945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5779235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400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64916711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159457993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6988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63481955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08344838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40517103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69771816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74560571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82749382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425470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331981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313200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2643606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1327660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756653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3614575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208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3857622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1129691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40319027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94555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40896698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775668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76580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026" name="Picture 18" descr="D:\nicks computer\new global series again!!!\global09\global09_txt.jpg">
            <a:extLst>
              <a:ext uri="{FF2B5EF4-FFF2-40B4-BE49-F238E27FC236}">
                <a16:creationId xmlns:a16="http://schemas.microsoft.com/office/drawing/2014/main" id="{3296E80B-32B4-D95C-F19E-077901252E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FB3D1E3-C247-1FB0-49E5-81A68FB56F2E}"/>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295B09BB-205C-4EDE-BF68-77D0198B0C28}"/>
              </a:ext>
            </a:extLst>
          </p:cNvPr>
          <p:cNvSpPr txBox="1">
            <a:spLocks/>
          </p:cNvSpPr>
          <p:nvPr/>
        </p:nvSpPr>
        <p:spPr bwMode="auto">
          <a:xfrm>
            <a:off x="0" y="549275"/>
            <a:ext cx="7596188" cy="457200"/>
          </a:xfrm>
          <a:prstGeom prst="rect">
            <a:avLst/>
          </a:prstGeom>
          <a:noFill/>
          <a:ln>
            <a:noFill/>
          </a:ln>
        </p:spPr>
        <p:txBody>
          <a:bodyPr lIns="82351" tIns="16211" rIns="82351" bIns="16211"/>
          <a:lstStyle>
            <a:lvl1pPr>
              <a:defRPr>
                <a:solidFill>
                  <a:schemeClr val="tx1"/>
                </a:solidFill>
                <a:latin typeface="Arial" charset="0"/>
              </a:defRPr>
            </a:lvl1pPr>
            <a:lvl2pPr marL="668338" indent="-257175">
              <a:defRPr>
                <a:solidFill>
                  <a:schemeClr val="tx1"/>
                </a:solidFill>
                <a:latin typeface="Arial" charset="0"/>
              </a:defRPr>
            </a:lvl2pPr>
            <a:lvl3pPr marL="1028700" indent="-204788">
              <a:defRPr>
                <a:solidFill>
                  <a:schemeClr val="tx1"/>
                </a:solidFill>
                <a:latin typeface="Arial" charset="0"/>
              </a:defRPr>
            </a:lvl3pPr>
            <a:lvl4pPr marL="1441450" indent="-206375">
              <a:defRPr>
                <a:solidFill>
                  <a:schemeClr val="tx1"/>
                </a:solidFill>
                <a:latin typeface="Arial" charset="0"/>
              </a:defRPr>
            </a:lvl4pPr>
            <a:lvl5pPr marL="1852613" indent="-206375">
              <a:defRPr>
                <a:solidFill>
                  <a:schemeClr val="tx1"/>
                </a:solidFill>
                <a:latin typeface="Arial" charset="0"/>
              </a:defRPr>
            </a:lvl5pPr>
            <a:lvl6pPr marL="2309813" indent="-206375" fontAlgn="base">
              <a:spcBef>
                <a:spcPct val="0"/>
              </a:spcBef>
              <a:spcAft>
                <a:spcPct val="0"/>
              </a:spcAft>
              <a:defRPr>
                <a:solidFill>
                  <a:schemeClr val="tx1"/>
                </a:solidFill>
                <a:latin typeface="Arial" charset="0"/>
              </a:defRPr>
            </a:lvl6pPr>
            <a:lvl7pPr marL="2767013" indent="-206375" fontAlgn="base">
              <a:spcBef>
                <a:spcPct val="0"/>
              </a:spcBef>
              <a:spcAft>
                <a:spcPct val="0"/>
              </a:spcAft>
              <a:defRPr>
                <a:solidFill>
                  <a:schemeClr val="tx1"/>
                </a:solidFill>
                <a:latin typeface="Arial" charset="0"/>
              </a:defRPr>
            </a:lvl7pPr>
            <a:lvl8pPr marL="3224213" indent="-206375" fontAlgn="base">
              <a:spcBef>
                <a:spcPct val="0"/>
              </a:spcBef>
              <a:spcAft>
                <a:spcPct val="0"/>
              </a:spcAft>
              <a:defRPr>
                <a:solidFill>
                  <a:schemeClr val="tx1"/>
                </a:solidFill>
                <a:latin typeface="Arial" charset="0"/>
              </a:defRPr>
            </a:lvl8pPr>
            <a:lvl9pPr marL="3681413" indent="-206375" fontAlgn="base">
              <a:spcBef>
                <a:spcPct val="0"/>
              </a:spcBef>
              <a:spcAft>
                <a:spcPct val="0"/>
              </a:spcAft>
              <a:defRPr>
                <a:solidFill>
                  <a:schemeClr val="tx1"/>
                </a:solidFill>
                <a:latin typeface="Arial" charset="0"/>
              </a:defRPr>
            </a:lvl9pPr>
          </a:lstStyle>
          <a:p>
            <a:pPr>
              <a:defRPr/>
            </a:pPr>
            <a:endParaRPr 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7577" r:id="rId1"/>
    <p:sldLayoutId id="2147487578" r:id="rId2"/>
    <p:sldLayoutId id="2147487579" r:id="rId3"/>
    <p:sldLayoutId id="2147487580" r:id="rId4"/>
    <p:sldLayoutId id="2147487581" r:id="rId5"/>
    <p:sldLayoutId id="2147487582" r:id="rId6"/>
    <p:sldLayoutId id="2147487583" r:id="rId7"/>
    <p:sldLayoutId id="2147487584" r:id="rId8"/>
    <p:sldLayoutId id="2147487585" r:id="rId9"/>
    <p:sldLayoutId id="2147487586" r:id="rId10"/>
    <p:sldLayoutId id="2147487587" r:id="rId11"/>
    <p:sldLayoutId id="2147487588" r:id="rId12"/>
    <p:sldLayoutId id="2147487589"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050" name="Picture 16" descr="D:\nicks computer\new global series again!!!\global09\global09_title.jpg">
            <a:extLst>
              <a:ext uri="{FF2B5EF4-FFF2-40B4-BE49-F238E27FC236}">
                <a16:creationId xmlns:a16="http://schemas.microsoft.com/office/drawing/2014/main" id="{CF638534-0163-2946-474B-6A5C607A2F3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3F42C25E-BDD2-C8D4-C490-8296679A6574}"/>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6" name="Rectangle 5">
            <a:extLst>
              <a:ext uri="{FF2B5EF4-FFF2-40B4-BE49-F238E27FC236}">
                <a16:creationId xmlns:a16="http://schemas.microsoft.com/office/drawing/2014/main" id="{006501E2-B019-092B-543C-FB3DF45A313C}"/>
              </a:ext>
            </a:extLst>
          </p:cNvPr>
          <p:cNvSpPr>
            <a:spLocks noGrp="1" noChangeArrowheads="1"/>
          </p:cNvSpPr>
          <p:nvPr>
            <p:ph type="dt" sz="half" idx="2"/>
          </p:nvPr>
        </p:nvSpPr>
        <p:spPr bwMode="auto">
          <a:xfrm>
            <a:off x="0" y="6494463"/>
            <a:ext cx="1166813" cy="363537"/>
          </a:xfrm>
          <a:prstGeom prst="rect">
            <a:avLst/>
          </a:prstGeom>
          <a:noFill/>
          <a:ln>
            <a:noFill/>
          </a:ln>
        </p:spPr>
        <p:txBody>
          <a:bodyPr vert="horz" wrap="square" lIns="82345" tIns="41173" rIns="82345" bIns="41173" numCol="1" anchor="t" anchorCtr="0" compatLnSpc="1">
            <a:prstTxWarp prst="textNoShape">
              <a:avLst/>
            </a:prstTxWarp>
          </a:bodyPr>
          <a:lstStyle>
            <a:lvl1pPr eaLnBrk="1" hangingPunct="1">
              <a:defRPr sz="2200">
                <a:latin typeface="Arial" charset="0"/>
              </a:defRPr>
            </a:lvl1pPr>
          </a:lstStyle>
          <a:p>
            <a:pPr>
              <a:defRPr/>
            </a:pPr>
            <a:endParaRPr lang="sr-Latn-CS" altLang="sr-Latn-RS"/>
          </a:p>
        </p:txBody>
      </p:sp>
      <p:sp>
        <p:nvSpPr>
          <p:cNvPr id="7" name="Rectangle 6">
            <a:extLst>
              <a:ext uri="{FF2B5EF4-FFF2-40B4-BE49-F238E27FC236}">
                <a16:creationId xmlns:a16="http://schemas.microsoft.com/office/drawing/2014/main" id="{C9A5C0A8-DEAD-B09C-B966-C0C3A14D00E1}"/>
              </a:ext>
            </a:extLst>
          </p:cNvPr>
          <p:cNvSpPr>
            <a:spLocks noGrp="1" noChangeArrowheads="1"/>
          </p:cNvSpPr>
          <p:nvPr>
            <p:ph type="ftr" sz="quarter" idx="3"/>
          </p:nvPr>
        </p:nvSpPr>
        <p:spPr bwMode="auto">
          <a:xfrm>
            <a:off x="2676525" y="6481763"/>
            <a:ext cx="6467475" cy="376237"/>
          </a:xfrm>
          <a:prstGeom prst="rect">
            <a:avLst/>
          </a:prstGeom>
          <a:noFill/>
          <a:ln>
            <a:noFill/>
          </a:ln>
        </p:spPr>
        <p:txBody>
          <a:bodyPr vert="horz" wrap="square" lIns="82345" tIns="41173" rIns="82345" bIns="41173" numCol="1" anchor="t" anchorCtr="0" compatLnSpc="1">
            <a:prstTxWarp prst="textNoShape">
              <a:avLst/>
            </a:prstTxWarp>
          </a:bodyPr>
          <a:lstStyle>
            <a:lvl1pPr algn="r" eaLnBrk="1" hangingPunct="1">
              <a:defRPr sz="2200">
                <a:latin typeface="Arial" charset="0"/>
              </a:defRPr>
            </a:lvl1pPr>
          </a:lstStyle>
          <a:p>
            <a:pPr>
              <a:defRPr/>
            </a:pPr>
            <a:endParaRPr lang="sr-Latn-CS" altLang="sr-Latn-RS"/>
          </a:p>
        </p:txBody>
      </p:sp>
    </p:spTree>
  </p:cSld>
  <p:clrMap bg1="lt1" tx1="dk1" bg2="lt2" tx2="dk2" accent1="accent1" accent2="accent2" accent3="accent3" accent4="accent4" accent5="accent5" accent6="accent6" hlink="hlink" folHlink="folHlink"/>
  <p:sldLayoutIdLst>
    <p:sldLayoutId id="2147487590" r:id="rId1"/>
    <p:sldLayoutId id="2147487591" r:id="rId2"/>
    <p:sldLayoutId id="2147487592" r:id="rId3"/>
    <p:sldLayoutId id="2147487593" r:id="rId4"/>
    <p:sldLayoutId id="2147487594" r:id="rId5"/>
    <p:sldLayoutId id="2147487595" r:id="rId6"/>
    <p:sldLayoutId id="2147487596" r:id="rId7"/>
    <p:sldLayoutId id="2147487597" r:id="rId8"/>
    <p:sldLayoutId id="2147487598" r:id="rId9"/>
    <p:sldLayoutId id="2147487599" r:id="rId10"/>
    <p:sldLayoutId id="2147487600" r:id="rId11"/>
    <p:sldLayoutId id="2147487666" r:id="rId12"/>
    <p:sldLayoutId id="2147487667"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3074" name="Picture 18" descr="D:\nicks computer\new global series again!!!\global09\global09_txt.jpg">
            <a:extLst>
              <a:ext uri="{FF2B5EF4-FFF2-40B4-BE49-F238E27FC236}">
                <a16:creationId xmlns:a16="http://schemas.microsoft.com/office/drawing/2014/main" id="{4ABE6CE5-118B-2CFF-E3D4-6A363ACF964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8575"/>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8F1502CA-2E63-A61C-A1C3-62700A324F9F}"/>
              </a:ext>
            </a:extLst>
          </p:cNvPr>
          <p:cNvSpPr txBox="1">
            <a:spLocks/>
          </p:cNvSpPr>
          <p:nvPr/>
        </p:nvSpPr>
        <p:spPr bwMode="auto">
          <a:xfrm>
            <a:off x="0" y="549275"/>
            <a:ext cx="7596188" cy="457200"/>
          </a:xfrm>
          <a:prstGeom prst="rect">
            <a:avLst/>
          </a:prstGeom>
          <a:noFill/>
          <a:ln>
            <a:noFill/>
          </a:ln>
        </p:spPr>
        <p:txBody>
          <a:bodyPr lIns="82340" tIns="16209" rIns="82340" bIns="16209"/>
          <a:lstStyle>
            <a:lvl1pPr>
              <a:defRPr>
                <a:solidFill>
                  <a:schemeClr val="tx1"/>
                </a:solidFill>
                <a:latin typeface="Arial" charset="0"/>
              </a:defRPr>
            </a:lvl1pPr>
            <a:lvl2pPr marL="668338" indent="-257175">
              <a:defRPr>
                <a:solidFill>
                  <a:schemeClr val="tx1"/>
                </a:solidFill>
                <a:latin typeface="Arial" charset="0"/>
              </a:defRPr>
            </a:lvl2pPr>
            <a:lvl3pPr marL="1028700" indent="-204788">
              <a:defRPr>
                <a:solidFill>
                  <a:schemeClr val="tx1"/>
                </a:solidFill>
                <a:latin typeface="Arial" charset="0"/>
              </a:defRPr>
            </a:lvl3pPr>
            <a:lvl4pPr marL="1441450" indent="-206375">
              <a:defRPr>
                <a:solidFill>
                  <a:schemeClr val="tx1"/>
                </a:solidFill>
                <a:latin typeface="Arial" charset="0"/>
              </a:defRPr>
            </a:lvl4pPr>
            <a:lvl5pPr marL="1852613" indent="-206375">
              <a:defRPr>
                <a:solidFill>
                  <a:schemeClr val="tx1"/>
                </a:solidFill>
                <a:latin typeface="Arial" charset="0"/>
              </a:defRPr>
            </a:lvl5pPr>
            <a:lvl6pPr marL="2309813" indent="-206375" fontAlgn="base">
              <a:spcBef>
                <a:spcPct val="0"/>
              </a:spcBef>
              <a:spcAft>
                <a:spcPct val="0"/>
              </a:spcAft>
              <a:defRPr>
                <a:solidFill>
                  <a:schemeClr val="tx1"/>
                </a:solidFill>
                <a:latin typeface="Arial" charset="0"/>
              </a:defRPr>
            </a:lvl6pPr>
            <a:lvl7pPr marL="2767013" indent="-206375" fontAlgn="base">
              <a:spcBef>
                <a:spcPct val="0"/>
              </a:spcBef>
              <a:spcAft>
                <a:spcPct val="0"/>
              </a:spcAft>
              <a:defRPr>
                <a:solidFill>
                  <a:schemeClr val="tx1"/>
                </a:solidFill>
                <a:latin typeface="Arial" charset="0"/>
              </a:defRPr>
            </a:lvl7pPr>
            <a:lvl8pPr marL="3224213" indent="-206375" fontAlgn="base">
              <a:spcBef>
                <a:spcPct val="0"/>
              </a:spcBef>
              <a:spcAft>
                <a:spcPct val="0"/>
              </a:spcAft>
              <a:defRPr>
                <a:solidFill>
                  <a:schemeClr val="tx1"/>
                </a:solidFill>
                <a:latin typeface="Arial" charset="0"/>
              </a:defRPr>
            </a:lvl8pPr>
            <a:lvl9pPr marL="3681413" indent="-206375" fontAlgn="base">
              <a:spcBef>
                <a:spcPct val="0"/>
              </a:spcBef>
              <a:spcAft>
                <a:spcPct val="0"/>
              </a:spcAft>
              <a:defRPr>
                <a:solidFill>
                  <a:schemeClr val="tx1"/>
                </a:solidFill>
                <a:latin typeface="Arial" charset="0"/>
              </a:defRPr>
            </a:lvl9pPr>
          </a:lstStyle>
          <a:p>
            <a:pPr>
              <a:defRPr/>
            </a:pPr>
            <a:endParaRPr lang="x-none" sz="2500" b="1">
              <a:solidFill>
                <a:srgbClr val="F2F2F2"/>
              </a:solidFill>
              <a:effectLst>
                <a:outerShdw blurRad="38100" dist="38100" dir="2700000" algn="tl">
                  <a:srgbClr val="000000"/>
                </a:outerShdw>
              </a:effectLst>
            </a:endParaRPr>
          </a:p>
        </p:txBody>
      </p:sp>
      <p:sp>
        <p:nvSpPr>
          <p:cNvPr id="3076" name="Rectangle 3">
            <a:extLst>
              <a:ext uri="{FF2B5EF4-FFF2-40B4-BE49-F238E27FC236}">
                <a16:creationId xmlns:a16="http://schemas.microsoft.com/office/drawing/2014/main" id="{EC300A55-BB6C-1107-2A68-D4F54BF436ED}"/>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Tree>
  </p:cSld>
  <p:clrMap bg1="lt1" tx1="dk1" bg2="lt2" tx2="dk2" accent1="accent1" accent2="accent2" accent3="accent3" accent4="accent4" accent5="accent5" accent6="accent6" hlink="hlink" folHlink="folHlink"/>
  <p:sldLayoutIdLst>
    <p:sldLayoutId id="2147487601" r:id="rId1"/>
    <p:sldLayoutId id="2147487602" r:id="rId2"/>
    <p:sldLayoutId id="2147487603" r:id="rId3"/>
    <p:sldLayoutId id="2147487604" r:id="rId4"/>
    <p:sldLayoutId id="2147487605" r:id="rId5"/>
    <p:sldLayoutId id="2147487606" r:id="rId6"/>
    <p:sldLayoutId id="2147487607" r:id="rId7"/>
    <p:sldLayoutId id="2147487608" r:id="rId8"/>
    <p:sldLayoutId id="2147487609" r:id="rId9"/>
    <p:sldLayoutId id="2147487610" r:id="rId10"/>
    <p:sldLayoutId id="2147487611" r:id="rId11"/>
    <p:sldLayoutId id="2147487612" r:id="rId12"/>
    <p:sldLayoutId id="2147487613"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4098" name="Picture 18" descr="D:\nicks computer\new global series again!!!\global09\global09_txt.jpg">
            <a:extLst>
              <a:ext uri="{FF2B5EF4-FFF2-40B4-BE49-F238E27FC236}">
                <a16:creationId xmlns:a16="http://schemas.microsoft.com/office/drawing/2014/main" id="{2BE234C2-C128-CCD7-C069-500072D157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30D7DE96-8C0F-0A97-63EA-1E200D3DD929}"/>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A52DF270-7C55-1AF1-B5E2-00B44E60E3B4}"/>
              </a:ext>
            </a:extLst>
          </p:cNvPr>
          <p:cNvSpPr txBox="1">
            <a:spLocks/>
          </p:cNvSpPr>
          <p:nvPr/>
        </p:nvSpPr>
        <p:spPr bwMode="auto">
          <a:xfrm>
            <a:off x="0" y="549275"/>
            <a:ext cx="7596188" cy="457200"/>
          </a:xfrm>
          <a:prstGeom prst="rect">
            <a:avLst/>
          </a:prstGeom>
          <a:noFill/>
          <a:ln>
            <a:noFill/>
          </a:ln>
        </p:spPr>
        <p:txBody>
          <a:bodyPr lIns="82351" tIns="16211" rIns="82351" bIns="1621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x-none" alt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7614" r:id="rId1"/>
    <p:sldLayoutId id="2147487615" r:id="rId2"/>
    <p:sldLayoutId id="2147487616" r:id="rId3"/>
    <p:sldLayoutId id="2147487617" r:id="rId4"/>
    <p:sldLayoutId id="2147487618" r:id="rId5"/>
    <p:sldLayoutId id="2147487619" r:id="rId6"/>
    <p:sldLayoutId id="2147487620" r:id="rId7"/>
    <p:sldLayoutId id="2147487621" r:id="rId8"/>
    <p:sldLayoutId id="2147487622" r:id="rId9"/>
    <p:sldLayoutId id="2147487623" r:id="rId10"/>
    <p:sldLayoutId id="2147487624" r:id="rId11"/>
    <p:sldLayoutId id="2147487625" r:id="rId12"/>
    <p:sldLayoutId id="2147487626" r:id="rId13"/>
  </p:sldLayoutIdLst>
  <p:transition/>
  <p:hf hdr="0" ftr="0"/>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5122" name="Picture 18" descr="D:\nicks computer\new global series again!!!\global09\global09_txt.jpg">
            <a:extLst>
              <a:ext uri="{FF2B5EF4-FFF2-40B4-BE49-F238E27FC236}">
                <a16:creationId xmlns:a16="http://schemas.microsoft.com/office/drawing/2014/main" id="{7D56CDD4-8F5F-5D77-D1E7-8255978FE8D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DB5E5C9F-39BC-B69B-410A-B281E9321060}"/>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741B46C1-96F0-04FC-DE16-8DE2E05A21BD}"/>
              </a:ext>
            </a:extLst>
          </p:cNvPr>
          <p:cNvSpPr txBox="1">
            <a:spLocks/>
          </p:cNvSpPr>
          <p:nvPr/>
        </p:nvSpPr>
        <p:spPr bwMode="auto">
          <a:xfrm>
            <a:off x="0" y="549275"/>
            <a:ext cx="7596188" cy="457200"/>
          </a:xfrm>
          <a:prstGeom prst="rect">
            <a:avLst/>
          </a:prstGeom>
          <a:noFill/>
          <a:ln>
            <a:noFill/>
          </a:ln>
        </p:spPr>
        <p:txBody>
          <a:bodyPr lIns="82351" tIns="16211" rIns="82351" bIns="1621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x-none" alt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7627" r:id="rId1"/>
    <p:sldLayoutId id="2147487628" r:id="rId2"/>
    <p:sldLayoutId id="2147487629" r:id="rId3"/>
    <p:sldLayoutId id="2147487630" r:id="rId4"/>
    <p:sldLayoutId id="2147487631" r:id="rId5"/>
    <p:sldLayoutId id="2147487632" r:id="rId6"/>
    <p:sldLayoutId id="2147487633" r:id="rId7"/>
    <p:sldLayoutId id="2147487634" r:id="rId8"/>
    <p:sldLayoutId id="2147487635" r:id="rId9"/>
    <p:sldLayoutId id="2147487636" r:id="rId10"/>
    <p:sldLayoutId id="2147487637" r:id="rId11"/>
    <p:sldLayoutId id="2147487638" r:id="rId12"/>
    <p:sldLayoutId id="2147487639" r:id="rId13"/>
  </p:sldLayoutIdLst>
  <p:transition/>
  <p:hf hdr="0" ftr="0"/>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6146" name="Picture 18" descr="D:\nicks computer\new global series again!!!\global09\global09_txt.jpg">
            <a:extLst>
              <a:ext uri="{FF2B5EF4-FFF2-40B4-BE49-F238E27FC236}">
                <a16:creationId xmlns:a16="http://schemas.microsoft.com/office/drawing/2014/main" id="{6A7B1B2B-A258-FA27-F8EE-E496D99FA3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5CE84D89-9993-32B5-900E-3B0F232DACAD}"/>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BBDDC31B-AB58-8DD4-3671-9D428E4EBF5E}"/>
              </a:ext>
            </a:extLst>
          </p:cNvPr>
          <p:cNvSpPr txBox="1">
            <a:spLocks/>
          </p:cNvSpPr>
          <p:nvPr/>
        </p:nvSpPr>
        <p:spPr bwMode="auto">
          <a:xfrm>
            <a:off x="0" y="549275"/>
            <a:ext cx="7596188" cy="457200"/>
          </a:xfrm>
          <a:prstGeom prst="rect">
            <a:avLst/>
          </a:prstGeom>
          <a:noFill/>
          <a:ln>
            <a:noFill/>
          </a:ln>
        </p:spPr>
        <p:txBody>
          <a:bodyPr lIns="82351" tIns="16211" rIns="82351" bIns="1621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x-none" alt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7640" r:id="rId1"/>
    <p:sldLayoutId id="2147487641" r:id="rId2"/>
    <p:sldLayoutId id="2147487642" r:id="rId3"/>
    <p:sldLayoutId id="2147487643" r:id="rId4"/>
    <p:sldLayoutId id="2147487644" r:id="rId5"/>
    <p:sldLayoutId id="2147487645" r:id="rId6"/>
    <p:sldLayoutId id="2147487646" r:id="rId7"/>
    <p:sldLayoutId id="2147487647" r:id="rId8"/>
    <p:sldLayoutId id="2147487648" r:id="rId9"/>
    <p:sldLayoutId id="2147487649" r:id="rId10"/>
    <p:sldLayoutId id="2147487650" r:id="rId11"/>
    <p:sldLayoutId id="2147487651" r:id="rId12"/>
    <p:sldLayoutId id="2147487652" r:id="rId13"/>
  </p:sldLayoutIdLst>
  <p:transition/>
  <p:hf hdr="0" ftr="0"/>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7170" name="Picture 18" descr="D:\nicks computer\new global series again!!!\global09\global09_txt.jpg">
            <a:extLst>
              <a:ext uri="{FF2B5EF4-FFF2-40B4-BE49-F238E27FC236}">
                <a16:creationId xmlns:a16="http://schemas.microsoft.com/office/drawing/2014/main" id="{DFA6176B-10D5-DFD6-84B0-EE1C3392860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1F75B9D3-AEE5-9894-5333-9E2B0FC11119}"/>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8CC5DB68-06B6-6032-3712-1173A0638050}"/>
              </a:ext>
            </a:extLst>
          </p:cNvPr>
          <p:cNvSpPr txBox="1">
            <a:spLocks/>
          </p:cNvSpPr>
          <p:nvPr/>
        </p:nvSpPr>
        <p:spPr bwMode="auto">
          <a:xfrm>
            <a:off x="0" y="549275"/>
            <a:ext cx="7596188" cy="457200"/>
          </a:xfrm>
          <a:prstGeom prst="rect">
            <a:avLst/>
          </a:prstGeom>
          <a:noFill/>
          <a:ln>
            <a:noFill/>
          </a:ln>
        </p:spPr>
        <p:txBody>
          <a:bodyPr lIns="82351" tIns="16211" rIns="82351" bIns="16211"/>
          <a:lstStyle>
            <a:lvl1pPr>
              <a:defRPr>
                <a:solidFill>
                  <a:schemeClr val="tx1"/>
                </a:solidFill>
                <a:latin typeface="Arial" charset="0"/>
              </a:defRPr>
            </a:lvl1pPr>
            <a:lvl2pPr marL="668338" indent="-257175">
              <a:defRPr>
                <a:solidFill>
                  <a:schemeClr val="tx1"/>
                </a:solidFill>
                <a:latin typeface="Arial" charset="0"/>
              </a:defRPr>
            </a:lvl2pPr>
            <a:lvl3pPr marL="1028700" indent="-204788">
              <a:defRPr>
                <a:solidFill>
                  <a:schemeClr val="tx1"/>
                </a:solidFill>
                <a:latin typeface="Arial" charset="0"/>
              </a:defRPr>
            </a:lvl3pPr>
            <a:lvl4pPr marL="1441450" indent="-206375">
              <a:defRPr>
                <a:solidFill>
                  <a:schemeClr val="tx1"/>
                </a:solidFill>
                <a:latin typeface="Arial" charset="0"/>
              </a:defRPr>
            </a:lvl4pPr>
            <a:lvl5pPr marL="1852613" indent="-206375">
              <a:defRPr>
                <a:solidFill>
                  <a:schemeClr val="tx1"/>
                </a:solidFill>
                <a:latin typeface="Arial" charset="0"/>
              </a:defRPr>
            </a:lvl5pPr>
            <a:lvl6pPr marL="2309813" indent="-206375" fontAlgn="base">
              <a:spcBef>
                <a:spcPct val="0"/>
              </a:spcBef>
              <a:spcAft>
                <a:spcPct val="0"/>
              </a:spcAft>
              <a:defRPr>
                <a:solidFill>
                  <a:schemeClr val="tx1"/>
                </a:solidFill>
                <a:latin typeface="Arial" charset="0"/>
              </a:defRPr>
            </a:lvl6pPr>
            <a:lvl7pPr marL="2767013" indent="-206375" fontAlgn="base">
              <a:spcBef>
                <a:spcPct val="0"/>
              </a:spcBef>
              <a:spcAft>
                <a:spcPct val="0"/>
              </a:spcAft>
              <a:defRPr>
                <a:solidFill>
                  <a:schemeClr val="tx1"/>
                </a:solidFill>
                <a:latin typeface="Arial" charset="0"/>
              </a:defRPr>
            </a:lvl7pPr>
            <a:lvl8pPr marL="3224213" indent="-206375" fontAlgn="base">
              <a:spcBef>
                <a:spcPct val="0"/>
              </a:spcBef>
              <a:spcAft>
                <a:spcPct val="0"/>
              </a:spcAft>
              <a:defRPr>
                <a:solidFill>
                  <a:schemeClr val="tx1"/>
                </a:solidFill>
                <a:latin typeface="Arial" charset="0"/>
              </a:defRPr>
            </a:lvl8pPr>
            <a:lvl9pPr marL="3681413" indent="-206375" fontAlgn="base">
              <a:spcBef>
                <a:spcPct val="0"/>
              </a:spcBef>
              <a:spcAft>
                <a:spcPct val="0"/>
              </a:spcAft>
              <a:defRPr>
                <a:solidFill>
                  <a:schemeClr val="tx1"/>
                </a:solidFill>
                <a:latin typeface="Arial" charset="0"/>
              </a:defRPr>
            </a:lvl9pPr>
          </a:lstStyle>
          <a:p>
            <a:pPr>
              <a:defRPr/>
            </a:pPr>
            <a:endParaRPr 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7653" r:id="rId1"/>
    <p:sldLayoutId id="2147487654" r:id="rId2"/>
    <p:sldLayoutId id="2147487655" r:id="rId3"/>
    <p:sldLayoutId id="2147487656" r:id="rId4"/>
    <p:sldLayoutId id="2147487657" r:id="rId5"/>
    <p:sldLayoutId id="2147487658" r:id="rId6"/>
    <p:sldLayoutId id="2147487659" r:id="rId7"/>
    <p:sldLayoutId id="2147487660" r:id="rId8"/>
    <p:sldLayoutId id="2147487661" r:id="rId9"/>
    <p:sldLayoutId id="2147487662" r:id="rId10"/>
    <p:sldLayoutId id="2147487663" r:id="rId11"/>
    <p:sldLayoutId id="2147487664" r:id="rId12"/>
    <p:sldLayoutId id="2147487665"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3" Type="http://schemas.openxmlformats.org/officeDocument/2006/relationships/hyperlink" Target="https://www.kzz.hr/" TargetMode="External"/><Relationship Id="rId2" Type="http://schemas.openxmlformats.org/officeDocument/2006/relationships/hyperlink" Target="tel:+385" TargetMode="External"/><Relationship Id="rId1" Type="http://schemas.openxmlformats.org/officeDocument/2006/relationships/slideLayout" Target="../slideLayouts/slideLayout80.xml"/><Relationship Id="rId5" Type="http://schemas.openxmlformats.org/officeDocument/2006/relationships/hyperlink" Target="https://kzz.hr/pristup-informacijama" TargetMode="External"/><Relationship Id="rId4" Type="http://schemas.openxmlformats.org/officeDocument/2006/relationships/hyperlink" Target="https://www.youtube.com/user/zagorjeh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3.bin"/><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6" descr="D:\nicks computer\new global series again!!!\global09\global09_title.jpg">
            <a:extLst>
              <a:ext uri="{FF2B5EF4-FFF2-40B4-BE49-F238E27FC236}">
                <a16:creationId xmlns:a16="http://schemas.microsoft.com/office/drawing/2014/main" id="{24522870-69EC-FBF2-33BC-7C3DCE735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7"/>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5EC06A1A-2562-5650-9A79-38853F027B76}"/>
              </a:ext>
            </a:extLst>
          </p:cNvPr>
          <p:cNvSpPr>
            <a:spLocks noGrp="1" noChangeArrowheads="1"/>
          </p:cNvSpPr>
          <p:nvPr>
            <p:ph type="ctrTitle"/>
          </p:nvPr>
        </p:nvSpPr>
        <p:spPr bwMode="auto">
          <a:xfrm>
            <a:off x="206375" y="3697288"/>
            <a:ext cx="8785225" cy="2233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altLang="sr-Latn-RS" sz="3200" b="1">
                <a:solidFill>
                  <a:srgbClr val="000000"/>
                </a:solidFill>
                <a:latin typeface="Times New Roman" panose="02020603050405020304" pitchFamily="18" charset="0"/>
              </a:rPr>
              <a:t>Godišnji izvještaj o izvršenju Proračuna Krapinsko-zagorske županije za 2022. godinu</a:t>
            </a:r>
            <a:br>
              <a:rPr lang="hr-HR" altLang="sr-Latn-RS" sz="4000" b="1">
                <a:latin typeface="Times New Roman" panose="02020603050405020304" pitchFamily="18" charset="0"/>
              </a:rPr>
            </a:br>
            <a:endParaRPr lang="hr-HR" altLang="sr-Latn-RS" sz="4000" b="1">
              <a:latin typeface="Times New Roman" panose="02020603050405020304" pitchFamily="18" charset="0"/>
            </a:endParaRPr>
          </a:p>
        </p:txBody>
      </p:sp>
      <p:sp>
        <p:nvSpPr>
          <p:cNvPr id="11268" name="Rectangle 3">
            <a:extLst>
              <a:ext uri="{FF2B5EF4-FFF2-40B4-BE49-F238E27FC236}">
                <a16:creationId xmlns:a16="http://schemas.microsoft.com/office/drawing/2014/main" id="{F70CF010-67A6-553A-8B61-26D0CFE5815F}"/>
              </a:ext>
            </a:extLst>
          </p:cNvPr>
          <p:cNvSpPr>
            <a:spLocks noGrp="1" noChangeArrowheads="1"/>
          </p:cNvSpPr>
          <p:nvPr>
            <p:ph type="subTitle" idx="1"/>
          </p:nvPr>
        </p:nvSpPr>
        <p:spPr>
          <a:xfrm>
            <a:off x="150813" y="6096000"/>
            <a:ext cx="8640762" cy="431800"/>
          </a:xfrm>
        </p:spPr>
        <p:txBody>
          <a:bodyPr/>
          <a:lstStyle/>
          <a:p>
            <a:pPr algn="l">
              <a:lnSpc>
                <a:spcPct val="80000"/>
              </a:lnSpc>
            </a:pPr>
            <a:r>
              <a:rPr lang="hr-HR" altLang="sr-Latn-RS" sz="1600" b="1">
                <a:latin typeface="Times New Roman" panose="02020603050405020304" pitchFamily="18" charset="0"/>
                <a:cs typeface="Times New Roman" panose="02020603050405020304" pitchFamily="18" charset="0"/>
              </a:rPr>
              <a:t>Lipanj, 2023. 					</a:t>
            </a:r>
            <a:r>
              <a:rPr lang="hr-HR" altLang="sr-Latn-RS" sz="1600" b="1" i="1">
                <a:latin typeface="Times New Roman" panose="02020603050405020304" pitchFamily="18" charset="0"/>
                <a:cs typeface="Times New Roman" panose="02020603050405020304" pitchFamily="18" charset="0"/>
              </a:rPr>
              <a:t>VODIČ ZA GRAĐANE</a:t>
            </a:r>
            <a:r>
              <a:rPr lang="hr-HR" altLang="sr-Latn-RS" sz="1600" b="1"/>
              <a:t>					</a:t>
            </a:r>
            <a:endParaRPr lang="hr-HR" altLang="sr-Latn-RS" sz="2000" b="1" i="1">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547359F7-3E7E-A76F-3927-1F027DF1A655}"/>
              </a:ext>
            </a:extLst>
          </p:cNvPr>
          <p:cNvSpPr>
            <a:spLocks noGrp="1" noChangeArrowheads="1"/>
          </p:cNvSpPr>
          <p:nvPr>
            <p:ph idx="1"/>
          </p:nvPr>
        </p:nvSpPr>
        <p:spPr>
          <a:xfrm>
            <a:off x="246063" y="2636838"/>
            <a:ext cx="8694737" cy="3394075"/>
          </a:xfrm>
        </p:spPr>
        <p:txBody>
          <a:bodyPr/>
          <a:lstStyle/>
          <a:p>
            <a:pPr>
              <a:buFontTx/>
              <a:buAutoNum type="arabicPeriod"/>
              <a:defRPr/>
            </a:pPr>
            <a:r>
              <a:rPr lang="hr-HR" altLang="sr-Latn-RS" sz="1600" b="1" dirty="0">
                <a:latin typeface="Times New Roman" panose="02020603050405020304" pitchFamily="18" charset="0"/>
                <a:cs typeface="Times New Roman" panose="02020603050405020304" pitchFamily="18" charset="0"/>
              </a:rPr>
              <a:t>Izvještaj o zaduživanju na domaćem i stranom tržištu novca i kapitala</a:t>
            </a:r>
          </a:p>
          <a:p>
            <a:pPr marL="0" indent="0">
              <a:buFontTx/>
              <a:buNone/>
              <a:defRPr/>
            </a:pPr>
            <a:endParaRPr lang="hr-HR" altLang="sr-Latn-RS" sz="1600" b="1" dirty="0">
              <a:latin typeface="Times New Roman" panose="02020603050405020304" pitchFamily="18" charset="0"/>
              <a:cs typeface="Times New Roman" panose="02020603050405020304" pitchFamily="18" charset="0"/>
            </a:endParaRPr>
          </a:p>
          <a:p>
            <a:pPr>
              <a:buFontTx/>
              <a:buAutoNum type="arabicPeriod" startAt="2"/>
              <a:defRPr/>
            </a:pPr>
            <a:r>
              <a:rPr lang="hr-HR" altLang="sr-Latn-RS" sz="1600" b="1" dirty="0">
                <a:latin typeface="Times New Roman" panose="02020603050405020304" pitchFamily="18" charset="0"/>
                <a:cs typeface="Times New Roman" panose="02020603050405020304" pitchFamily="18" charset="0"/>
              </a:rPr>
              <a:t>Izvještaj o korištenju proračunske zalihe za razdoblje 01. siječnja do 31. prosinca 2022. godine</a:t>
            </a:r>
          </a:p>
          <a:p>
            <a:pPr>
              <a:buFontTx/>
              <a:buAutoNum type="arabicPeriod" startAt="2"/>
              <a:defRPr/>
            </a:pPr>
            <a:endParaRPr lang="hr-HR" altLang="sr-Latn-RS" sz="1600" b="1" dirty="0">
              <a:latin typeface="Times New Roman" panose="02020603050405020304" pitchFamily="18" charset="0"/>
              <a:cs typeface="Times New Roman" panose="02020603050405020304" pitchFamily="18" charset="0"/>
            </a:endParaRPr>
          </a:p>
          <a:p>
            <a:pPr>
              <a:buFontTx/>
              <a:buAutoNum type="arabicPeriod" startAt="2"/>
              <a:defRPr/>
            </a:pPr>
            <a:r>
              <a:rPr lang="hr-HR" altLang="sr-Latn-RS" sz="1600" b="1" dirty="0">
                <a:latin typeface="Times New Roman" panose="02020603050405020304" pitchFamily="18" charset="0"/>
                <a:cs typeface="Times New Roman" panose="02020603050405020304" pitchFamily="18" charset="0"/>
              </a:rPr>
              <a:t>Izvještaj o danim jamstvima i izdacima po danim jamstvima na dan 31.12.2022. godine</a:t>
            </a:r>
          </a:p>
          <a:p>
            <a:pPr>
              <a:buFontTx/>
              <a:buAutoNum type="arabicPeriod" startAt="2"/>
              <a:defRPr/>
            </a:pPr>
            <a:endParaRPr lang="hr-HR" altLang="sr-Latn-RS" sz="1600" b="1" dirty="0">
              <a:latin typeface="Times New Roman" panose="02020603050405020304" pitchFamily="18" charset="0"/>
              <a:cs typeface="Times New Roman" panose="02020603050405020304" pitchFamily="18" charset="0"/>
            </a:endParaRPr>
          </a:p>
          <a:p>
            <a:pPr>
              <a:buFontTx/>
              <a:buAutoNum type="arabicPeriod" startAt="2"/>
              <a:defRPr/>
            </a:pPr>
            <a:r>
              <a:rPr lang="hr-HR" altLang="sr-Latn-RS" sz="1600" b="1" dirty="0">
                <a:latin typeface="Times New Roman" panose="02020603050405020304" pitchFamily="18" charset="0"/>
                <a:cs typeface="Times New Roman" panose="02020603050405020304" pitchFamily="18" charset="0"/>
              </a:rPr>
              <a:t>Izvještaj o izvršenim preraspodjelama proračunskih sredstava</a:t>
            </a:r>
          </a:p>
          <a:p>
            <a:pPr>
              <a:buFontTx/>
              <a:buAutoNum type="arabicPeriod" startAt="2"/>
              <a:defRPr/>
            </a:pPr>
            <a:endParaRPr lang="hr-HR" altLang="sr-Latn-RS" sz="1600" b="1" dirty="0">
              <a:latin typeface="Times New Roman" panose="02020603050405020304" pitchFamily="18" charset="0"/>
              <a:cs typeface="Times New Roman" panose="02020603050405020304" pitchFamily="18" charset="0"/>
            </a:endParaRPr>
          </a:p>
          <a:p>
            <a:pPr>
              <a:buFontTx/>
              <a:buAutoNum type="arabicPeriod" startAt="2"/>
              <a:defRPr/>
            </a:pPr>
            <a:endParaRPr lang="hr-HR" altLang="sr-Latn-RS" sz="1600" b="1" dirty="0">
              <a:latin typeface="Times New Roman" panose="02020603050405020304" pitchFamily="18" charset="0"/>
              <a:cs typeface="Times New Roman" panose="02020603050405020304" pitchFamily="18" charset="0"/>
            </a:endParaRPr>
          </a:p>
          <a:p>
            <a:pPr>
              <a:buFontTx/>
              <a:buNone/>
              <a:defRPr/>
            </a:pPr>
            <a:endParaRPr lang="hr-HR" altLang="sr-Latn-RS" sz="1600" dirty="0">
              <a:latin typeface="Times New Roman" panose="02020603050405020304" pitchFamily="18" charset="0"/>
              <a:cs typeface="Times New Roman" panose="02020603050405020304" pitchFamily="18" charset="0"/>
            </a:endParaRPr>
          </a:p>
        </p:txBody>
      </p:sp>
      <p:sp>
        <p:nvSpPr>
          <p:cNvPr id="21507" name="Naslov 1">
            <a:extLst>
              <a:ext uri="{FF2B5EF4-FFF2-40B4-BE49-F238E27FC236}">
                <a16:creationId xmlns:a16="http://schemas.microsoft.com/office/drawing/2014/main" id="{5830AD6A-7519-C07C-557C-B67822EF18AA}"/>
              </a:ext>
            </a:extLst>
          </p:cNvPr>
          <p:cNvSpPr>
            <a:spLocks noGrp="1"/>
          </p:cNvSpPr>
          <p:nvPr>
            <p:ph type="title"/>
          </p:nvPr>
        </p:nvSpPr>
        <p:spPr bwMode="auto">
          <a:xfrm>
            <a:off x="323850" y="1484313"/>
            <a:ext cx="7781925"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sr-Latn-RS" sz="2000" b="1">
                <a:latin typeface="Times New Roman" panose="02020603050405020304" pitchFamily="18" charset="0"/>
                <a:cs typeface="Times New Roman" panose="02020603050405020304" pitchFamily="18" charset="0"/>
              </a:rPr>
              <a:t>Posebni izvještaji uz Godišnji izvještaj o izvršenju Proračuna Županije za 2022. godinu</a:t>
            </a:r>
            <a:r>
              <a:rPr lang="hr-HR" altLang="sr-Latn-RS" sz="2000" b="1"/>
              <a:t>:</a:t>
            </a:r>
            <a:br>
              <a:rPr lang="hr-HR" altLang="sr-Latn-RS" sz="4000" b="1"/>
            </a:br>
            <a:endParaRPr lang="hr-HR" altLang="sr-Latn-R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A2D533C8-B9AD-16A7-2410-79D223455195}"/>
              </a:ext>
            </a:extLst>
          </p:cNvPr>
          <p:cNvSpPr>
            <a:spLocks noGrp="1"/>
          </p:cNvSpPr>
          <p:nvPr>
            <p:ph idx="1"/>
          </p:nvPr>
        </p:nvSpPr>
        <p:spPr>
          <a:xfrm>
            <a:off x="179388" y="1125538"/>
            <a:ext cx="8694737" cy="5543550"/>
          </a:xfrm>
        </p:spPr>
        <p:txBody>
          <a:bodyPr/>
          <a:lstStyle/>
          <a:p>
            <a:pPr>
              <a:buFontTx/>
              <a:buNone/>
              <a:defRPr/>
            </a:pPr>
            <a:r>
              <a:rPr lang="hr-HR" altLang="sr-Latn-RS" sz="1600" b="1" dirty="0">
                <a:latin typeface="Times New Roman" panose="02020603050405020304" pitchFamily="18" charset="0"/>
                <a:cs typeface="Times New Roman" panose="02020603050405020304" pitchFamily="18" charset="0"/>
              </a:rPr>
              <a:t>1. Izvještaj o zaduživanju na domaćem i stranom tržištu novca i kapitala</a:t>
            </a:r>
          </a:p>
          <a:p>
            <a:pPr algn="ctr">
              <a:buFontTx/>
              <a:buNone/>
              <a:defRPr/>
            </a:pPr>
            <a:endParaRPr lang="hr-HR" altLang="sr-Latn-RS"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sz="1600" dirty="0">
                <a:latin typeface="Times New Roman" panose="02020603050405020304" pitchFamily="18" charset="0"/>
                <a:cs typeface="Times New Roman" panose="02020603050405020304" pitchFamily="18" charset="0"/>
              </a:rPr>
              <a:t>Županija je s PBZ d.d. tijekom 2017. i 2018. godine zaključila tri ugovora o dugoročnim kreditima u ukupnom iskorištenom iznosu od </a:t>
            </a:r>
            <a:r>
              <a:rPr lang="hr-HR" sz="1600" b="1" dirty="0">
                <a:latin typeface="Times New Roman" panose="02020603050405020304" pitchFamily="18" charset="0"/>
                <a:cs typeface="Times New Roman" panose="02020603050405020304" pitchFamily="18" charset="0"/>
              </a:rPr>
              <a:t>39.759.564,58 kn.</a:t>
            </a:r>
          </a:p>
          <a:p>
            <a:pPr marL="0" indent="0" algn="just">
              <a:buFontTx/>
              <a:buNone/>
              <a:defRPr/>
            </a:pPr>
            <a:r>
              <a:rPr lang="hr-HR" sz="1600" dirty="0">
                <a:latin typeface="Times New Roman" panose="02020603050405020304" pitchFamily="18" charset="0"/>
                <a:cs typeface="Times New Roman" panose="02020603050405020304" pitchFamily="18" charset="0"/>
              </a:rPr>
              <a:t>Namjena kredita od </a:t>
            </a:r>
            <a:r>
              <a:rPr lang="hr-HR" sz="1600" b="1" dirty="0">
                <a:latin typeface="Times New Roman" panose="02020603050405020304" pitchFamily="18" charset="0"/>
                <a:cs typeface="Times New Roman" panose="02020603050405020304" pitchFamily="18" charset="0"/>
              </a:rPr>
              <a:t>16.996.548,35</a:t>
            </a:r>
            <a:r>
              <a:rPr lang="hr-HR" sz="1600" dirty="0">
                <a:latin typeface="Times New Roman" panose="02020603050405020304" pitchFamily="18" charset="0"/>
                <a:cs typeface="Times New Roman" panose="02020603050405020304" pitchFamily="18" charset="0"/>
              </a:rPr>
              <a:t> kn bila je financiranje izgradnje područne škole u Martinišću i sportske dvorane pri OŠ Đurmanec. Godišnja obveza za otplatu glavnice je 1.308.000,00 kn, rok otplate je do 2033. godine. </a:t>
            </a:r>
          </a:p>
          <a:p>
            <a:pPr marL="0" indent="0" algn="just">
              <a:buFontTx/>
              <a:buNone/>
              <a:defRPr/>
            </a:pPr>
            <a:r>
              <a:rPr lang="hr-HR" sz="1600" dirty="0">
                <a:latin typeface="Times New Roman" panose="02020603050405020304" pitchFamily="18" charset="0"/>
                <a:cs typeface="Times New Roman" panose="02020603050405020304" pitchFamily="18" charset="0"/>
              </a:rPr>
              <a:t>Namjena kredita od </a:t>
            </a:r>
            <a:r>
              <a:rPr lang="hr-HR" sz="1600" b="1" dirty="0">
                <a:latin typeface="Times New Roman" panose="02020603050405020304" pitchFamily="18" charset="0"/>
                <a:cs typeface="Times New Roman" panose="02020603050405020304" pitchFamily="18" charset="0"/>
              </a:rPr>
              <a:t>22.000.000,00 kn </a:t>
            </a:r>
            <a:r>
              <a:rPr lang="hr-HR" sz="1600" dirty="0">
                <a:latin typeface="Times New Roman" panose="02020603050405020304" pitchFamily="18" charset="0"/>
                <a:cs typeface="Times New Roman" panose="02020603050405020304" pitchFamily="18" charset="0"/>
              </a:rPr>
              <a:t>je financiranje vlastitog udjela na EU projektima (Poduzetničko-tehnološki inkubator, Energetska obnova škola, Poboljšanje pristupa primarnoj zdravstvenoj zaštiti, projekti Javne ustanove za upravljanje zaštićenim prirodnim vrijednostima na području KZŽ). Godišnja obveza za otplatu glavnice je 1.544.000,00 kn, rok otplate je do 2035. godine. </a:t>
            </a:r>
          </a:p>
          <a:p>
            <a:pPr marL="0" indent="0" algn="just">
              <a:buFontTx/>
              <a:buNone/>
              <a:defRPr/>
            </a:pPr>
            <a:r>
              <a:rPr lang="hr-HR" sz="1600" dirty="0">
                <a:latin typeface="Times New Roman" panose="02020603050405020304" pitchFamily="18" charset="0"/>
                <a:cs typeface="Times New Roman" panose="02020603050405020304" pitchFamily="18" charset="0"/>
              </a:rPr>
              <a:t>Namjena kredita od </a:t>
            </a:r>
            <a:r>
              <a:rPr lang="hr-HR" sz="1600" b="1" dirty="0">
                <a:latin typeface="Times New Roman" panose="02020603050405020304" pitchFamily="18" charset="0"/>
                <a:cs typeface="Times New Roman" panose="02020603050405020304" pitchFamily="18" charset="0"/>
              </a:rPr>
              <a:t>763.016,23 kn </a:t>
            </a:r>
            <a:r>
              <a:rPr lang="hr-HR" sz="1600" dirty="0">
                <a:latin typeface="Times New Roman" panose="02020603050405020304" pitchFamily="18" charset="0"/>
                <a:cs typeface="Times New Roman" panose="02020603050405020304" pitchFamily="18" charset="0"/>
              </a:rPr>
              <a:t>je financiranje kupnje dvorca Stubički Golubovec i financiranje vlastitog udjela pri sanaciji odlagališta otpada. Godišnja obveza otplate glavnice je 53.200,00 kn i rok otplate je do 2035. godine. </a:t>
            </a:r>
          </a:p>
          <a:p>
            <a:pPr marL="0" indent="0" algn="just">
              <a:buFontTx/>
              <a:buNone/>
              <a:defRPr/>
            </a:pPr>
            <a:r>
              <a:rPr lang="hr-HR" sz="1600" dirty="0">
                <a:latin typeface="Times New Roman" panose="02020603050405020304" pitchFamily="18" charset="0"/>
                <a:cs typeface="Times New Roman" panose="02020603050405020304" pitchFamily="18" charset="0"/>
              </a:rPr>
              <a:t>Krediti su se počeli koristiti 2018. godine te su do kraja 2020. godine iskorišteni, kako je već navedeno, u ukupnom iznosu od 39.759.564,58 kn. </a:t>
            </a:r>
          </a:p>
          <a:p>
            <a:pPr algn="just">
              <a:buFont typeface="Wingdings" panose="05000000000000000000" pitchFamily="2" charset="2"/>
              <a:buChar char="v"/>
              <a:defRPr/>
            </a:pPr>
            <a:r>
              <a:rPr lang="hr-HR" altLang="sr-Latn-RS" sz="1600" dirty="0">
                <a:latin typeface="Times New Roman" panose="02020603050405020304" pitchFamily="18" charset="0"/>
                <a:cs typeface="Times New Roman" panose="02020603050405020304" pitchFamily="18" charset="0"/>
              </a:rPr>
              <a:t>11.096.250,00 kn – Stanje kreditnih obveza proračunskih korisnika na dan 31.12.2022. godine: </a:t>
            </a:r>
          </a:p>
          <a:p>
            <a:pPr marL="0" indent="0" algn="just">
              <a:buFontTx/>
              <a:buNone/>
              <a:defRPr/>
            </a:pPr>
            <a:r>
              <a:rPr lang="hr-HR" altLang="sr-Latn-RS" sz="1600" dirty="0">
                <a:latin typeface="Times New Roman" panose="02020603050405020304" pitchFamily="18" charset="0"/>
                <a:cs typeface="Times New Roman" panose="02020603050405020304" pitchFamily="18" charset="0"/>
              </a:rPr>
              <a:t>	- 10.350.000,0 kn – SB Stubičke Toplice (za uređenje hidroterapije, do 2023. godine i 			              izgradnju vanjskog bazena, do 2030. godine),  </a:t>
            </a:r>
          </a:p>
          <a:p>
            <a:pPr marL="0" indent="0" algn="just">
              <a:buFontTx/>
              <a:buNone/>
              <a:defRPr/>
            </a:pPr>
            <a:r>
              <a:rPr lang="hr-HR" altLang="sr-Latn-RS" sz="1600" dirty="0">
                <a:latin typeface="Times New Roman" panose="02020603050405020304" pitchFamily="18" charset="0"/>
                <a:cs typeface="Times New Roman" panose="02020603050405020304" pitchFamily="18" charset="0"/>
              </a:rPr>
              <a:t>     	 - 746.250,00 kn – SB Krapinske Toplice (za nabavu CT uređaja, do 2023. godine).</a:t>
            </a:r>
            <a:endParaRPr lang="hr-HR" altLang="sr-Latn-RS" sz="1600" b="1" dirty="0">
              <a:latin typeface="Times New Roman" panose="02020603050405020304" pitchFamily="18" charset="0"/>
              <a:cs typeface="Times New Roman" panose="02020603050405020304" pitchFamily="18" charset="0"/>
            </a:endParaRPr>
          </a:p>
          <a:p>
            <a:pPr algn="just">
              <a:buFontTx/>
              <a:buNone/>
              <a:defRPr/>
            </a:pPr>
            <a:endParaRPr lang="hr-HR" altLang="sr-Latn-RS" sz="18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zervirano mjesto sadržaja 2">
            <a:extLst>
              <a:ext uri="{FF2B5EF4-FFF2-40B4-BE49-F238E27FC236}">
                <a16:creationId xmlns:a16="http://schemas.microsoft.com/office/drawing/2014/main" id="{8427E254-85CD-5C3E-4F83-236FA762343E}"/>
              </a:ext>
            </a:extLst>
          </p:cNvPr>
          <p:cNvSpPr>
            <a:spLocks noGrp="1"/>
          </p:cNvSpPr>
          <p:nvPr>
            <p:ph idx="1"/>
          </p:nvPr>
        </p:nvSpPr>
        <p:spPr>
          <a:xfrm>
            <a:off x="236538" y="1341438"/>
            <a:ext cx="8694737" cy="5322887"/>
          </a:xfrm>
        </p:spPr>
        <p:txBody>
          <a:bodyPr/>
          <a:lstStyle/>
          <a:p>
            <a:pPr>
              <a:buFontTx/>
              <a:buNone/>
              <a:defRPr/>
            </a:pPr>
            <a:r>
              <a:rPr lang="hr-HR" altLang="sr-Latn-RS" sz="1600" b="1" dirty="0">
                <a:latin typeface="Times New Roman" panose="02020603050405020304" pitchFamily="18" charset="0"/>
                <a:cs typeface="Times New Roman" panose="02020603050405020304" pitchFamily="18" charset="0"/>
              </a:rPr>
              <a:t>2. Izvještaj o korištenje proračunske zalihe za razdoblje siječanj – prosinac 2022. godine</a:t>
            </a:r>
          </a:p>
          <a:p>
            <a:pPr algn="ctr">
              <a:buFontTx/>
              <a:buNone/>
              <a:defRPr/>
            </a:pPr>
            <a:endParaRPr lang="hr-HR" altLang="sr-Latn-RS"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altLang="sr-Latn-RS" sz="1600" dirty="0">
                <a:latin typeface="Times New Roman" panose="02020603050405020304" pitchFamily="18" charset="0"/>
                <a:cs typeface="Times New Roman" panose="02020603050405020304" pitchFamily="18" charset="0"/>
              </a:rPr>
              <a:t>U promatranom razdoblju utrošeno je 278.500,00 kn proračunske zalihe na aktivnosti vezane uz otklanjanje posljedica elementarnih nepogoda (potres, tuča).</a:t>
            </a:r>
          </a:p>
          <a:p>
            <a:pPr marL="0" indent="0" algn="just">
              <a:buFontTx/>
              <a:buNone/>
              <a:defRPr/>
            </a:pPr>
            <a:endParaRPr lang="hr-HR" altLang="sr-Latn-RS" sz="1800" dirty="0">
              <a:latin typeface="Times New Roman" panose="02020603050405020304" pitchFamily="18" charset="0"/>
              <a:cs typeface="Times New Roman" panose="02020603050405020304" pitchFamily="18" charset="0"/>
            </a:endParaRPr>
          </a:p>
          <a:p>
            <a:pPr algn="just">
              <a:buFontTx/>
              <a:buNone/>
              <a:defRPr/>
            </a:pPr>
            <a:endParaRPr lang="hr-HR" altLang="sr-Latn-RS" sz="18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98B4BA4-794C-E5C6-6162-539390BF8A52}"/>
              </a:ext>
            </a:extLst>
          </p:cNvPr>
          <p:cNvSpPr>
            <a:spLocks noGrp="1" noChangeArrowheads="1"/>
          </p:cNvSpPr>
          <p:nvPr>
            <p:ph type="body" idx="4294967295"/>
          </p:nvPr>
        </p:nvSpPr>
        <p:spPr>
          <a:xfrm>
            <a:off x="250825" y="1484313"/>
            <a:ext cx="8640763" cy="4525962"/>
          </a:xfrm>
        </p:spPr>
        <p:txBody>
          <a:bodyPr/>
          <a:lstStyle/>
          <a:p>
            <a:pPr>
              <a:buFontTx/>
              <a:buNone/>
              <a:defRPr/>
            </a:pPr>
            <a:r>
              <a:rPr lang="hr-HR" altLang="sr-Latn-RS" sz="1600" b="1" dirty="0">
                <a:latin typeface="Times New Roman" panose="02020603050405020304" pitchFamily="18" charset="0"/>
                <a:cs typeface="Times New Roman" panose="02020603050405020304" pitchFamily="18" charset="0"/>
              </a:rPr>
              <a:t>3. Izvještaj o danim jamstvima i izdacima po danim jamstvima na 31.12.2022. godine</a:t>
            </a:r>
          </a:p>
          <a:p>
            <a:pPr algn="ctr">
              <a:buFontTx/>
              <a:buNone/>
              <a:defRPr/>
            </a:pPr>
            <a:endParaRPr lang="hr-HR" altLang="sr-Latn-RS"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altLang="sr-Latn-RS" sz="1600" dirty="0">
                <a:latin typeface="Times New Roman" panose="02020603050405020304" pitchFamily="18" charset="0"/>
                <a:cs typeface="Times New Roman" panose="02020603050405020304" pitchFamily="18" charset="0"/>
              </a:rPr>
              <a:t>U razdoblju od 01.01. do 31.12.2022. godine nisu dana (nova) jamstva.</a:t>
            </a:r>
          </a:p>
          <a:p>
            <a:pPr marL="0" indent="0" algn="just">
              <a:buFontTx/>
              <a:buNone/>
              <a:defRPr/>
            </a:pPr>
            <a:endParaRPr lang="hr-HR"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sz="1600" dirty="0">
                <a:latin typeface="Times New Roman" panose="02020603050405020304" pitchFamily="18" charset="0"/>
                <a:cs typeface="Times New Roman" panose="02020603050405020304" pitchFamily="18" charset="0"/>
              </a:rPr>
              <a:t>Stanje aktivnih jamstava na dan 31.12.2022. g. iznosi 750.000,00 kn:                 </a:t>
            </a:r>
          </a:p>
          <a:p>
            <a:pPr marL="0" indent="0">
              <a:spcBef>
                <a:spcPts val="0"/>
              </a:spcBef>
              <a:buFontTx/>
              <a:buNone/>
              <a:defRPr/>
            </a:pPr>
            <a:r>
              <a:rPr lang="hr-HR" sz="1600" dirty="0">
                <a:latin typeface="Times New Roman" panose="02020603050405020304" pitchFamily="18" charset="0"/>
                <a:cs typeface="Times New Roman" panose="02020603050405020304" pitchFamily="18" charset="0"/>
              </a:rPr>
              <a:t>              - 750.000,00 kn – SB Stubičke Toplice (za uređenje hidroterapije, do 2023. g.).</a:t>
            </a:r>
          </a:p>
          <a:p>
            <a:pPr marL="0" indent="0">
              <a:buFontTx/>
              <a:buNone/>
              <a:defRPr/>
            </a:pPr>
            <a:r>
              <a:rPr lang="hr-HR" sz="1600" dirty="0">
                <a:latin typeface="Times New Roman" panose="02020603050405020304" pitchFamily="18" charset="0"/>
                <a:cs typeface="Times New Roman" panose="02020603050405020304" pitchFamily="18" charset="0"/>
              </a:rPr>
              <a:t>       </a:t>
            </a:r>
          </a:p>
          <a:p>
            <a:pPr marL="0" indent="0">
              <a:buFontTx/>
              <a:buNone/>
              <a:defRPr/>
            </a:pPr>
            <a:r>
              <a:rPr lang="hr-HR" sz="1600" dirty="0">
                <a:latin typeface="Times New Roman" panose="02020603050405020304" pitchFamily="18" charset="0"/>
                <a:cs typeface="Times New Roman" panose="02020603050405020304" pitchFamily="18" charset="0"/>
              </a:rPr>
              <a:t>Do sada nije bilo poziva na plaćanje po danim jamstvima.</a:t>
            </a:r>
          </a:p>
          <a:p>
            <a:pPr marL="0" indent="0">
              <a:buFontTx/>
              <a:buNone/>
              <a:defRPr/>
            </a:pPr>
            <a:endParaRPr lang="hr-HR" sz="1800" dirty="0">
              <a:latin typeface="Times New Roman" panose="02020603050405020304" pitchFamily="18" charset="0"/>
              <a:cs typeface="Times New Roman" panose="02020603050405020304" pitchFamily="18" charset="0"/>
            </a:endParaRPr>
          </a:p>
          <a:p>
            <a:pPr algn="just">
              <a:buFontTx/>
              <a:buNone/>
              <a:defRPr/>
            </a:pPr>
            <a:endParaRPr lang="hr-HR" altLang="sr-Latn-RS" sz="1800" dirty="0">
              <a:latin typeface="Times New Roman" panose="02020603050405020304" pitchFamily="18" charset="0"/>
              <a:cs typeface="Times New Roman" panose="02020603050405020304" pitchFamily="18" charset="0"/>
            </a:endParaRPr>
          </a:p>
          <a:p>
            <a:pPr algn="just">
              <a:buFontTx/>
              <a:buNone/>
              <a:defRPr/>
            </a:pPr>
            <a:endParaRPr lang="hr-HR" altLang="sr-Latn-RS" sz="1800" dirty="0">
              <a:latin typeface="Times New Roman" panose="02020603050405020304" pitchFamily="18" charset="0"/>
              <a:cs typeface="Times New Roman" panose="02020603050405020304" pitchFamily="18" charset="0"/>
            </a:endParaRPr>
          </a:p>
          <a:p>
            <a:pPr algn="just">
              <a:buFontTx/>
              <a:buNone/>
              <a:defRPr/>
            </a:pPr>
            <a:endParaRPr lang="hr-HR" altLang="sr-Latn-RS" sz="1800" b="1" dirty="0">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0953A501-249F-F744-7526-937E00D33393}"/>
              </a:ext>
            </a:extLst>
          </p:cNvPr>
          <p:cNvSpPr>
            <a:spLocks noGrp="1" noChangeArrowheads="1"/>
          </p:cNvSpPr>
          <p:nvPr>
            <p:ph type="body" idx="1"/>
          </p:nvPr>
        </p:nvSpPr>
        <p:spPr>
          <a:xfrm>
            <a:off x="468313" y="1341438"/>
            <a:ext cx="7991475" cy="3529012"/>
          </a:xfrm>
        </p:spPr>
        <p:txBody>
          <a:bodyPr/>
          <a:lstStyle/>
          <a:p>
            <a:pPr>
              <a:buFont typeface="Wingdings" panose="05000000000000000000" pitchFamily="2" charset="2"/>
              <a:buNone/>
              <a:defRPr/>
            </a:pPr>
            <a:r>
              <a:rPr lang="hr-HR" altLang="sr-Latn-RS" sz="1600" b="1" dirty="0">
                <a:latin typeface="Times New Roman" panose="02020603050405020304" pitchFamily="18" charset="0"/>
                <a:cs typeface="Times New Roman" panose="02020603050405020304" pitchFamily="18" charset="0"/>
              </a:rPr>
              <a:t>4. Izvještaj o izvršenim preraspodjelama proračunskih sredstava</a:t>
            </a:r>
          </a:p>
          <a:p>
            <a:pPr>
              <a:buFont typeface="Wingdings" panose="05000000000000000000" pitchFamily="2" charset="2"/>
              <a:buNone/>
              <a:defRPr/>
            </a:pPr>
            <a:endParaRPr lang="hr-HR" altLang="sr-Latn-RS" sz="1600" b="1" dirty="0">
              <a:latin typeface="Times New Roman" panose="02020603050405020304" pitchFamily="18" charset="0"/>
              <a:cs typeface="Times New Roman" panose="02020603050405020304" pitchFamily="18" charset="0"/>
            </a:endParaRPr>
          </a:p>
          <a:p>
            <a:pPr marL="0" indent="0" algn="just">
              <a:buFontTx/>
              <a:buNone/>
              <a:defRPr/>
            </a:pPr>
            <a:r>
              <a:rPr lang="hr-HR" sz="1600" b="1" dirty="0">
                <a:latin typeface="Times New Roman" panose="02020603050405020304" pitchFamily="18" charset="0"/>
                <a:cs typeface="Times New Roman" panose="02020603050405020304" pitchFamily="18" charset="0"/>
              </a:rPr>
              <a:t>Pravna osnova </a:t>
            </a:r>
            <a:r>
              <a:rPr lang="hr-HR" sz="1600" dirty="0">
                <a:latin typeface="Times New Roman" panose="02020603050405020304" pitchFamily="18" charset="0"/>
                <a:cs typeface="Times New Roman" panose="02020603050405020304" pitchFamily="18" charset="0"/>
              </a:rPr>
              <a:t>- Članak 60. Zakona o proračunu</a:t>
            </a:r>
            <a:r>
              <a:rPr lang="hr-HR" sz="1600" i="1" dirty="0">
                <a:latin typeface="Times New Roman" panose="02020603050405020304" pitchFamily="18" charset="0"/>
                <a:cs typeface="Times New Roman" panose="02020603050405020304" pitchFamily="18" charset="0"/>
              </a:rPr>
              <a:t>: „Župan o provedenim preraspodjelama izvještava predstavničko tijelo u polugodišnjem i godišnjem izvještaju o izvršenju proračuna”.</a:t>
            </a:r>
          </a:p>
          <a:p>
            <a:pPr marL="0" indent="0" algn="just">
              <a:buFontTx/>
              <a:buNone/>
              <a:defRPr/>
            </a:pPr>
            <a:endParaRPr lang="hr-HR" sz="1600" dirty="0">
              <a:latin typeface="Times New Roman" panose="02020603050405020304" pitchFamily="18" charset="0"/>
              <a:cs typeface="Times New Roman" panose="02020603050405020304" pitchFamily="18" charset="0"/>
            </a:endParaRPr>
          </a:p>
          <a:p>
            <a:pPr marL="0" indent="0" algn="just">
              <a:buFontTx/>
              <a:buNone/>
              <a:defRPr/>
            </a:pPr>
            <a:r>
              <a:rPr lang="hr-HR" sz="1600" dirty="0">
                <a:latin typeface="Times New Roman" panose="02020603050405020304" pitchFamily="18" charset="0"/>
                <a:cs typeface="Times New Roman" panose="02020603050405020304" pitchFamily="18" charset="0"/>
              </a:rPr>
              <a:t>Tijekom  2022. godine izvršeno je 5 preraspodjela proračunskih sredstava prema specifikaciji danoj u pisanim materijalima. </a:t>
            </a:r>
          </a:p>
          <a:p>
            <a:pPr marL="0" indent="0" algn="just">
              <a:buFontTx/>
              <a:buNone/>
              <a:defRPr/>
            </a:pPr>
            <a:endParaRPr lang="hr-HR" sz="1600" dirty="0">
              <a:latin typeface="Times New Roman" panose="02020603050405020304" pitchFamily="18" charset="0"/>
              <a:cs typeface="Times New Roman" panose="02020603050405020304" pitchFamily="18" charset="0"/>
            </a:endParaRPr>
          </a:p>
          <a:p>
            <a:pPr marL="0" indent="0" algn="just">
              <a:buFontTx/>
              <a:buNone/>
              <a:defRPr/>
            </a:pPr>
            <a:endParaRPr lang="hr-HR" altLang="sr-Latn-RS" sz="1600" dirty="0">
              <a:latin typeface="Times New Roman" panose="02020603050405020304" pitchFamily="18" charset="0"/>
            </a:endParaRPr>
          </a:p>
          <a:p>
            <a:pPr>
              <a:buFont typeface="Wingdings" panose="05000000000000000000" pitchFamily="2" charset="2"/>
              <a:buChar char="Ø"/>
              <a:defRPr/>
            </a:pPr>
            <a:endParaRPr lang="hr-HR" altLang="sr-Latn-RS" sz="2400" dirty="0">
              <a:latin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A3B02334-8B18-C03E-A0F3-89E1530D81DC}"/>
              </a:ext>
            </a:extLst>
          </p:cNvPr>
          <p:cNvSpPr>
            <a:spLocks noGrp="1"/>
          </p:cNvSpPr>
          <p:nvPr>
            <p:ph idx="1"/>
          </p:nvPr>
        </p:nvSpPr>
        <p:spPr>
          <a:xfrm>
            <a:off x="236538" y="1268413"/>
            <a:ext cx="8799512" cy="5395912"/>
          </a:xfrm>
        </p:spPr>
        <p:txBody>
          <a:bodyPr/>
          <a:lstStyle/>
          <a:p>
            <a:pPr marL="0" indent="0">
              <a:buFontTx/>
              <a:buNone/>
              <a:defRPr/>
            </a:pPr>
            <a:r>
              <a:rPr lang="hr-HR" sz="2000" b="1" dirty="0"/>
              <a:t>ADRESA:</a:t>
            </a:r>
          </a:p>
          <a:p>
            <a:pPr marL="0" indent="0">
              <a:buFontTx/>
              <a:buNone/>
              <a:defRPr/>
            </a:pPr>
            <a:r>
              <a:rPr lang="hr-HR" sz="2000" dirty="0">
                <a:solidFill>
                  <a:schemeClr val="tx2"/>
                </a:solidFill>
              </a:rPr>
              <a:t>Krapinsko-zagorska županija</a:t>
            </a:r>
          </a:p>
          <a:p>
            <a:pPr marL="0" indent="0">
              <a:buFontTx/>
              <a:buNone/>
              <a:defRPr/>
            </a:pPr>
            <a:r>
              <a:rPr lang="hr-HR" sz="2000" dirty="0">
                <a:solidFill>
                  <a:schemeClr val="tx2"/>
                </a:solidFill>
              </a:rPr>
              <a:t>Magistratska 1</a:t>
            </a:r>
          </a:p>
          <a:p>
            <a:pPr marL="0" indent="0">
              <a:buFontTx/>
              <a:buNone/>
              <a:defRPr/>
            </a:pPr>
            <a:r>
              <a:rPr lang="hr-HR" sz="2000" dirty="0">
                <a:solidFill>
                  <a:schemeClr val="tx2"/>
                </a:solidFill>
              </a:rPr>
              <a:t>49 000 Krapina</a:t>
            </a:r>
          </a:p>
          <a:p>
            <a:pPr marL="0" indent="0">
              <a:buFontTx/>
              <a:buNone/>
              <a:defRPr/>
            </a:pPr>
            <a:endParaRPr lang="hr-HR" sz="500" dirty="0">
              <a:solidFill>
                <a:schemeClr val="tx2"/>
              </a:solidFill>
            </a:endParaRPr>
          </a:p>
          <a:p>
            <a:pPr marL="0" indent="0">
              <a:buFontTx/>
              <a:buNone/>
              <a:defRPr/>
            </a:pPr>
            <a:r>
              <a:rPr lang="hr-HR" sz="2000" b="1" dirty="0"/>
              <a:t>KONTAKT: </a:t>
            </a:r>
            <a:endParaRPr lang="hr-HR" sz="2000" dirty="0">
              <a:solidFill>
                <a:schemeClr val="tx2"/>
              </a:solidFill>
              <a:hlinkClick r:id="rId2"/>
            </a:endParaRPr>
          </a:p>
          <a:p>
            <a:pPr>
              <a:defRPr/>
            </a:pPr>
            <a:r>
              <a:rPr lang="hr-HR" sz="2000" dirty="0">
                <a:solidFill>
                  <a:schemeClr val="tx2"/>
                </a:solidFill>
              </a:rPr>
              <a:t>TEL: +385 49 329 111</a:t>
            </a:r>
          </a:p>
          <a:p>
            <a:pPr>
              <a:defRPr/>
            </a:pPr>
            <a:r>
              <a:rPr lang="hr-HR" sz="2000" dirty="0">
                <a:solidFill>
                  <a:schemeClr val="tx2"/>
                </a:solidFill>
              </a:rPr>
              <a:t>FAX: +385 49 329 255</a:t>
            </a:r>
          </a:p>
          <a:p>
            <a:pPr marL="0" indent="0">
              <a:buFontTx/>
              <a:buNone/>
              <a:defRPr/>
            </a:pPr>
            <a:endParaRPr lang="hr-HR" sz="500" dirty="0">
              <a:solidFill>
                <a:schemeClr val="tx2"/>
              </a:solidFill>
            </a:endParaRPr>
          </a:p>
          <a:p>
            <a:pPr marL="0" indent="0">
              <a:buFontTx/>
              <a:buNone/>
              <a:defRPr/>
            </a:pPr>
            <a:endParaRPr lang="hr-HR" sz="500" b="1" dirty="0">
              <a:solidFill>
                <a:schemeClr val="tx2"/>
              </a:solidFill>
            </a:endParaRPr>
          </a:p>
          <a:p>
            <a:pPr marL="0" indent="0">
              <a:buFontTx/>
              <a:buNone/>
              <a:defRPr/>
            </a:pPr>
            <a:r>
              <a:rPr lang="hr-HR" sz="2000" b="1" dirty="0">
                <a:solidFill>
                  <a:schemeClr val="tx2"/>
                </a:solidFill>
              </a:rPr>
              <a:t>PRATITE NAS:</a:t>
            </a:r>
          </a:p>
          <a:p>
            <a:pPr>
              <a:defRPr/>
            </a:pPr>
            <a:r>
              <a:rPr lang="hr-HR" sz="2000" dirty="0">
                <a:solidFill>
                  <a:schemeClr val="tx2"/>
                </a:solidFill>
              </a:rPr>
              <a:t>na službenim internetskim stranicama: </a:t>
            </a:r>
            <a:r>
              <a:rPr lang="hr-HR" sz="2000" u="sng" dirty="0">
                <a:solidFill>
                  <a:schemeClr val="tx2"/>
                </a:solidFill>
                <a:hlinkClick r:id="rId3"/>
              </a:rPr>
              <a:t>https://www.kzz.hr</a:t>
            </a:r>
            <a:endParaRPr lang="hr-HR" sz="2000" dirty="0">
              <a:solidFill>
                <a:schemeClr val="tx2"/>
              </a:solidFill>
            </a:endParaRPr>
          </a:p>
          <a:p>
            <a:pPr>
              <a:defRPr/>
            </a:pPr>
            <a:r>
              <a:rPr lang="hr-HR" sz="2000" dirty="0">
                <a:solidFill>
                  <a:schemeClr val="tx2"/>
                </a:solidFill>
              </a:rPr>
              <a:t>na službenom YouTube kanalu: </a:t>
            </a:r>
            <a:r>
              <a:rPr lang="hr-HR" sz="2000" u="sng" dirty="0">
                <a:solidFill>
                  <a:schemeClr val="tx2"/>
                </a:solidFill>
                <a:hlinkClick r:id="rId4"/>
              </a:rPr>
              <a:t>https://www.youtube.com/user/zagorjehr</a:t>
            </a:r>
            <a:endParaRPr lang="hr-HR" sz="2000" u="sng" dirty="0">
              <a:solidFill>
                <a:schemeClr val="tx2"/>
              </a:solidFill>
            </a:endParaRPr>
          </a:p>
          <a:p>
            <a:pPr>
              <a:defRPr/>
            </a:pPr>
            <a:r>
              <a:rPr lang="hr-HR" sz="2000" dirty="0">
                <a:solidFill>
                  <a:schemeClr val="tx2"/>
                </a:solidFill>
              </a:rPr>
              <a:t>Pravo na pristup informacijama: </a:t>
            </a:r>
            <a:r>
              <a:rPr lang="hr-HR" sz="2000" u="sng" dirty="0">
                <a:solidFill>
                  <a:schemeClr val="tx2"/>
                </a:solidFill>
                <a:hlinkClick r:id="rId5"/>
              </a:rPr>
              <a:t>https://kzz.hr/pristup-informacijama</a:t>
            </a:r>
            <a:endParaRPr lang="hr-HR" sz="2000" dirty="0">
              <a:solidFill>
                <a:schemeClr val="tx2"/>
              </a:solidFill>
            </a:endParaRPr>
          </a:p>
          <a:p>
            <a:pPr marL="0" indent="0">
              <a:buFontTx/>
              <a:buNone/>
              <a:defRPr/>
            </a:pPr>
            <a:endParaRPr lang="hr-HR" sz="2000" dirty="0">
              <a:solidFill>
                <a:schemeClr val="tx2"/>
              </a:solidFill>
            </a:endParaRPr>
          </a:p>
          <a:p>
            <a:pPr marL="0" indent="0">
              <a:buFontTx/>
              <a:buNone/>
              <a:defRPr/>
            </a:pPr>
            <a:endParaRPr lang="hr-HR" sz="2000" dirty="0"/>
          </a:p>
          <a:p>
            <a:pPr marL="0" indent="0">
              <a:buFontTx/>
              <a:buNone/>
              <a:defRPr/>
            </a:pPr>
            <a:r>
              <a:rPr lang="hr-HR" sz="20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E52848BE-3C6A-C8B2-E937-0BF15CC75CA6}"/>
              </a:ext>
            </a:extLst>
          </p:cNvPr>
          <p:cNvSpPr>
            <a:spLocks noGrp="1" noChangeArrowheads="1"/>
          </p:cNvSpPr>
          <p:nvPr>
            <p:ph idx="1"/>
          </p:nvPr>
        </p:nvSpPr>
        <p:spPr>
          <a:xfrm>
            <a:off x="228600" y="2071688"/>
            <a:ext cx="8694738" cy="3394075"/>
          </a:xfrm>
        </p:spPr>
        <p:txBody>
          <a:bodyPr/>
          <a:lstStyle/>
          <a:p>
            <a:pPr>
              <a:buFont typeface="Wingdings" panose="05000000000000000000" pitchFamily="2" charset="2"/>
              <a:buChar char="§"/>
            </a:pPr>
            <a:r>
              <a:rPr lang="hr-HR" altLang="sr-Latn-RS" sz="1600">
                <a:latin typeface="Times New Roman" panose="02020603050405020304" pitchFamily="18" charset="0"/>
                <a:cs typeface="Times New Roman" panose="02020603050405020304" pitchFamily="18" charset="0"/>
              </a:rPr>
              <a:t>Unutar jedne fiskalne godine koja završava 31. prosinca obavlja se velik broj proračunskih isplata i uplata</a:t>
            </a:r>
          </a:p>
          <a:p>
            <a:pPr>
              <a:buFont typeface="Wingdings" panose="05000000000000000000" pitchFamily="2" charset="2"/>
              <a:buChar char="§"/>
            </a:pPr>
            <a:endParaRPr lang="hr-HR" altLang="sr-Latn-RS" sz="160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hr-HR" altLang="sr-Latn-RS" sz="1600">
                <a:latin typeface="Times New Roman" panose="02020603050405020304" pitchFamily="18" charset="0"/>
                <a:cs typeface="Times New Roman" panose="02020603050405020304" pitchFamily="18" charset="0"/>
              </a:rPr>
              <a:t>U godini koja slijedi, sastavlja se Izvještaj o izvršenju proračuna za prethodnu godinu</a:t>
            </a:r>
          </a:p>
          <a:p>
            <a:pPr>
              <a:buFont typeface="Wingdings" panose="05000000000000000000" pitchFamily="2" charset="2"/>
              <a:buChar char="§"/>
            </a:pPr>
            <a:endParaRPr lang="hr-HR" altLang="sr-Latn-RS" sz="160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hr-HR" altLang="sr-Latn-RS" sz="1600">
                <a:latin typeface="Times New Roman" panose="02020603050405020304" pitchFamily="18" charset="0"/>
                <a:cs typeface="Times New Roman" panose="02020603050405020304" pitchFamily="18" charset="0"/>
              </a:rPr>
              <a:t>Svi korisnici podnose obračun svojih financijskih planova za prethodnu godinu, koji se pregledavaju, usklađuju i konsolidiraju te do 05. svibnja dostavljaju Županu</a:t>
            </a:r>
          </a:p>
          <a:p>
            <a:pPr>
              <a:buFont typeface="Wingdings" panose="05000000000000000000" pitchFamily="2" charset="2"/>
              <a:buChar char="§"/>
            </a:pPr>
            <a:endParaRPr lang="hr-HR" altLang="sr-Latn-RS" sz="160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hr-HR" altLang="sr-Latn-RS" sz="1600">
                <a:latin typeface="Times New Roman" panose="02020603050405020304" pitchFamily="18" charset="0"/>
                <a:cs typeface="Times New Roman" panose="02020603050405020304" pitchFamily="18" charset="0"/>
              </a:rPr>
              <a:t>Najkasnije do 31. svibnja Župan podnosi Županijskoj skupštini Godišnji izvještaj o izvršenju proračuna za prethodnu godinu, a proračunski proces i formalno završava nakon što ga Županijska Skupština usvoji</a:t>
            </a:r>
          </a:p>
          <a:p>
            <a:pPr>
              <a:buFont typeface="Wingdings" panose="05000000000000000000" pitchFamily="2" charset="2"/>
              <a:buChar char="§"/>
            </a:pPr>
            <a:endParaRPr lang="hr-HR" altLang="sr-Latn-RS" sz="1600">
              <a:latin typeface="Times New Roman" panose="02020603050405020304" pitchFamily="18" charset="0"/>
              <a:cs typeface="Times New Roman" panose="02020603050405020304" pitchFamily="18" charset="0"/>
            </a:endParaRPr>
          </a:p>
          <a:p>
            <a:pPr>
              <a:buFontTx/>
              <a:buAutoNum type="arabicPeriod" startAt="2"/>
            </a:pPr>
            <a:endParaRPr lang="hr-HR" altLang="sr-Latn-RS" sz="1600" b="1">
              <a:latin typeface="Times New Roman" panose="02020603050405020304" pitchFamily="18" charset="0"/>
              <a:cs typeface="Times New Roman" panose="02020603050405020304" pitchFamily="18" charset="0"/>
            </a:endParaRPr>
          </a:p>
          <a:p>
            <a:pPr>
              <a:buFontTx/>
              <a:buAutoNum type="arabicPeriod" startAt="2"/>
            </a:pPr>
            <a:endParaRPr lang="hr-HR" altLang="sr-Latn-RS" sz="1600" b="1">
              <a:latin typeface="Times New Roman" panose="02020603050405020304" pitchFamily="18" charset="0"/>
              <a:cs typeface="Times New Roman" panose="02020603050405020304" pitchFamily="18" charset="0"/>
            </a:endParaRPr>
          </a:p>
          <a:p>
            <a:pPr>
              <a:buFontTx/>
              <a:buNone/>
            </a:pPr>
            <a:endParaRPr lang="hr-HR" altLang="sr-Latn-RS" sz="1600">
              <a:latin typeface="Times New Roman" panose="02020603050405020304" pitchFamily="18" charset="0"/>
              <a:cs typeface="Times New Roman" panose="02020603050405020304" pitchFamily="18" charset="0"/>
            </a:endParaRPr>
          </a:p>
        </p:txBody>
      </p:sp>
      <p:sp>
        <p:nvSpPr>
          <p:cNvPr id="13315" name="Naslov 1">
            <a:extLst>
              <a:ext uri="{FF2B5EF4-FFF2-40B4-BE49-F238E27FC236}">
                <a16:creationId xmlns:a16="http://schemas.microsoft.com/office/drawing/2014/main" id="{878EEBDA-3800-A98E-DB28-C7E7A7989AE7}"/>
              </a:ext>
            </a:extLst>
          </p:cNvPr>
          <p:cNvSpPr>
            <a:spLocks noGrp="1"/>
          </p:cNvSpPr>
          <p:nvPr>
            <p:ph type="title"/>
          </p:nvPr>
        </p:nvSpPr>
        <p:spPr bwMode="auto">
          <a:xfrm>
            <a:off x="219075" y="1268413"/>
            <a:ext cx="7781925"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sr-Latn-RS" sz="2000" b="1">
                <a:latin typeface="Times New Roman" panose="02020603050405020304" pitchFamily="18" charset="0"/>
                <a:cs typeface="Times New Roman" panose="02020603050405020304" pitchFamily="18" charset="0"/>
              </a:rPr>
              <a:t>Godišnji izvještaj o izvršenju proračuna</a:t>
            </a:r>
            <a:br>
              <a:rPr lang="hr-HR" altLang="sr-Latn-RS" sz="4000" b="1"/>
            </a:br>
            <a:endParaRPr lang="hr-HR" altLang="sr-Latn-R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66D9E0AE-43FA-E491-30DF-3B4A5D8AB6FE}"/>
              </a:ext>
            </a:extLst>
          </p:cNvPr>
          <p:cNvSpPr>
            <a:spLocks noGrp="1" noChangeArrowheads="1"/>
          </p:cNvSpPr>
          <p:nvPr>
            <p:ph idx="1"/>
          </p:nvPr>
        </p:nvSpPr>
        <p:spPr>
          <a:xfrm>
            <a:off x="228600" y="2071688"/>
            <a:ext cx="8694738" cy="3394075"/>
          </a:xfrm>
        </p:spPr>
        <p:txBody>
          <a:bodyPr/>
          <a:lstStyle/>
          <a:p>
            <a:pPr>
              <a:buFont typeface="Wingdings" panose="05000000000000000000" pitchFamily="2" charset="2"/>
              <a:buChar char="§"/>
              <a:defRPr/>
            </a:pPr>
            <a:r>
              <a:rPr lang="hr-HR" altLang="sr-Latn-RS" sz="1600" dirty="0">
                <a:latin typeface="Times New Roman" panose="02020603050405020304" pitchFamily="18" charset="0"/>
                <a:cs typeface="Times New Roman" panose="02020603050405020304" pitchFamily="18" charset="0"/>
              </a:rPr>
              <a:t>Opći dio – sadrži sažetak Računa prihoda i rashoda i Računa financiranja te Račun prihoda i rashoda i Račun financiranja</a:t>
            </a:r>
          </a:p>
          <a:p>
            <a:pPr marL="0" indent="0">
              <a:buFontTx/>
              <a:buNone/>
              <a:defRPr/>
            </a:pPr>
            <a:endParaRPr lang="hr-HR" altLang="sr-Latn-R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hr-HR" altLang="sr-Latn-RS" sz="1600" dirty="0">
                <a:latin typeface="Times New Roman" panose="02020603050405020304" pitchFamily="18" charset="0"/>
                <a:cs typeface="Times New Roman" panose="02020603050405020304" pitchFamily="18" charset="0"/>
              </a:rPr>
              <a:t>Posebni dio – sadrži izvršenje rashoda i izdataka iskazanih po organizacijskoj klasifikaciji, izvorima financiranja i ekonomskoj klasifikaciji, raspoređenih u programe koji se sastoje od aktivnosti i projekata</a:t>
            </a:r>
          </a:p>
          <a:p>
            <a:pPr marL="0" indent="0">
              <a:buFontTx/>
              <a:buNone/>
              <a:defRPr/>
            </a:pPr>
            <a:endParaRPr lang="hr-HR" altLang="sr-Latn-R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hr-HR" altLang="sr-Latn-RS" sz="1600" dirty="0">
                <a:latin typeface="Times New Roman" panose="02020603050405020304" pitchFamily="18" charset="0"/>
                <a:cs typeface="Times New Roman" panose="02020603050405020304" pitchFamily="18" charset="0"/>
              </a:rPr>
              <a:t>Obrazloženje – sadrži obrazloženje ostvarenja prihoda i rashoda, primitaka i izdataka</a:t>
            </a:r>
          </a:p>
          <a:p>
            <a:pPr>
              <a:buFont typeface="Wingdings" panose="05000000000000000000" pitchFamily="2" charset="2"/>
              <a:buChar char="§"/>
              <a:defRPr/>
            </a:pPr>
            <a:endParaRPr lang="hr-HR" altLang="sr-Latn-R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hr-HR" altLang="sr-Latn-RS" sz="1600" dirty="0">
                <a:latin typeface="Times New Roman" panose="02020603050405020304" pitchFamily="18" charset="0"/>
                <a:cs typeface="Times New Roman" panose="02020603050405020304" pitchFamily="18" charset="0"/>
              </a:rPr>
              <a:t>Posebne izvještaje</a:t>
            </a:r>
          </a:p>
          <a:p>
            <a:pPr>
              <a:buFontTx/>
              <a:buAutoNum type="arabicPeriod" startAt="2"/>
              <a:defRPr/>
            </a:pPr>
            <a:endParaRPr lang="hr-HR" altLang="sr-Latn-RS" sz="1600" b="1" dirty="0">
              <a:latin typeface="Times New Roman" panose="02020603050405020304" pitchFamily="18" charset="0"/>
              <a:cs typeface="Times New Roman" panose="02020603050405020304" pitchFamily="18" charset="0"/>
            </a:endParaRPr>
          </a:p>
          <a:p>
            <a:pPr>
              <a:buFontTx/>
              <a:buAutoNum type="arabicPeriod" startAt="2"/>
              <a:defRPr/>
            </a:pPr>
            <a:endParaRPr lang="hr-HR" altLang="sr-Latn-RS" sz="1600" b="1" dirty="0">
              <a:latin typeface="Times New Roman" panose="02020603050405020304" pitchFamily="18" charset="0"/>
              <a:cs typeface="Times New Roman" panose="02020603050405020304" pitchFamily="18" charset="0"/>
            </a:endParaRPr>
          </a:p>
          <a:p>
            <a:pPr>
              <a:buFontTx/>
              <a:buNone/>
              <a:defRPr/>
            </a:pPr>
            <a:endParaRPr lang="hr-HR" altLang="sr-Latn-RS" sz="1600" dirty="0">
              <a:latin typeface="Times New Roman" panose="02020603050405020304" pitchFamily="18" charset="0"/>
              <a:cs typeface="Times New Roman" panose="02020603050405020304" pitchFamily="18" charset="0"/>
            </a:endParaRPr>
          </a:p>
        </p:txBody>
      </p:sp>
      <p:sp>
        <p:nvSpPr>
          <p:cNvPr id="14339" name="Naslov 1">
            <a:extLst>
              <a:ext uri="{FF2B5EF4-FFF2-40B4-BE49-F238E27FC236}">
                <a16:creationId xmlns:a16="http://schemas.microsoft.com/office/drawing/2014/main" id="{72295EB5-49A9-E749-DECE-FAECA8BCBDD0}"/>
              </a:ext>
            </a:extLst>
          </p:cNvPr>
          <p:cNvSpPr>
            <a:spLocks noGrp="1"/>
          </p:cNvSpPr>
          <p:nvPr>
            <p:ph type="title"/>
          </p:nvPr>
        </p:nvSpPr>
        <p:spPr bwMode="auto">
          <a:xfrm>
            <a:off x="219075" y="1268413"/>
            <a:ext cx="7781925"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sr-Latn-RS" sz="2000" b="1">
                <a:latin typeface="Times New Roman" panose="02020603050405020304" pitchFamily="18" charset="0"/>
                <a:cs typeface="Times New Roman" panose="02020603050405020304" pitchFamily="18" charset="0"/>
              </a:rPr>
              <a:t>Godišnji izvještaj o izvršenju proračuna sadrži:</a:t>
            </a:r>
            <a:br>
              <a:rPr lang="hr-HR" altLang="sr-Latn-RS" sz="4000" b="1"/>
            </a:br>
            <a:endParaRPr lang="hr-HR" altLang="sr-Latn-R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5430F575-486A-F195-2523-A7F6FC69276C}"/>
              </a:ext>
            </a:extLst>
          </p:cNvPr>
          <p:cNvSpPr>
            <a:spLocks noGrp="1"/>
          </p:cNvSpPr>
          <p:nvPr>
            <p:ph type="title"/>
          </p:nvPr>
        </p:nvSpPr>
        <p:spPr bwMode="auto">
          <a:xfrm>
            <a:off x="468313" y="1341438"/>
            <a:ext cx="7921625" cy="50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sr-Latn-RS" sz="1800" b="1"/>
              <a:t>Sažetak prihoda i primitaka te rashoda i izdataka u 2022. godini</a:t>
            </a:r>
            <a:br>
              <a:rPr lang="hr-HR" altLang="sr-Latn-RS" sz="2000" b="1"/>
            </a:br>
            <a:endParaRPr lang="hr-HR" altLang="sr-Latn-RS" sz="2000"/>
          </a:p>
        </p:txBody>
      </p:sp>
      <p:graphicFrame>
        <p:nvGraphicFramePr>
          <p:cNvPr id="4" name="Tablica 3">
            <a:extLst>
              <a:ext uri="{FF2B5EF4-FFF2-40B4-BE49-F238E27FC236}">
                <a16:creationId xmlns:a16="http://schemas.microsoft.com/office/drawing/2014/main" id="{99923BD0-12E0-8345-535E-D7BE97CE2C65}"/>
              </a:ext>
            </a:extLst>
          </p:cNvPr>
          <p:cNvGraphicFramePr>
            <a:graphicFrameLocks noGrp="1"/>
          </p:cNvGraphicFramePr>
          <p:nvPr/>
        </p:nvGraphicFramePr>
        <p:xfrm>
          <a:off x="539750" y="2420938"/>
          <a:ext cx="6956425" cy="2316162"/>
        </p:xfrm>
        <a:graphic>
          <a:graphicData uri="http://schemas.openxmlformats.org/drawingml/2006/table">
            <a:tbl>
              <a:tblPr/>
              <a:tblGrid>
                <a:gridCol w="3100147">
                  <a:extLst>
                    <a:ext uri="{9D8B030D-6E8A-4147-A177-3AD203B41FA5}">
                      <a16:colId xmlns:a16="http://schemas.microsoft.com/office/drawing/2014/main" val="20000"/>
                    </a:ext>
                  </a:extLst>
                </a:gridCol>
                <a:gridCol w="1983985">
                  <a:extLst>
                    <a:ext uri="{9D8B030D-6E8A-4147-A177-3AD203B41FA5}">
                      <a16:colId xmlns:a16="http://schemas.microsoft.com/office/drawing/2014/main" val="20001"/>
                    </a:ext>
                  </a:extLst>
                </a:gridCol>
                <a:gridCol w="1872293">
                  <a:extLst>
                    <a:ext uri="{9D8B030D-6E8A-4147-A177-3AD203B41FA5}">
                      <a16:colId xmlns:a16="http://schemas.microsoft.com/office/drawing/2014/main" val="20002"/>
                    </a:ext>
                  </a:extLst>
                </a:gridCol>
              </a:tblGrid>
              <a:tr h="360919">
                <a:tc>
                  <a:txBody>
                    <a:bodyPr/>
                    <a:lstStyle/>
                    <a:p>
                      <a:pPr algn="ctr" fontAlgn="ctr"/>
                      <a:r>
                        <a:rPr lang="hr-HR" sz="1400" b="1" i="0" u="none" strike="noStrike" dirty="0">
                          <a:solidFill>
                            <a:srgbClr val="000000"/>
                          </a:solidFill>
                          <a:effectLst/>
                          <a:latin typeface="Times New Roman" panose="02020603050405020304" pitchFamily="18" charset="0"/>
                        </a:rPr>
                        <a:t>Opis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400" b="1" i="0" u="none" strike="noStrike" dirty="0">
                          <a:solidFill>
                            <a:srgbClr val="000000"/>
                          </a:solidFill>
                          <a:effectLst/>
                          <a:latin typeface="Times New Roman" panose="02020603050405020304" pitchFamily="18" charset="0"/>
                        </a:rPr>
                        <a:t>Konsolidirani proračun</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1400" b="1" i="0" u="none" strike="noStrike" dirty="0">
                          <a:solidFill>
                            <a:srgbClr val="000000"/>
                          </a:solidFill>
                          <a:effectLst/>
                          <a:latin typeface="Times New Roman" panose="02020603050405020304" pitchFamily="18" charset="0"/>
                        </a:rPr>
                        <a:t>Županijski proračun</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60919">
                <a:tc>
                  <a:txBody>
                    <a:bodyPr/>
                    <a:lstStyle/>
                    <a:p>
                      <a:pPr algn="l" fontAlgn="ctr"/>
                      <a:r>
                        <a:rPr lang="hr-HR" sz="1400" b="0" i="0" u="none" strike="noStrike" dirty="0">
                          <a:solidFill>
                            <a:srgbClr val="000000"/>
                          </a:solidFill>
                          <a:effectLst/>
                          <a:latin typeface="Times New Roman" panose="02020603050405020304" pitchFamily="18" charset="0"/>
                        </a:rPr>
                        <a:t>Prihodi i primici</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Times New Roman" panose="02020603050405020304" pitchFamily="18" charset="0"/>
                        </a:rPr>
                        <a:t>1.124.029.989,67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Times New Roman" panose="02020603050405020304" pitchFamily="18" charset="0"/>
                        </a:rPr>
                        <a:t>239.737.513,14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0919">
                <a:tc>
                  <a:txBody>
                    <a:bodyPr/>
                    <a:lstStyle/>
                    <a:p>
                      <a:pPr algn="l" fontAlgn="ctr"/>
                      <a:r>
                        <a:rPr lang="hr-HR" sz="1400" b="0" i="0" u="none" strike="noStrike">
                          <a:solidFill>
                            <a:srgbClr val="000000"/>
                          </a:solidFill>
                          <a:effectLst/>
                          <a:latin typeface="Times New Roman" panose="02020603050405020304" pitchFamily="18" charset="0"/>
                        </a:rPr>
                        <a:t>Rashodi i izdaci</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Times New Roman" panose="02020603050405020304" pitchFamily="18" charset="0"/>
                        </a:rPr>
                        <a:t>1.076.005.551,91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Times New Roman" panose="02020603050405020304" pitchFamily="18" charset="0"/>
                        </a:rPr>
                        <a:t>204.156.473,44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919">
                <a:tc>
                  <a:txBody>
                    <a:bodyPr/>
                    <a:lstStyle/>
                    <a:p>
                      <a:pPr algn="l" fontAlgn="ctr"/>
                      <a:r>
                        <a:rPr lang="hr-HR" sz="1400" b="0" i="0" u="none" strike="noStrike">
                          <a:solidFill>
                            <a:srgbClr val="000000"/>
                          </a:solidFill>
                          <a:effectLst/>
                          <a:latin typeface="Times New Roman" panose="02020603050405020304" pitchFamily="18" charset="0"/>
                        </a:rPr>
                        <a:t>Višak/manjak tekućeg razdoblja</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Times New Roman" panose="02020603050405020304" pitchFamily="18" charset="0"/>
                        </a:rPr>
                        <a:t>48.024.437,76</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Times New Roman" panose="02020603050405020304" pitchFamily="18" charset="0"/>
                        </a:rPr>
                        <a:t>35.581.039,70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6244">
                <a:tc>
                  <a:txBody>
                    <a:bodyPr/>
                    <a:lstStyle/>
                    <a:p>
                      <a:pPr algn="l" fontAlgn="ctr"/>
                      <a:r>
                        <a:rPr lang="hr-HR" sz="1400" b="0" i="0" u="none" strike="noStrike">
                          <a:solidFill>
                            <a:srgbClr val="000000"/>
                          </a:solidFill>
                          <a:effectLst/>
                          <a:latin typeface="Times New Roman" panose="02020603050405020304" pitchFamily="18" charset="0"/>
                        </a:rPr>
                        <a:t>Preneseni višak/manjak iz prethodnih godina</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Times New Roman" panose="02020603050405020304" pitchFamily="18" charset="0"/>
                        </a:rPr>
                        <a:t>-109.434.456,73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Times New Roman" panose="02020603050405020304" pitchFamily="18" charset="0"/>
                        </a:rPr>
                        <a:t>30.442.627,49</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6244">
                <a:tc>
                  <a:txBody>
                    <a:bodyPr/>
                    <a:lstStyle/>
                    <a:p>
                      <a:pPr algn="l" fontAlgn="ctr"/>
                      <a:r>
                        <a:rPr lang="pl-PL" sz="1400" b="0" i="0" u="none" strike="noStrike" dirty="0">
                          <a:solidFill>
                            <a:srgbClr val="000000"/>
                          </a:solidFill>
                          <a:effectLst/>
                          <a:latin typeface="Times New Roman" panose="02020603050405020304" pitchFamily="18" charset="0"/>
                        </a:rPr>
                        <a:t>Ukupno raspoloživi višak za naredno razdoblje</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Times New Roman" panose="02020603050405020304" pitchFamily="18" charset="0"/>
                        </a:rPr>
                        <a:t> -</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Times New Roman" panose="02020603050405020304" pitchFamily="18" charset="0"/>
                        </a:rPr>
                        <a:t>66.023.667,19</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Naslov 1">
            <a:extLst>
              <a:ext uri="{FF2B5EF4-FFF2-40B4-BE49-F238E27FC236}">
                <a16:creationId xmlns:a16="http://schemas.microsoft.com/office/drawing/2014/main" id="{28AB41E4-7D21-2226-F215-9CBC9EEA8EC1}"/>
              </a:ext>
            </a:extLst>
          </p:cNvPr>
          <p:cNvSpPr txBox="1">
            <a:spLocks/>
          </p:cNvSpPr>
          <p:nvPr/>
        </p:nvSpPr>
        <p:spPr bwMode="auto">
          <a:xfrm>
            <a:off x="6804025" y="2001838"/>
            <a:ext cx="865188" cy="215900"/>
          </a:xfrm>
          <a:prstGeom prst="rect">
            <a:avLst/>
          </a:prstGeom>
          <a:noFill/>
        </p:spPr>
        <p:txBody>
          <a:bodyPr/>
          <a:lst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a:lstStyle>
          <a:p>
            <a:pPr>
              <a:defRPr/>
            </a:pPr>
            <a:r>
              <a:rPr lang="hr-HR" altLang="sr-Latn-RS" sz="1000" b="1" kern="0" dirty="0"/>
              <a:t>- kn</a:t>
            </a:r>
            <a:br>
              <a:rPr lang="hr-HR" altLang="sr-Latn-RS" sz="2000" b="1" kern="0" dirty="0"/>
            </a:br>
            <a:endParaRPr lang="hr-HR" altLang="sr-Latn-RS" sz="2000" kern="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Grafikon 6">
            <a:extLst>
              <a:ext uri="{FF2B5EF4-FFF2-40B4-BE49-F238E27FC236}">
                <a16:creationId xmlns:a16="http://schemas.microsoft.com/office/drawing/2014/main" id="{82EB7971-EC70-0942-9F73-A3EDB027D5AC}"/>
              </a:ext>
            </a:extLst>
          </p:cNvPr>
          <p:cNvGraphicFramePr>
            <a:graphicFrameLocks/>
          </p:cNvGraphicFramePr>
          <p:nvPr/>
        </p:nvGraphicFramePr>
        <p:xfrm>
          <a:off x="1592263" y="1268413"/>
          <a:ext cx="5959475" cy="5006975"/>
        </p:xfrm>
        <a:graphic>
          <a:graphicData uri="http://schemas.openxmlformats.org/presentationml/2006/ole">
            <mc:AlternateContent xmlns:mc="http://schemas.openxmlformats.org/markup-compatibility/2006">
              <mc:Choice xmlns:v="urn:schemas-microsoft-com:vml" Requires="v">
                <p:oleObj name="Chart" r:id="rId2" imgW="5962405" imgH="5017443" progId="Excel.Chart.8">
                  <p:embed/>
                </p:oleObj>
              </mc:Choice>
              <mc:Fallback>
                <p:oleObj name="Chart" r:id="rId2" imgW="5962405" imgH="5017443" progId="Excel.Chart.8">
                  <p:embed/>
                  <p:pic>
                    <p:nvPicPr>
                      <p:cNvPr id="0" name="Grafikon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1268413"/>
                        <a:ext cx="595947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410" name="Rezervirano mjesto sadržaja 9">
            <a:extLst>
              <a:ext uri="{FF2B5EF4-FFF2-40B4-BE49-F238E27FC236}">
                <a16:creationId xmlns:a16="http://schemas.microsoft.com/office/drawing/2014/main" id="{220BA102-43C6-E494-735B-A817C58E046D}"/>
              </a:ext>
            </a:extLst>
          </p:cNvPr>
          <p:cNvGraphicFramePr>
            <a:graphicFrameLocks noGrp="1"/>
          </p:cNvGraphicFramePr>
          <p:nvPr>
            <p:ph idx="1"/>
          </p:nvPr>
        </p:nvGraphicFramePr>
        <p:xfrm>
          <a:off x="1136650" y="1938338"/>
          <a:ext cx="7173913" cy="3679825"/>
        </p:xfrm>
        <a:graphic>
          <a:graphicData uri="http://schemas.openxmlformats.org/presentationml/2006/ole">
            <mc:AlternateContent xmlns:mc="http://schemas.openxmlformats.org/markup-compatibility/2006">
              <mc:Choice xmlns:v="urn:schemas-microsoft-com:vml" Requires="v">
                <p:oleObj name="Chart" r:id="rId2" imgW="7181710" imgH="3688400" progId="Excel.Chart.8">
                  <p:embed/>
                </p:oleObj>
              </mc:Choice>
              <mc:Fallback>
                <p:oleObj name="Chart" r:id="rId2" imgW="7181710" imgH="3688400" progId="Excel.Chart.8">
                  <p:embed/>
                  <p:pic>
                    <p:nvPicPr>
                      <p:cNvPr id="0" name="Rezervirano mjesto sadržaja 9"/>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1938338"/>
                        <a:ext cx="7173913"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avokutnik 1">
            <a:extLst>
              <a:ext uri="{FF2B5EF4-FFF2-40B4-BE49-F238E27FC236}">
                <a16:creationId xmlns:a16="http://schemas.microsoft.com/office/drawing/2014/main" id="{F0FAAACA-9C9E-A371-A388-7042754F5677}"/>
              </a:ext>
            </a:extLst>
          </p:cNvPr>
          <p:cNvSpPr>
            <a:spLocks noChangeArrowheads="1"/>
          </p:cNvSpPr>
          <p:nvPr/>
        </p:nvSpPr>
        <p:spPr bwMode="auto">
          <a:xfrm>
            <a:off x="468313" y="1196975"/>
            <a:ext cx="270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hr-HR" altLang="sr-Latn-RS" sz="1600" b="1">
                <a:solidFill>
                  <a:srgbClr val="000000"/>
                </a:solidFill>
                <a:latin typeface="Times New Roman" panose="02020603050405020304" pitchFamily="18" charset="0"/>
                <a:cs typeface="Times New Roman" panose="02020603050405020304" pitchFamily="18" charset="0"/>
              </a:rPr>
              <a:t>Struktura prihoda Županije </a:t>
            </a:r>
          </a:p>
        </p:txBody>
      </p:sp>
      <p:sp>
        <p:nvSpPr>
          <p:cNvPr id="2" name="Naslov 1">
            <a:extLst>
              <a:ext uri="{FF2B5EF4-FFF2-40B4-BE49-F238E27FC236}">
                <a16:creationId xmlns:a16="http://schemas.microsoft.com/office/drawing/2014/main" id="{6DC7013D-FD65-2D0D-ED2A-0D290D68209A}"/>
              </a:ext>
            </a:extLst>
          </p:cNvPr>
          <p:cNvSpPr txBox="1">
            <a:spLocks/>
          </p:cNvSpPr>
          <p:nvPr/>
        </p:nvSpPr>
        <p:spPr bwMode="auto">
          <a:xfrm>
            <a:off x="6659563" y="1654175"/>
            <a:ext cx="865187" cy="215900"/>
          </a:xfrm>
          <a:prstGeom prst="rect">
            <a:avLst/>
          </a:prstGeom>
          <a:noFill/>
        </p:spPr>
        <p:txBody>
          <a:bodyPr/>
          <a:lst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a:lstStyle>
          <a:p>
            <a:pPr>
              <a:defRPr/>
            </a:pPr>
            <a:r>
              <a:rPr lang="hr-HR" altLang="sr-Latn-RS" sz="1000" b="1" kern="0" dirty="0"/>
              <a:t>- kn</a:t>
            </a:r>
            <a:br>
              <a:rPr lang="hr-HR" altLang="sr-Latn-RS" sz="2000" b="1" kern="0" dirty="0"/>
            </a:br>
            <a:endParaRPr lang="hr-HR" altLang="sr-Latn-RS" sz="2000" kern="0" dirty="0"/>
          </a:p>
        </p:txBody>
      </p:sp>
      <p:pic>
        <p:nvPicPr>
          <p:cNvPr id="18436" name="Slika 3">
            <a:extLst>
              <a:ext uri="{FF2B5EF4-FFF2-40B4-BE49-F238E27FC236}">
                <a16:creationId xmlns:a16="http://schemas.microsoft.com/office/drawing/2014/main" id="{2297C250-F8A2-91B2-2E05-BCA2AE25D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060575"/>
            <a:ext cx="66865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zervirano mjesto sadržaja 2">
            <a:extLst>
              <a:ext uri="{FF2B5EF4-FFF2-40B4-BE49-F238E27FC236}">
                <a16:creationId xmlns:a16="http://schemas.microsoft.com/office/drawing/2014/main" id="{60C724AC-67A6-39FE-ADC8-7C3508E4405D}"/>
              </a:ext>
            </a:extLst>
          </p:cNvPr>
          <p:cNvSpPr>
            <a:spLocks noGrp="1" noChangeArrowheads="1"/>
          </p:cNvSpPr>
          <p:nvPr>
            <p:ph sz="half" idx="1"/>
          </p:nvPr>
        </p:nvSpPr>
        <p:spPr/>
        <p:txBody>
          <a:bodyPr/>
          <a:lstStyle/>
          <a:p>
            <a:pPr marL="0" indent="0">
              <a:buFontTx/>
              <a:buNone/>
            </a:pPr>
            <a:endParaRPr lang="hr-HR" altLang="sr-Latn-RS" sz="1600" b="1">
              <a:latin typeface="Times New Roman" panose="02020603050405020304" pitchFamily="18" charset="0"/>
              <a:cs typeface="Times New Roman" panose="02020603050405020304" pitchFamily="18" charset="0"/>
            </a:endParaRPr>
          </a:p>
          <a:p>
            <a:pPr marL="0" indent="0">
              <a:buFontTx/>
              <a:buNone/>
            </a:pPr>
            <a:endParaRPr lang="hr-HR" altLang="sr-Latn-RS" sz="1600" b="1">
              <a:latin typeface="Times New Roman" panose="02020603050405020304" pitchFamily="18" charset="0"/>
              <a:cs typeface="Times New Roman" panose="02020603050405020304" pitchFamily="18" charset="0"/>
            </a:endParaRPr>
          </a:p>
        </p:txBody>
      </p:sp>
      <p:sp>
        <p:nvSpPr>
          <p:cNvPr id="19459" name="Pravokutnik 1">
            <a:extLst>
              <a:ext uri="{FF2B5EF4-FFF2-40B4-BE49-F238E27FC236}">
                <a16:creationId xmlns:a16="http://schemas.microsoft.com/office/drawing/2014/main" id="{FE029E9E-D628-00FA-1694-DA0344E05C2C}"/>
              </a:ext>
            </a:extLst>
          </p:cNvPr>
          <p:cNvSpPr>
            <a:spLocks noChangeArrowheads="1"/>
          </p:cNvSpPr>
          <p:nvPr/>
        </p:nvSpPr>
        <p:spPr bwMode="auto">
          <a:xfrm>
            <a:off x="509588" y="1171575"/>
            <a:ext cx="454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hr-HR" altLang="sr-Latn-RS" sz="1600" b="1">
                <a:solidFill>
                  <a:srgbClr val="000000"/>
                </a:solidFill>
                <a:latin typeface="Times New Roman" panose="02020603050405020304" pitchFamily="18" charset="0"/>
                <a:cs typeface="Times New Roman" panose="02020603050405020304" pitchFamily="18" charset="0"/>
              </a:rPr>
              <a:t>Struktura rashoda Županije prema mjestu troška</a:t>
            </a:r>
          </a:p>
        </p:txBody>
      </p:sp>
      <p:graphicFrame>
        <p:nvGraphicFramePr>
          <p:cNvPr id="6" name="Tablica 5">
            <a:extLst>
              <a:ext uri="{FF2B5EF4-FFF2-40B4-BE49-F238E27FC236}">
                <a16:creationId xmlns:a16="http://schemas.microsoft.com/office/drawing/2014/main" id="{3761537E-79D0-E68D-59A9-617FB79B78B4}"/>
              </a:ext>
            </a:extLst>
          </p:cNvPr>
          <p:cNvGraphicFramePr>
            <a:graphicFrameLocks noGrp="1"/>
          </p:cNvGraphicFramePr>
          <p:nvPr/>
        </p:nvGraphicFramePr>
        <p:xfrm>
          <a:off x="684213" y="2051050"/>
          <a:ext cx="4089400" cy="4243388"/>
        </p:xfrm>
        <a:graphic>
          <a:graphicData uri="http://schemas.openxmlformats.org/drawingml/2006/table">
            <a:tbl>
              <a:tblPr/>
              <a:tblGrid>
                <a:gridCol w="19685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tblGrid>
              <a:tr h="316889">
                <a:tc>
                  <a:txBody>
                    <a:bodyPr/>
                    <a:lstStyle/>
                    <a:p>
                      <a:pPr algn="ctr" fontAlgn="ctr"/>
                      <a:r>
                        <a:rPr lang="hr-HR" sz="1200" b="1" i="0" u="none" strike="noStrike" dirty="0">
                          <a:solidFill>
                            <a:srgbClr val="000000"/>
                          </a:solidFill>
                          <a:effectLst/>
                          <a:latin typeface="Times New Roman" panose="02020603050405020304" pitchFamily="18" charset="0"/>
                        </a:rPr>
                        <a:t>Upravni odjel</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Rashodi</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Udio</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16889">
                <a:tc>
                  <a:txBody>
                    <a:bodyPr/>
                    <a:lstStyle/>
                    <a:p>
                      <a:pPr algn="l" fontAlgn="ctr"/>
                      <a:r>
                        <a:rPr lang="hr-HR" sz="1200" b="0" i="0" u="none" strike="noStrike">
                          <a:solidFill>
                            <a:srgbClr val="000000"/>
                          </a:solidFill>
                          <a:effectLst/>
                          <a:latin typeface="Times New Roman" panose="02020603050405020304" pitchFamily="18" charset="0"/>
                        </a:rPr>
                        <a:t>Ured župana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hr-HR" sz="1200" b="0" i="0" u="none" strike="noStrike">
                          <a:solidFill>
                            <a:srgbClr val="000000"/>
                          </a:solidFill>
                          <a:effectLst/>
                          <a:latin typeface="Times New Roman" panose="02020603050405020304" pitchFamily="18" charset="0"/>
                        </a:rPr>
                        <a:t>899.458,72</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hr-HR" sz="1200" b="0" i="0" u="none" strike="noStrike">
                          <a:solidFill>
                            <a:srgbClr val="000000"/>
                          </a:solidFill>
                          <a:effectLst/>
                          <a:latin typeface="Times New Roman" panose="02020603050405020304" pitchFamily="18" charset="0"/>
                        </a:rPr>
                        <a:t>0,4%</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0001"/>
                  </a:ext>
                </a:extLst>
              </a:tr>
              <a:tr h="316889">
                <a:tc>
                  <a:txBody>
                    <a:bodyPr/>
                    <a:lstStyle/>
                    <a:p>
                      <a:pPr algn="l" fontAlgn="ctr"/>
                      <a:r>
                        <a:rPr lang="hr-HR" sz="1200" b="0" i="0" u="none" strike="noStrike">
                          <a:solidFill>
                            <a:srgbClr val="000000"/>
                          </a:solidFill>
                          <a:effectLst/>
                          <a:latin typeface="Times New Roman" panose="02020603050405020304" pitchFamily="18" charset="0"/>
                        </a:rPr>
                        <a:t>Županijska skupština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tc>
                  <a:txBody>
                    <a:bodyPr/>
                    <a:lstStyle/>
                    <a:p>
                      <a:pPr algn="r" fontAlgn="ctr"/>
                      <a:r>
                        <a:rPr lang="hr-HR" sz="1200" b="0" i="0" u="none" strike="noStrike">
                          <a:solidFill>
                            <a:srgbClr val="000000"/>
                          </a:solidFill>
                          <a:effectLst/>
                          <a:latin typeface="Times New Roman" panose="02020603050405020304" pitchFamily="18" charset="0"/>
                        </a:rPr>
                        <a:t>1.139.003,55</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tc>
                  <a:txBody>
                    <a:bodyPr/>
                    <a:lstStyle/>
                    <a:p>
                      <a:pPr algn="r" fontAlgn="ctr"/>
                      <a:r>
                        <a:rPr lang="hr-HR" sz="1200" b="0" i="0" u="none" strike="noStrike">
                          <a:solidFill>
                            <a:srgbClr val="000000"/>
                          </a:solidFill>
                          <a:effectLst/>
                          <a:latin typeface="Times New Roman" panose="02020603050405020304" pitchFamily="18" charset="0"/>
                        </a:rPr>
                        <a:t>0,6%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10002"/>
                  </a:ext>
                </a:extLst>
              </a:tr>
              <a:tr h="558207">
                <a:tc>
                  <a:txBody>
                    <a:bodyPr/>
                    <a:lstStyle/>
                    <a:p>
                      <a:pPr algn="l" fontAlgn="ctr"/>
                      <a:r>
                        <a:rPr lang="hr-HR" sz="1200" b="0" i="0" u="none" strike="noStrike" dirty="0">
                          <a:solidFill>
                            <a:srgbClr val="000000"/>
                          </a:solidFill>
                          <a:effectLst/>
                          <a:latin typeface="Times New Roman" panose="02020603050405020304" pitchFamily="18" charset="0"/>
                        </a:rPr>
                        <a:t>Gospodarstvo, poljoprivreda, turizam, promet i komunalna infrastruktura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dirty="0">
                          <a:solidFill>
                            <a:srgbClr val="000000"/>
                          </a:solidFill>
                          <a:effectLst/>
                          <a:latin typeface="Times New Roman" panose="02020603050405020304" pitchFamily="18" charset="0"/>
                        </a:rPr>
                        <a:t>21.513.878,07</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10,5%</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extLst>
                  <a:ext uri="{0D108BD9-81ED-4DB2-BD59-A6C34878D82A}">
                    <a16:rowId xmlns:a16="http://schemas.microsoft.com/office/drawing/2014/main" val="10003"/>
                  </a:ext>
                </a:extLst>
              </a:tr>
              <a:tr h="316889">
                <a:tc>
                  <a:txBody>
                    <a:bodyPr/>
                    <a:lstStyle/>
                    <a:p>
                      <a:pPr algn="l" fontAlgn="ctr"/>
                      <a:r>
                        <a:rPr lang="hr-HR" sz="1200" b="0" i="0" u="none" strike="noStrike" dirty="0">
                          <a:solidFill>
                            <a:srgbClr val="000000"/>
                          </a:solidFill>
                          <a:effectLst/>
                          <a:latin typeface="Times New Roman" panose="02020603050405020304" pitchFamily="18" charset="0"/>
                        </a:rPr>
                        <a:t>Financije i proračun</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r" fontAlgn="ctr"/>
                      <a:r>
                        <a:rPr lang="hr-HR" sz="1200" b="0" i="0" u="none" strike="noStrike" dirty="0">
                          <a:solidFill>
                            <a:srgbClr val="000000"/>
                          </a:solidFill>
                          <a:effectLst/>
                          <a:latin typeface="Times New Roman" panose="02020603050405020304" pitchFamily="18" charset="0"/>
                        </a:rPr>
                        <a:t>27.147.307,71</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r" fontAlgn="ctr"/>
                      <a:r>
                        <a:rPr lang="hr-HR" sz="1200" b="0" i="0" u="none" strike="noStrike">
                          <a:solidFill>
                            <a:srgbClr val="000000"/>
                          </a:solidFill>
                          <a:effectLst/>
                          <a:latin typeface="Times New Roman" panose="02020603050405020304" pitchFamily="18" charset="0"/>
                        </a:rPr>
                        <a:t>13,3%</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extLst>
                  <a:ext uri="{0D108BD9-81ED-4DB2-BD59-A6C34878D82A}">
                    <a16:rowId xmlns:a16="http://schemas.microsoft.com/office/drawing/2014/main" val="10004"/>
                  </a:ext>
                </a:extLst>
              </a:tr>
              <a:tr h="533440">
                <a:tc>
                  <a:txBody>
                    <a:bodyPr/>
                    <a:lstStyle/>
                    <a:p>
                      <a:pPr algn="l" fontAlgn="ctr"/>
                      <a:r>
                        <a:rPr lang="hr-HR" sz="1200" b="0" i="0" u="none" strike="noStrike">
                          <a:solidFill>
                            <a:srgbClr val="000000"/>
                          </a:solidFill>
                          <a:effectLst/>
                          <a:latin typeface="Times New Roman" panose="02020603050405020304" pitchFamily="18" charset="0"/>
                        </a:rPr>
                        <a:t>Prostorno uređenje, gradnja i zaštita okoliša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CDDC"/>
                    </a:solidFill>
                  </a:tcPr>
                </a:tc>
                <a:tc>
                  <a:txBody>
                    <a:bodyPr/>
                    <a:lstStyle/>
                    <a:p>
                      <a:pPr algn="r" fontAlgn="ctr"/>
                      <a:r>
                        <a:rPr lang="hr-HR" sz="1200" b="0" i="0" u="none" strike="noStrike">
                          <a:solidFill>
                            <a:srgbClr val="000000"/>
                          </a:solidFill>
                          <a:effectLst/>
                          <a:latin typeface="Times New Roman" panose="02020603050405020304" pitchFamily="18" charset="0"/>
                        </a:rPr>
                        <a:t>5.403.728,58</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CDDC"/>
                    </a:solidFill>
                  </a:tcPr>
                </a:tc>
                <a:tc>
                  <a:txBody>
                    <a:bodyPr/>
                    <a:lstStyle/>
                    <a:p>
                      <a:pPr algn="r" fontAlgn="ctr"/>
                      <a:r>
                        <a:rPr lang="hr-HR" sz="1200" b="0" i="0" u="none" strike="noStrike">
                          <a:solidFill>
                            <a:srgbClr val="000000"/>
                          </a:solidFill>
                          <a:effectLst/>
                          <a:latin typeface="Times New Roman" panose="02020603050405020304" pitchFamily="18" charset="0"/>
                        </a:rPr>
                        <a:t>2,6%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CDDC"/>
                    </a:solidFill>
                  </a:tcPr>
                </a:tc>
                <a:extLst>
                  <a:ext uri="{0D108BD9-81ED-4DB2-BD59-A6C34878D82A}">
                    <a16:rowId xmlns:a16="http://schemas.microsoft.com/office/drawing/2014/main" val="10005"/>
                  </a:ext>
                </a:extLst>
              </a:tr>
              <a:tr h="558207">
                <a:tc>
                  <a:txBody>
                    <a:bodyPr/>
                    <a:lstStyle/>
                    <a:p>
                      <a:pPr algn="l" fontAlgn="ctr"/>
                      <a:r>
                        <a:rPr lang="hr-HR" sz="1200" b="0" i="0" u="none" strike="noStrike" dirty="0">
                          <a:solidFill>
                            <a:srgbClr val="000000"/>
                          </a:solidFill>
                          <a:effectLst/>
                          <a:latin typeface="Times New Roman" panose="02020603050405020304" pitchFamily="18" charset="0"/>
                        </a:rPr>
                        <a:t>Zdravstvo, socijalna politika, branitelji, civilno društvo i mlade</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F8F"/>
                    </a:solidFill>
                  </a:tcPr>
                </a:tc>
                <a:tc>
                  <a:txBody>
                    <a:bodyPr/>
                    <a:lstStyle/>
                    <a:p>
                      <a:pPr algn="r" fontAlgn="ctr"/>
                      <a:r>
                        <a:rPr lang="hr-HR" sz="1200" b="0" i="0" u="none" strike="noStrike">
                          <a:solidFill>
                            <a:srgbClr val="000000"/>
                          </a:solidFill>
                          <a:effectLst/>
                          <a:latin typeface="Times New Roman" panose="02020603050405020304" pitchFamily="18" charset="0"/>
                        </a:rPr>
                        <a:t>33.810.732,71</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F8F"/>
                    </a:solidFill>
                  </a:tcPr>
                </a:tc>
                <a:tc>
                  <a:txBody>
                    <a:bodyPr/>
                    <a:lstStyle/>
                    <a:p>
                      <a:pPr algn="r" fontAlgn="ctr"/>
                      <a:r>
                        <a:rPr lang="hr-HR" sz="1200" b="0" i="0" u="none" strike="noStrike">
                          <a:solidFill>
                            <a:srgbClr val="000000"/>
                          </a:solidFill>
                          <a:effectLst/>
                          <a:latin typeface="Times New Roman" panose="02020603050405020304" pitchFamily="18" charset="0"/>
                        </a:rPr>
                        <a:t>16,6%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F8F"/>
                    </a:solidFill>
                  </a:tcPr>
                </a:tc>
                <a:extLst>
                  <a:ext uri="{0D108BD9-81ED-4DB2-BD59-A6C34878D82A}">
                    <a16:rowId xmlns:a16="http://schemas.microsoft.com/office/drawing/2014/main" val="10006"/>
                  </a:ext>
                </a:extLst>
              </a:tr>
              <a:tr h="375313">
                <a:tc>
                  <a:txBody>
                    <a:bodyPr/>
                    <a:lstStyle/>
                    <a:p>
                      <a:pPr algn="l" fontAlgn="ctr"/>
                      <a:r>
                        <a:rPr lang="hr-HR" sz="1200" b="0" i="0" u="none" strike="noStrike" dirty="0">
                          <a:solidFill>
                            <a:srgbClr val="000000"/>
                          </a:solidFill>
                          <a:effectLst/>
                          <a:latin typeface="Times New Roman" panose="02020603050405020304" pitchFamily="18" charset="0"/>
                        </a:rPr>
                        <a:t>Obrazovanje, kultura, šport i tehnička kultura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38DD5"/>
                    </a:solidFill>
                  </a:tcPr>
                </a:tc>
                <a:tc>
                  <a:txBody>
                    <a:bodyPr/>
                    <a:lstStyle/>
                    <a:p>
                      <a:pPr algn="r" fontAlgn="ctr"/>
                      <a:r>
                        <a:rPr lang="hr-HR" sz="1200" b="0" i="0" u="none" strike="noStrike">
                          <a:solidFill>
                            <a:srgbClr val="000000"/>
                          </a:solidFill>
                          <a:effectLst/>
                          <a:latin typeface="Times New Roman" panose="02020603050405020304" pitchFamily="18" charset="0"/>
                        </a:rPr>
                        <a:t>88.527.081,80</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38DD5"/>
                    </a:solidFill>
                  </a:tcPr>
                </a:tc>
                <a:tc>
                  <a:txBody>
                    <a:bodyPr/>
                    <a:lstStyle/>
                    <a:p>
                      <a:pPr algn="r" fontAlgn="ctr"/>
                      <a:r>
                        <a:rPr lang="hr-HR" sz="1200" b="0" i="0" u="none" strike="noStrike">
                          <a:solidFill>
                            <a:srgbClr val="000000"/>
                          </a:solidFill>
                          <a:effectLst/>
                          <a:latin typeface="Times New Roman" panose="02020603050405020304" pitchFamily="18" charset="0"/>
                        </a:rPr>
                        <a:t>43,4%</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38DD5"/>
                    </a:solidFill>
                  </a:tcPr>
                </a:tc>
                <a:extLst>
                  <a:ext uri="{0D108BD9-81ED-4DB2-BD59-A6C34878D82A}">
                    <a16:rowId xmlns:a16="http://schemas.microsoft.com/office/drawing/2014/main" val="10007"/>
                  </a:ext>
                </a:extLst>
              </a:tr>
              <a:tr h="316889">
                <a:tc>
                  <a:txBody>
                    <a:bodyPr/>
                    <a:lstStyle/>
                    <a:p>
                      <a:pPr algn="l" fontAlgn="ctr"/>
                      <a:r>
                        <a:rPr lang="hr-HR" sz="1200" b="0" i="0" u="none" strike="noStrike">
                          <a:solidFill>
                            <a:srgbClr val="000000"/>
                          </a:solidFill>
                          <a:effectLst/>
                          <a:latin typeface="Times New Roman" panose="02020603050405020304" pitchFamily="18" charset="0"/>
                        </a:rPr>
                        <a:t>Opći i zajednički poslovi</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48A54"/>
                    </a:solidFill>
                  </a:tcPr>
                </a:tc>
                <a:tc>
                  <a:txBody>
                    <a:bodyPr/>
                    <a:lstStyle/>
                    <a:p>
                      <a:pPr algn="r" fontAlgn="ctr"/>
                      <a:r>
                        <a:rPr lang="hr-HR" sz="1200" b="0" i="0" u="none" strike="noStrike">
                          <a:solidFill>
                            <a:srgbClr val="000000"/>
                          </a:solidFill>
                          <a:effectLst/>
                          <a:latin typeface="Times New Roman" panose="02020603050405020304" pitchFamily="18" charset="0"/>
                        </a:rPr>
                        <a:t>6.528.327,79</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48A54"/>
                    </a:solidFill>
                  </a:tcPr>
                </a:tc>
                <a:tc>
                  <a:txBody>
                    <a:bodyPr/>
                    <a:lstStyle/>
                    <a:p>
                      <a:pPr algn="r" fontAlgn="ctr"/>
                      <a:r>
                        <a:rPr lang="hr-HR" sz="1200" b="0" i="0" u="none" strike="noStrike">
                          <a:solidFill>
                            <a:srgbClr val="000000"/>
                          </a:solidFill>
                          <a:effectLst/>
                          <a:latin typeface="Times New Roman" panose="02020603050405020304" pitchFamily="18" charset="0"/>
                        </a:rPr>
                        <a:t>3,2%</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48A54"/>
                    </a:solidFill>
                  </a:tcPr>
                </a:tc>
                <a:extLst>
                  <a:ext uri="{0D108BD9-81ED-4DB2-BD59-A6C34878D82A}">
                    <a16:rowId xmlns:a16="http://schemas.microsoft.com/office/drawing/2014/main" val="10008"/>
                  </a:ext>
                </a:extLst>
              </a:tr>
              <a:tr h="316889">
                <a:tc>
                  <a:txBody>
                    <a:bodyPr/>
                    <a:lstStyle/>
                    <a:p>
                      <a:pPr algn="l" fontAlgn="ctr"/>
                      <a:r>
                        <a:rPr lang="pt-BR" sz="1200" b="0" i="0" u="none" strike="noStrike" dirty="0">
                          <a:solidFill>
                            <a:srgbClr val="000000"/>
                          </a:solidFill>
                          <a:effectLst/>
                          <a:latin typeface="Times New Roman" panose="02020603050405020304" pitchFamily="18" charset="0"/>
                        </a:rPr>
                        <a:t>Javna nabava i EU fondovi</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00"/>
                    </a:solidFill>
                  </a:tcPr>
                </a:tc>
                <a:tc>
                  <a:txBody>
                    <a:bodyPr/>
                    <a:lstStyle/>
                    <a:p>
                      <a:pPr algn="r" fontAlgn="ctr"/>
                      <a:r>
                        <a:rPr lang="hr-HR" sz="1200" b="0" i="0" u="none" strike="noStrike">
                          <a:solidFill>
                            <a:srgbClr val="000000"/>
                          </a:solidFill>
                          <a:effectLst/>
                          <a:latin typeface="Times New Roman" panose="02020603050405020304" pitchFamily="18" charset="0"/>
                        </a:rPr>
                        <a:t>19.186.954,51</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00"/>
                    </a:solidFill>
                  </a:tcPr>
                </a:tc>
                <a:tc>
                  <a:txBody>
                    <a:bodyPr/>
                    <a:lstStyle/>
                    <a:p>
                      <a:pPr algn="r" fontAlgn="ctr"/>
                      <a:r>
                        <a:rPr lang="hr-HR" sz="1200" b="0" i="0" u="none" strike="noStrike">
                          <a:solidFill>
                            <a:srgbClr val="000000"/>
                          </a:solidFill>
                          <a:effectLst/>
                          <a:latin typeface="Times New Roman" panose="02020603050405020304" pitchFamily="18" charset="0"/>
                        </a:rPr>
                        <a:t>9,4%</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09"/>
                  </a:ext>
                </a:extLst>
              </a:tr>
              <a:tr h="316889">
                <a:tc>
                  <a:txBody>
                    <a:bodyPr/>
                    <a:lstStyle/>
                    <a:p>
                      <a:pPr algn="ctr" fontAlgn="ctr"/>
                      <a:r>
                        <a:rPr lang="hr-HR" sz="1200" b="1" i="0" u="none" strike="noStrike">
                          <a:solidFill>
                            <a:srgbClr val="000000"/>
                          </a:solidFill>
                          <a:effectLst/>
                          <a:latin typeface="Times New Roman" panose="02020603050405020304" pitchFamily="18" charset="0"/>
                        </a:rPr>
                        <a:t>UKUPNO</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204.156.473,44</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100,0%</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0"/>
                  </a:ext>
                </a:extLst>
              </a:tr>
            </a:tbl>
          </a:graphicData>
        </a:graphic>
      </p:graphicFrame>
      <p:graphicFrame>
        <p:nvGraphicFramePr>
          <p:cNvPr id="19510" name="Rezervirano mjesto sadržaja 10">
            <a:extLst>
              <a:ext uri="{FF2B5EF4-FFF2-40B4-BE49-F238E27FC236}">
                <a16:creationId xmlns:a16="http://schemas.microsoft.com/office/drawing/2014/main" id="{918025B5-A600-0332-3DCF-25BAA2A7973D}"/>
              </a:ext>
            </a:extLst>
          </p:cNvPr>
          <p:cNvGraphicFramePr>
            <a:graphicFrameLocks noGrp="1"/>
          </p:cNvGraphicFramePr>
          <p:nvPr>
            <p:ph sz="half" idx="2"/>
          </p:nvPr>
        </p:nvGraphicFramePr>
        <p:xfrm>
          <a:off x="5051425" y="1603375"/>
          <a:ext cx="3297238" cy="4111625"/>
        </p:xfrm>
        <a:graphic>
          <a:graphicData uri="http://schemas.openxmlformats.org/presentationml/2006/ole">
            <mc:AlternateContent xmlns:mc="http://schemas.openxmlformats.org/markup-compatibility/2006">
              <mc:Choice xmlns:v="urn:schemas-microsoft-com:vml" Requires="v">
                <p:oleObj name="Chart" r:id="rId2" imgW="3304318" imgH="4115157" progId="Excel.Chart.8">
                  <p:embed/>
                </p:oleObj>
              </mc:Choice>
              <mc:Fallback>
                <p:oleObj name="Chart" r:id="rId2" imgW="3304318" imgH="4115157" progId="Excel.Chart.8">
                  <p:embed/>
                  <p:pic>
                    <p:nvPicPr>
                      <p:cNvPr id="0" name="Rezervirano mjesto sadržaja 10"/>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425" y="1603375"/>
                        <a:ext cx="3297238"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Naslov 1">
            <a:extLst>
              <a:ext uri="{FF2B5EF4-FFF2-40B4-BE49-F238E27FC236}">
                <a16:creationId xmlns:a16="http://schemas.microsoft.com/office/drawing/2014/main" id="{971B816E-A102-8547-F944-85C204CB9F74}"/>
              </a:ext>
            </a:extLst>
          </p:cNvPr>
          <p:cNvSpPr txBox="1">
            <a:spLocks/>
          </p:cNvSpPr>
          <p:nvPr/>
        </p:nvSpPr>
        <p:spPr bwMode="auto">
          <a:xfrm>
            <a:off x="4138613" y="1706563"/>
            <a:ext cx="866775" cy="215900"/>
          </a:xfrm>
          <a:prstGeom prst="rect">
            <a:avLst/>
          </a:prstGeom>
          <a:noFill/>
        </p:spPr>
        <p:txBody>
          <a:bodyPr/>
          <a:lst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a:lstStyle>
          <a:p>
            <a:pPr>
              <a:defRPr/>
            </a:pPr>
            <a:r>
              <a:rPr lang="hr-HR" altLang="sr-Latn-RS" sz="1000" b="1" kern="0" dirty="0"/>
              <a:t>- kn</a:t>
            </a:r>
            <a:br>
              <a:rPr lang="hr-HR" altLang="sr-Latn-RS" sz="2000" b="1" kern="0" dirty="0"/>
            </a:br>
            <a:endParaRPr lang="hr-HR" altLang="sr-Latn-RS" sz="2000" kern="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kstniOkvir 2">
            <a:extLst>
              <a:ext uri="{FF2B5EF4-FFF2-40B4-BE49-F238E27FC236}">
                <a16:creationId xmlns:a16="http://schemas.microsoft.com/office/drawing/2014/main" id="{8E8ECF85-2EA6-3B54-462E-1F62FE8DD2FE}"/>
              </a:ext>
            </a:extLst>
          </p:cNvPr>
          <p:cNvSpPr txBox="1">
            <a:spLocks noChangeArrowheads="1"/>
          </p:cNvSpPr>
          <p:nvPr/>
        </p:nvSpPr>
        <p:spPr bwMode="auto">
          <a:xfrm>
            <a:off x="539750" y="1484313"/>
            <a:ext cx="446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hr-HR" altLang="sr-Latn-RS" sz="1600" b="1">
                <a:solidFill>
                  <a:srgbClr val="000000"/>
                </a:solidFill>
                <a:latin typeface="Times New Roman" panose="02020603050405020304" pitchFamily="18" charset="0"/>
                <a:cs typeface="Times New Roman" panose="02020603050405020304" pitchFamily="18" charset="0"/>
              </a:rPr>
              <a:t>Rashodi Županije prema vrsti troška</a:t>
            </a:r>
          </a:p>
        </p:txBody>
      </p:sp>
      <p:graphicFrame>
        <p:nvGraphicFramePr>
          <p:cNvPr id="5" name="Tablica 4">
            <a:extLst>
              <a:ext uri="{FF2B5EF4-FFF2-40B4-BE49-F238E27FC236}">
                <a16:creationId xmlns:a16="http://schemas.microsoft.com/office/drawing/2014/main" id="{499895F6-27E1-79BB-6A54-2379FC1B7324}"/>
              </a:ext>
            </a:extLst>
          </p:cNvPr>
          <p:cNvGraphicFramePr>
            <a:graphicFrameLocks noGrp="1"/>
          </p:cNvGraphicFramePr>
          <p:nvPr/>
        </p:nvGraphicFramePr>
        <p:xfrm>
          <a:off x="611188" y="2411413"/>
          <a:ext cx="4089400" cy="2286000"/>
        </p:xfrm>
        <a:graphic>
          <a:graphicData uri="http://schemas.openxmlformats.org/drawingml/2006/table">
            <a:tbl>
              <a:tblPr/>
              <a:tblGrid>
                <a:gridCol w="1981200">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tblGrid>
              <a:tr h="381000">
                <a:tc>
                  <a:txBody>
                    <a:bodyPr/>
                    <a:lstStyle/>
                    <a:p>
                      <a:pPr algn="ctr" fontAlgn="ctr"/>
                      <a:r>
                        <a:rPr lang="hr-HR" sz="1200" b="1" i="0" u="none" strike="noStrike" dirty="0">
                          <a:solidFill>
                            <a:srgbClr val="000000"/>
                          </a:solidFill>
                          <a:effectLst/>
                          <a:latin typeface="Times New Roman" panose="02020603050405020304" pitchFamily="18" charset="0"/>
                        </a:rPr>
                        <a:t>Vrsta rashoda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Rashod</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Udio</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81000">
                <a:tc>
                  <a:txBody>
                    <a:bodyPr/>
                    <a:lstStyle/>
                    <a:p>
                      <a:pPr algn="l" fontAlgn="ctr"/>
                      <a:r>
                        <a:rPr lang="hr-HR" sz="1200" b="0" i="0" u="none" strike="noStrike">
                          <a:solidFill>
                            <a:srgbClr val="000000"/>
                          </a:solidFill>
                          <a:effectLst/>
                          <a:latin typeface="Times New Roman" panose="02020603050405020304" pitchFamily="18" charset="0"/>
                        </a:rPr>
                        <a:t>Rashodi za zaposlene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538DD5"/>
                    </a:solidFill>
                  </a:tcPr>
                </a:tc>
                <a:tc>
                  <a:txBody>
                    <a:bodyPr/>
                    <a:lstStyle/>
                    <a:p>
                      <a:pPr algn="r" fontAlgn="ctr"/>
                      <a:r>
                        <a:rPr lang="hr-HR" sz="1200" b="0" i="0" u="none" strike="noStrike">
                          <a:solidFill>
                            <a:srgbClr val="000000"/>
                          </a:solidFill>
                          <a:effectLst/>
                          <a:latin typeface="Times New Roman" panose="02020603050405020304" pitchFamily="18" charset="0"/>
                        </a:rPr>
                        <a:t>19.321.720,11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538DD5"/>
                    </a:solidFill>
                  </a:tcPr>
                </a:tc>
                <a:tc>
                  <a:txBody>
                    <a:bodyPr/>
                    <a:lstStyle/>
                    <a:p>
                      <a:pPr algn="r" fontAlgn="ctr"/>
                      <a:r>
                        <a:rPr lang="hr-HR" sz="1200" b="0" i="0" u="none" strike="noStrike">
                          <a:solidFill>
                            <a:srgbClr val="000000"/>
                          </a:solidFill>
                          <a:effectLst/>
                          <a:latin typeface="Times New Roman" panose="02020603050405020304" pitchFamily="18" charset="0"/>
                        </a:rPr>
                        <a:t>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538DD5"/>
                    </a:solidFill>
                  </a:tcPr>
                </a:tc>
                <a:extLst>
                  <a:ext uri="{0D108BD9-81ED-4DB2-BD59-A6C34878D82A}">
                    <a16:rowId xmlns:a16="http://schemas.microsoft.com/office/drawing/2014/main" val="10001"/>
                  </a:ext>
                </a:extLst>
              </a:tr>
              <a:tr h="381000">
                <a:tc>
                  <a:txBody>
                    <a:bodyPr/>
                    <a:lstStyle/>
                    <a:p>
                      <a:pPr algn="l" fontAlgn="ctr"/>
                      <a:r>
                        <a:rPr lang="hr-HR" sz="1200" b="0" i="0" u="none" strike="noStrike">
                          <a:solidFill>
                            <a:srgbClr val="000000"/>
                          </a:solidFill>
                          <a:effectLst/>
                          <a:latin typeface="Times New Roman" panose="02020603050405020304" pitchFamily="18" charset="0"/>
                        </a:rPr>
                        <a:t>Materijalni (režijski) troškovi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504D"/>
                    </a:solidFill>
                  </a:tcPr>
                </a:tc>
                <a:tc>
                  <a:txBody>
                    <a:bodyPr/>
                    <a:lstStyle/>
                    <a:p>
                      <a:pPr algn="r" fontAlgn="ctr"/>
                      <a:r>
                        <a:rPr lang="hr-HR" sz="1200" b="0" i="0" u="none" strike="noStrike">
                          <a:solidFill>
                            <a:srgbClr val="000000"/>
                          </a:solidFill>
                          <a:effectLst/>
                          <a:latin typeface="Times New Roman" panose="02020603050405020304" pitchFamily="18" charset="0"/>
                        </a:rPr>
                        <a:t>6.355.267,16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504D"/>
                    </a:solidFill>
                  </a:tcPr>
                </a:tc>
                <a:tc>
                  <a:txBody>
                    <a:bodyPr/>
                    <a:lstStyle/>
                    <a:p>
                      <a:pPr algn="r" fontAlgn="ctr"/>
                      <a:r>
                        <a:rPr lang="hr-HR" sz="1200" b="0" i="0" u="none" strike="noStrike">
                          <a:solidFill>
                            <a:srgbClr val="000000"/>
                          </a:solidFill>
                          <a:effectLst/>
                          <a:latin typeface="Times New Roman" panose="02020603050405020304" pitchFamily="18" charset="0"/>
                        </a:rPr>
                        <a:t>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504D"/>
                    </a:solidFill>
                  </a:tcPr>
                </a:tc>
                <a:extLst>
                  <a:ext uri="{0D108BD9-81ED-4DB2-BD59-A6C34878D82A}">
                    <a16:rowId xmlns:a16="http://schemas.microsoft.com/office/drawing/2014/main" val="10002"/>
                  </a:ext>
                </a:extLst>
              </a:tr>
              <a:tr h="381000">
                <a:tc>
                  <a:txBody>
                    <a:bodyPr/>
                    <a:lstStyle/>
                    <a:p>
                      <a:pPr algn="l" fontAlgn="ctr"/>
                      <a:r>
                        <a:rPr lang="hr-HR" sz="1200" b="0" i="0" u="none" strike="noStrike">
                          <a:solidFill>
                            <a:srgbClr val="000000"/>
                          </a:solidFill>
                          <a:effectLst/>
                          <a:latin typeface="Times New Roman" panose="02020603050405020304" pitchFamily="18" charset="0"/>
                        </a:rPr>
                        <a:t>Oprema i uređenje prostora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518.214,11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extLst>
                  <a:ext uri="{0D108BD9-81ED-4DB2-BD59-A6C34878D82A}">
                    <a16:rowId xmlns:a16="http://schemas.microsoft.com/office/drawing/2014/main" val="10003"/>
                  </a:ext>
                </a:extLst>
              </a:tr>
              <a:tr h="381000">
                <a:tc>
                  <a:txBody>
                    <a:bodyPr/>
                    <a:lstStyle/>
                    <a:p>
                      <a:pPr algn="l" fontAlgn="ctr"/>
                      <a:r>
                        <a:rPr lang="hr-HR" sz="1200" b="0" i="0" u="none" strike="noStrike">
                          <a:solidFill>
                            <a:srgbClr val="000000"/>
                          </a:solidFill>
                          <a:effectLst/>
                          <a:latin typeface="Times New Roman" panose="02020603050405020304" pitchFamily="18" charset="0"/>
                        </a:rPr>
                        <a:t>Projekti i aktivnosti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r" fontAlgn="ctr"/>
                      <a:r>
                        <a:rPr lang="hr-HR" sz="1200" b="0" i="0" u="none" strike="noStrike">
                          <a:solidFill>
                            <a:srgbClr val="000000"/>
                          </a:solidFill>
                          <a:effectLst/>
                          <a:latin typeface="Times New Roman" panose="02020603050405020304" pitchFamily="18" charset="0"/>
                        </a:rPr>
                        <a:t>177.961.272,06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r" fontAlgn="ctr"/>
                      <a:r>
                        <a:rPr lang="hr-HR" sz="1200" b="0" i="0" u="none" strike="noStrike">
                          <a:solidFill>
                            <a:srgbClr val="000000"/>
                          </a:solidFill>
                          <a:effectLst/>
                          <a:latin typeface="Times New Roman" panose="02020603050405020304" pitchFamily="18" charset="0"/>
                        </a:rPr>
                        <a:t>87,2%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val="10004"/>
                  </a:ext>
                </a:extLst>
              </a:tr>
              <a:tr h="381000">
                <a:tc>
                  <a:txBody>
                    <a:bodyPr/>
                    <a:lstStyle/>
                    <a:p>
                      <a:pPr algn="ctr" fontAlgn="ctr"/>
                      <a:r>
                        <a:rPr lang="hr-HR" sz="1200" b="1" i="0" u="none" strike="noStrike" dirty="0">
                          <a:solidFill>
                            <a:srgbClr val="000000"/>
                          </a:solidFill>
                          <a:effectLst/>
                          <a:latin typeface="Times New Roman" panose="02020603050405020304" pitchFamily="18" charset="0"/>
                        </a:rPr>
                        <a:t>UKUPNO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204.156.473,44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hr-HR" sz="1200" b="1" i="0" u="none" strike="noStrike" dirty="0">
                          <a:solidFill>
                            <a:srgbClr val="000000"/>
                          </a:solidFill>
                          <a:effectLst/>
                          <a:latin typeface="Times New Roman" panose="02020603050405020304" pitchFamily="18" charset="0"/>
                        </a:rPr>
                        <a:t>100,0%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bl>
          </a:graphicData>
        </a:graphic>
      </p:graphicFrame>
      <p:graphicFrame>
        <p:nvGraphicFramePr>
          <p:cNvPr id="20513" name="Grafikon 5">
            <a:extLst>
              <a:ext uri="{FF2B5EF4-FFF2-40B4-BE49-F238E27FC236}">
                <a16:creationId xmlns:a16="http://schemas.microsoft.com/office/drawing/2014/main" id="{9CC634F0-216F-5ABA-191A-C70B52AD73B7}"/>
              </a:ext>
            </a:extLst>
          </p:cNvPr>
          <p:cNvGraphicFramePr>
            <a:graphicFrameLocks/>
          </p:cNvGraphicFramePr>
          <p:nvPr/>
        </p:nvGraphicFramePr>
        <p:xfrm>
          <a:off x="4954588" y="2432050"/>
          <a:ext cx="3343275" cy="2316163"/>
        </p:xfrm>
        <a:graphic>
          <a:graphicData uri="http://schemas.openxmlformats.org/presentationml/2006/ole">
            <mc:AlternateContent xmlns:mc="http://schemas.openxmlformats.org/markup-compatibility/2006">
              <mc:Choice xmlns:v="urn:schemas-microsoft-com:vml" Requires="v">
                <p:oleObj name="Chart" r:id="rId2" imgW="3353091" imgH="2322777" progId="Excel.Chart.8">
                  <p:embed/>
                </p:oleObj>
              </mc:Choice>
              <mc:Fallback>
                <p:oleObj name="Chart" r:id="rId2" imgW="3353091" imgH="2322777" progId="Excel.Chart.8">
                  <p:embed/>
                  <p:pic>
                    <p:nvPicPr>
                      <p:cNvPr id="0" name="Grafikon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588" y="2432050"/>
                        <a:ext cx="334327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Naslov 1">
            <a:extLst>
              <a:ext uri="{FF2B5EF4-FFF2-40B4-BE49-F238E27FC236}">
                <a16:creationId xmlns:a16="http://schemas.microsoft.com/office/drawing/2014/main" id="{4E90A133-78E7-12B3-7FDD-DB04866D19F3}"/>
              </a:ext>
            </a:extLst>
          </p:cNvPr>
          <p:cNvSpPr txBox="1">
            <a:spLocks/>
          </p:cNvSpPr>
          <p:nvPr/>
        </p:nvSpPr>
        <p:spPr bwMode="auto">
          <a:xfrm>
            <a:off x="3995738" y="2043113"/>
            <a:ext cx="865187" cy="215900"/>
          </a:xfrm>
          <a:prstGeom prst="rect">
            <a:avLst/>
          </a:prstGeom>
          <a:noFill/>
        </p:spPr>
        <p:txBody>
          <a:bodyPr/>
          <a:lst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a:lstStyle>
          <a:p>
            <a:pPr>
              <a:defRPr/>
            </a:pPr>
            <a:r>
              <a:rPr lang="hr-HR" altLang="sr-Latn-RS" sz="1000" b="1" kern="0" dirty="0"/>
              <a:t>- kn</a:t>
            </a:r>
            <a:br>
              <a:rPr lang="hr-HR" altLang="sr-Latn-RS" sz="2000" b="1" kern="0" dirty="0"/>
            </a:br>
            <a:endParaRPr lang="hr-HR" altLang="sr-Latn-RS" sz="2000" kern="0" dirty="0"/>
          </a:p>
        </p:txBody>
      </p:sp>
    </p:spTree>
  </p:cSld>
  <p:clrMapOvr>
    <a:masterClrMapping/>
  </p:clrMapOvr>
  <p:transition/>
</p:sld>
</file>

<file path=ppt/theme/theme1.xml><?xml version="1.0" encoding="utf-8"?>
<a:theme xmlns:a="http://schemas.openxmlformats.org/drawingml/2006/main" name="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1_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2_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KZZ Powerpoint predložak</Template>
  <TotalTime>7258</TotalTime>
  <Words>955</Words>
  <Application>Microsoft Office PowerPoint</Application>
  <PresentationFormat>Prikaz na zaslonu (4:3)</PresentationFormat>
  <Paragraphs>154</Paragraphs>
  <Slides>15</Slides>
  <Notes>1</Notes>
  <HiddenSlides>0</HiddenSlides>
  <MMClips>0</MMClips>
  <ScaleCrop>false</ScaleCrop>
  <HeadingPairs>
    <vt:vector size="8" baseType="variant">
      <vt:variant>
        <vt:lpstr>Korišteni fontovi</vt:lpstr>
      </vt:variant>
      <vt:variant>
        <vt:i4>4</vt:i4>
      </vt:variant>
      <vt:variant>
        <vt:lpstr>Tema</vt:lpstr>
      </vt:variant>
      <vt:variant>
        <vt:i4>7</vt:i4>
      </vt:variant>
      <vt:variant>
        <vt:lpstr>Uloženi OLE poslužitelji</vt:lpstr>
      </vt:variant>
      <vt:variant>
        <vt:i4>1</vt:i4>
      </vt:variant>
      <vt:variant>
        <vt:lpstr>Naslovi slajdova</vt:lpstr>
      </vt:variant>
      <vt:variant>
        <vt:i4>15</vt:i4>
      </vt:variant>
    </vt:vector>
  </HeadingPairs>
  <TitlesOfParts>
    <vt:vector size="27" baseType="lpstr">
      <vt:lpstr>Arial</vt:lpstr>
      <vt:lpstr>Calibri</vt:lpstr>
      <vt:lpstr>Times New Roman</vt:lpstr>
      <vt:lpstr>Wingdings</vt:lpstr>
      <vt:lpstr>ppp_ani_glo_stand</vt:lpstr>
      <vt:lpstr>1_ppp_ani_glo_stand</vt:lpstr>
      <vt:lpstr>2_ppp_ani_glo_stand</vt:lpstr>
      <vt:lpstr>3_ppp_ani_glo_stand</vt:lpstr>
      <vt:lpstr>4_ppp_ani_glo_stand</vt:lpstr>
      <vt:lpstr>5_ppp_ani_glo_stand</vt:lpstr>
      <vt:lpstr>6_ppp_ani_glo_stand</vt:lpstr>
      <vt:lpstr>Grafikon programa Microsoft Excel</vt:lpstr>
      <vt:lpstr>Godišnji izvještaj o izvršenju Proračuna Krapinsko-zagorske županije za 2022. godinu </vt:lpstr>
      <vt:lpstr>Godišnji izvještaj o izvršenju proračuna </vt:lpstr>
      <vt:lpstr>Godišnji izvještaj o izvršenju proračuna sadrži: </vt:lpstr>
      <vt:lpstr>Sažetak prihoda i primitaka te rashoda i izdataka u 2022. godini </vt:lpstr>
      <vt:lpstr>PowerPoint prezentacija</vt:lpstr>
      <vt:lpstr>PowerPoint prezentacija</vt:lpstr>
      <vt:lpstr>PowerPoint prezentacija</vt:lpstr>
      <vt:lpstr>PowerPoint prezentacija</vt:lpstr>
      <vt:lpstr>PowerPoint prezentacija</vt:lpstr>
      <vt:lpstr>Posebni izvještaji uz Godišnji izvještaj o izvršenju Proračuna Županije za 2022. godinu: </vt:lpstr>
      <vt:lpstr>PowerPoint prezentacija</vt:lpstr>
      <vt:lpstr>PowerPoint prezentacija</vt:lpstr>
      <vt:lpstr>PowerPoint prezentacija</vt:lpstr>
      <vt:lpstr>PowerPoint prezentacija</vt:lpstr>
      <vt:lpstr>PowerPoint prezentacija</vt:lpstr>
    </vt:vector>
  </TitlesOfParts>
  <Company>KZZ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Kretanje na tržištu rada na području Krapinsko-zagorske županije</dc:title>
  <dc:creator>ivankab</dc:creator>
  <cp:lastModifiedBy>Zoran Gumbas</cp:lastModifiedBy>
  <cp:revision>404</cp:revision>
  <cp:lastPrinted>2023-06-27T11:15:14Z</cp:lastPrinted>
  <dcterms:created xsi:type="dcterms:W3CDTF">2010-11-02T08:26:15Z</dcterms:created>
  <dcterms:modified xsi:type="dcterms:W3CDTF">2023-07-12T10:58:25Z</dcterms:modified>
</cp:coreProperties>
</file>