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857" r:id="rId4"/>
    <p:sldMasterId id="2147484465" r:id="rId5"/>
    <p:sldMasterId id="2147485886" r:id="rId6"/>
    <p:sldMasterId id="2147486140" r:id="rId7"/>
  </p:sldMasterIdLst>
  <p:notesMasterIdLst>
    <p:notesMasterId r:id="rId18"/>
  </p:notesMasterIdLst>
  <p:sldIdLst>
    <p:sldId id="256" r:id="rId8"/>
    <p:sldId id="257" r:id="rId9"/>
    <p:sldId id="292" r:id="rId10"/>
    <p:sldId id="293" r:id="rId11"/>
    <p:sldId id="522" r:id="rId12"/>
    <p:sldId id="523" r:id="rId13"/>
    <p:sldId id="524" r:id="rId14"/>
    <p:sldId id="525" r:id="rId15"/>
    <p:sldId id="526" r:id="rId16"/>
    <p:sldId id="512" r:id="rId17"/>
  </p:sldIdLst>
  <p:sldSz cx="9144000" cy="6858000" type="screen4x3"/>
  <p:notesSz cx="6735763" cy="98663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101" autoAdjust="0"/>
  </p:normalViewPr>
  <p:slideViewPr>
    <p:cSldViewPr>
      <p:cViewPr varScale="1">
        <p:scale>
          <a:sx n="104" d="100"/>
          <a:sy n="104" d="100"/>
        </p:scale>
        <p:origin x="17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929EC9CC-0899-41E1-9727-995F9098FD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124D650-8C5B-B58A-6DF8-144E97A8E58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B33DEDE-8A8F-411C-8D0E-4DCABE4AAB77}" type="datetimeFigureOut">
              <a:rPr lang="hr-HR"/>
              <a:pPr>
                <a:defRPr/>
              </a:pPr>
              <a:t>11.10.2023.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266BCED8-DA9B-AB4A-C94E-D03CF14766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9F94071E-0F24-AEDD-3291-9D33DA706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BFBB5F4-3EC2-150E-5598-E721A796A2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0CB2EEE-DF48-8F34-AA10-AC450C6217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61A4D5-F730-452D-8017-6147B3AD24C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>
            <a:extLst>
              <a:ext uri="{FF2B5EF4-FFF2-40B4-BE49-F238E27FC236}">
                <a16:creationId xmlns:a16="http://schemas.microsoft.com/office/drawing/2014/main" id="{9418623E-7E2B-7590-456D-82112B02F0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zervirano mjesto bilježaka 2">
            <a:extLst>
              <a:ext uri="{FF2B5EF4-FFF2-40B4-BE49-F238E27FC236}">
                <a16:creationId xmlns:a16="http://schemas.microsoft.com/office/drawing/2014/main" id="{3A8D5168-C74F-10A8-7E37-67907E5033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2292" name="Rezervirano mjesto broja slajda 3">
            <a:extLst>
              <a:ext uri="{FF2B5EF4-FFF2-40B4-BE49-F238E27FC236}">
                <a16:creationId xmlns:a16="http://schemas.microsoft.com/office/drawing/2014/main" id="{FF0E9218-C1F1-57D3-DD43-59C219B5F1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2B7320-7C9E-4F3F-838F-7AB9562E8ECE}" type="slidenum">
              <a:rPr lang="hr-HR" altLang="sr-Latn-RS" sz="1200" smtClean="0"/>
              <a:pPr/>
              <a:t>1</a:t>
            </a:fld>
            <a:endParaRPr lang="hr-HR" altLang="sr-Latn-R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zervirano mjesto slike slajda 1">
            <a:extLst>
              <a:ext uri="{FF2B5EF4-FFF2-40B4-BE49-F238E27FC236}">
                <a16:creationId xmlns:a16="http://schemas.microsoft.com/office/drawing/2014/main" id="{D7A3A086-ED5A-DD35-FA2F-B10B188DCA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zervirano mjesto bilježaka 2">
            <a:extLst>
              <a:ext uri="{FF2B5EF4-FFF2-40B4-BE49-F238E27FC236}">
                <a16:creationId xmlns:a16="http://schemas.microsoft.com/office/drawing/2014/main" id="{E01A25DD-A7C2-EEFE-A933-EC237AC0C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7412" name="Rezervirano mjesto broja slajda 3">
            <a:extLst>
              <a:ext uri="{FF2B5EF4-FFF2-40B4-BE49-F238E27FC236}">
                <a16:creationId xmlns:a16="http://schemas.microsoft.com/office/drawing/2014/main" id="{EA8A8B8D-918A-BEC5-1179-E1390C8AA1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B79612-5357-4684-8788-76654EC3EFAA}" type="slidenum">
              <a:rPr lang="hr-HR" altLang="sr-Latn-RS" sz="1200" smtClean="0"/>
              <a:pPr/>
              <a:t>5</a:t>
            </a:fld>
            <a:endParaRPr lang="hr-HR" altLang="sr-Latn-R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>
            <a:extLst>
              <a:ext uri="{FF2B5EF4-FFF2-40B4-BE49-F238E27FC236}">
                <a16:creationId xmlns:a16="http://schemas.microsoft.com/office/drawing/2014/main" id="{BB8B09FC-EC9B-4FF4-BF35-AF6455EFFE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zervirano mjesto bilježaka 2">
            <a:extLst>
              <a:ext uri="{FF2B5EF4-FFF2-40B4-BE49-F238E27FC236}">
                <a16:creationId xmlns:a16="http://schemas.microsoft.com/office/drawing/2014/main" id="{FAD08A45-ADFF-7CB9-C561-8CA4B516B4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9460" name="Rezervirano mjesto broja slajda 3">
            <a:extLst>
              <a:ext uri="{FF2B5EF4-FFF2-40B4-BE49-F238E27FC236}">
                <a16:creationId xmlns:a16="http://schemas.microsoft.com/office/drawing/2014/main" id="{065F38B2-565F-001A-83E6-459DC3434E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E2D135-8BB1-4A34-A00F-473A2E989B86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>
            <a:extLst>
              <a:ext uri="{FF2B5EF4-FFF2-40B4-BE49-F238E27FC236}">
                <a16:creationId xmlns:a16="http://schemas.microsoft.com/office/drawing/2014/main" id="{D3BB1844-1672-9CC9-CDDF-74BF17D796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zervirano mjesto bilježaka 2">
            <a:extLst>
              <a:ext uri="{FF2B5EF4-FFF2-40B4-BE49-F238E27FC236}">
                <a16:creationId xmlns:a16="http://schemas.microsoft.com/office/drawing/2014/main" id="{D10A423C-C4BA-F0DB-768B-65210AE7C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1508" name="Rezervirano mjesto broja slajda 3">
            <a:extLst>
              <a:ext uri="{FF2B5EF4-FFF2-40B4-BE49-F238E27FC236}">
                <a16:creationId xmlns:a16="http://schemas.microsoft.com/office/drawing/2014/main" id="{26EC38FF-AA28-5022-1779-22BEEA146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D8E9B5-356F-4EA3-B20F-185CB187049D}" type="slidenum">
              <a:rPr lang="hr-HR" altLang="sr-Latn-RS" sz="1200" smtClean="0"/>
              <a:pPr/>
              <a:t>7</a:t>
            </a:fld>
            <a:endParaRPr lang="hr-HR" altLang="sr-Latn-R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zervirano mjesto slike slajda 1">
            <a:extLst>
              <a:ext uri="{FF2B5EF4-FFF2-40B4-BE49-F238E27FC236}">
                <a16:creationId xmlns:a16="http://schemas.microsoft.com/office/drawing/2014/main" id="{345B5E11-2A46-74A4-5C5A-34AE954A2D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zervirano mjesto bilježaka 2">
            <a:extLst>
              <a:ext uri="{FF2B5EF4-FFF2-40B4-BE49-F238E27FC236}">
                <a16:creationId xmlns:a16="http://schemas.microsoft.com/office/drawing/2014/main" id="{26F0D8D7-4025-6371-9860-9AB88073B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3556" name="Rezervirano mjesto broja slajda 3">
            <a:extLst>
              <a:ext uri="{FF2B5EF4-FFF2-40B4-BE49-F238E27FC236}">
                <a16:creationId xmlns:a16="http://schemas.microsoft.com/office/drawing/2014/main" id="{C5532BC1-D8CC-9AA6-DF1F-87585734A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B35169-7986-4F43-A948-06880E5AF5B6}" type="slidenum">
              <a:rPr lang="hr-HR" altLang="sr-Latn-RS" sz="1200" smtClean="0"/>
              <a:pPr/>
              <a:t>8</a:t>
            </a:fld>
            <a:endParaRPr lang="hr-HR" altLang="sr-Latn-R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zervirano mjesto slike slajda 1">
            <a:extLst>
              <a:ext uri="{FF2B5EF4-FFF2-40B4-BE49-F238E27FC236}">
                <a16:creationId xmlns:a16="http://schemas.microsoft.com/office/drawing/2014/main" id="{2FBC8375-05B5-A02A-C169-2BA0D66EC8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zervirano mjesto bilježaka 2">
            <a:extLst>
              <a:ext uri="{FF2B5EF4-FFF2-40B4-BE49-F238E27FC236}">
                <a16:creationId xmlns:a16="http://schemas.microsoft.com/office/drawing/2014/main" id="{4BBBBEC1-FAF5-758C-50A6-4AFFC267F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5604" name="Rezervirano mjesto broja slajda 3">
            <a:extLst>
              <a:ext uri="{FF2B5EF4-FFF2-40B4-BE49-F238E27FC236}">
                <a16:creationId xmlns:a16="http://schemas.microsoft.com/office/drawing/2014/main" id="{F62810D3-08E1-FBB8-55EF-F237C3D2BB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5910E-A220-4570-9EAC-402FA5BAE332}" type="slidenum">
              <a:rPr lang="hr-HR" altLang="sr-Latn-RS" sz="1200" smtClean="0"/>
              <a:pPr/>
              <a:t>9</a:t>
            </a:fld>
            <a:endParaRPr lang="hr-HR" altLang="sr-Latn-R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26685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9460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7958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12663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22410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B06E0A-815C-FC32-D939-678278FB7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764AED-539A-379B-F5B7-926AAB6AB7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13612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7B53D4-E7F3-F013-3845-138D737C6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8F48EA-C2AE-33D5-B9B8-D854E7ACFC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8904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4BD963-1120-2DD3-254B-EA6A2796BA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8060B5-A30C-10A5-CD04-8326D643F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16838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47C82F-9404-EABB-DD9D-E226AA8F90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CB1FA9-EF45-84DB-1340-4243E948CD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77267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4595B9-93C4-14DA-C39A-CED10C2335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67F0838-09AE-EF1C-4C74-EFEF382E3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775832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D31C958-0938-DB58-9E6B-93B226473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53CBD8-7B12-6F67-0620-C6AA82573C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25128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4244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D5260FC-9CB9-7DFD-2562-D29E2C71E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BF1596B-D699-F2B5-4105-FC48231A33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914770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FCDDE1-A6A9-F5FD-DECC-00FE3B0ECA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05DF96-DC5C-809E-D8E3-1228C571C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838512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3E8CB3-6D52-E2B2-A44C-ED7CD8D832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89ADCE-303B-A353-830C-316132A679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834883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9F79BC-4E32-5CBE-4E98-9F9921DD5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48447A-18BC-68FD-E161-638CBB416B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475006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C76D9E-2DAF-537C-052A-DF491F1534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A4C535-5735-DB94-7DFE-9714095A38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965773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357150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109840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5767065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119394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93280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7821229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797044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272668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899859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5194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756164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062251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036147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8418888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6516822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29547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3045443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35697766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84082084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25558944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3545603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3421692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00337421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89913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47409071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09156221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076434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15899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5273993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5192782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44324389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551046609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64821934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9142732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8402223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95811356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967542932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49751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4665566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84529948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5812522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18042202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17940162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2734259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67763868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256955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901349622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338677445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2148866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7418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95916796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91744390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968031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041379604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490869024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878910830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211994506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35117234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864836182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8625667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1590039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11348953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89085239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77912386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347942710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34738134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566937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148528693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294938308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42954375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569033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77164459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79580335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1011910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BF6F8106-FD30-F64C-1594-8A38EA0AE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B72D5D60-ADE4-67A3-6689-45572ADAB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94541E-D467-0A34-8384-2697B7E10A2A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14" r:id="rId1"/>
    <p:sldLayoutId id="2147486715" r:id="rId2"/>
    <p:sldLayoutId id="2147486716" r:id="rId3"/>
    <p:sldLayoutId id="2147486717" r:id="rId4"/>
    <p:sldLayoutId id="2147486718" r:id="rId5"/>
    <p:sldLayoutId id="2147486719" r:id="rId6"/>
    <p:sldLayoutId id="2147486720" r:id="rId7"/>
    <p:sldLayoutId id="2147486721" r:id="rId8"/>
    <p:sldLayoutId id="2147486722" r:id="rId9"/>
    <p:sldLayoutId id="2147486723" r:id="rId10"/>
    <p:sldLayoutId id="2147486724" r:id="rId11"/>
    <p:sldLayoutId id="2147486725" r:id="rId12"/>
    <p:sldLayoutId id="214748672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>
            <a:extLst>
              <a:ext uri="{FF2B5EF4-FFF2-40B4-BE49-F238E27FC236}">
                <a16:creationId xmlns:a16="http://schemas.microsoft.com/office/drawing/2014/main" id="{A08B616B-4B92-9424-3651-CA9F685D6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71CAA54C-2054-2492-102C-E34CD2C9F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29CD93-C1A0-C41B-5E53-74FF22BA82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34A55-C36F-CF4D-25E8-6FBBA548E4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7" r:id="rId1"/>
    <p:sldLayoutId id="2147486728" r:id="rId2"/>
    <p:sldLayoutId id="2147486729" r:id="rId3"/>
    <p:sldLayoutId id="2147486730" r:id="rId4"/>
    <p:sldLayoutId id="2147486731" r:id="rId5"/>
    <p:sldLayoutId id="2147486732" r:id="rId6"/>
    <p:sldLayoutId id="2147486733" r:id="rId7"/>
    <p:sldLayoutId id="2147486734" r:id="rId8"/>
    <p:sldLayoutId id="2147486735" r:id="rId9"/>
    <p:sldLayoutId id="2147486736" r:id="rId10"/>
    <p:sldLayoutId id="2147486737" r:id="rId11"/>
    <p:sldLayoutId id="2147486803" r:id="rId12"/>
    <p:sldLayoutId id="214748680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F4BC9B36-FB23-B351-499E-79EBB9759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2D3852D-6341-704E-8784-7A5A9CD3A1B4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40" tIns="16209" rIns="82340" bIns="16209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6F9045BB-E033-7B75-4ABF-EFAFC6BC5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8" r:id="rId1"/>
    <p:sldLayoutId id="2147486739" r:id="rId2"/>
    <p:sldLayoutId id="2147486740" r:id="rId3"/>
    <p:sldLayoutId id="2147486741" r:id="rId4"/>
    <p:sldLayoutId id="2147486742" r:id="rId5"/>
    <p:sldLayoutId id="2147486743" r:id="rId6"/>
    <p:sldLayoutId id="2147486744" r:id="rId7"/>
    <p:sldLayoutId id="2147486745" r:id="rId8"/>
    <p:sldLayoutId id="2147486746" r:id="rId9"/>
    <p:sldLayoutId id="2147486747" r:id="rId10"/>
    <p:sldLayoutId id="2147486748" r:id="rId11"/>
    <p:sldLayoutId id="2147486749" r:id="rId12"/>
    <p:sldLayoutId id="214748675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482D8143-9D6A-68D5-47BD-C0119E2D1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E385C052-B0CC-148B-7A42-ADBB4F795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48BC3A-9467-7E77-3822-E76DEF1ED67D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51" r:id="rId1"/>
    <p:sldLayoutId id="2147486752" r:id="rId2"/>
    <p:sldLayoutId id="2147486753" r:id="rId3"/>
    <p:sldLayoutId id="2147486754" r:id="rId4"/>
    <p:sldLayoutId id="2147486755" r:id="rId5"/>
    <p:sldLayoutId id="2147486756" r:id="rId6"/>
    <p:sldLayoutId id="2147486757" r:id="rId7"/>
    <p:sldLayoutId id="2147486758" r:id="rId8"/>
    <p:sldLayoutId id="2147486759" r:id="rId9"/>
    <p:sldLayoutId id="2147486760" r:id="rId10"/>
    <p:sldLayoutId id="2147486761" r:id="rId11"/>
    <p:sldLayoutId id="2147486762" r:id="rId12"/>
    <p:sldLayoutId id="2147486763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8CF70492-2AA7-5EE1-16E2-4C086D5E6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05FE606D-58AF-052A-D2EE-024CEE6CB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82E06F5-50D5-F694-4062-C61B82EE78EF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64" r:id="rId1"/>
    <p:sldLayoutId id="2147486765" r:id="rId2"/>
    <p:sldLayoutId id="2147486766" r:id="rId3"/>
    <p:sldLayoutId id="2147486767" r:id="rId4"/>
    <p:sldLayoutId id="2147486768" r:id="rId5"/>
    <p:sldLayoutId id="2147486769" r:id="rId6"/>
    <p:sldLayoutId id="2147486770" r:id="rId7"/>
    <p:sldLayoutId id="2147486771" r:id="rId8"/>
    <p:sldLayoutId id="2147486772" r:id="rId9"/>
    <p:sldLayoutId id="2147486773" r:id="rId10"/>
    <p:sldLayoutId id="2147486774" r:id="rId11"/>
    <p:sldLayoutId id="2147486775" r:id="rId12"/>
    <p:sldLayoutId id="2147486776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0BEF36E2-9DE3-BD5A-6F56-F1A290524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45F74A44-D956-6F5D-6791-3C78B559F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E20FFF-59D1-CB96-2287-57756E9ED8F1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77" r:id="rId1"/>
    <p:sldLayoutId id="2147486778" r:id="rId2"/>
    <p:sldLayoutId id="2147486779" r:id="rId3"/>
    <p:sldLayoutId id="2147486780" r:id="rId4"/>
    <p:sldLayoutId id="2147486781" r:id="rId5"/>
    <p:sldLayoutId id="2147486782" r:id="rId6"/>
    <p:sldLayoutId id="2147486783" r:id="rId7"/>
    <p:sldLayoutId id="2147486784" r:id="rId8"/>
    <p:sldLayoutId id="2147486785" r:id="rId9"/>
    <p:sldLayoutId id="2147486786" r:id="rId10"/>
    <p:sldLayoutId id="2147486787" r:id="rId11"/>
    <p:sldLayoutId id="2147486788" r:id="rId12"/>
    <p:sldLayoutId id="2147486789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856891A6-6250-3A7D-3284-0E889931D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1F053F1A-FC4F-0036-868D-C5A6E1553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3B5999-A3EA-312C-FB76-8795AD2FA49A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90" r:id="rId1"/>
    <p:sldLayoutId id="2147486791" r:id="rId2"/>
    <p:sldLayoutId id="2147486792" r:id="rId3"/>
    <p:sldLayoutId id="2147486793" r:id="rId4"/>
    <p:sldLayoutId id="2147486794" r:id="rId5"/>
    <p:sldLayoutId id="2147486795" r:id="rId6"/>
    <p:sldLayoutId id="2147486796" r:id="rId7"/>
    <p:sldLayoutId id="2147486797" r:id="rId8"/>
    <p:sldLayoutId id="2147486798" r:id="rId9"/>
    <p:sldLayoutId id="2147486799" r:id="rId10"/>
    <p:sldLayoutId id="2147486800" r:id="rId11"/>
    <p:sldLayoutId id="2147486801" r:id="rId12"/>
    <p:sldLayoutId id="2147486802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zz.hr/" TargetMode="External"/><Relationship Id="rId2" Type="http://schemas.openxmlformats.org/officeDocument/2006/relationships/hyperlink" Target="tel:+38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zz.hr/pristup-informacijama" TargetMode="External"/><Relationship Id="rId4" Type="http://schemas.openxmlformats.org/officeDocument/2006/relationships/hyperlink" Target="https://www.youtube.com/user/zagorje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6" descr="D:\nicks computer\new global series again!!!\global09\global09_title.jpg">
            <a:extLst>
              <a:ext uri="{FF2B5EF4-FFF2-40B4-BE49-F238E27FC236}">
                <a16:creationId xmlns:a16="http://schemas.microsoft.com/office/drawing/2014/main" id="{186F6E3B-AE9D-0234-DA70-C28520260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32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D5D55DF4-547B-D82B-A20C-04701DF1BA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855663" y="3573463"/>
            <a:ext cx="7486650" cy="252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sr-Latn-RS" sz="3000" b="1">
                <a:latin typeface="Times New Roman" panose="02020603050405020304" pitchFamily="18" charset="0"/>
              </a:rPr>
              <a:t>II. IZMJENA I DOPUNA PRORAČUNA KRAPINSKO-ZAGORSKE ŽUPANIJE ZA 2023. GODINU </a:t>
            </a:r>
            <a:br>
              <a:rPr lang="hr-HR" altLang="sr-Latn-RS" sz="4000" b="1">
                <a:latin typeface="Times New Roman" panose="02020603050405020304" pitchFamily="18" charset="0"/>
              </a:rPr>
            </a:br>
            <a:endParaRPr lang="hr-HR" altLang="sr-Latn-RS" sz="4000" b="1">
              <a:latin typeface="Times New Roman" panose="02020603050405020304" pitchFamily="18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9439091-3C20-D184-D39E-702F965A0B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237288"/>
            <a:ext cx="8640762" cy="431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hr-HR" altLang="sr-Latn-R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RUJAN 2023. </a:t>
            </a:r>
            <a:r>
              <a:rPr lang="hr-HR" altLang="sr-Latn-RS" sz="1600" b="1"/>
              <a:t>					</a:t>
            </a:r>
            <a:r>
              <a:rPr lang="hr-HR" altLang="sr-Latn-R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VODIČ  ZA GRAĐANE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8ED8CD-D82F-EA3F-B275-DD5DC547D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38" y="1268413"/>
            <a:ext cx="8799512" cy="53959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/>
              <a:t>ADRESA: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Krapinsko-zagorska županija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Magistratska 1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49 000 Krapina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/>
              <a:t>KONTAKT: </a:t>
            </a:r>
            <a:endParaRPr lang="hr-HR" sz="2000" dirty="0">
              <a:solidFill>
                <a:schemeClr val="tx2"/>
              </a:solidFill>
              <a:hlinkClick r:id="rId2"/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TEL: +385 49 329 111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FAX: +385 49 329 255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500" b="1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>
                <a:solidFill>
                  <a:schemeClr val="tx2"/>
                </a:solidFill>
              </a:rPr>
              <a:t>PRATITE NAS: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službenim internetskim stranicama: </a:t>
            </a:r>
            <a:r>
              <a:rPr lang="hr-HR" sz="2000" u="sng" dirty="0">
                <a:solidFill>
                  <a:schemeClr val="tx2"/>
                </a:solidFill>
                <a:hlinkClick r:id="rId3"/>
              </a:rPr>
              <a:t>https://www.kzz.hr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službenom YouTube kanalu: </a:t>
            </a:r>
            <a:r>
              <a:rPr lang="hr-HR" sz="2000" u="sng" dirty="0">
                <a:solidFill>
                  <a:schemeClr val="tx2"/>
                </a:solidFill>
                <a:hlinkClick r:id="rId4"/>
              </a:rPr>
              <a:t>https://www.youtube.com/user/zagorjehr</a:t>
            </a:r>
            <a:endParaRPr lang="hr-HR" sz="2000" u="sng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P</a:t>
            </a:r>
            <a:r>
              <a:rPr lang="hr-HR" sz="2000">
                <a:solidFill>
                  <a:schemeClr val="tx2"/>
                </a:solidFill>
              </a:rPr>
              <a:t>ravo </a:t>
            </a:r>
            <a:r>
              <a:rPr lang="hr-HR" sz="2000" dirty="0">
                <a:solidFill>
                  <a:schemeClr val="tx2"/>
                </a:solidFill>
              </a:rPr>
              <a:t>na pristup informacijama: </a:t>
            </a:r>
            <a:r>
              <a:rPr lang="hr-HR" sz="2000" u="sng" dirty="0">
                <a:solidFill>
                  <a:schemeClr val="tx2"/>
                </a:solidFill>
                <a:hlinkClick r:id="rId5"/>
              </a:rPr>
              <a:t>https://kzz.hr/pristup-informacijama</a:t>
            </a: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/>
          </a:p>
          <a:p>
            <a:pPr marL="0" indent="0">
              <a:buFontTx/>
              <a:buNone/>
              <a:defRPr/>
            </a:pPr>
            <a:r>
              <a:rPr lang="hr-HR" sz="2000" dirty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1">
            <a:extLst>
              <a:ext uri="{FF2B5EF4-FFF2-40B4-BE49-F238E27FC236}">
                <a16:creationId xmlns:a16="http://schemas.microsoft.com/office/drawing/2014/main" id="{6205D3FF-825C-0740-DEFB-03050A4A19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538" y="1341438"/>
            <a:ext cx="8694737" cy="532288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</a:p>
          <a:p>
            <a:pPr marL="0" indent="0"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temeljni financijski dokument u kojem su iskazani svi planirani godišnji prihodi i primici te rashodi i izdaci. </a:t>
            </a:r>
          </a:p>
          <a:p>
            <a:pPr algn="just"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odnosi na fiskalnu godinu koja predstavlja razdoblje od 12 mjeseci – od 1. siječnja do 31. prosinca.</a:t>
            </a:r>
          </a:p>
          <a:p>
            <a:pPr marL="0" indent="0"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Temeljni propis kojim su regulirana sva pitanja vezana uz proračun je Zakon o proračunu (Narodne novine, 144/2021., dalje: Zakon)</a:t>
            </a:r>
          </a:p>
          <a:p>
            <a:pPr marL="0" indent="0" algn="just">
              <a:buFontTx/>
              <a:buNone/>
              <a:defRPr/>
            </a:pP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sadržaja 1">
            <a:extLst>
              <a:ext uri="{FF2B5EF4-FFF2-40B4-BE49-F238E27FC236}">
                <a16:creationId xmlns:a16="http://schemas.microsoft.com/office/drawing/2014/main" id="{544751B1-8C22-E15A-EF12-9475AF9AEB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569325" cy="581818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r-HR" altLang="sr-Latn-RS" b="1" dirty="0"/>
          </a:p>
          <a:p>
            <a:pPr marL="0" indent="0" algn="just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rebalans?</a:t>
            </a:r>
          </a:p>
          <a:p>
            <a:pPr marL="0" indent="0" algn="just">
              <a:buFontTx/>
              <a:buNone/>
              <a:defRPr/>
            </a:pP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kao temeljni financijski dokument sukladno Zakonu i propisima može mijenjati tijekom godine kako bi svojim izmjenama i dopunama pratio provođenje svih aktivnosti i projekata u Županiji.</a:t>
            </a:r>
          </a:p>
          <a:p>
            <a:pPr marL="0" indent="0"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se uvriježeno nazivaju Rebalansom</a:t>
            </a:r>
          </a:p>
          <a:p>
            <a:pPr algn="just"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 Rebalans donosi se na isti način kao i Proračun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1E6F2D-719E-7A91-263B-FF98ADA27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694738" cy="5086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rebalans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FontTx/>
              <a:buNone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Rebalans donosi predstavničko tijelo – Županijska skupština Krapinsko-zagorske županije.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9D3837-EF3D-1334-DD5B-54CA960A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68413"/>
            <a:ext cx="8694738" cy="525621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r-HR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Osnovni razlozi </a:t>
            </a:r>
            <a:r>
              <a:rPr lang="en-US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I. izmjena i dopuna Proračuna</a:t>
            </a:r>
          </a:p>
          <a:p>
            <a:pPr marL="0" indent="0" algn="just">
              <a:buFontTx/>
              <a:buNone/>
            </a:pPr>
            <a:endParaRPr lang="hr-HR" altLang="sr-Latn-RS" sz="1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endParaRPr lang="hr-HR" altLang="sr-Latn-RS" sz="1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hr-HR" altLang="sr-Latn-RS" sz="1800">
                <a:latin typeface="Times New Roman" panose="02020603050405020304" pitchFamily="18" charset="0"/>
                <a:cs typeface="Times New Roman" panose="02020603050405020304" pitchFamily="18" charset="0"/>
              </a:rPr>
              <a:t>Uključivanje sredstava Fonda solidarnosti (vraćanje u ispravno radno stanje)</a:t>
            </a:r>
          </a:p>
          <a:p>
            <a:pPr marL="0" indent="0">
              <a:buFontTx/>
              <a:buNone/>
            </a:pPr>
            <a:endParaRPr lang="hr-HR" altLang="sr-Latn-R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hr-HR" altLang="sr-Latn-RS" sz="1800">
                <a:latin typeface="Times New Roman" panose="02020603050405020304" pitchFamily="18" charset="0"/>
                <a:cs typeface="Times New Roman" panose="02020603050405020304" pitchFamily="18" charset="0"/>
              </a:rPr>
              <a:t>Preraspodjela proračunskih sredstava sukladno realizaciji projekata i aktivnosti</a:t>
            </a:r>
          </a:p>
          <a:p>
            <a:pPr marL="0" indent="0">
              <a:buFontTx/>
              <a:buNone/>
            </a:pPr>
            <a:endParaRPr lang="hr-HR" altLang="sr-Latn-R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hr-HR" altLang="sr-Latn-RS" sz="1800">
                <a:latin typeface="Times New Roman" panose="02020603050405020304" pitchFamily="18" charset="0"/>
                <a:cs typeface="Times New Roman" panose="02020603050405020304" pitchFamily="18" charset="0"/>
              </a:rPr>
              <a:t>Osiguranje dodatnih sredstava za podmirenje troškova u okviru obrazovanja</a:t>
            </a:r>
          </a:p>
          <a:p>
            <a:pPr marL="0" indent="0" algn="just">
              <a:buFontTx/>
              <a:buNone/>
            </a:pPr>
            <a:endParaRPr lang="hr-HR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AutoNum type="arabicPeriod"/>
            </a:pPr>
            <a:endParaRPr lang="hr-HR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AutoNum type="arabicPeriod"/>
            </a:pPr>
            <a:endParaRPr lang="hr-HR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7234308-3944-EEA3-55A8-9A42E278A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694738" cy="496728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sr-Latn-RS" sz="2400"/>
          </a:p>
          <a:p>
            <a:pPr marL="0" indent="0" algn="ctr">
              <a:buFontTx/>
              <a:buNone/>
            </a:pPr>
            <a:endParaRPr lang="hr-HR" altLang="sr-Latn-RS" sz="2400"/>
          </a:p>
          <a:p>
            <a:pPr marL="0" indent="0" algn="ctr">
              <a:buFontTx/>
              <a:buNone/>
            </a:pPr>
            <a:r>
              <a:rPr lang="hr-HR" altLang="sr-Latn-R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Krapinsko-zagorske županije </a:t>
            </a:r>
          </a:p>
          <a:p>
            <a:pPr marL="0" indent="0" algn="ctr">
              <a:buFontTx/>
              <a:buNone/>
            </a:pPr>
            <a:r>
              <a:rPr lang="hr-HR" altLang="sr-Latn-R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zajedno s proračunskim korisnicima</a:t>
            </a:r>
          </a:p>
          <a:p>
            <a:pPr marL="0" indent="0" algn="ctr">
              <a:buFontTx/>
              <a:buNone/>
            </a:pPr>
            <a:endParaRPr lang="hr-HR" altLang="sr-Latn-R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281.076.230,97 EUR</a:t>
            </a: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(+53.411.517,09 EUR ili 23%;</a:t>
            </a: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227.664.713,88 EUR)</a:t>
            </a: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pl-PL" altLang="sr-Latn-RS" sz="2400" b="1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zervirano mjesto sadržaja 2">
            <a:extLst>
              <a:ext uri="{FF2B5EF4-FFF2-40B4-BE49-F238E27FC236}">
                <a16:creationId xmlns:a16="http://schemas.microsoft.com/office/drawing/2014/main" id="{8B89B11F-F39E-4CC4-85C9-874255C198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694737" cy="50863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sr-Latn-R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Krapinsko-zagorske županije  </a:t>
            </a:r>
          </a:p>
          <a:p>
            <a:pPr marL="0" indent="0" algn="ctr">
              <a:buFontTx/>
              <a:buNone/>
            </a:pPr>
            <a:r>
              <a:rPr lang="hr-HR" altLang="sr-Latn-R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bez proračunskih korisnika  </a:t>
            </a:r>
          </a:p>
          <a:p>
            <a:pPr marL="0" indent="0" algn="ctr">
              <a:spcBef>
                <a:spcPts val="475"/>
              </a:spcBef>
              <a:buFontTx/>
              <a:buNone/>
            </a:pPr>
            <a:endParaRPr lang="hr-HR" altLang="sr-Latn-R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104.687.962,57 EUR</a:t>
            </a: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(+31.912.508,46 EUR ili 44%;</a:t>
            </a: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72.775.454,11 EUR)</a:t>
            </a: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2B0F80-7727-A150-9979-5958A0B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916113"/>
            <a:ext cx="8064500" cy="4191000"/>
          </a:xfrm>
          <a:ln w="25400">
            <a:solidFill>
              <a:srgbClr val="92D050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(+ 31,9 </a:t>
            </a:r>
            <a:r>
              <a:rPr lang="hr-H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EUR)</a:t>
            </a:r>
          </a:p>
          <a:p>
            <a:pPr marL="0" indent="0">
              <a:buFontTx/>
              <a:buNone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+29,2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- prijenos EU</a:t>
            </a:r>
          </a:p>
          <a:p>
            <a:pPr marL="0" indent="0">
              <a:buFontTx/>
              <a:buNone/>
              <a:defRPr/>
            </a:pPr>
            <a:endParaRPr lang="hr-HR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+1,7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prihodi i primici</a:t>
            </a:r>
          </a:p>
          <a:p>
            <a:pPr marL="0" indent="0">
              <a:buFontTx/>
              <a:buNone/>
              <a:defRPr/>
            </a:pPr>
            <a:endParaRPr lang="hr-HR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+0,8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Decentralizirana sredstva – prenamjena potres</a:t>
            </a:r>
          </a:p>
          <a:p>
            <a:pPr marL="0" indent="0">
              <a:buFontTx/>
              <a:buNone/>
              <a:defRPr/>
            </a:pPr>
            <a:endParaRPr lang="hr-HR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+0,2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</a:t>
            </a:r>
          </a:p>
          <a:p>
            <a:pPr marL="0" indent="0">
              <a:buFontTx/>
              <a:buNone/>
              <a:defRPr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1" name="TekstniOkvir 4">
            <a:extLst>
              <a:ext uri="{FF2B5EF4-FFF2-40B4-BE49-F238E27FC236}">
                <a16:creationId xmlns:a16="http://schemas.microsoft.com/office/drawing/2014/main" id="{8A76738B-742C-596B-B723-663902D20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252538"/>
            <a:ext cx="7070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Promjene na prihodovnoj strani županijskog Proračuna</a:t>
            </a:r>
          </a:p>
          <a:p>
            <a:endParaRPr lang="hr-HR" altLang="sr-Latn-RS"/>
          </a:p>
        </p:txBody>
      </p:sp>
      <p:sp>
        <p:nvSpPr>
          <p:cNvPr id="22532" name="TekstniOkvir 7">
            <a:extLst>
              <a:ext uri="{FF2B5EF4-FFF2-40B4-BE49-F238E27FC236}">
                <a16:creationId xmlns:a16="http://schemas.microsoft.com/office/drawing/2014/main" id="{D8176D2B-20B6-5FCD-9518-C5D4DAA3A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528763"/>
            <a:ext cx="13684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- u mln EUR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kstniOkvir 3">
            <a:extLst>
              <a:ext uri="{FF2B5EF4-FFF2-40B4-BE49-F238E27FC236}">
                <a16:creationId xmlns:a16="http://schemas.microsoft.com/office/drawing/2014/main" id="{7FD42760-45ED-3D33-C33A-A8E8DFAD2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066800"/>
            <a:ext cx="6624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Promjene na rashodovnoj strani županijskog Proračuna</a:t>
            </a:r>
            <a:endParaRPr lang="hr-HR" altLang="sr-Latn-RS"/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D7A6DFDE-88CF-7622-553D-DE9EDDDF5D41}"/>
              </a:ext>
            </a:extLst>
          </p:cNvPr>
          <p:cNvSpPr txBox="1">
            <a:spLocks/>
          </p:cNvSpPr>
          <p:nvPr/>
        </p:nvSpPr>
        <p:spPr bwMode="auto">
          <a:xfrm>
            <a:off x="5003800" y="2128838"/>
            <a:ext cx="4032250" cy="445452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lIns="91434" tIns="45717" rIns="91434" bIns="45717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+2,8 </a:t>
            </a:r>
            <a:r>
              <a:rPr lang="hr-HR" sz="12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UO za obrazovanje, kulturu, šport i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tehničku kulturu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Prijevoz učenika OŠ i SŠ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+0,5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Kupnja prostora za obavljanje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visokoškolskog obrazovanja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(prostori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Emke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Dodatna ulaganja - škole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+0,9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premošćivanje plaćanja obveza – SŠ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Zabok – RCKTU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+0,8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Dopunska sredstva za materijalno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financijske rashode – škole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-0,1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Usklada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projekata (Baltazar,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Zalogajček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Školska shema)                           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+0,9 </a:t>
            </a:r>
            <a:r>
              <a:rPr lang="hr-HR" sz="12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UO za financije i proračun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Rashodi za zaposlene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+0,85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Otplata kredita nakon doznake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sredstava od strane korisnika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+0,13 </a:t>
            </a:r>
            <a:r>
              <a:rPr lang="hr-HR" sz="12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UO za opću upravu, imovinsko-pravne i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zajedničke poslove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0,06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Javna uprava i administracija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+0,07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Oprema</a:t>
            </a:r>
            <a:endParaRPr lang="hr-H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580" name="TekstniOkvir 6">
            <a:extLst>
              <a:ext uri="{FF2B5EF4-FFF2-40B4-BE49-F238E27FC236}">
                <a16:creationId xmlns:a16="http://schemas.microsoft.com/office/drawing/2014/main" id="{6937D6B4-00C0-B13A-C425-4860055A3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1744663"/>
            <a:ext cx="1008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- u mln EUR</a:t>
            </a:r>
          </a:p>
        </p:txBody>
      </p:sp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B0AC5418-992D-0DEB-3A46-C5E4579768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7950" y="2128838"/>
            <a:ext cx="4751388" cy="4454525"/>
          </a:xfrm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+0,00 </a:t>
            </a:r>
            <a:r>
              <a:rPr lang="hr-HR" sz="1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UO za poslove župana i Županijske skupštine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+0,1 </a:t>
            </a:r>
            <a:r>
              <a:rPr lang="hr-HR" sz="1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UO za gospodarstvo, poljoprivredu, turizam,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promet i komunalnu infrastrukturu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Kupnja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zamljišta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 KZŽ, biciklistička odmorišta,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financiranje ZARA, ruralni razvitak, manifestacije i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sajmovi, lovstvo, subvencije KZA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+25,8 </a:t>
            </a:r>
            <a:r>
              <a:rPr lang="hr-HR" sz="1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UO za javnu nabavu i EU fondove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24,5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Fond solidarnosti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vraćanje u ispravno radno stanje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infrastrukture oštećene u potresu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+1,3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Fond solidarnosti – Dvorac Stubički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Golubovec</a:t>
            </a:r>
            <a:endParaRPr lang="hr-H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+1,1 </a:t>
            </a:r>
            <a:r>
              <a:rPr lang="hr-HR" sz="1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UO za prostorno uređenje, gradnju i zaštitu okoliša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Sanacija šteta od potresa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+0,2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Sanacija štete – Kraljevec na Sutli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+1,1 </a:t>
            </a:r>
            <a:r>
              <a:rPr lang="hr-HR" sz="1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UO za zdravstvo, socijalnu politiku, branitelje,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civilno društvo i mlade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Zdravstvena zaštita iznad standarda (premošćivanje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plaćanja obveza proračunskog korisnika – SBKT)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+ 0,1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Socijalna zaštita iznad standarda (pomoć obiteljima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i samcima – pogrebne usluge-branitelji, projekt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„Novi početak”)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      – Usluge prevencije i edukacije (Zavod za hitnu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medicinu KZŽ, rana intervencija)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2" name="TekstniOkvir 2">
            <a:extLst>
              <a:ext uri="{FF2B5EF4-FFF2-40B4-BE49-F238E27FC236}">
                <a16:creationId xmlns:a16="http://schemas.microsoft.com/office/drawing/2014/main" id="{1AFC7E47-6003-865D-299A-3F4F2EF6D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482725"/>
            <a:ext cx="662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RASHODI (+31,9 mln EUR</a:t>
            </a:r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altLang="sr-Latn-RS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5984</TotalTime>
  <Words>750</Words>
  <Application>Microsoft Office PowerPoint</Application>
  <PresentationFormat>Prikaz na zaslonu (4:3)</PresentationFormat>
  <Paragraphs>147</Paragraphs>
  <Slides>10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7</vt:i4>
      </vt:variant>
      <vt:variant>
        <vt:lpstr>Naslovi slajdova</vt:lpstr>
      </vt:variant>
      <vt:variant>
        <vt:i4>10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ppp_ani_glo_stand</vt:lpstr>
      <vt:lpstr>1_ppp_ani_glo_stand</vt:lpstr>
      <vt:lpstr>2_ppp_ani_glo_stand</vt:lpstr>
      <vt:lpstr>3_ppp_ani_glo_stand</vt:lpstr>
      <vt:lpstr>4_ppp_ani_glo_stand</vt:lpstr>
      <vt:lpstr>5_ppp_ani_glo_stand</vt:lpstr>
      <vt:lpstr>6_ppp_ani_glo_stand</vt:lpstr>
      <vt:lpstr>II. IZMJENA I DOPUNA PRORAČUNA KRAPINSKO-ZAGORSKE ŽUPANIJE ZA 2023. GODINU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KZZ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na tržištu rada na području Krapinsko-zagorske županije</dc:title>
  <dc:creator>ivankab</dc:creator>
  <cp:lastModifiedBy>Davorka</cp:lastModifiedBy>
  <cp:revision>360</cp:revision>
  <cp:lastPrinted>2021-12-27T07:03:46Z</cp:lastPrinted>
  <dcterms:created xsi:type="dcterms:W3CDTF">2010-11-02T08:26:15Z</dcterms:created>
  <dcterms:modified xsi:type="dcterms:W3CDTF">2023-10-11T11:19:58Z</dcterms:modified>
</cp:coreProperties>
</file>