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857" r:id="rId4"/>
    <p:sldMasterId id="2147484465" r:id="rId5"/>
    <p:sldMasterId id="2147485886" r:id="rId6"/>
    <p:sldMasterId id="2147485980" r:id="rId7"/>
  </p:sldMasterIdLst>
  <p:notesMasterIdLst>
    <p:notesMasterId r:id="rId23"/>
  </p:notesMasterIdLst>
  <p:sldIdLst>
    <p:sldId id="256" r:id="rId8"/>
    <p:sldId id="529" r:id="rId9"/>
    <p:sldId id="530" r:id="rId10"/>
    <p:sldId id="531" r:id="rId11"/>
    <p:sldId id="532" r:id="rId12"/>
    <p:sldId id="533" r:id="rId13"/>
    <p:sldId id="534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12" r:id="rId22"/>
  </p:sldIdLst>
  <p:sldSz cx="9144000" cy="6858000" type="screen4x3"/>
  <p:notesSz cx="6735763" cy="9866313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101" autoAdjust="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vanaP\Desktop\PREZENTACIJA%20SKUP&#352;TINA\POLUGODI&#352;NJI\Pomo&#263;ne%20tabel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hr-H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Polugodišnje izvršenje proračuna za 2023. godinu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 sz="1200" dirty="0">
                <a:solidFill>
                  <a:schemeClr val="tx1"/>
                </a:solidFill>
                <a:effectLst/>
              </a:rPr>
              <a:t>(županijski</a:t>
            </a:r>
            <a:r>
              <a:rPr lang="pl-PL" sz="1200" baseline="0" dirty="0">
                <a:solidFill>
                  <a:schemeClr val="tx1"/>
                </a:solidFill>
                <a:effectLst/>
              </a:rPr>
              <a:t> proračun + proračunski korisnici</a:t>
            </a:r>
            <a:r>
              <a:rPr lang="pl-PL" sz="1200" dirty="0">
                <a:solidFill>
                  <a:schemeClr val="tx1"/>
                </a:solidFill>
                <a:effectLst/>
              </a:rPr>
              <a:t>)</a:t>
            </a:r>
            <a:endParaRPr lang="hr-HR" sz="1200" dirty="0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c:rich>
      </c:tx>
      <c:layout>
        <c:manualLayout>
          <c:xMode val="edge"/>
          <c:yMode val="edge"/>
          <c:x val="0.1938603245871787"/>
          <c:y val="1.680967440399342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232172627816852"/>
          <c:y val="0.17995297404317223"/>
          <c:w val="0.83640626739839363"/>
          <c:h val="0.66054872637323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List2!$B$5</c:f>
              <c:strCache>
                <c:ptCount val="1"/>
                <c:pt idx="0">
                  <c:v>Ukupni prihodi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List2!$C$4:$D$4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List2!$C$5:$D$5</c:f>
              <c:numCache>
                <c:formatCode>#,##0</c:formatCode>
                <c:ptCount val="2"/>
                <c:pt idx="0">
                  <c:v>65395906.200000003</c:v>
                </c:pt>
                <c:pt idx="1">
                  <c:v>123154060.54000001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C1-4217-82C6-B31A8FC85C2C}"/>
            </c:ext>
          </c:extLst>
        </c:ser>
        <c:ser>
          <c:idx val="1"/>
          <c:order val="1"/>
          <c:tx>
            <c:strRef>
              <c:f>List2!$B$6</c:f>
              <c:strCache>
                <c:ptCount val="1"/>
                <c:pt idx="0">
                  <c:v>Ukupni rashodi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List2!$C$4:$D$4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List2!$C$6:$D$6</c:f>
              <c:numCache>
                <c:formatCode>#,##0</c:formatCode>
                <c:ptCount val="2"/>
                <c:pt idx="0">
                  <c:v>62808702.289999999</c:v>
                </c:pt>
                <c:pt idx="1">
                  <c:v>120933976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C1-4217-82C6-B31A8FC85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4307480"/>
        <c:axId val="514308264"/>
      </c:barChart>
      <c:catAx>
        <c:axId val="51430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514308264"/>
        <c:crosses val="autoZero"/>
        <c:auto val="1"/>
        <c:lblAlgn val="ctr"/>
        <c:lblOffset val="100"/>
        <c:noMultiLvlLbl val="0"/>
      </c:catAx>
      <c:valAx>
        <c:axId val="5143082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 ml</a:t>
                </a:r>
                <a:r>
                  <a:rPr lang="hr-HR"/>
                  <a:t>n. €</a:t>
                </a:r>
                <a:endParaRPr lang="en-US"/>
              </a:p>
            </c:rich>
          </c:tx>
          <c:overlay val="0"/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514307480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r-HR"/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8A34D175-1E72-FC17-0111-0997C82A26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B044A5A-0561-938A-7E4D-E678334D451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7EF3470-0300-47AD-8506-7B7740EFBD6E}" type="datetimeFigureOut">
              <a:rPr lang="hr-HR"/>
              <a:pPr>
                <a:defRPr/>
              </a:pPr>
              <a:t>11.10.2023.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10229F10-A524-5F92-F2AE-5C3ED846DD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60F3A837-BCFF-4AC1-A2DC-96F184CF8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F926E80-5DFB-3709-87FC-D8F9B108DF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30A2470-F2AB-523C-DA0F-9F3258D330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510B43-BD72-49E5-B59A-EF24D1ECB52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like slajda 1">
            <a:extLst>
              <a:ext uri="{FF2B5EF4-FFF2-40B4-BE49-F238E27FC236}">
                <a16:creationId xmlns:a16="http://schemas.microsoft.com/office/drawing/2014/main" id="{822D60AE-124E-A09F-3AAD-61E6567539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zervirano mjesto bilježaka 2">
            <a:extLst>
              <a:ext uri="{FF2B5EF4-FFF2-40B4-BE49-F238E27FC236}">
                <a16:creationId xmlns:a16="http://schemas.microsoft.com/office/drawing/2014/main" id="{85794B6F-BFCB-AF41-AF76-8B405C30DE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12292" name="Rezervirano mjesto broja slajda 3">
            <a:extLst>
              <a:ext uri="{FF2B5EF4-FFF2-40B4-BE49-F238E27FC236}">
                <a16:creationId xmlns:a16="http://schemas.microsoft.com/office/drawing/2014/main" id="{147E55DB-9F11-09BF-E70A-BB0D537408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5744E2-6E7B-45D2-9B30-B3223EA9622F}" type="slidenum">
              <a:rPr lang="hr-HR" altLang="sr-Latn-RS" sz="1200" smtClean="0"/>
              <a:pPr/>
              <a:t>1</a:t>
            </a:fld>
            <a:endParaRPr lang="hr-HR" altLang="sr-Latn-R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24279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7813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105282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521674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09552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214A03-3BDD-DDD8-4AD7-292F458116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9F18CFD-ED84-51EC-A08A-7E19A195FA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584466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49903CA-0B9C-86C1-A2B1-488DDD54F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AA502F-87BC-C282-523E-4F201B1A88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139694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AADF2B-72C6-C9C4-2FB9-802B666AE3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9E7C14-7C32-F6A8-01A6-9C6D2197A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966255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E2FC6-5D60-1148-556B-B3248F5F4F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3E5824-C774-48C9-A01A-42B466922A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107242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B8BB3EC-3448-FDAA-07AD-B03959752A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AB9B660-65C0-62F1-4AA9-306D31E3B2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765205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8EE7C9-EAB6-60CD-1EB9-39386DCA1B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740498D-ACEB-DF4C-7EF0-484963096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40480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043115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9161DA2-966C-6681-D328-C817205EE1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DCA5177-AA75-0D7C-165A-7E778F786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381282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30DFA8-B221-CD65-A557-061D80148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DF7F3B-379E-DA89-00A9-1CDBA745FF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519690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FCC9E0-E3E2-7952-5A42-922F36EC95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6EC239-05CA-7B5D-6015-DB97D7E6BD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842048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0CDC61-0D50-66B1-B52B-F8CBE1F6E2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5C58618-A26A-4F0A-B318-0FC65621E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9135230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3D58F1-CAE9-2631-A533-EFBA51ADFA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A25E872-5A87-3039-7006-D0FFC98A63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891180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582873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34384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7665496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5230432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43950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0761375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0161191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265744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9277993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7621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8571072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8191202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187643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3500047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56426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62796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7490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62261081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97309153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02565295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97558236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027116055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62941503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62186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172125959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63403648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8704070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0893804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4062560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95063714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47452953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98292757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512133814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12812872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452856648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023085789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925140517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1256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3789681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676983101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5968509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93136416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66670012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77271450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285349810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125609277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558315044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325819452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57792356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54003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649167118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594579939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269887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634819551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083448385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05171032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697718164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745605715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827493822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25470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3319812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31320012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64360612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1327660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756653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6145755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20861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857622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1296915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03190271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4555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0896698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77566831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76580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3296E80B-32B4-D95C-F19E-077901252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2FB3D1E3-C247-1FB0-49E5-81A68FB56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95B09BB-205C-4EDE-BF68-77D0198B0C28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77" r:id="rId1"/>
    <p:sldLayoutId id="2147487578" r:id="rId2"/>
    <p:sldLayoutId id="2147487579" r:id="rId3"/>
    <p:sldLayoutId id="2147487580" r:id="rId4"/>
    <p:sldLayoutId id="2147487581" r:id="rId5"/>
    <p:sldLayoutId id="2147487582" r:id="rId6"/>
    <p:sldLayoutId id="2147487583" r:id="rId7"/>
    <p:sldLayoutId id="2147487584" r:id="rId8"/>
    <p:sldLayoutId id="2147487585" r:id="rId9"/>
    <p:sldLayoutId id="2147487586" r:id="rId10"/>
    <p:sldLayoutId id="2147487587" r:id="rId11"/>
    <p:sldLayoutId id="2147487588" r:id="rId12"/>
    <p:sldLayoutId id="21474875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D:\nicks computer\new global series again!!!\global09\global09_title.jpg">
            <a:extLst>
              <a:ext uri="{FF2B5EF4-FFF2-40B4-BE49-F238E27FC236}">
                <a16:creationId xmlns:a16="http://schemas.microsoft.com/office/drawing/2014/main" id="{CF638534-0163-2946-474B-6A5C607A2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3F42C25E-BDD2-C8D4-C490-8296679A6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501E2-B019-092B-543C-FB3DF45A31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94463"/>
            <a:ext cx="1166813" cy="3635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A5C0A8-DEAD-B09C-B966-C0C3A14D00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481763"/>
            <a:ext cx="6467475" cy="3762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90" r:id="rId1"/>
    <p:sldLayoutId id="2147487591" r:id="rId2"/>
    <p:sldLayoutId id="2147487592" r:id="rId3"/>
    <p:sldLayoutId id="2147487593" r:id="rId4"/>
    <p:sldLayoutId id="2147487594" r:id="rId5"/>
    <p:sldLayoutId id="2147487595" r:id="rId6"/>
    <p:sldLayoutId id="2147487596" r:id="rId7"/>
    <p:sldLayoutId id="2147487597" r:id="rId8"/>
    <p:sldLayoutId id="2147487598" r:id="rId9"/>
    <p:sldLayoutId id="2147487599" r:id="rId10"/>
    <p:sldLayoutId id="2147487600" r:id="rId11"/>
    <p:sldLayoutId id="2147487666" r:id="rId12"/>
    <p:sldLayoutId id="214748766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4ABE6CE5-118B-2CFF-E3D4-6A363ACF9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F1502CA-2E63-A61C-A1C3-62700A324F9F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40" tIns="16209" rIns="82340" bIns="16209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EC300A55-BB6C-1107-2A68-D4F54BF43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01" r:id="rId1"/>
    <p:sldLayoutId id="2147487602" r:id="rId2"/>
    <p:sldLayoutId id="2147487603" r:id="rId3"/>
    <p:sldLayoutId id="2147487604" r:id="rId4"/>
    <p:sldLayoutId id="2147487605" r:id="rId5"/>
    <p:sldLayoutId id="2147487606" r:id="rId6"/>
    <p:sldLayoutId id="2147487607" r:id="rId7"/>
    <p:sldLayoutId id="2147487608" r:id="rId8"/>
    <p:sldLayoutId id="2147487609" r:id="rId9"/>
    <p:sldLayoutId id="2147487610" r:id="rId10"/>
    <p:sldLayoutId id="2147487611" r:id="rId11"/>
    <p:sldLayoutId id="2147487612" r:id="rId12"/>
    <p:sldLayoutId id="21474876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2BE234C2-C128-CCD7-C069-500072D15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30D7DE96-8C0F-0A97-63EA-1E200D3DD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2DF270-7C55-1AF1-B5E2-00B44E60E3B4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4" r:id="rId1"/>
    <p:sldLayoutId id="2147487615" r:id="rId2"/>
    <p:sldLayoutId id="2147487616" r:id="rId3"/>
    <p:sldLayoutId id="2147487617" r:id="rId4"/>
    <p:sldLayoutId id="2147487618" r:id="rId5"/>
    <p:sldLayoutId id="2147487619" r:id="rId6"/>
    <p:sldLayoutId id="2147487620" r:id="rId7"/>
    <p:sldLayoutId id="2147487621" r:id="rId8"/>
    <p:sldLayoutId id="2147487622" r:id="rId9"/>
    <p:sldLayoutId id="2147487623" r:id="rId10"/>
    <p:sldLayoutId id="2147487624" r:id="rId11"/>
    <p:sldLayoutId id="2147487625" r:id="rId12"/>
    <p:sldLayoutId id="2147487626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7D56CDD4-8F5F-5D77-D1E7-8255978FE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DB5E5C9F-39BC-B69B-410A-B281E9321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41B46C1-96F0-04FC-DE16-8DE2E05A21BD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27" r:id="rId1"/>
    <p:sldLayoutId id="2147487628" r:id="rId2"/>
    <p:sldLayoutId id="2147487629" r:id="rId3"/>
    <p:sldLayoutId id="2147487630" r:id="rId4"/>
    <p:sldLayoutId id="2147487631" r:id="rId5"/>
    <p:sldLayoutId id="2147487632" r:id="rId6"/>
    <p:sldLayoutId id="2147487633" r:id="rId7"/>
    <p:sldLayoutId id="2147487634" r:id="rId8"/>
    <p:sldLayoutId id="2147487635" r:id="rId9"/>
    <p:sldLayoutId id="2147487636" r:id="rId10"/>
    <p:sldLayoutId id="2147487637" r:id="rId11"/>
    <p:sldLayoutId id="2147487638" r:id="rId12"/>
    <p:sldLayoutId id="2147487639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6A7B1B2B-A258-FA27-F8EE-E496D99FA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5CE84D89-9993-32B5-900E-3B0F232DA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BDDC31B-AB58-8DD4-3671-9D428E4EBF5E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40" r:id="rId1"/>
    <p:sldLayoutId id="2147487641" r:id="rId2"/>
    <p:sldLayoutId id="2147487642" r:id="rId3"/>
    <p:sldLayoutId id="2147487643" r:id="rId4"/>
    <p:sldLayoutId id="2147487644" r:id="rId5"/>
    <p:sldLayoutId id="2147487645" r:id="rId6"/>
    <p:sldLayoutId id="2147487646" r:id="rId7"/>
    <p:sldLayoutId id="2147487647" r:id="rId8"/>
    <p:sldLayoutId id="2147487648" r:id="rId9"/>
    <p:sldLayoutId id="2147487649" r:id="rId10"/>
    <p:sldLayoutId id="2147487650" r:id="rId11"/>
    <p:sldLayoutId id="2147487651" r:id="rId12"/>
    <p:sldLayoutId id="2147487652" r:id="rId1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id="{DFA6176B-10D5-DFD6-84B0-EE1C33928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1F75B9D3-AEE5-9894-5333-9E2B0FC11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CC5DB68-06B6-6032-3712-1173A0638050}"/>
              </a:ext>
            </a:extLst>
          </p:cNvPr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53" r:id="rId1"/>
    <p:sldLayoutId id="2147487654" r:id="rId2"/>
    <p:sldLayoutId id="2147487655" r:id="rId3"/>
    <p:sldLayoutId id="2147487656" r:id="rId4"/>
    <p:sldLayoutId id="2147487657" r:id="rId5"/>
    <p:sldLayoutId id="2147487658" r:id="rId6"/>
    <p:sldLayoutId id="2147487659" r:id="rId7"/>
    <p:sldLayoutId id="2147487660" r:id="rId8"/>
    <p:sldLayoutId id="2147487661" r:id="rId9"/>
    <p:sldLayoutId id="2147487662" r:id="rId10"/>
    <p:sldLayoutId id="2147487663" r:id="rId11"/>
    <p:sldLayoutId id="2147487664" r:id="rId12"/>
    <p:sldLayoutId id="214748766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zz.hr/" TargetMode="External"/><Relationship Id="rId2" Type="http://schemas.openxmlformats.org/officeDocument/2006/relationships/hyperlink" Target="tel:+385" TargetMode="External"/><Relationship Id="rId1" Type="http://schemas.openxmlformats.org/officeDocument/2006/relationships/slideLayout" Target="../slideLayouts/slideLayout80.xml"/><Relationship Id="rId5" Type="http://schemas.openxmlformats.org/officeDocument/2006/relationships/hyperlink" Target="https://kzz.hr/pristup-informacijama" TargetMode="External"/><Relationship Id="rId4" Type="http://schemas.openxmlformats.org/officeDocument/2006/relationships/hyperlink" Target="https://www.youtube.com/user/zagorjeh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6" descr="D:\nicks computer\new global series again!!!\global09\global09_title.jpg">
            <a:extLst>
              <a:ext uri="{FF2B5EF4-FFF2-40B4-BE49-F238E27FC236}">
                <a16:creationId xmlns:a16="http://schemas.microsoft.com/office/drawing/2014/main" id="{24522870-69EC-FBF2-33BC-7C3DCE735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747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5EC06A1A-2562-5650-9A79-38853F027B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06375" y="3697288"/>
            <a:ext cx="8785225" cy="2233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sr-Latn-R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Polugodišnji izvještaj o izvršenju Proračuna Krapinsko-zagorske županije za 2023. godinu</a:t>
            </a:r>
            <a:br>
              <a:rPr lang="hr-HR" altLang="sr-Latn-RS" sz="4000" b="1" dirty="0">
                <a:latin typeface="Times New Roman" panose="02020603050405020304" pitchFamily="18" charset="0"/>
              </a:rPr>
            </a:br>
            <a:endParaRPr lang="hr-HR" altLang="sr-Latn-RS" sz="4000" b="1" dirty="0">
              <a:latin typeface="Times New Roman" panose="02020603050405020304" pitchFamily="18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70CF010-67A6-553A-8B61-26D0CFE581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0813" y="6096000"/>
            <a:ext cx="8640762" cy="431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hr-HR" alt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Rujan, 2023. 					</a:t>
            </a:r>
            <a:r>
              <a:rPr lang="hr-HR" altLang="sr-Latn-R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VODIČ ZA GRAĐANE</a:t>
            </a:r>
            <a:r>
              <a:rPr lang="hr-HR" altLang="sr-Latn-RS" sz="1600" b="1" dirty="0"/>
              <a:t>					</a:t>
            </a:r>
            <a:endParaRPr lang="hr-HR" altLang="sr-Latn-R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C12F07AF-4FA6-8CCB-EB18-A842DE351A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6063" y="2636838"/>
            <a:ext cx="8694737" cy="3394075"/>
          </a:xfrm>
        </p:spPr>
        <p:txBody>
          <a:bodyPr/>
          <a:lstStyle/>
          <a:p>
            <a:pPr>
              <a:buFontTx/>
              <a:buAutoNum type="arabicPeriod"/>
              <a:defRPr/>
            </a:pPr>
            <a:r>
              <a:rPr lang="hr-HR" alt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Izvještaj o zaduživanju na domaćem i stranom tržištu novca i kapitala</a:t>
            </a:r>
          </a:p>
          <a:p>
            <a:pPr marL="0" indent="0">
              <a:buFontTx/>
              <a:buNone/>
              <a:defRPr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 startAt="2"/>
              <a:defRPr/>
            </a:pPr>
            <a:r>
              <a:rPr lang="hr-HR" alt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Izvještaj o korištenju proračunske zalihe za razdoblje travanj – lipanj 2023. godine</a:t>
            </a:r>
          </a:p>
          <a:p>
            <a:pPr>
              <a:buFontTx/>
              <a:buAutoNum type="arabicPeriod" startAt="2"/>
              <a:defRPr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 startAt="2"/>
              <a:defRPr/>
            </a:pPr>
            <a:r>
              <a:rPr lang="hr-HR" alt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Izvještaj o danim jamstvima i izdacima po danim jamstvima na dan 30.06.2023. godine</a:t>
            </a:r>
          </a:p>
          <a:p>
            <a:pPr>
              <a:buFontTx/>
              <a:buAutoNum type="arabicPeriod" startAt="2"/>
              <a:defRPr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 startAt="2"/>
              <a:defRPr/>
            </a:pPr>
            <a:r>
              <a:rPr lang="hr-HR" alt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Izvještaj o izvršenim preraspodjelama proračunskih sredstava</a:t>
            </a:r>
          </a:p>
          <a:p>
            <a:pPr marL="0" indent="0">
              <a:buFontTx/>
              <a:buNone/>
              <a:defRPr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hr-HR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Naslov 1">
            <a:extLst>
              <a:ext uri="{FF2B5EF4-FFF2-40B4-BE49-F238E27FC236}">
                <a16:creationId xmlns:a16="http://schemas.microsoft.com/office/drawing/2014/main" id="{94F43AC8-A9FD-7270-FFD0-C2DE418CB9C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3850" y="1484313"/>
            <a:ext cx="7781925" cy="79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Posebni izvještaji uz Polugodišnji izvještaj o izvršenju Proračuna Županije za 2023. godinu</a:t>
            </a:r>
            <a:r>
              <a:rPr lang="hr-HR" altLang="sr-Latn-RS" sz="2000" b="1"/>
              <a:t>:</a:t>
            </a:r>
            <a:br>
              <a:rPr lang="hr-HR" altLang="sr-Latn-RS" sz="4000" b="1"/>
            </a:br>
            <a:endParaRPr lang="hr-HR" altLang="sr-Latn-R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2E7BDA46-58B9-9C1E-2219-05EA1995F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8" y="1341438"/>
            <a:ext cx="8694737" cy="496728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r-HR" alt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Izvještaj o zaduživanju na domaćem i stranom tržištu novca i kapitala</a:t>
            </a:r>
          </a:p>
          <a:p>
            <a:pPr algn="ctr">
              <a:buFontTx/>
              <a:buNone/>
              <a:defRPr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hr-H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Stanje obveza po postojećim zaduženjima na dan 30.06.2023. godine iznosi</a:t>
            </a: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6.043.678,35 EUR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- 4.183.013,58 EUR – 3 dugoročna kredita Krapinsko-zagorske županije 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- 1.293.290,33 EUR – beskamatni zajam države za sanaciju štete od potresa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- 567.374,44 EUR – jamstva i zajmovi poduzetnicima i poljoprivrednicima (LGF)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hr-H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Stanje kreditnih obveza proračunskih korisnika na dan 30.06.2023. godine iznosi </a:t>
            </a:r>
            <a:r>
              <a:rPr lang="hr-HR" alt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1.260.700,79 EUR</a:t>
            </a: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FontTx/>
              <a:buNone/>
              <a:defRPr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- 1.227.685,99 EUR– SB Stubičke Toplice (za uređenje hidroterapije, do 2023. godine i 			                 izgradnju vanjskog bazena, do 2030. godine),  </a:t>
            </a:r>
          </a:p>
          <a:p>
            <a:pPr marL="0" indent="0" algn="just">
              <a:buFontTx/>
              <a:buNone/>
              <a:defRPr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 - 33.014,80 EUR – SB Krapinske Toplice (za nabavu CT uređaja, do 2023. godine).</a:t>
            </a: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endParaRPr lang="hr-HR" altLang="sr-Latn-R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zervirano mjesto sadržaja 2">
            <a:extLst>
              <a:ext uri="{FF2B5EF4-FFF2-40B4-BE49-F238E27FC236}">
                <a16:creationId xmlns:a16="http://schemas.microsoft.com/office/drawing/2014/main" id="{3759D150-A7E7-1CE7-04CF-854EF8909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38" y="1341438"/>
            <a:ext cx="8694737" cy="532288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r-HR" alt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Izvještaj o korištenje proračunske zalihe za razdoblje travanj – lipanj 2023. godine</a:t>
            </a:r>
          </a:p>
          <a:p>
            <a:pPr algn="ctr">
              <a:buFontTx/>
              <a:buNone/>
              <a:defRPr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promatranom razdoblju Krapinsko-zagorska županija nije koristila sredstva proračunske zalihe.</a:t>
            </a:r>
          </a:p>
          <a:p>
            <a:pPr marL="0" indent="0" algn="just">
              <a:buFontTx/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endParaRPr lang="hr-HR" altLang="sr-Latn-R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FB4638E-54A6-708E-B909-E7A4C6798F8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640763" cy="452596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r-HR" alt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Izvještaj o danim jamstvima i izdacima po danim jamstvima na 30.06.2023. godine</a:t>
            </a:r>
          </a:p>
          <a:p>
            <a:pPr algn="ctr">
              <a:buFontTx/>
              <a:buNone/>
              <a:defRPr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razdoblju od 01.01. do 30.06.2023. godine nisu dana (nova) jamstva.</a:t>
            </a:r>
          </a:p>
          <a:p>
            <a:pPr marL="0" indent="0" algn="just">
              <a:buFontTx/>
              <a:buNone/>
              <a:defRPr/>
            </a:pPr>
            <a:endParaRPr lang="hr-HR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Stanje aktivnih jamstava na dan 30.06.2023. g. iznosi </a:t>
            </a:r>
            <a:r>
              <a:rPr lang="hr-H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33.180,71 EUR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SB Stubičke Toplice (za uređenje hidroterapije, do 2023. g.).</a:t>
            </a:r>
          </a:p>
          <a:p>
            <a:pPr marL="0" indent="0"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sada nije bilo poziva na plaćanje po danim jamstvima.</a:t>
            </a:r>
          </a:p>
          <a:p>
            <a:pPr marL="0" indent="0">
              <a:buFontTx/>
              <a:buNone/>
              <a:defRPr/>
            </a:pP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endParaRPr lang="hr-HR" altLang="sr-Latn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  <a:defRPr/>
            </a:pPr>
            <a:endParaRPr lang="hr-HR" altLang="sr-Latn-RS" sz="1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858BB65F-E059-E0FA-42DF-B0FE56D74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7991475" cy="35290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hr-HR" altLang="sr-Latn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Izvještaj o izvršenim preraspodjelama proračunskih sredstava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razdoblju od 01.01. – 30.06.2023. godine izvršene su 3 preraspodjele proračunskih sredstava prema specifikaciji danoj u pisanim materijalima. </a:t>
            </a:r>
          </a:p>
          <a:p>
            <a:pPr marL="0" indent="0" algn="just">
              <a:buFontTx/>
              <a:buNone/>
              <a:defRPr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endParaRPr lang="hr-HR" altLang="sr-Latn-RS" sz="1600" dirty="0">
              <a:latin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altLang="sr-Latn-R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B02334-8B18-C03E-A0F3-89E1530D8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538" y="1268413"/>
            <a:ext cx="8799512" cy="53959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000" b="1" dirty="0"/>
              <a:t>ADRESA: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Krapinsko-zagorska županija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Magistratska 1</a:t>
            </a:r>
          </a:p>
          <a:p>
            <a:pPr marL="0" indent="0">
              <a:buFontTx/>
              <a:buNone/>
              <a:defRPr/>
            </a:pPr>
            <a:r>
              <a:rPr lang="hr-HR" sz="2000" dirty="0">
                <a:solidFill>
                  <a:schemeClr val="tx2"/>
                </a:solidFill>
              </a:rPr>
              <a:t>49 000 Krapina</a:t>
            </a:r>
          </a:p>
          <a:p>
            <a:pPr marL="0" indent="0">
              <a:buFontTx/>
              <a:buNone/>
              <a:defRPr/>
            </a:pPr>
            <a:endParaRPr lang="hr-HR" sz="5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r-HR" sz="2000" b="1" dirty="0"/>
              <a:t>KONTAKT: </a:t>
            </a:r>
            <a:endParaRPr lang="hr-HR" sz="2000" dirty="0">
              <a:solidFill>
                <a:schemeClr val="tx2"/>
              </a:solidFill>
              <a:hlinkClick r:id="rId2"/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TEL: +385 49 329 111</a:t>
            </a: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FAX: +385 49 329 255</a:t>
            </a:r>
          </a:p>
          <a:p>
            <a:pPr marL="0" indent="0">
              <a:buFontTx/>
              <a:buNone/>
              <a:defRPr/>
            </a:pPr>
            <a:endParaRPr lang="hr-HR" sz="5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500" b="1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r-HR" sz="2000" b="1" dirty="0">
                <a:solidFill>
                  <a:schemeClr val="tx2"/>
                </a:solidFill>
              </a:rPr>
              <a:t>PRATITE NAS:</a:t>
            </a: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na službenim internetskim stranicama: </a:t>
            </a:r>
            <a:r>
              <a:rPr lang="hr-HR" sz="2000" u="sng" dirty="0">
                <a:solidFill>
                  <a:schemeClr val="tx2"/>
                </a:solidFill>
                <a:hlinkClick r:id="rId3"/>
              </a:rPr>
              <a:t>https://www.kzz.hr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na službenom YouTube kanalu: </a:t>
            </a:r>
            <a:r>
              <a:rPr lang="hr-HR" sz="2000" u="sng" dirty="0">
                <a:solidFill>
                  <a:schemeClr val="tx2"/>
                </a:solidFill>
                <a:hlinkClick r:id="rId4"/>
              </a:rPr>
              <a:t>https://www.youtube.com/user/zagorjehr</a:t>
            </a:r>
            <a:endParaRPr lang="hr-HR" sz="2000" u="sng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hr-HR" sz="2000" dirty="0">
                <a:solidFill>
                  <a:schemeClr val="tx2"/>
                </a:solidFill>
              </a:rPr>
              <a:t>Pravo na pristup informacijama: </a:t>
            </a:r>
            <a:r>
              <a:rPr lang="hr-HR" sz="2000" u="sng" dirty="0">
                <a:solidFill>
                  <a:schemeClr val="tx2"/>
                </a:solidFill>
                <a:hlinkClick r:id="rId5"/>
              </a:rPr>
              <a:t>https://kzz.hr/pristup-informacijama</a:t>
            </a: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2000" dirty="0">
              <a:solidFill>
                <a:schemeClr val="tx2"/>
              </a:solidFill>
            </a:endParaRPr>
          </a:p>
          <a:p>
            <a:pPr marL="0" indent="0">
              <a:buFontTx/>
              <a:buNone/>
              <a:defRPr/>
            </a:pPr>
            <a:endParaRPr lang="hr-HR" sz="2000" dirty="0"/>
          </a:p>
          <a:p>
            <a:pPr marL="0" indent="0">
              <a:buFontTx/>
              <a:buNone/>
              <a:defRPr/>
            </a:pPr>
            <a:r>
              <a:rPr lang="hr-HR" sz="2000" dirty="0"/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E52848BE-3C6A-C8B2-E937-0BF15CC75C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071688"/>
            <a:ext cx="8694738" cy="3394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Unutar </a:t>
            </a:r>
            <a:r>
              <a:rPr lang="hr-HR" altLang="sr-Latn-RS" sz="1600">
                <a:latin typeface="Times New Roman" panose="02020603050405020304" pitchFamily="18" charset="0"/>
                <a:cs typeface="Times New Roman" panose="02020603050405020304" pitchFamily="18" charset="0"/>
              </a:rPr>
              <a:t>jednog polugodišta </a:t>
            </a: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fiskalne godine (do 30.06.) obavlja se velik broj proračunskih isplata i uplata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tekućoj godini na dan 30.06. sastavlja se izvještaj o izvršenju proračuna za prvo polugodište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 korisnici do 01. rujna podnose obračun svojih financijskih planova za prvo polugodište, koji se pregledavaju, usklađuju i konsolidiraju te do 15. rujna šalju Županu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Najkasnije do 30. rujna Župan podnosi Županijskoj skupštini Polugodišnji izvještaj o izvršenju proračuna, a proračunski proces i formalno završava nakon što ga Županijska Skupština usvoji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 startAt="2"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 startAt="2"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hr-HR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Naslov 1">
            <a:extLst>
              <a:ext uri="{FF2B5EF4-FFF2-40B4-BE49-F238E27FC236}">
                <a16:creationId xmlns:a16="http://schemas.microsoft.com/office/drawing/2014/main" id="{878EEBDA-3800-A98E-DB28-C7E7A7989AE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9075" y="1268413"/>
            <a:ext cx="7781925" cy="79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Polugodišnji izvještaj o izvršenju proračuna</a:t>
            </a:r>
            <a:br>
              <a:rPr lang="hr-HR" altLang="sr-Latn-RS" sz="4000" b="1" dirty="0"/>
            </a:br>
            <a:endParaRPr lang="hr-HR" altLang="sr-Latn-R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66D9E0AE-43FA-E491-30DF-3B4A5D8AB6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071688"/>
            <a:ext cx="8694738" cy="3394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Opći dio – sadrži sažetak Računa prihoda i rashoda i Računa financiranja te Račun prihoda i rashoda i Račun financiranja</a:t>
            </a:r>
          </a:p>
          <a:p>
            <a:pPr marL="0" indent="0">
              <a:buFontTx/>
              <a:buNone/>
              <a:defRPr/>
            </a:pPr>
            <a:endParaRPr lang="hr-HR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Posebni dio – sadrži izvršenje rashoda i izdataka iskazanih po organizacijskoj klasifikaciji, izvorima financiranja i ekonomskoj klasifikaciji, raspoređenih u programe koji se sastoje od aktivnosti i projekata</a:t>
            </a:r>
          </a:p>
          <a:p>
            <a:pPr marL="0" indent="0">
              <a:buFontTx/>
              <a:buNone/>
              <a:defRPr/>
            </a:pPr>
            <a:endParaRPr lang="hr-HR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Obrazloženje – sadrži obrazloženje ostvarenja prihoda i rashoda, primitaka i izdataka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hr-HR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r-HR" altLang="sr-Latn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Posebne izvještaje</a:t>
            </a:r>
          </a:p>
          <a:p>
            <a:pPr>
              <a:buFontTx/>
              <a:buAutoNum type="arabicPeriod" startAt="2"/>
              <a:defRPr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 startAt="2"/>
              <a:defRPr/>
            </a:pPr>
            <a:endParaRPr lang="hr-HR" altLang="sr-Latn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hr-HR" altLang="sr-Latn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Naslov 1">
            <a:extLst>
              <a:ext uri="{FF2B5EF4-FFF2-40B4-BE49-F238E27FC236}">
                <a16:creationId xmlns:a16="http://schemas.microsoft.com/office/drawing/2014/main" id="{72295EB5-49A9-E749-DECE-FAECA8BCBD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9075" y="1268413"/>
            <a:ext cx="7781925" cy="79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Polugodišnji izvještaj o izvršenju proračuna sadrži:</a:t>
            </a:r>
            <a:br>
              <a:rPr lang="hr-HR" altLang="sr-Latn-RS" sz="4000" b="1" dirty="0"/>
            </a:br>
            <a:endParaRPr lang="hr-HR" altLang="sr-Latn-R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9368B945-EAF9-C082-6C52-6891A70B17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68313" y="1341438"/>
            <a:ext cx="7921625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sr-Latn-RS" sz="1800" b="1"/>
              <a:t>Sažetak prihoda i primitaka te rashoda i izdataka za razdoblje od 01.01.2023. – 30.06.2023. godine</a:t>
            </a:r>
            <a:br>
              <a:rPr lang="hr-HR" altLang="sr-Latn-RS" sz="2000" b="1"/>
            </a:br>
            <a:endParaRPr lang="hr-HR" altLang="sr-Latn-RS" sz="200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2EF675C8-528B-D8AF-9187-FB9F2F517E97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2420938"/>
          <a:ext cx="6956425" cy="2316164"/>
        </p:xfrm>
        <a:graphic>
          <a:graphicData uri="http://schemas.openxmlformats.org/drawingml/2006/table">
            <a:tbl>
              <a:tblPr/>
              <a:tblGrid>
                <a:gridCol w="3100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9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Opis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Konsolidirani proračun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Županijski proračun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1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Prihodi i primici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123.154.060,54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57.714.260,38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1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Rashodi i izdaci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120.933.976,00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52.859.694,96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91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Višak/manjak tekućeg razdoblja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2.220.084,54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4.854.565,42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2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Preneseni višak/manjak iz prethodnih godina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10.869.294,93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8.763.109,21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2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Ukupno raspoloživi višak za naredno razdoblje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13.617.674,63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Naslov 1">
            <a:extLst>
              <a:ext uri="{FF2B5EF4-FFF2-40B4-BE49-F238E27FC236}">
                <a16:creationId xmlns:a16="http://schemas.microsoft.com/office/drawing/2014/main" id="{1436EC18-65E8-5366-47DD-951D39F1B12B}"/>
              </a:ext>
            </a:extLst>
          </p:cNvPr>
          <p:cNvSpPr txBox="1">
            <a:spLocks/>
          </p:cNvSpPr>
          <p:nvPr/>
        </p:nvSpPr>
        <p:spPr bwMode="auto">
          <a:xfrm>
            <a:off x="6804025" y="2001838"/>
            <a:ext cx="865188" cy="21590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hr-HR" altLang="sr-Latn-RS" sz="1000" b="1" kern="0" dirty="0"/>
              <a:t>- iznosi u €</a:t>
            </a:r>
            <a:br>
              <a:rPr lang="hr-HR" altLang="sr-Latn-RS" sz="2000" b="1" kern="0" dirty="0"/>
            </a:br>
            <a:endParaRPr lang="hr-HR" altLang="sr-Latn-RS" sz="2000" kern="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67190204-8684-967B-2745-FC66F09B888A}"/>
              </a:ext>
            </a:extLst>
          </p:cNvPr>
          <p:cNvGraphicFramePr>
            <a:graphicFrameLocks/>
          </p:cNvGraphicFramePr>
          <p:nvPr/>
        </p:nvGraphicFramePr>
        <p:xfrm>
          <a:off x="1187624" y="1124744"/>
          <a:ext cx="62646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9" name="Naslov 3">
            <a:extLst>
              <a:ext uri="{FF2B5EF4-FFF2-40B4-BE49-F238E27FC236}">
                <a16:creationId xmlns:a16="http://schemas.microsoft.com/office/drawing/2014/main" id="{EB3E2E46-E6FE-A888-375A-BCE20D332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5589588"/>
            <a:ext cx="4535487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altLang="sr-Latn-R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Izvršenje prihoda 1-6 2023./2022. = 188%</a:t>
            </a:r>
            <a:br>
              <a:rPr lang="hr-HR" altLang="sr-Latn-RS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Izvršenje rashoda 1-6 2023./2022. = 193%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Rezervirano mjesto sadržaja 5">
            <a:extLst>
              <a:ext uri="{FF2B5EF4-FFF2-40B4-BE49-F238E27FC236}">
                <a16:creationId xmlns:a16="http://schemas.microsoft.com/office/drawing/2014/main" id="{D418DAE5-0390-3AAF-762E-2D1828C175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119188"/>
            <a:ext cx="5688012" cy="4619625"/>
          </a:xfrm>
        </p:spPr>
      </p:pic>
      <p:sp>
        <p:nvSpPr>
          <p:cNvPr id="7" name="Naslov 3">
            <a:extLst>
              <a:ext uri="{FF2B5EF4-FFF2-40B4-BE49-F238E27FC236}">
                <a16:creationId xmlns:a16="http://schemas.microsoft.com/office/drawing/2014/main" id="{599E6540-C9C2-92D5-2854-BAF751E0DEB0}"/>
              </a:ext>
            </a:extLst>
          </p:cNvPr>
          <p:cNvSpPr txBox="1">
            <a:spLocks/>
          </p:cNvSpPr>
          <p:nvPr/>
        </p:nvSpPr>
        <p:spPr>
          <a:xfrm>
            <a:off x="1331913" y="5589588"/>
            <a:ext cx="4535487" cy="6477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hr-HR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Izvršenje prihoda 1-6 2023./2022. = 496%</a:t>
            </a:r>
            <a:br>
              <a:rPr lang="hr-HR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Izvršenje rashoda 1-6 2023./2022. = 473%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ravokutnik 1">
            <a:extLst>
              <a:ext uri="{FF2B5EF4-FFF2-40B4-BE49-F238E27FC236}">
                <a16:creationId xmlns:a16="http://schemas.microsoft.com/office/drawing/2014/main" id="{1B26F804-D9E4-4994-D07E-1A6360565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8288" y="1347788"/>
            <a:ext cx="27098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prihoda Županije 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7F96725-C9E4-5664-8DA0-0A9285668197}"/>
              </a:ext>
            </a:extLst>
          </p:cNvPr>
          <p:cNvSpPr txBox="1">
            <a:spLocks/>
          </p:cNvSpPr>
          <p:nvPr/>
        </p:nvSpPr>
        <p:spPr bwMode="auto">
          <a:xfrm>
            <a:off x="6016625" y="1687513"/>
            <a:ext cx="865188" cy="21590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hr-HR" altLang="sr-Latn-RS" sz="1000" kern="0" dirty="0"/>
              <a:t>- iznosi u €</a:t>
            </a:r>
            <a:br>
              <a:rPr lang="hr-HR" altLang="sr-Latn-RS" sz="2000" b="1" kern="0" dirty="0"/>
            </a:br>
            <a:endParaRPr lang="hr-HR" altLang="sr-Latn-RS" sz="2000" kern="0" dirty="0"/>
          </a:p>
        </p:txBody>
      </p:sp>
      <p:pic>
        <p:nvPicPr>
          <p:cNvPr id="16388" name="Slika 2">
            <a:extLst>
              <a:ext uri="{FF2B5EF4-FFF2-40B4-BE49-F238E27FC236}">
                <a16:creationId xmlns:a16="http://schemas.microsoft.com/office/drawing/2014/main" id="{CAE6A8CA-0099-0AD7-3441-A4105EE88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060575"/>
            <a:ext cx="638333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zervirano mjesto sadržaja 2">
            <a:extLst>
              <a:ext uri="{FF2B5EF4-FFF2-40B4-BE49-F238E27FC236}">
                <a16:creationId xmlns:a16="http://schemas.microsoft.com/office/drawing/2014/main" id="{2B4E410E-104E-DFDD-DFB0-7A8A809211B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36538" y="1577975"/>
            <a:ext cx="5127625" cy="4587875"/>
          </a:xfrm>
        </p:spPr>
        <p:txBody>
          <a:bodyPr/>
          <a:lstStyle/>
          <a:p>
            <a:pPr marL="0" indent="0">
              <a:buFontTx/>
              <a:buNone/>
            </a:pPr>
            <a:endParaRPr lang="hr-HR" altLang="sr-Latn-R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Pravokutnik 1">
            <a:extLst>
              <a:ext uri="{FF2B5EF4-FFF2-40B4-BE49-F238E27FC236}">
                <a16:creationId xmlns:a16="http://schemas.microsoft.com/office/drawing/2014/main" id="{192B1215-D1B4-B613-BFA9-451F4AD2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171575"/>
            <a:ext cx="4541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rashoda Županije prema mjestu troška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1082D0A-005D-8491-2E59-CFE5E3FE6953}"/>
              </a:ext>
            </a:extLst>
          </p:cNvPr>
          <p:cNvSpPr txBox="1">
            <a:spLocks/>
          </p:cNvSpPr>
          <p:nvPr/>
        </p:nvSpPr>
        <p:spPr bwMode="auto">
          <a:xfrm>
            <a:off x="6088063" y="1693863"/>
            <a:ext cx="866775" cy="21590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hr-HR" altLang="sr-Latn-RS" sz="1000" kern="0" dirty="0"/>
              <a:t>- iznosi u €</a:t>
            </a:r>
            <a:br>
              <a:rPr lang="hr-HR" altLang="sr-Latn-RS" sz="2000" b="1" kern="0" dirty="0"/>
            </a:br>
            <a:endParaRPr lang="hr-HR" altLang="sr-Latn-RS" sz="2000" kern="0" dirty="0"/>
          </a:p>
        </p:txBody>
      </p:sp>
      <p:pic>
        <p:nvPicPr>
          <p:cNvPr id="17413" name="Slika 10">
            <a:extLst>
              <a:ext uri="{FF2B5EF4-FFF2-40B4-BE49-F238E27FC236}">
                <a16:creationId xmlns:a16="http://schemas.microsoft.com/office/drawing/2014/main" id="{767F7B41-BFF5-4A7B-9BA8-4D0A641E7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078038"/>
            <a:ext cx="54483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kstniOkvir 2">
            <a:extLst>
              <a:ext uri="{FF2B5EF4-FFF2-40B4-BE49-F238E27FC236}">
                <a16:creationId xmlns:a16="http://schemas.microsoft.com/office/drawing/2014/main" id="{D1556947-E54D-D595-7AFE-646BA83AB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4464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Rashodi Županije prema vrsti troška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9825485-375B-5F36-61C1-7CC647CFC363}"/>
              </a:ext>
            </a:extLst>
          </p:cNvPr>
          <p:cNvSpPr txBox="1">
            <a:spLocks/>
          </p:cNvSpPr>
          <p:nvPr/>
        </p:nvSpPr>
        <p:spPr bwMode="auto">
          <a:xfrm>
            <a:off x="3697288" y="2209800"/>
            <a:ext cx="865187" cy="21590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hr-HR" altLang="sr-Latn-RS" sz="1000" b="1" kern="0" dirty="0"/>
              <a:t>- iznosi u €</a:t>
            </a:r>
            <a:br>
              <a:rPr lang="hr-HR" altLang="sr-Latn-RS" sz="2000" b="1" kern="0" dirty="0"/>
            </a:br>
            <a:endParaRPr lang="hr-HR" altLang="sr-Latn-RS" sz="2000" kern="0" dirty="0"/>
          </a:p>
        </p:txBody>
      </p:sp>
      <p:pic>
        <p:nvPicPr>
          <p:cNvPr id="18436" name="Slika 2">
            <a:extLst>
              <a:ext uri="{FF2B5EF4-FFF2-40B4-BE49-F238E27FC236}">
                <a16:creationId xmlns:a16="http://schemas.microsoft.com/office/drawing/2014/main" id="{8688E5C6-CECC-E756-54B5-A27D5A525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2565400"/>
            <a:ext cx="40957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Slika 3">
            <a:extLst>
              <a:ext uri="{FF2B5EF4-FFF2-40B4-BE49-F238E27FC236}">
                <a16:creationId xmlns:a16="http://schemas.microsoft.com/office/drawing/2014/main" id="{29A89913-18BC-FC23-A93D-B6203E72B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495550"/>
            <a:ext cx="3222625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7268</TotalTime>
  <Words>738</Words>
  <Application>Microsoft Office PowerPoint</Application>
  <PresentationFormat>Prikaz na zaslonu (4:3)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7</vt:i4>
      </vt:variant>
      <vt:variant>
        <vt:lpstr>Naslovi slajdova</vt:lpstr>
      </vt:variant>
      <vt:variant>
        <vt:i4>15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ppp_ani_glo_stand</vt:lpstr>
      <vt:lpstr>1_ppp_ani_glo_stand</vt:lpstr>
      <vt:lpstr>2_ppp_ani_glo_stand</vt:lpstr>
      <vt:lpstr>3_ppp_ani_glo_stand</vt:lpstr>
      <vt:lpstr>4_ppp_ani_glo_stand</vt:lpstr>
      <vt:lpstr>5_ppp_ani_glo_stand</vt:lpstr>
      <vt:lpstr>6_ppp_ani_glo_stand</vt:lpstr>
      <vt:lpstr>Polugodišnji izvještaj o izvršenju Proračuna Krapinsko-zagorske županije za 2023. godinu </vt:lpstr>
      <vt:lpstr>Polugodišnji izvještaj o izvršenju proračuna </vt:lpstr>
      <vt:lpstr>Polugodišnji izvještaj o izvršenju proračuna sadrži: </vt:lpstr>
      <vt:lpstr>Sažetak prihoda i primitaka te rashoda i izdataka za razdoblje od 01.01.2023. – 30.06.2023. godine </vt:lpstr>
      <vt:lpstr>Izvršenje prihoda 1-6 2023./2022. = 188% Izvršenje rashoda 1-6 2023./2022. = 193%</vt:lpstr>
      <vt:lpstr>PowerPoint prezentacija</vt:lpstr>
      <vt:lpstr>PowerPoint prezentacija</vt:lpstr>
      <vt:lpstr>PowerPoint prezentacija</vt:lpstr>
      <vt:lpstr>PowerPoint prezentacija</vt:lpstr>
      <vt:lpstr>Posebni izvještaji uz Polugodišnji izvještaj o izvršenju Proračuna Županije za 2023. godinu: 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KZZ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Kretanje na tržištu rada na području Krapinsko-zagorske županije</dc:title>
  <dc:creator>ivankab</dc:creator>
  <cp:lastModifiedBy>Ivana Petek</cp:lastModifiedBy>
  <cp:revision>408</cp:revision>
  <cp:lastPrinted>2023-06-27T11:15:14Z</cp:lastPrinted>
  <dcterms:created xsi:type="dcterms:W3CDTF">2010-11-02T08:26:15Z</dcterms:created>
  <dcterms:modified xsi:type="dcterms:W3CDTF">2023-10-11T12:31:17Z</dcterms:modified>
</cp:coreProperties>
</file>