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72" r:id="rId5"/>
  </p:sldMasterIdLst>
  <p:notesMasterIdLst>
    <p:notesMasterId r:id="rId19"/>
  </p:notesMasterIdLst>
  <p:handoutMasterIdLst>
    <p:handoutMasterId r:id="rId20"/>
  </p:handoutMasterIdLst>
  <p:sldIdLst>
    <p:sldId id="256" r:id="rId6"/>
    <p:sldId id="288" r:id="rId7"/>
    <p:sldId id="316" r:id="rId8"/>
    <p:sldId id="326" r:id="rId9"/>
    <p:sldId id="318" r:id="rId10"/>
    <p:sldId id="319" r:id="rId11"/>
    <p:sldId id="320" r:id="rId12"/>
    <p:sldId id="321" r:id="rId13"/>
    <p:sldId id="322" r:id="rId14"/>
    <p:sldId id="323" r:id="rId15"/>
    <p:sldId id="324" r:id="rId16"/>
    <p:sldId id="325" r:id="rId17"/>
    <p:sldId id="312" r:id="rId18"/>
  </p:sldIdLst>
  <p:sldSz cx="10150475" cy="7616825"/>
  <p:notesSz cx="6735763" cy="98663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99">
          <p15:clr>
            <a:srgbClr val="A4A3A4"/>
          </p15:clr>
        </p15:guide>
        <p15:guide id="2" pos="319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a Gregurović Šanjug" initials="MGŠ" lastIdx="2" clrIdx="0">
    <p:extLst>
      <p:ext uri="{19B8F6BF-5375-455C-9EA6-DF929625EA0E}">
        <p15:presenceInfo xmlns:p15="http://schemas.microsoft.com/office/powerpoint/2012/main" userId="S-1-5-21-376623481-1724159862-3268761338-1401" providerId="AD"/>
      </p:ext>
    </p:extLst>
  </p:cmAuthor>
  <p:cmAuthor id="2" name="Martina Gregurović Šanjug" initials="MGŠ [2]" lastIdx="15" clrIdx="1">
    <p:extLst>
      <p:ext uri="{19B8F6BF-5375-455C-9EA6-DF929625EA0E}">
        <p15:presenceInfo xmlns:p15="http://schemas.microsoft.com/office/powerpoint/2012/main" userId="Martina Gregurović Šanju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582F"/>
    <a:srgbClr val="006600"/>
    <a:srgbClr val="66FF99"/>
    <a:srgbClr val="FF66CC"/>
    <a:srgbClr val="FF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64" autoAdjust="0"/>
    <p:restoredTop sz="90950" autoAdjust="0"/>
  </p:normalViewPr>
  <p:slideViewPr>
    <p:cSldViewPr snapToGrid="0">
      <p:cViewPr varScale="1">
        <p:scale>
          <a:sx n="90" d="100"/>
          <a:sy n="90" d="100"/>
        </p:scale>
        <p:origin x="1476" y="84"/>
      </p:cViewPr>
      <p:guideLst>
        <p:guide orient="horz" pos="2399"/>
        <p:guide pos="3197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53ECAD-E51F-47AD-A932-92A785EE8E13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20385149-2555-469E-A096-0C68F95AFFF6}">
      <dgm:prSet phldrT="[Tekst]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pl-PL" altLang="x-none" dirty="0">
              <a:solidFill>
                <a:schemeClr val="tx1"/>
              </a:solidFill>
              <a:latin typeface="Comic Sans MS" panose="030F0702030302020204" pitchFamily="66" charset="0"/>
            </a:rPr>
            <a:t>Proračun Županije </a:t>
          </a:r>
          <a:endParaRPr lang="hr-HR" dirty="0">
            <a:solidFill>
              <a:schemeClr val="tx1"/>
            </a:solidFill>
          </a:endParaRPr>
        </a:p>
      </dgm:t>
    </dgm:pt>
    <dgm:pt modelId="{2CCB7C79-EB0B-4CB0-B4F1-6262DDE38D09}" type="parTrans" cxnId="{D96F18DF-7B2B-48D3-8F0C-3FF274486E37}">
      <dgm:prSet/>
      <dgm:spPr/>
      <dgm:t>
        <a:bodyPr/>
        <a:lstStyle/>
        <a:p>
          <a:endParaRPr lang="hr-HR"/>
        </a:p>
      </dgm:t>
    </dgm:pt>
    <dgm:pt modelId="{A6262B40-97E9-438F-A409-C525D46BC6DA}" type="sibTrans" cxnId="{D96F18DF-7B2B-48D3-8F0C-3FF274486E37}">
      <dgm:prSet/>
      <dgm:spPr/>
      <dgm:t>
        <a:bodyPr/>
        <a:lstStyle/>
        <a:p>
          <a:endParaRPr lang="hr-HR"/>
        </a:p>
      </dgm:t>
    </dgm:pt>
    <dgm:pt modelId="{62A65425-D179-498F-8458-18D480960F8D}">
      <dgm:prSet phldrT="[Tekst]" custT="1"/>
      <dgm:spPr>
        <a:solidFill>
          <a:srgbClr val="00B0F0"/>
        </a:solidFill>
      </dgm:spPr>
      <dgm:t>
        <a:bodyPr/>
        <a:lstStyle/>
        <a:p>
          <a:r>
            <a:rPr lang="hr-HR" sz="1800" b="1" dirty="0">
              <a:solidFill>
                <a:schemeClr val="tx1"/>
              </a:solidFill>
            </a:rPr>
            <a:t>61.761.495,20 eura </a:t>
          </a:r>
        </a:p>
      </dgm:t>
    </dgm:pt>
    <dgm:pt modelId="{42541011-D121-45AC-B864-0BE44D278793}" type="parTrans" cxnId="{70645047-9BEA-413C-BDD1-F7D8867CA18A}">
      <dgm:prSet/>
      <dgm:spPr/>
      <dgm:t>
        <a:bodyPr/>
        <a:lstStyle/>
        <a:p>
          <a:endParaRPr lang="hr-HR"/>
        </a:p>
      </dgm:t>
    </dgm:pt>
    <dgm:pt modelId="{A76891E0-6DC0-4E43-825C-B81A36F1B8E8}" type="sibTrans" cxnId="{70645047-9BEA-413C-BDD1-F7D8867CA18A}">
      <dgm:prSet/>
      <dgm:spPr/>
      <dgm:t>
        <a:bodyPr/>
        <a:lstStyle/>
        <a:p>
          <a:endParaRPr lang="hr-HR"/>
        </a:p>
      </dgm:t>
    </dgm:pt>
    <dgm:pt modelId="{7BCB54F0-B1A7-4E61-A11B-06AB9C3CE2C1}">
      <dgm:prSet phldrT="[Tekst]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pl-PL" altLang="x-none" dirty="0">
              <a:solidFill>
                <a:schemeClr val="tx1"/>
              </a:solidFill>
              <a:latin typeface="Comic Sans MS" panose="030F0702030302020204" pitchFamily="66" charset="0"/>
            </a:rPr>
            <a:t>Dječji proračun </a:t>
          </a:r>
          <a:endParaRPr lang="hr-HR" dirty="0">
            <a:solidFill>
              <a:schemeClr val="tx1"/>
            </a:solidFill>
          </a:endParaRPr>
        </a:p>
      </dgm:t>
    </dgm:pt>
    <dgm:pt modelId="{2D4954AD-3495-45B4-B298-EE8C53482E7F}" type="parTrans" cxnId="{24D73A47-1A08-4D10-A1EC-C4543464E74B}">
      <dgm:prSet/>
      <dgm:spPr/>
      <dgm:t>
        <a:bodyPr/>
        <a:lstStyle/>
        <a:p>
          <a:endParaRPr lang="hr-HR"/>
        </a:p>
      </dgm:t>
    </dgm:pt>
    <dgm:pt modelId="{9A102DAA-29AC-4C29-9695-B3CACF7694FC}" type="sibTrans" cxnId="{24D73A47-1A08-4D10-A1EC-C4543464E74B}">
      <dgm:prSet/>
      <dgm:spPr/>
      <dgm:t>
        <a:bodyPr/>
        <a:lstStyle/>
        <a:p>
          <a:endParaRPr lang="hr-HR"/>
        </a:p>
      </dgm:t>
    </dgm:pt>
    <dgm:pt modelId="{7E5D0D74-C9DD-4FC0-B3B0-432C308E50B5}">
      <dgm:prSet phldrT="[Tekst]" custT="1"/>
      <dgm:spPr>
        <a:solidFill>
          <a:srgbClr val="00B0F0"/>
        </a:solidFill>
      </dgm:spPr>
      <dgm:t>
        <a:bodyPr/>
        <a:lstStyle/>
        <a:p>
          <a:r>
            <a:rPr lang="hr-HR" sz="1800" b="1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23.239.258,21 eura</a:t>
          </a:r>
          <a:endParaRPr lang="hr-HR" sz="1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1365BC-C647-494B-B89E-F6411F007A80}" type="parTrans" cxnId="{00562783-FBCF-4829-8927-3A92C88B069F}">
      <dgm:prSet/>
      <dgm:spPr/>
      <dgm:t>
        <a:bodyPr/>
        <a:lstStyle/>
        <a:p>
          <a:endParaRPr lang="hr-HR"/>
        </a:p>
      </dgm:t>
    </dgm:pt>
    <dgm:pt modelId="{3A55A72C-4EC9-4E2C-B1FC-0DC8933EF09D}" type="sibTrans" cxnId="{00562783-FBCF-4829-8927-3A92C88B069F}">
      <dgm:prSet/>
      <dgm:spPr/>
      <dgm:t>
        <a:bodyPr/>
        <a:lstStyle/>
        <a:p>
          <a:endParaRPr lang="hr-HR"/>
        </a:p>
      </dgm:t>
    </dgm:pt>
    <dgm:pt modelId="{29957D9A-D3F8-4C8E-9DDA-1EA275F9AF79}" type="pres">
      <dgm:prSet presAssocID="{D553ECAD-E51F-47AD-A932-92A785EE8E13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56F73128-4040-4447-9EBE-494878AE8299}" type="pres">
      <dgm:prSet presAssocID="{D553ECAD-E51F-47AD-A932-92A785EE8E13}" presName="dummyMaxCanvas" presStyleCnt="0"/>
      <dgm:spPr/>
    </dgm:pt>
    <dgm:pt modelId="{34696504-8590-45E4-B0E8-2656C6365482}" type="pres">
      <dgm:prSet presAssocID="{D553ECAD-E51F-47AD-A932-92A785EE8E13}" presName="parentComposite" presStyleCnt="0"/>
      <dgm:spPr/>
    </dgm:pt>
    <dgm:pt modelId="{35916F0F-860D-4429-98FE-9660725F2ADD}" type="pres">
      <dgm:prSet presAssocID="{D553ECAD-E51F-47AD-A932-92A785EE8E13}" presName="parent1" presStyleLbl="alignAccFollowNode1" presStyleIdx="0" presStyleCnt="4" custLinFactNeighborX="-21036" custLinFactNeighborY="7408">
        <dgm:presLayoutVars>
          <dgm:chMax val="4"/>
        </dgm:presLayoutVars>
      </dgm:prSet>
      <dgm:spPr/>
    </dgm:pt>
    <dgm:pt modelId="{001BD6C2-CA88-48FD-BF9D-CF5C5E6A9A5B}" type="pres">
      <dgm:prSet presAssocID="{D553ECAD-E51F-47AD-A932-92A785EE8E13}" presName="parent2" presStyleLbl="alignAccFollowNode1" presStyleIdx="1" presStyleCnt="4" custLinFactNeighborX="-23511" custLinFactNeighborY="7408">
        <dgm:presLayoutVars>
          <dgm:chMax val="4"/>
        </dgm:presLayoutVars>
      </dgm:prSet>
      <dgm:spPr/>
    </dgm:pt>
    <dgm:pt modelId="{70613ABC-F473-4277-ABB4-EC760C2CE078}" type="pres">
      <dgm:prSet presAssocID="{D553ECAD-E51F-47AD-A932-92A785EE8E13}" presName="childrenComposite" presStyleCnt="0"/>
      <dgm:spPr/>
    </dgm:pt>
    <dgm:pt modelId="{386B6B95-2AAA-4526-A82C-D716BA5EEC61}" type="pres">
      <dgm:prSet presAssocID="{D553ECAD-E51F-47AD-A932-92A785EE8E13}" presName="dummyMaxCanvas_ChildArea" presStyleCnt="0"/>
      <dgm:spPr/>
    </dgm:pt>
    <dgm:pt modelId="{158B856C-47EB-4E80-8486-534153F73F1C}" type="pres">
      <dgm:prSet presAssocID="{D553ECAD-E51F-47AD-A932-92A785EE8E13}" presName="fulcrum" presStyleLbl="alignAccFollowNode1" presStyleIdx="2" presStyleCnt="4"/>
      <dgm:spPr>
        <a:solidFill>
          <a:srgbClr val="FF0000">
            <a:alpha val="90000"/>
          </a:srgbClr>
        </a:solidFill>
      </dgm:spPr>
    </dgm:pt>
    <dgm:pt modelId="{435E81B5-7F03-48D1-A21E-29D87D339918}" type="pres">
      <dgm:prSet presAssocID="{D553ECAD-E51F-47AD-A932-92A785EE8E13}" presName="balance_11" presStyleLbl="alignAccFollowNode1" presStyleIdx="3" presStyleCnt="4" custAng="20641250" custLinFactNeighborX="246" custLinFactNeighborY="36634">
        <dgm:presLayoutVars>
          <dgm:bulletEnabled val="1"/>
        </dgm:presLayoutVars>
      </dgm:prSet>
      <dgm:spPr>
        <a:solidFill>
          <a:srgbClr val="FF0000">
            <a:alpha val="90000"/>
          </a:srgbClr>
        </a:solidFill>
      </dgm:spPr>
    </dgm:pt>
    <dgm:pt modelId="{F01AE79F-EEFC-4216-BCE7-E897DFCD4FC2}" type="pres">
      <dgm:prSet presAssocID="{D553ECAD-E51F-47AD-A932-92A785EE8E13}" presName="left_11_1" presStyleLbl="node1" presStyleIdx="0" presStyleCnt="2" custAng="20669633" custScaleX="119551" custScaleY="98037" custLinFactNeighborX="-3094" custLinFactNeighborY="7025">
        <dgm:presLayoutVars>
          <dgm:bulletEnabled val="1"/>
        </dgm:presLayoutVars>
      </dgm:prSet>
      <dgm:spPr/>
    </dgm:pt>
    <dgm:pt modelId="{9648E441-A13A-4385-883D-BCE0B5C3E52C}" type="pres">
      <dgm:prSet presAssocID="{D553ECAD-E51F-47AD-A932-92A785EE8E13}" presName="right_11_1" presStyleLbl="node1" presStyleIdx="1" presStyleCnt="2" custAng="20645447" custScaleX="117909" custScaleY="87383" custLinFactNeighborX="-17943" custLinFactNeighborY="-4462">
        <dgm:presLayoutVars>
          <dgm:bulletEnabled val="1"/>
        </dgm:presLayoutVars>
      </dgm:prSet>
      <dgm:spPr/>
    </dgm:pt>
  </dgm:ptLst>
  <dgm:cxnLst>
    <dgm:cxn modelId="{24D73A47-1A08-4D10-A1EC-C4543464E74B}" srcId="{D553ECAD-E51F-47AD-A932-92A785EE8E13}" destId="{7BCB54F0-B1A7-4E61-A11B-06AB9C3CE2C1}" srcOrd="1" destOrd="0" parTransId="{2D4954AD-3495-45B4-B298-EE8C53482E7F}" sibTransId="{9A102DAA-29AC-4C29-9695-B3CACF7694FC}"/>
    <dgm:cxn modelId="{70645047-9BEA-413C-BDD1-F7D8867CA18A}" srcId="{20385149-2555-469E-A096-0C68F95AFFF6}" destId="{62A65425-D179-498F-8458-18D480960F8D}" srcOrd="0" destOrd="0" parTransId="{42541011-D121-45AC-B864-0BE44D278793}" sibTransId="{A76891E0-6DC0-4E43-825C-B81A36F1B8E8}"/>
    <dgm:cxn modelId="{0579AB6C-F1C7-434B-AB81-21E7BF3ED4DB}" type="presOf" srcId="{D553ECAD-E51F-47AD-A932-92A785EE8E13}" destId="{29957D9A-D3F8-4C8E-9DDA-1EA275F9AF79}" srcOrd="0" destOrd="0" presId="urn:microsoft.com/office/officeart/2005/8/layout/balance1"/>
    <dgm:cxn modelId="{3FEE8B70-F4CA-4C2F-AF54-B1AE1E3B8151}" type="presOf" srcId="{7BCB54F0-B1A7-4E61-A11B-06AB9C3CE2C1}" destId="{001BD6C2-CA88-48FD-BF9D-CF5C5E6A9A5B}" srcOrd="0" destOrd="0" presId="urn:microsoft.com/office/officeart/2005/8/layout/balance1"/>
    <dgm:cxn modelId="{51972951-CDE5-4321-B49B-C9D21637F984}" type="presOf" srcId="{20385149-2555-469E-A096-0C68F95AFFF6}" destId="{35916F0F-860D-4429-98FE-9660725F2ADD}" srcOrd="0" destOrd="0" presId="urn:microsoft.com/office/officeart/2005/8/layout/balance1"/>
    <dgm:cxn modelId="{00562783-FBCF-4829-8927-3A92C88B069F}" srcId="{7BCB54F0-B1A7-4E61-A11B-06AB9C3CE2C1}" destId="{7E5D0D74-C9DD-4FC0-B3B0-432C308E50B5}" srcOrd="0" destOrd="0" parTransId="{361365BC-C647-494B-B89E-F6411F007A80}" sibTransId="{3A55A72C-4EC9-4E2C-B1FC-0DC8933EF09D}"/>
    <dgm:cxn modelId="{293C8384-6576-4831-93E1-EE158063A372}" type="presOf" srcId="{7E5D0D74-C9DD-4FC0-B3B0-432C308E50B5}" destId="{9648E441-A13A-4385-883D-BCE0B5C3E52C}" srcOrd="0" destOrd="0" presId="urn:microsoft.com/office/officeart/2005/8/layout/balance1"/>
    <dgm:cxn modelId="{5BBCCBC5-73F6-4C1D-961F-FADEEB7E514B}" type="presOf" srcId="{62A65425-D179-498F-8458-18D480960F8D}" destId="{F01AE79F-EEFC-4216-BCE7-E897DFCD4FC2}" srcOrd="0" destOrd="0" presId="urn:microsoft.com/office/officeart/2005/8/layout/balance1"/>
    <dgm:cxn modelId="{D96F18DF-7B2B-48D3-8F0C-3FF274486E37}" srcId="{D553ECAD-E51F-47AD-A932-92A785EE8E13}" destId="{20385149-2555-469E-A096-0C68F95AFFF6}" srcOrd="0" destOrd="0" parTransId="{2CCB7C79-EB0B-4CB0-B4F1-6262DDE38D09}" sibTransId="{A6262B40-97E9-438F-A409-C525D46BC6DA}"/>
    <dgm:cxn modelId="{2D7F852B-0D0E-4626-84BC-EB15B619DE8D}" type="presParOf" srcId="{29957D9A-D3F8-4C8E-9DDA-1EA275F9AF79}" destId="{56F73128-4040-4447-9EBE-494878AE8299}" srcOrd="0" destOrd="0" presId="urn:microsoft.com/office/officeart/2005/8/layout/balance1"/>
    <dgm:cxn modelId="{BB16EAE3-4248-46BB-A411-00C36EA7C2F5}" type="presParOf" srcId="{29957D9A-D3F8-4C8E-9DDA-1EA275F9AF79}" destId="{34696504-8590-45E4-B0E8-2656C6365482}" srcOrd="1" destOrd="0" presId="urn:microsoft.com/office/officeart/2005/8/layout/balance1"/>
    <dgm:cxn modelId="{7B8FD648-6641-4D03-B263-623B8FD4A5C6}" type="presParOf" srcId="{34696504-8590-45E4-B0E8-2656C6365482}" destId="{35916F0F-860D-4429-98FE-9660725F2ADD}" srcOrd="0" destOrd="0" presId="urn:microsoft.com/office/officeart/2005/8/layout/balance1"/>
    <dgm:cxn modelId="{B5747751-40ED-49AE-975D-5BC2010DE9F0}" type="presParOf" srcId="{34696504-8590-45E4-B0E8-2656C6365482}" destId="{001BD6C2-CA88-48FD-BF9D-CF5C5E6A9A5B}" srcOrd="1" destOrd="0" presId="urn:microsoft.com/office/officeart/2005/8/layout/balance1"/>
    <dgm:cxn modelId="{371C20E7-12F5-47A6-B0D0-48A1F80052F8}" type="presParOf" srcId="{29957D9A-D3F8-4C8E-9DDA-1EA275F9AF79}" destId="{70613ABC-F473-4277-ABB4-EC760C2CE078}" srcOrd="2" destOrd="0" presId="urn:microsoft.com/office/officeart/2005/8/layout/balance1"/>
    <dgm:cxn modelId="{E8B0882F-8450-4935-9106-8FEF1AB359CE}" type="presParOf" srcId="{70613ABC-F473-4277-ABB4-EC760C2CE078}" destId="{386B6B95-2AAA-4526-A82C-D716BA5EEC61}" srcOrd="0" destOrd="0" presId="urn:microsoft.com/office/officeart/2005/8/layout/balance1"/>
    <dgm:cxn modelId="{F77C6366-01A8-45B8-BE31-829F530222E1}" type="presParOf" srcId="{70613ABC-F473-4277-ABB4-EC760C2CE078}" destId="{158B856C-47EB-4E80-8486-534153F73F1C}" srcOrd="1" destOrd="0" presId="urn:microsoft.com/office/officeart/2005/8/layout/balance1"/>
    <dgm:cxn modelId="{8EF1139F-A975-4519-A05D-3510DFB340C8}" type="presParOf" srcId="{70613ABC-F473-4277-ABB4-EC760C2CE078}" destId="{435E81B5-7F03-48D1-A21E-29D87D339918}" srcOrd="2" destOrd="0" presId="urn:microsoft.com/office/officeart/2005/8/layout/balance1"/>
    <dgm:cxn modelId="{9D364D42-879B-4640-B178-D97FA5014E4E}" type="presParOf" srcId="{70613ABC-F473-4277-ABB4-EC760C2CE078}" destId="{F01AE79F-EEFC-4216-BCE7-E897DFCD4FC2}" srcOrd="3" destOrd="0" presId="urn:microsoft.com/office/officeart/2005/8/layout/balance1"/>
    <dgm:cxn modelId="{D71886CA-F948-43AA-855F-6D1671D7ABBC}" type="presParOf" srcId="{70613ABC-F473-4277-ABB4-EC760C2CE078}" destId="{9648E441-A13A-4385-883D-BCE0B5C3E52C}" srcOrd="4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916F0F-860D-4429-98FE-9660725F2ADD}">
      <dsp:nvSpPr>
        <dsp:cNvPr id="0" name=""/>
        <dsp:cNvSpPr/>
      </dsp:nvSpPr>
      <dsp:spPr>
        <a:xfrm>
          <a:off x="1056869" y="66839"/>
          <a:ext cx="1624075" cy="902264"/>
        </a:xfrm>
        <a:prstGeom prst="roundRect">
          <a:avLst>
            <a:gd name="adj" fmla="val 10000"/>
          </a:avLst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x-none" sz="2100" kern="1200" dirty="0">
              <a:solidFill>
                <a:schemeClr val="tx1"/>
              </a:solidFill>
              <a:latin typeface="Comic Sans MS" panose="030F0702030302020204" pitchFamily="66" charset="0"/>
            </a:rPr>
            <a:t>Proračun Županije </a:t>
          </a:r>
          <a:endParaRPr lang="hr-HR" sz="2100" kern="1200" dirty="0">
            <a:solidFill>
              <a:schemeClr val="tx1"/>
            </a:solidFill>
          </a:endParaRPr>
        </a:p>
      </dsp:txBody>
      <dsp:txXfrm>
        <a:off x="1083295" y="93265"/>
        <a:ext cx="1571223" cy="849412"/>
      </dsp:txXfrm>
    </dsp:sp>
    <dsp:sp modelId="{001BD6C2-CA88-48FD-BF9D-CF5C5E6A9A5B}">
      <dsp:nvSpPr>
        <dsp:cNvPr id="0" name=""/>
        <dsp:cNvSpPr/>
      </dsp:nvSpPr>
      <dsp:spPr>
        <a:xfrm>
          <a:off x="3362560" y="66839"/>
          <a:ext cx="1624075" cy="902264"/>
        </a:xfrm>
        <a:prstGeom prst="roundRect">
          <a:avLst>
            <a:gd name="adj" fmla="val 10000"/>
          </a:avLst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altLang="x-none" sz="2100" kern="1200" dirty="0">
              <a:solidFill>
                <a:schemeClr val="tx1"/>
              </a:solidFill>
              <a:latin typeface="Comic Sans MS" panose="030F0702030302020204" pitchFamily="66" charset="0"/>
            </a:rPr>
            <a:t>Dječji proračun </a:t>
          </a:r>
          <a:endParaRPr lang="hr-HR" sz="2100" kern="1200" dirty="0">
            <a:solidFill>
              <a:schemeClr val="tx1"/>
            </a:solidFill>
          </a:endParaRPr>
        </a:p>
      </dsp:txBody>
      <dsp:txXfrm>
        <a:off x="3388986" y="93265"/>
        <a:ext cx="1571223" cy="849412"/>
      </dsp:txXfrm>
    </dsp:sp>
    <dsp:sp modelId="{158B856C-47EB-4E80-8486-534153F73F1C}">
      <dsp:nvSpPr>
        <dsp:cNvPr id="0" name=""/>
        <dsp:cNvSpPr/>
      </dsp:nvSpPr>
      <dsp:spPr>
        <a:xfrm>
          <a:off x="3045142" y="3834623"/>
          <a:ext cx="676698" cy="676698"/>
        </a:xfrm>
        <a:prstGeom prst="triangle">
          <a:avLst/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5E81B5-7F03-48D1-A21E-29D87D339918}">
      <dsp:nvSpPr>
        <dsp:cNvPr id="0" name=""/>
        <dsp:cNvSpPr/>
      </dsp:nvSpPr>
      <dsp:spPr>
        <a:xfrm rot="20641250">
          <a:off x="1363384" y="3651795"/>
          <a:ext cx="4060189" cy="274288"/>
        </a:xfrm>
        <a:prstGeom prst="rect">
          <a:avLst/>
        </a:prstGeom>
        <a:solidFill>
          <a:srgbClr val="FF00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1AE79F-EEFC-4216-BCE7-E897DFCD4FC2}">
      <dsp:nvSpPr>
        <dsp:cNvPr id="0" name=""/>
        <dsp:cNvSpPr/>
      </dsp:nvSpPr>
      <dsp:spPr>
        <a:xfrm rot="20669633">
          <a:off x="1189499" y="1294365"/>
          <a:ext cx="1941599" cy="2370601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>
              <a:solidFill>
                <a:schemeClr val="tx1"/>
              </a:solidFill>
            </a:rPr>
            <a:t>61.761.495,20 eura </a:t>
          </a:r>
        </a:p>
      </dsp:txBody>
      <dsp:txXfrm>
        <a:off x="1284280" y="1389146"/>
        <a:ext cx="1752037" cy="2181039"/>
      </dsp:txXfrm>
    </dsp:sp>
    <dsp:sp modelId="{9648E441-A13A-4385-883D-BCE0B5C3E52C}">
      <dsp:nvSpPr>
        <dsp:cNvPr id="0" name=""/>
        <dsp:cNvSpPr/>
      </dsp:nvSpPr>
      <dsp:spPr>
        <a:xfrm rot="20645447">
          <a:off x="3307561" y="1145412"/>
          <a:ext cx="1914931" cy="2112980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baseline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23.239.258,21 eura</a:t>
          </a:r>
          <a:endParaRPr lang="hr-HR" sz="18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01040" y="1238891"/>
        <a:ext cx="1727973" cy="19260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AEC8AED-F623-4CAB-8EA0-B6751BFFC0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F722D1-7BEA-4D0A-9B7C-3F295BD3BD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4" y="0"/>
            <a:ext cx="2918830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295570C-568F-443A-ABFF-CBAAC362C270}" type="datetimeFigureOut">
              <a:rPr lang="sr-Latn-CS"/>
              <a:pPr>
                <a:defRPr/>
              </a:pPr>
              <a:t>15.2.2024.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01323D-D8AD-4DB0-A981-082A58FCC0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0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3F1A18-A5C0-42AC-A79F-10F8AADB634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4" y="9371285"/>
            <a:ext cx="2918830" cy="493316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85FA1E8-3665-42CA-A541-B53634FE60E4}" type="slidenum">
              <a:rPr lang="hr-HR" altLang="sr-Latn-RS"/>
              <a:pPr/>
              <a:t>‹#›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9923533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0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0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ED7BA-EEB8-4C3B-A61F-5D166A9AC6F7}" type="datetimeFigureOut">
              <a:rPr lang="hr-HR" smtClean="0"/>
              <a:t>15.2.2024.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0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0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11B353-CE04-4075-A018-F331D2C41B6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2490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zervirano mjesto slike slajd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sr-Latn-CS" altLang="x-none" dirty="0"/>
          </a:p>
        </p:txBody>
      </p:sp>
      <p:sp>
        <p:nvSpPr>
          <p:cNvPr id="50180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1876" indent="-285337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1348" indent="-2282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97887" indent="-2282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4426" indent="-22827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0965" indent="-2282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67504" indent="-2282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4043" indent="-2282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0582" indent="-22827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04EB14E-663E-4245-A10C-C8FC46C5A95F}" type="slidenum">
              <a:rPr lang="hr-HR" altLang="x-none">
                <a:solidFill>
                  <a:prstClr val="black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hr-HR" altLang="x-none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451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B353-CE04-4075-A018-F331D2C41B64}" type="slidenum">
              <a:rPr lang="hr-HR" smtClean="0">
                <a:solidFill>
                  <a:prstClr val="black"/>
                </a:solidFill>
              </a:rPr>
              <a:pPr/>
              <a:t>10</a:t>
            </a:fld>
            <a:endParaRPr lang="hr-H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3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11B353-CE04-4075-A018-F331D2C41B64}" type="slidenum">
              <a:rPr lang="hr-HR" smtClean="0"/>
              <a:t>13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0336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D:\nicks computer\new global series again!!!\global09\global09_title.jpg">
            <a:extLst>
              <a:ext uri="{FF2B5EF4-FFF2-40B4-BE49-F238E27FC236}">
                <a16:creationId xmlns:a16="http://schemas.microsoft.com/office/drawing/2014/main" id="{646E16DA-77AD-4DF7-8520-1858EB056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0150475" cy="760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1" y="3919989"/>
            <a:ext cx="9753600" cy="2350182"/>
          </a:xfrm>
          <a:prstGeom prst="rect">
            <a:avLst/>
          </a:prstGeom>
        </p:spPr>
        <p:txBody>
          <a:bodyPr anchor="t"/>
          <a:lstStyle>
            <a:lvl1pPr algn="l"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F6033D1-1540-4754-B491-BF3AC04772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0" y="7213600"/>
            <a:ext cx="1295400" cy="4032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sr-Latn-C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5179578-590E-460A-ABF0-929A57B2D8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2971800" y="7199313"/>
            <a:ext cx="7178675" cy="417512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charset="0"/>
              </a:defRPr>
            </a:lvl1pPr>
          </a:lstStyle>
          <a:p>
            <a:pPr>
              <a:defRPr/>
            </a:pPr>
            <a:endParaRPr lang="sr-Latn-CS"/>
          </a:p>
        </p:txBody>
      </p:sp>
    </p:spTree>
    <p:extLst>
      <p:ext uri="{BB962C8B-B14F-4D97-AF65-F5344CB8AC3E}">
        <p14:creationId xmlns:p14="http://schemas.microsoft.com/office/powerpoint/2010/main" val="4044257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3262"/>
            <a:ext cx="3339436" cy="1290629"/>
          </a:xfrm>
          <a:prstGeom prst="rect">
            <a:avLst/>
          </a:prstGeo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968554" y="303263"/>
            <a:ext cx="5674397" cy="6500749"/>
          </a:xfrm>
        </p:spPr>
        <p:txBody>
          <a:bodyPr/>
          <a:lstStyle>
            <a:lvl1pPr>
              <a:defRPr sz="3552"/>
            </a:lvl1pPr>
            <a:lvl2pPr>
              <a:defRPr sz="3108"/>
            </a:lvl2pPr>
            <a:lvl3pPr>
              <a:defRPr sz="2664"/>
            </a:lvl3pPr>
            <a:lvl4pPr>
              <a:defRPr sz="2220"/>
            </a:lvl4pPr>
            <a:lvl5pPr>
              <a:defRPr sz="2220"/>
            </a:lvl5pPr>
            <a:lvl6pPr>
              <a:defRPr sz="2220"/>
            </a:lvl6pPr>
            <a:lvl7pPr>
              <a:defRPr sz="2220"/>
            </a:lvl7pPr>
            <a:lvl8pPr>
              <a:defRPr sz="2220"/>
            </a:lvl8pPr>
            <a:lvl9pPr>
              <a:defRPr sz="222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507524" y="1593892"/>
            <a:ext cx="3339436" cy="5210120"/>
          </a:xfrm>
        </p:spPr>
        <p:txBody>
          <a:bodyPr/>
          <a:lstStyle>
            <a:lvl1pPr marL="0" indent="0">
              <a:buNone/>
              <a:defRPr sz="1554"/>
            </a:lvl1pPr>
            <a:lvl2pPr marL="507538" indent="0">
              <a:buNone/>
              <a:defRPr sz="1332"/>
            </a:lvl2pPr>
            <a:lvl3pPr marL="1015075" indent="0">
              <a:buNone/>
              <a:defRPr sz="1110"/>
            </a:lvl3pPr>
            <a:lvl4pPr marL="1522613" indent="0">
              <a:buNone/>
              <a:defRPr sz="999"/>
            </a:lvl4pPr>
            <a:lvl5pPr marL="2030151" indent="0">
              <a:buNone/>
              <a:defRPr sz="999"/>
            </a:lvl5pPr>
            <a:lvl6pPr marL="2537689" indent="0">
              <a:buNone/>
              <a:defRPr sz="999"/>
            </a:lvl6pPr>
            <a:lvl7pPr marL="3045226" indent="0">
              <a:buNone/>
              <a:defRPr sz="999"/>
            </a:lvl7pPr>
            <a:lvl8pPr marL="3552764" indent="0">
              <a:buNone/>
              <a:defRPr sz="999"/>
            </a:lvl8pPr>
            <a:lvl9pPr marL="4060302" indent="0">
              <a:buNone/>
              <a:defRPr sz="999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299673901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89564" y="5331777"/>
            <a:ext cx="6090285" cy="629447"/>
          </a:xfrm>
          <a:prstGeom prst="rect">
            <a:avLst/>
          </a:prstGeom>
        </p:spPr>
        <p:txBody>
          <a:bodyPr anchor="b"/>
          <a:lstStyle>
            <a:lvl1pPr algn="l">
              <a:defRPr sz="2220" b="1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989564" y="680577"/>
            <a:ext cx="6090285" cy="4570095"/>
          </a:xfrm>
        </p:spPr>
        <p:txBody>
          <a:bodyPr/>
          <a:lstStyle>
            <a:lvl1pPr marL="0" indent="0">
              <a:buNone/>
              <a:defRPr sz="3552"/>
            </a:lvl1pPr>
            <a:lvl2pPr marL="507538" indent="0">
              <a:buNone/>
              <a:defRPr sz="3108"/>
            </a:lvl2pPr>
            <a:lvl3pPr marL="1015075" indent="0">
              <a:buNone/>
              <a:defRPr sz="2664"/>
            </a:lvl3pPr>
            <a:lvl4pPr marL="1522613" indent="0">
              <a:buNone/>
              <a:defRPr sz="2220"/>
            </a:lvl4pPr>
            <a:lvl5pPr marL="2030151" indent="0">
              <a:buNone/>
              <a:defRPr sz="2220"/>
            </a:lvl5pPr>
            <a:lvl6pPr marL="2537689" indent="0">
              <a:buNone/>
              <a:defRPr sz="2220"/>
            </a:lvl6pPr>
            <a:lvl7pPr marL="3045226" indent="0">
              <a:buNone/>
              <a:defRPr sz="2220"/>
            </a:lvl7pPr>
            <a:lvl8pPr marL="3552764" indent="0">
              <a:buNone/>
              <a:defRPr sz="2220"/>
            </a:lvl8pPr>
            <a:lvl9pPr marL="4060302" indent="0">
              <a:buNone/>
              <a:defRPr sz="2220"/>
            </a:lvl9pPr>
          </a:lstStyle>
          <a:p>
            <a:pPr lvl="0"/>
            <a:endParaRPr lang="hr-HR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989564" y="5961224"/>
            <a:ext cx="6090285" cy="893918"/>
          </a:xfrm>
        </p:spPr>
        <p:txBody>
          <a:bodyPr/>
          <a:lstStyle>
            <a:lvl1pPr marL="0" indent="0">
              <a:buNone/>
              <a:defRPr sz="1554"/>
            </a:lvl1pPr>
            <a:lvl2pPr marL="507538" indent="0">
              <a:buNone/>
              <a:defRPr sz="1332"/>
            </a:lvl2pPr>
            <a:lvl3pPr marL="1015075" indent="0">
              <a:buNone/>
              <a:defRPr sz="1110"/>
            </a:lvl3pPr>
            <a:lvl4pPr marL="1522613" indent="0">
              <a:buNone/>
              <a:defRPr sz="999"/>
            </a:lvl4pPr>
            <a:lvl5pPr marL="2030151" indent="0">
              <a:buNone/>
              <a:defRPr sz="999"/>
            </a:lvl5pPr>
            <a:lvl6pPr marL="2537689" indent="0">
              <a:buNone/>
              <a:defRPr sz="999"/>
            </a:lvl6pPr>
            <a:lvl7pPr marL="3045226" indent="0">
              <a:buNone/>
              <a:defRPr sz="999"/>
            </a:lvl7pPr>
            <a:lvl8pPr marL="3552764" indent="0">
              <a:buNone/>
              <a:defRPr sz="999"/>
            </a:lvl8pPr>
            <a:lvl9pPr marL="4060302" indent="0">
              <a:buNone/>
              <a:defRPr sz="999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181219823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405234180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7501837" y="305027"/>
            <a:ext cx="2412499" cy="7096694"/>
          </a:xfrm>
          <a:prstGeom prst="rect">
            <a:avLst/>
          </a:prstGeo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262574" y="305027"/>
            <a:ext cx="7070088" cy="7096694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154044161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/>
          </p:nvPr>
        </p:nvSpPr>
        <p:spPr>
          <a:xfrm>
            <a:off x="262574" y="305027"/>
            <a:ext cx="9651762" cy="7096694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30073266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slov, tekst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sz="half" idx="1"/>
          </p:nvPr>
        </p:nvSpPr>
        <p:spPr>
          <a:xfrm>
            <a:off x="262574" y="1752575"/>
            <a:ext cx="4740413" cy="5649145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172161" y="1752575"/>
            <a:ext cx="4742174" cy="5649145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396851943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171" y="1522395"/>
            <a:ext cx="9768115" cy="59089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74208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761286" y="2366153"/>
            <a:ext cx="8627904" cy="163268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2571" y="4316201"/>
            <a:ext cx="7105333" cy="1946522"/>
          </a:xfrm>
        </p:spPr>
        <p:txBody>
          <a:bodyPr/>
          <a:lstStyle>
            <a:lvl1pPr marL="0" indent="0" algn="ctr">
              <a:buNone/>
              <a:defRPr/>
            </a:lvl1pPr>
            <a:lvl2pPr marL="507538" indent="0" algn="ctr">
              <a:buNone/>
              <a:defRPr/>
            </a:lvl2pPr>
            <a:lvl3pPr marL="1015075" indent="0" algn="ctr">
              <a:buNone/>
              <a:defRPr/>
            </a:lvl3pPr>
            <a:lvl4pPr marL="1522613" indent="0" algn="ctr">
              <a:buNone/>
              <a:defRPr/>
            </a:lvl4pPr>
            <a:lvl5pPr marL="2030151" indent="0" algn="ctr">
              <a:buNone/>
              <a:defRPr/>
            </a:lvl5pPr>
            <a:lvl6pPr marL="2537689" indent="0" algn="ctr">
              <a:buNone/>
              <a:defRPr/>
            </a:lvl6pPr>
            <a:lvl7pPr marL="3045226" indent="0" algn="ctr">
              <a:buNone/>
              <a:defRPr/>
            </a:lvl7pPr>
            <a:lvl8pPr marL="3552764" indent="0" algn="ctr">
              <a:buNone/>
              <a:defRPr/>
            </a:lvl8pPr>
            <a:lvl9pPr marL="4060302" indent="0" algn="ctr">
              <a:buNone/>
              <a:defRPr/>
            </a:lvl9pPr>
          </a:lstStyle>
          <a:p>
            <a:r>
              <a:rPr lang="hr-HR"/>
              <a:t>Uredite stil podnaslova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334688968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103986082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01817" y="4894516"/>
            <a:ext cx="8627904" cy="1512786"/>
          </a:xfrm>
          <a:prstGeom prst="rect">
            <a:avLst/>
          </a:prstGeom>
        </p:spPr>
        <p:txBody>
          <a:bodyPr anchor="t"/>
          <a:lstStyle>
            <a:lvl1pPr algn="l">
              <a:defRPr sz="4440" b="1" cap="all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01817" y="3228336"/>
            <a:ext cx="8627904" cy="1666180"/>
          </a:xfrm>
        </p:spPr>
        <p:txBody>
          <a:bodyPr anchor="b"/>
          <a:lstStyle>
            <a:lvl1pPr marL="0" indent="0">
              <a:buNone/>
              <a:defRPr sz="2220"/>
            </a:lvl1pPr>
            <a:lvl2pPr marL="507538" indent="0">
              <a:buNone/>
              <a:defRPr sz="1998"/>
            </a:lvl2pPr>
            <a:lvl3pPr marL="1015075" indent="0">
              <a:buNone/>
              <a:defRPr sz="1776"/>
            </a:lvl3pPr>
            <a:lvl4pPr marL="1522613" indent="0">
              <a:buNone/>
              <a:defRPr sz="1554"/>
            </a:lvl4pPr>
            <a:lvl5pPr marL="2030151" indent="0">
              <a:buNone/>
              <a:defRPr sz="1554"/>
            </a:lvl5pPr>
            <a:lvl6pPr marL="2537689" indent="0">
              <a:buNone/>
              <a:defRPr sz="1554"/>
            </a:lvl6pPr>
            <a:lvl7pPr marL="3045226" indent="0">
              <a:buNone/>
              <a:defRPr sz="1554"/>
            </a:lvl7pPr>
            <a:lvl8pPr marL="3552764" indent="0">
              <a:buNone/>
              <a:defRPr sz="1554"/>
            </a:lvl8pPr>
            <a:lvl9pPr marL="4060302" indent="0">
              <a:buNone/>
              <a:defRPr sz="1554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</p:spTree>
    <p:extLst>
      <p:ext uri="{BB962C8B-B14F-4D97-AF65-F5344CB8AC3E}">
        <p14:creationId xmlns:p14="http://schemas.microsoft.com/office/powerpoint/2010/main" val="92519512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262574" y="1752575"/>
            <a:ext cx="4740413" cy="5649145"/>
          </a:xfrm>
        </p:spPr>
        <p:txBody>
          <a:bodyPr/>
          <a:lstStyle>
            <a:lvl1pPr>
              <a:defRPr sz="3108"/>
            </a:lvl1pPr>
            <a:lvl2pPr>
              <a:defRPr sz="2664"/>
            </a:lvl2pPr>
            <a:lvl3pPr>
              <a:defRPr sz="2220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172161" y="1752575"/>
            <a:ext cx="4742174" cy="5649145"/>
          </a:xfrm>
        </p:spPr>
        <p:txBody>
          <a:bodyPr/>
          <a:lstStyle>
            <a:lvl1pPr>
              <a:defRPr sz="3108"/>
            </a:lvl1pPr>
            <a:lvl2pPr>
              <a:defRPr sz="2664"/>
            </a:lvl2pPr>
            <a:lvl3pPr>
              <a:defRPr sz="2220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206453283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507524" y="1704971"/>
            <a:ext cx="4484889" cy="710550"/>
          </a:xfrm>
        </p:spPr>
        <p:txBody>
          <a:bodyPr anchor="b"/>
          <a:lstStyle>
            <a:lvl1pPr marL="0" indent="0">
              <a:buNone/>
              <a:defRPr sz="2664" b="1"/>
            </a:lvl1pPr>
            <a:lvl2pPr marL="507538" indent="0">
              <a:buNone/>
              <a:defRPr sz="2220" b="1"/>
            </a:lvl2pPr>
            <a:lvl3pPr marL="1015075" indent="0">
              <a:buNone/>
              <a:defRPr sz="1998" b="1"/>
            </a:lvl3pPr>
            <a:lvl4pPr marL="1522613" indent="0">
              <a:buNone/>
              <a:defRPr sz="1776" b="1"/>
            </a:lvl4pPr>
            <a:lvl5pPr marL="2030151" indent="0">
              <a:buNone/>
              <a:defRPr sz="1776" b="1"/>
            </a:lvl5pPr>
            <a:lvl6pPr marL="2537689" indent="0">
              <a:buNone/>
              <a:defRPr sz="1776" b="1"/>
            </a:lvl6pPr>
            <a:lvl7pPr marL="3045226" indent="0">
              <a:buNone/>
              <a:defRPr sz="1776" b="1"/>
            </a:lvl7pPr>
            <a:lvl8pPr marL="3552764" indent="0">
              <a:buNone/>
              <a:defRPr sz="1776" b="1"/>
            </a:lvl8pPr>
            <a:lvl9pPr marL="4060302" indent="0">
              <a:buNone/>
              <a:defRPr sz="1776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07524" y="2415521"/>
            <a:ext cx="4484889" cy="4388491"/>
          </a:xfrm>
        </p:spPr>
        <p:txBody>
          <a:bodyPr/>
          <a:lstStyle>
            <a:lvl1pPr>
              <a:defRPr sz="2664"/>
            </a:lvl1pPr>
            <a:lvl2pPr>
              <a:defRPr sz="2220"/>
            </a:lvl2pPr>
            <a:lvl3pPr>
              <a:defRPr sz="1998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5156301" y="1704971"/>
            <a:ext cx="4486651" cy="710550"/>
          </a:xfrm>
        </p:spPr>
        <p:txBody>
          <a:bodyPr anchor="b"/>
          <a:lstStyle>
            <a:lvl1pPr marL="0" indent="0">
              <a:buNone/>
              <a:defRPr sz="2664" b="1"/>
            </a:lvl1pPr>
            <a:lvl2pPr marL="507538" indent="0">
              <a:buNone/>
              <a:defRPr sz="2220" b="1"/>
            </a:lvl2pPr>
            <a:lvl3pPr marL="1015075" indent="0">
              <a:buNone/>
              <a:defRPr sz="1998" b="1"/>
            </a:lvl3pPr>
            <a:lvl4pPr marL="1522613" indent="0">
              <a:buNone/>
              <a:defRPr sz="1776" b="1"/>
            </a:lvl4pPr>
            <a:lvl5pPr marL="2030151" indent="0">
              <a:buNone/>
              <a:defRPr sz="1776" b="1"/>
            </a:lvl5pPr>
            <a:lvl6pPr marL="2537689" indent="0">
              <a:buNone/>
              <a:defRPr sz="1776" b="1"/>
            </a:lvl6pPr>
            <a:lvl7pPr marL="3045226" indent="0">
              <a:buNone/>
              <a:defRPr sz="1776" b="1"/>
            </a:lvl7pPr>
            <a:lvl8pPr marL="3552764" indent="0">
              <a:buNone/>
              <a:defRPr sz="1776" b="1"/>
            </a:lvl8pPr>
            <a:lvl9pPr marL="4060302" indent="0">
              <a:buNone/>
              <a:defRPr sz="1776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5156301" y="2415521"/>
            <a:ext cx="4486651" cy="4388491"/>
          </a:xfrm>
        </p:spPr>
        <p:txBody>
          <a:bodyPr/>
          <a:lstStyle>
            <a:lvl1pPr>
              <a:defRPr sz="2664"/>
            </a:lvl1pPr>
            <a:lvl2pPr>
              <a:defRPr sz="2220"/>
            </a:lvl2pPr>
            <a:lvl3pPr>
              <a:defRPr sz="1998"/>
            </a:lvl3pPr>
            <a:lvl4pPr>
              <a:defRPr sz="1776"/>
            </a:lvl4pPr>
            <a:lvl5pPr>
              <a:defRPr sz="1776"/>
            </a:lvl5pPr>
            <a:lvl6pPr>
              <a:defRPr sz="1776"/>
            </a:lvl6pPr>
            <a:lvl7pPr>
              <a:defRPr sz="1776"/>
            </a:lvl7pPr>
            <a:lvl8pPr>
              <a:defRPr sz="1776"/>
            </a:lvl8pPr>
            <a:lvl9pPr>
              <a:defRPr sz="1776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</p:spTree>
    <p:extLst>
      <p:ext uri="{BB962C8B-B14F-4D97-AF65-F5344CB8AC3E}">
        <p14:creationId xmlns:p14="http://schemas.microsoft.com/office/powerpoint/2010/main" val="103653962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07524" y="305026"/>
            <a:ext cx="9135428" cy="1269471"/>
          </a:xfrm>
          <a:prstGeom prst="rect">
            <a:avLst/>
          </a:prstGeo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297383522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737767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D:\nicks computer\new global series again!!!\global09\global09_txt.jpg">
            <a:extLst>
              <a:ext uri="{FF2B5EF4-FFF2-40B4-BE49-F238E27FC236}">
                <a16:creationId xmlns:a16="http://schemas.microsoft.com/office/drawing/2014/main" id="{8A473A77-692B-403B-B9EE-CF912E690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10150475" cy="755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7380F9C8-E9E1-48A9-8A06-F133781F4C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61938" y="1752600"/>
            <a:ext cx="9652000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526" tIns="50763" rIns="101526" bIns="507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985F2-6C60-4957-BEA1-F4729E941C33}"/>
              </a:ext>
            </a:extLst>
          </p:cNvPr>
          <p:cNvSpPr txBox="1">
            <a:spLocks/>
          </p:cNvSpPr>
          <p:nvPr/>
        </p:nvSpPr>
        <p:spPr>
          <a:xfrm>
            <a:off x="0" y="609600"/>
            <a:ext cx="8432800" cy="508000"/>
          </a:xfrm>
          <a:prstGeom prst="rect">
            <a:avLst/>
          </a:prstGeom>
        </p:spPr>
        <p:txBody>
          <a:bodyPr tIns="18000" bIns="18000"/>
          <a:lstStyle>
            <a:lvl1pPr algn="l">
              <a:defRPr sz="2800" b="1" baseline="0">
                <a:ln w="3175" cap="sq" cmpd="sng">
                  <a:noFill/>
                </a:ln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50800" dist="50800" dir="5400000" algn="ctr" rotWithShape="0">
                    <a:srgbClr val="000000">
                      <a:alpha val="47000"/>
                    </a:srgbClr>
                  </a:outerShdw>
                </a:effectLst>
              </a:defRPr>
            </a:lvl1pPr>
          </a:lstStyle>
          <a:p>
            <a:pPr defTabSz="1016000" eaLnBrk="0" hangingPunct="0">
              <a:defRPr/>
            </a:pPr>
            <a:endParaRPr lang="hr-HR" kern="0" dirty="0">
              <a:latin typeface="+mj-lt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</p:sldLayoutIdLst>
  <p:txStyles>
    <p:titleStyle>
      <a:lvl1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+mj-lt"/>
          <a:ea typeface="+mj-ea"/>
          <a:cs typeface="+mj-cs"/>
        </a:defRPr>
      </a:lvl1pPr>
      <a:lvl2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2pPr>
      <a:lvl3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3pPr>
      <a:lvl4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4pPr>
      <a:lvl5pPr algn="l" defTabSz="1016000" rtl="0" fontAlgn="base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5pPr>
      <a:lvl6pPr marL="4572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6pPr>
      <a:lvl7pPr marL="9144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7pPr>
      <a:lvl8pPr marL="13716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8pPr>
      <a:lvl9pPr marL="1828800" algn="l" defTabSz="1016000" rtl="0" eaLnBrk="1" fontAlgn="base" hangingPunct="1">
        <a:spcBef>
          <a:spcPct val="0"/>
        </a:spcBef>
        <a:spcAft>
          <a:spcPct val="0"/>
        </a:spcAft>
        <a:defRPr sz="4100">
          <a:solidFill>
            <a:schemeClr val="tx2"/>
          </a:solidFill>
          <a:latin typeface="Arial" charset="0"/>
        </a:defRPr>
      </a:lvl9pPr>
    </p:titleStyle>
    <p:bodyStyle>
      <a:lvl1pPr marL="381000" indent="-381000" algn="l" defTabSz="1016000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317500" algn="l" defTabSz="1016000" rtl="0" fontAlgn="base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2pPr>
      <a:lvl3pPr marL="1268413" indent="-252413" algn="l" defTabSz="1016000" rtl="0" fontAlgn="base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776413" indent="-254000" algn="l" defTabSz="1016000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284413" indent="-254000" algn="l" defTabSz="101600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7416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1988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6560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113213" indent="-254000" algn="l" defTabSz="10160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D:\nicks computer\new global series again!!!\global09\global09_txt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0150475" cy="75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62574" y="1752575"/>
            <a:ext cx="9651762" cy="5649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4" tIns="45717" rIns="91434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x-none"/>
              <a:t>Click to edit Master text styles</a:t>
            </a:r>
          </a:p>
          <a:p>
            <a:pPr lvl="1"/>
            <a:r>
              <a:rPr lang="en-US" altLang="x-none"/>
              <a:t>Second level</a:t>
            </a:r>
          </a:p>
          <a:p>
            <a:pPr lvl="2"/>
            <a:r>
              <a:rPr lang="en-US" altLang="x-none"/>
              <a:t>Third level</a:t>
            </a:r>
          </a:p>
          <a:p>
            <a:pPr lvl="3"/>
            <a:r>
              <a:rPr lang="en-US" altLang="x-none"/>
              <a:t>Fourth level</a:t>
            </a:r>
          </a:p>
          <a:p>
            <a:pPr lvl="4"/>
            <a:r>
              <a:rPr lang="en-US" altLang="x-none"/>
              <a:t>Fifth level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0" y="610051"/>
            <a:ext cx="8432296" cy="507788"/>
          </a:xfrm>
          <a:prstGeom prst="rect">
            <a:avLst/>
          </a:prstGeom>
          <a:noFill/>
          <a:ln>
            <a:noFill/>
          </a:ln>
        </p:spPr>
        <p:txBody>
          <a:bodyPr lIns="91415" tIns="17995" rIns="91415" bIns="17995"/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x-none" altLang="x-none" sz="2775" b="1">
              <a:solidFill>
                <a:srgbClr val="F2F2F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1777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ransition/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5pPr>
      <a:lvl6pPr marL="507538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6pPr>
      <a:lvl7pPr marL="1015075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7pPr>
      <a:lvl8pPr marL="1522613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8pPr>
      <a:lvl9pPr marL="2030151" algn="l" rtl="0" eaLnBrk="0" fontAlgn="base" hangingPunct="0">
        <a:spcBef>
          <a:spcPct val="0"/>
        </a:spcBef>
        <a:spcAft>
          <a:spcPct val="0"/>
        </a:spcAft>
        <a:defRPr sz="4107">
          <a:solidFill>
            <a:schemeClr val="tx2"/>
          </a:solidFill>
          <a:latin typeface="Arial" charset="0"/>
        </a:defRPr>
      </a:lvl9pPr>
    </p:titleStyle>
    <p:bodyStyle>
      <a:lvl1pPr marL="380653" indent="-380653" algn="l" rtl="0" eaLnBrk="0" fontAlgn="base" hangingPunct="0">
        <a:spcBef>
          <a:spcPct val="20000"/>
        </a:spcBef>
        <a:spcAft>
          <a:spcPct val="0"/>
        </a:spcAft>
        <a:buChar char="•"/>
        <a:defRPr sz="3219">
          <a:solidFill>
            <a:schemeClr val="tx1"/>
          </a:solidFill>
          <a:latin typeface="+mn-lt"/>
          <a:ea typeface="+mn-ea"/>
          <a:cs typeface="+mn-cs"/>
        </a:defRPr>
      </a:lvl1pPr>
      <a:lvl2pPr marL="824749" indent="-317211" algn="l" rtl="0" eaLnBrk="0" fontAlgn="base" hangingPunct="0">
        <a:spcBef>
          <a:spcPct val="20000"/>
        </a:spcBef>
        <a:spcAft>
          <a:spcPct val="0"/>
        </a:spcAft>
        <a:buChar char="–"/>
        <a:defRPr sz="2331">
          <a:solidFill>
            <a:schemeClr val="tx1"/>
          </a:solidFill>
          <a:latin typeface="+mn-lt"/>
        </a:defRPr>
      </a:lvl2pPr>
      <a:lvl3pPr marL="1268844" indent="-253769" algn="l" rtl="0" eaLnBrk="0" fontAlgn="base" hangingPunct="0">
        <a:spcBef>
          <a:spcPct val="20000"/>
        </a:spcBef>
        <a:spcAft>
          <a:spcPct val="0"/>
        </a:spcAft>
        <a:buChar char="•"/>
        <a:defRPr sz="2109">
          <a:solidFill>
            <a:schemeClr val="tx1"/>
          </a:solidFill>
          <a:latin typeface="+mn-lt"/>
        </a:defRPr>
      </a:lvl3pPr>
      <a:lvl4pPr marL="1776382" indent="-253769" algn="l" rtl="0" eaLnBrk="0" fontAlgn="base" hangingPunct="0">
        <a:spcBef>
          <a:spcPct val="20000"/>
        </a:spcBef>
        <a:spcAft>
          <a:spcPct val="0"/>
        </a:spcAft>
        <a:buChar char="–"/>
        <a:defRPr sz="2220">
          <a:solidFill>
            <a:schemeClr val="tx1"/>
          </a:solidFill>
          <a:latin typeface="+mn-lt"/>
        </a:defRPr>
      </a:lvl4pPr>
      <a:lvl5pPr marL="2283920" indent="-253769" algn="l" rtl="0" eaLnBrk="0" fontAlgn="base" hangingPunct="0">
        <a:spcBef>
          <a:spcPct val="20000"/>
        </a:spcBef>
        <a:spcAft>
          <a:spcPct val="0"/>
        </a:spcAft>
        <a:buChar char="»"/>
        <a:defRPr sz="2220">
          <a:solidFill>
            <a:schemeClr val="tx1"/>
          </a:solidFill>
          <a:latin typeface="+mn-lt"/>
        </a:defRPr>
      </a:lvl5pPr>
      <a:lvl6pPr marL="2791457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3298995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806533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4314071" indent="-253769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x-none"/>
      </a:defPPr>
      <a:lvl1pPr marL="0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1pPr>
      <a:lvl2pPr marL="507538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2pPr>
      <a:lvl3pPr marL="1015075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22613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4pPr>
      <a:lvl5pPr marL="2030151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5pPr>
      <a:lvl6pPr marL="2537689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6pPr>
      <a:lvl7pPr marL="3045226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7pPr>
      <a:lvl8pPr marL="3552764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8pPr>
      <a:lvl9pPr marL="4060302" algn="l" defTabSz="1015075" rtl="0" eaLnBrk="1" latinLnBrk="0" hangingPunct="1">
        <a:defRPr sz="19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8DEEE382-3725-4203-9591-3A110F5CAECE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192803" y="1987804"/>
            <a:ext cx="9867236" cy="21301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hr-HR" sz="3600" b="1" dirty="0">
                <a:solidFill>
                  <a:srgbClr val="0E5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cs typeface="Arial" panose="020B0604020202020204" pitchFamily="34" charset="0"/>
              </a:rPr>
              <a:t>„KRAPINSKO-ZAGORSKA</a:t>
            </a:r>
            <a:br>
              <a:rPr lang="hr-HR" sz="3600" b="1" dirty="0">
                <a:solidFill>
                  <a:srgbClr val="0E5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cs typeface="Arial" panose="020B0604020202020204" pitchFamily="34" charset="0"/>
              </a:rPr>
            </a:br>
            <a:r>
              <a:rPr lang="hr-HR" sz="3600" b="1" dirty="0">
                <a:solidFill>
                  <a:srgbClr val="0E5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cs typeface="Arial" panose="020B0604020202020204" pitchFamily="34" charset="0"/>
              </a:rPr>
              <a:t> ŽUPANIJA – </a:t>
            </a:r>
            <a:br>
              <a:rPr lang="hr-HR" sz="3600" b="1" dirty="0">
                <a:solidFill>
                  <a:srgbClr val="0E5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cs typeface="Arial" panose="020B0604020202020204" pitchFamily="34" charset="0"/>
              </a:rPr>
            </a:br>
            <a:r>
              <a:rPr lang="hr-HR" sz="3600" b="1" dirty="0">
                <a:solidFill>
                  <a:srgbClr val="0E5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cs typeface="Arial" panose="020B0604020202020204" pitchFamily="34" charset="0"/>
              </a:rPr>
              <a:t> PRIJATELJ DJECE</a:t>
            </a:r>
            <a:r>
              <a:rPr lang="hr-HR" sz="4000" b="1" dirty="0">
                <a:solidFill>
                  <a:srgbClr val="0E5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cs typeface="Arial" panose="020B0604020202020204" pitchFamily="34" charset="0"/>
              </a:rPr>
              <a:t>”</a:t>
            </a:r>
            <a:br>
              <a:rPr lang="hr-HR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br>
              <a:rPr lang="hr-HR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hr-HR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br>
              <a:rPr lang="hr-HR" sz="36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hr-HR" sz="3200" b="1" dirty="0">
                <a:solidFill>
                  <a:srgbClr val="0E58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  <a:cs typeface="Arial" panose="020B0604020202020204" pitchFamily="34" charset="0"/>
              </a:rPr>
              <a:t>DJEČJI PRORAČUN ZA 2024. GODINU</a:t>
            </a:r>
            <a:br>
              <a:rPr lang="hr-HR" sz="2400" b="1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r>
              <a:rPr lang="hr-HR" sz="2400" b="1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VODIČ ZA GRAĐANE </a:t>
            </a:r>
            <a:b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b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</a:br>
            <a:endParaRPr lang="hr-HR" altLang="sr-Latn-RS" sz="2800" i="1" dirty="0">
              <a:solidFill>
                <a:srgbClr val="0E58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224" y="5972494"/>
            <a:ext cx="3336052" cy="146018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42" y="6109899"/>
            <a:ext cx="3336052" cy="1322784"/>
          </a:xfrm>
          <a:prstGeom prst="rect">
            <a:avLst/>
          </a:prstGeom>
        </p:spPr>
      </p:pic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0" y="1396896"/>
            <a:ext cx="9768115" cy="6119445"/>
          </a:xfrm>
        </p:spPr>
        <p:txBody>
          <a:bodyPr/>
          <a:lstStyle/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9966FF"/>
                </a:solidFill>
                <a:latin typeface="Comic Sans MS" panose="030F0702030302020204" pitchFamily="66" charset="0"/>
              </a:rPr>
              <a:t>DJEČJI PRORAČUN - 2024. GODINA </a:t>
            </a:r>
            <a:endParaRPr lang="hr-HR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ZDRAVSTVO I SOCIJALNA SKRB – 881.182,00 eura</a:t>
            </a: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algn="just" defTabSz="914400" eaLnBrk="0" hangingPunct="0"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511.100,00 eura – zdravstvo (usluge zdravstvenih ustanova za djecu, prevencija i edukacije, rana intervencija, osiguravanje zdravstveno ispravne vode za piće, preventivni programi, sufinanciranje rada hitne medicinske službe, nabava medicinske opreme)</a:t>
            </a:r>
          </a:p>
          <a:p>
            <a:pPr marL="0" lvl="0" indent="0" algn="just" defTabSz="914400" eaLnBrk="0" hangingPunct="0">
              <a:buNone/>
            </a:pPr>
            <a:endParaRPr lang="hr-HR" sz="16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algn="just" defTabSz="914400" eaLnBrk="0" hangingPunct="0"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300.770,00 eura – socijalna skrb (pomoći obiteljima, pomoći novorođenima, sufinanciranje Doma za žrtve nasilja u obitelji NOVI POČETAK, dječji participativni proračuna, projekt Županija-prijatelj djece, pomoć za izgradnju PIK-PAK kuće)   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8192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281" y="5609618"/>
            <a:ext cx="5627684" cy="2007207"/>
          </a:xfrm>
          <a:prstGeom prst="rect">
            <a:avLst/>
          </a:prstGeom>
        </p:spPr>
      </p:pic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83066" y="1614325"/>
            <a:ext cx="9768115" cy="4274010"/>
          </a:xfrm>
        </p:spPr>
        <p:txBody>
          <a:bodyPr/>
          <a:lstStyle/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9966FF"/>
                </a:solidFill>
                <a:latin typeface="Comic Sans MS" panose="030F0702030302020204" pitchFamily="66" charset="0"/>
              </a:rPr>
              <a:t>DJEČJI PRORAČUN - 2024. GODINA </a:t>
            </a:r>
          </a:p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endParaRPr lang="hr-HR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UDRUGE – 69.312,00 eura</a:t>
            </a:r>
          </a:p>
          <a:p>
            <a:pPr marL="0" lvl="0" indent="0" algn="ctr" defTabSz="914400" eaLnBrk="0" hangingPunct="0">
              <a:buNone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Obuhvaća rad udruga usmjeren na pomoć djeci i sudjelovanje najmlađih</a:t>
            </a:r>
          </a:p>
          <a:p>
            <a:pPr marL="0" lvl="0" indent="0" defTabSz="914400" eaLnBrk="0" hangingPunct="0">
              <a:buNone/>
            </a:pPr>
            <a:endParaRPr lang="hr-HR" sz="2400" dirty="0">
              <a:solidFill>
                <a:srgbClr val="0E582F"/>
              </a:solidFill>
            </a:endParaRPr>
          </a:p>
          <a:p>
            <a:pPr marL="0" lvl="0" indent="0" defTabSz="914400" eaLnBrk="0" hangingPunct="0">
              <a:lnSpc>
                <a:spcPct val="150000"/>
              </a:lnSpc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SIGURNOST U PROMETU –</a:t>
            </a:r>
            <a:r>
              <a:rPr lang="hr-HR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17.150,00 eura</a:t>
            </a:r>
          </a:p>
          <a:p>
            <a:pPr marL="0" lvl="0" indent="0" algn="ctr" defTabSz="914400" eaLnBrk="0" hangingPunct="0">
              <a:buNone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Obuhvaća edukativne aktivnosti po osnovnim školama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033E4587-58F5-4B16-A9EA-448C38F483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167" y="3377507"/>
            <a:ext cx="1520142" cy="145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6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84744E-6 L 1.16109 0.0031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54" y="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191180" y="1966016"/>
            <a:ext cx="9768115" cy="6119445"/>
          </a:xfrm>
        </p:spPr>
        <p:txBody>
          <a:bodyPr/>
          <a:lstStyle/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9966FF"/>
                </a:solidFill>
                <a:latin typeface="Comic Sans MS" panose="030F0702030302020204" pitchFamily="66" charset="0"/>
              </a:rPr>
              <a:t>DJEČJI PRORAČUN - 2024. GODINA </a:t>
            </a:r>
            <a:endParaRPr lang="hr-HR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POLJOPRIVREDA – 4.000,00 eura</a:t>
            </a: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algn="just" defTabSz="914400" eaLnBrk="0" hangingPunct="0"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Obuhvaća tekuće projekte u poljoprivredi- Školski medni dan</a:t>
            </a:r>
          </a:p>
          <a:p>
            <a:pPr marL="342900" lvl="0" indent="-342900" algn="just" defTabSz="914400" eaLnBrk="0" hangingPunct="0">
              <a:buFont typeface="Wingdings" panose="05000000000000000000" pitchFamily="2" charset="2"/>
              <a:buChar char="ü"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EU FONDOVI – 2.000.000,00 eura</a:t>
            </a: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defTabSz="914400" eaLnBrk="0" hangingPunct="0"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Znanstveno edukativni zabavni centar ZEZ Zagorje</a:t>
            </a: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566" y="5154804"/>
            <a:ext cx="2516729" cy="225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963263" y="844062"/>
            <a:ext cx="7818996" cy="1296237"/>
          </a:xfrm>
        </p:spPr>
        <p:txBody>
          <a:bodyPr/>
          <a:lstStyle/>
          <a:p>
            <a:pPr marL="0" indent="0" algn="ctr">
              <a:buNone/>
            </a:pPr>
            <a:endParaRPr lang="hr-HR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hr-HR" b="1" dirty="0">
                <a:solidFill>
                  <a:srgbClr val="0E582F"/>
                </a:solidFill>
                <a:latin typeface="Comic Sans MS" panose="030F0702030302020204" pitchFamily="66" charset="0"/>
              </a:rPr>
              <a:t>Hvala na pozornosti!</a:t>
            </a:r>
          </a:p>
          <a:p>
            <a:pPr marL="0" indent="0" algn="ctr">
              <a:buNone/>
            </a:pPr>
            <a:r>
              <a:rPr lang="hr-HR" b="1" dirty="0">
                <a:solidFill>
                  <a:srgbClr val="0E582F"/>
                </a:solidFill>
                <a:latin typeface="Comic Sans MS" panose="030F0702030302020204" pitchFamily="66" charset="0"/>
              </a:rPr>
              <a:t>Želimo vam ugodan dan!</a:t>
            </a:r>
          </a:p>
          <a:p>
            <a:pPr marL="0" indent="0" algn="ctr">
              <a:buNone/>
            </a:pPr>
            <a:endParaRPr lang="hr-HR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hr-HR" b="1" dirty="0">
              <a:solidFill>
                <a:srgbClr val="00B050"/>
              </a:solidFill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2010081" y="5871812"/>
            <a:ext cx="6430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E582F"/>
                </a:solidFill>
              </a:rPr>
              <a:t>    </a:t>
            </a:r>
            <a:r>
              <a:rPr lang="hr-HR" sz="2800" b="1" dirty="0">
                <a:solidFill>
                  <a:srgbClr val="0E582F"/>
                </a:solidFill>
                <a:latin typeface="Comic Sans MS" panose="030F0702030302020204" pitchFamily="66" charset="0"/>
              </a:rPr>
              <a:t>Pitanja, prijedlozi, komentari…</a:t>
            </a:r>
          </a:p>
          <a:p>
            <a:r>
              <a:rPr lang="hr-HR" sz="2800" b="1" dirty="0">
                <a:solidFill>
                  <a:srgbClr val="0E582F"/>
                </a:solidFill>
                <a:latin typeface="Comic Sans MS" panose="030F0702030302020204" pitchFamily="66" charset="0"/>
              </a:rPr>
              <a:t>                            </a:t>
            </a:r>
          </a:p>
          <a:p>
            <a:r>
              <a:rPr lang="hr-HR" sz="2800" b="1" dirty="0">
                <a:solidFill>
                  <a:srgbClr val="0E582F"/>
                </a:solidFill>
                <a:latin typeface="Comic Sans MS" panose="030F0702030302020204" pitchFamily="66" charset="0"/>
              </a:rPr>
              <a:t>zupanija-prijateljica-djece@kzz.hr</a:t>
            </a:r>
          </a:p>
        </p:txBody>
      </p:sp>
      <p:sp>
        <p:nvSpPr>
          <p:cNvPr id="5" name="Strelica dolje 4"/>
          <p:cNvSpPr/>
          <p:nvPr/>
        </p:nvSpPr>
        <p:spPr>
          <a:xfrm>
            <a:off x="4812881" y="6413584"/>
            <a:ext cx="300630" cy="301450"/>
          </a:xfrm>
          <a:prstGeom prst="downArrow">
            <a:avLst/>
          </a:prstGeom>
          <a:solidFill>
            <a:srgbClr val="0E582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0E582F"/>
              </a:solidFill>
            </a:endParaRPr>
          </a:p>
        </p:txBody>
      </p:sp>
      <p:sp>
        <p:nvSpPr>
          <p:cNvPr id="6" name="Strelica dolje 5"/>
          <p:cNvSpPr/>
          <p:nvPr/>
        </p:nvSpPr>
        <p:spPr>
          <a:xfrm>
            <a:off x="6476638" y="6413584"/>
            <a:ext cx="300630" cy="301450"/>
          </a:xfrm>
          <a:prstGeom prst="downArrow">
            <a:avLst/>
          </a:prstGeom>
          <a:solidFill>
            <a:srgbClr val="0E582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0E582F"/>
              </a:solidFill>
            </a:endParaRPr>
          </a:p>
        </p:txBody>
      </p:sp>
      <p:sp>
        <p:nvSpPr>
          <p:cNvPr id="7" name="Strelica dolje 6"/>
          <p:cNvSpPr/>
          <p:nvPr/>
        </p:nvSpPr>
        <p:spPr>
          <a:xfrm>
            <a:off x="2998809" y="6413584"/>
            <a:ext cx="300630" cy="301450"/>
          </a:xfrm>
          <a:prstGeom prst="downArrow">
            <a:avLst/>
          </a:prstGeom>
          <a:solidFill>
            <a:srgbClr val="0E582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rgbClr val="0E582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810" y="2539885"/>
            <a:ext cx="3664141" cy="333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5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zervirano mjesto sadržaja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452" y="1522414"/>
            <a:ext cx="7421875" cy="5566406"/>
          </a:xfr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584B45F7-B1ED-4DCC-A954-384A0E1B87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079" y="409353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05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4171" y="1326381"/>
            <a:ext cx="9768115" cy="6104933"/>
          </a:xfrm>
        </p:spPr>
        <p:txBody>
          <a:bodyPr/>
          <a:lstStyle/>
          <a:p>
            <a:r>
              <a:rPr lang="hr-HR" sz="4400" i="1" dirty="0">
                <a:solidFill>
                  <a:srgbClr val="006600"/>
                </a:solidFill>
                <a:latin typeface="Georgia" panose="02040502050405020303" pitchFamily="18" charset="0"/>
              </a:rPr>
              <a:t>Dječji tjedan, prvi tjedan u listopadu 2023. godine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ACEA9835-466B-84AF-0FAC-44A9F0C15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9601"/>
            <a:ext cx="5910893" cy="3769360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948B1487-4128-FBD8-B37B-AE47AF8A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064" y="3464560"/>
            <a:ext cx="40386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438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zervirano mjesto sadržaja 5">
            <a:extLst>
              <a:ext uri="{FF2B5EF4-FFF2-40B4-BE49-F238E27FC236}">
                <a16:creationId xmlns:a16="http://schemas.microsoft.com/office/drawing/2014/main" id="{02182B38-DEB0-6652-76D8-28DE0BFDE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" y="1347470"/>
            <a:ext cx="4410075" cy="2940050"/>
          </a:xfr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1DE3A0B4-AAC6-7BC3-9D25-734E9D5517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118" y="1662431"/>
            <a:ext cx="4745402" cy="294096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B17819C2-B357-8F30-02C2-DD79AB3F13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" y="4438332"/>
            <a:ext cx="4410075" cy="3049588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1A8D2B01-BB9E-27BE-0BFE-90B1131C1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119" y="4676775"/>
            <a:ext cx="4745402" cy="281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89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431" y="4632291"/>
            <a:ext cx="4498808" cy="2647916"/>
          </a:xfrm>
          <a:prstGeom prst="rect">
            <a:avLst/>
          </a:prstGeom>
        </p:spPr>
      </p:pic>
      <p:sp>
        <p:nvSpPr>
          <p:cNvPr id="7170" name="Rectangle 7"/>
          <p:cNvSpPr>
            <a:spLocks noGrp="1" noChangeArrowheads="1"/>
          </p:cNvSpPr>
          <p:nvPr>
            <p:ph idx="1"/>
          </p:nvPr>
        </p:nvSpPr>
        <p:spPr>
          <a:xfrm>
            <a:off x="391335" y="1592838"/>
            <a:ext cx="10010902" cy="909201"/>
          </a:xfrm>
        </p:spPr>
        <p:txBody>
          <a:bodyPr/>
          <a:lstStyle/>
          <a:p>
            <a:pPr marL="0" indent="0" algn="just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9966FF"/>
                </a:solidFill>
                <a:latin typeface="Comic Sans MS" panose="030F0702030302020204" pitchFamily="66" charset="0"/>
                <a:ea typeface="+mj-ea"/>
                <a:cs typeface="+mj-cs"/>
              </a:rPr>
              <a:t>DJEČJI PRORAČUN - </a:t>
            </a:r>
            <a:r>
              <a:rPr lang="hr-HR" altLang="x-none" sz="3996" dirty="0">
                <a:solidFill>
                  <a:srgbClr val="FF0000"/>
                </a:solidFill>
                <a:latin typeface="Comic Sans MS" panose="030F0702030302020204" pitchFamily="66" charset="0"/>
                <a:ea typeface="+mj-ea"/>
                <a:cs typeface="+mj-cs"/>
              </a:rPr>
              <a:t>2024. GODINA </a:t>
            </a:r>
            <a:endParaRPr lang="pl-PL" altLang="x-none" sz="2664" dirty="0">
              <a:solidFill>
                <a:srgbClr val="FF0000"/>
              </a:solidFill>
            </a:endParaRPr>
          </a:p>
          <a:p>
            <a:pPr marL="0" indent="0" algn="just">
              <a:lnSpc>
                <a:spcPct val="80000"/>
              </a:lnSpc>
              <a:buNone/>
              <a:defRPr/>
            </a:pPr>
            <a:endParaRPr lang="pl-PL" altLang="x-none" sz="2664" dirty="0">
              <a:latin typeface="Comic Sans MS" panose="030F0702030302020204" pitchFamily="66" charset="0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pl-PL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pl-PL" altLang="x-none" sz="3552" dirty="0">
                <a:solidFill>
                  <a:srgbClr val="0E582F"/>
                </a:solidFill>
                <a:latin typeface="Comic Sans MS" panose="030F0702030302020204" pitchFamily="66" charset="0"/>
              </a:rPr>
              <a:t>                                Dječji proračun =  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pl-PL" altLang="x-none" sz="3552" dirty="0">
                <a:solidFill>
                  <a:srgbClr val="0E582F"/>
                </a:solidFill>
                <a:latin typeface="Comic Sans MS" panose="030F0702030302020204" pitchFamily="66" charset="0"/>
              </a:rPr>
              <a:t>                               37,6% proračuna 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pl-PL" altLang="x-none" sz="3552" dirty="0">
                <a:solidFill>
                  <a:srgbClr val="0E582F"/>
                </a:solidFill>
                <a:latin typeface="Comic Sans MS" panose="030F0702030302020204" pitchFamily="66" charset="0"/>
              </a:rPr>
              <a:t>                   Županije</a:t>
            </a:r>
          </a:p>
        </p:txBody>
      </p:sp>
      <p:graphicFrame>
        <p:nvGraphicFramePr>
          <p:cNvPr id="8" name="Dijagram 7"/>
          <p:cNvGraphicFramePr/>
          <p:nvPr>
            <p:extLst>
              <p:ext uri="{D42A27DB-BD31-4B8C-83A1-F6EECF244321}">
                <p14:modId xmlns:p14="http://schemas.microsoft.com/office/powerpoint/2010/main" val="435769380"/>
              </p:ext>
            </p:extLst>
          </p:nvPr>
        </p:nvGraphicFramePr>
        <p:xfrm>
          <a:off x="-750004" y="2598063"/>
          <a:ext cx="6766983" cy="4511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636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zervirano mjesto sadržaja 2"/>
          <p:cNvSpPr>
            <a:spLocks noGrp="1"/>
          </p:cNvSpPr>
          <p:nvPr>
            <p:ph idx="1"/>
          </p:nvPr>
        </p:nvSpPr>
        <p:spPr>
          <a:xfrm>
            <a:off x="249356" y="1793631"/>
            <a:ext cx="9651762" cy="6065290"/>
          </a:xfrm>
        </p:spPr>
        <p:txBody>
          <a:bodyPr/>
          <a:lstStyle/>
          <a:p>
            <a:pPr marL="0" lvl="0" indent="0" algn="just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9966FF"/>
                </a:solidFill>
                <a:latin typeface="Comic Sans MS" panose="030F0702030302020204" pitchFamily="66" charset="0"/>
              </a:rPr>
              <a:t>DJEČJI PRORAČUN – 2024. GODINA </a:t>
            </a:r>
            <a:r>
              <a:rPr lang="hr-HR" altLang="x-none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OBNOVA I IZGRADNJA ŠKOLA =7.754.847,00 eura </a:t>
            </a:r>
            <a:endParaRPr lang="hr-HR" altLang="x-none" sz="2664" b="1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0" lvl="0" indent="0" algn="just">
              <a:lnSpc>
                <a:spcPct val="80000"/>
              </a:lnSpc>
              <a:buNone/>
              <a:defRPr/>
            </a:pPr>
            <a:endParaRPr lang="hr-HR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r-HR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Projektno tehnička dokumentacija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Izgradnja PŠ </a:t>
            </a:r>
            <a:r>
              <a:rPr lang="hr-HR" altLang="x-none" sz="2664" dirty="0" err="1">
                <a:solidFill>
                  <a:srgbClr val="0E582F"/>
                </a:solidFill>
                <a:latin typeface="Comic Sans MS" panose="030F0702030302020204" pitchFamily="66" charset="0"/>
              </a:rPr>
              <a:t>Putkovec</a:t>
            </a:r>
            <a:r>
              <a:rPr lang="hr-HR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, dodatna ulaganja OŠ Tuhelj, obnova OŠ </a:t>
            </a:r>
            <a:r>
              <a:rPr lang="hr-HR" altLang="x-none" sz="2664" dirty="0" err="1">
                <a:solidFill>
                  <a:srgbClr val="0E582F"/>
                </a:solidFill>
                <a:latin typeface="Comic Sans MS" panose="030F0702030302020204" pitchFamily="66" charset="0"/>
              </a:rPr>
              <a:t>Budinščina</a:t>
            </a:r>
            <a:r>
              <a:rPr lang="hr-HR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, dogradnja OŠ Stubičke Toplice i izgradnja dvorane, uređenje školskog igrališta OŠ Sveti Križ Začretje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Dodatna ulaganja na građevinskim objektima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Energetska obnova OŠ i SŠ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Izgradnja COO Krapinske Toplice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altLang="x-none" sz="2664" dirty="0">
                <a:solidFill>
                  <a:srgbClr val="0E582F"/>
                </a:solidFill>
                <a:latin typeface="Comic Sans MS" panose="030F0702030302020204" pitchFamily="66" charset="0"/>
              </a:rPr>
              <a:t>RCKT-sportska dvorana</a:t>
            </a:r>
          </a:p>
          <a:p>
            <a:pPr marL="0" indent="0">
              <a:buNone/>
            </a:pPr>
            <a:endParaRPr lang="hr-HR" altLang="x-none" sz="2664" dirty="0">
              <a:solidFill>
                <a:srgbClr val="0E582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481" y="5894741"/>
            <a:ext cx="2321970" cy="156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113211" y="1712015"/>
            <a:ext cx="9768115" cy="6064739"/>
          </a:xfrm>
        </p:spPr>
        <p:txBody>
          <a:bodyPr/>
          <a:lstStyle/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9966FF"/>
                </a:solidFill>
                <a:latin typeface="Comic Sans MS" panose="030F0702030302020204" pitchFamily="66" charset="0"/>
              </a:rPr>
              <a:t>DJEČJI PRORAČUN - 2024. GODINA </a:t>
            </a:r>
            <a:endParaRPr lang="pl-PL" altLang="x-none" sz="2664" dirty="0">
              <a:solidFill>
                <a:srgbClr val="9966FF"/>
              </a:solidFill>
            </a:endParaRPr>
          </a:p>
          <a:p>
            <a:pPr marL="0" lvl="0" indent="0" algn="ctr" defTabSz="914400" eaLnBrk="0" hangingPunct="0">
              <a:buNone/>
            </a:pPr>
            <a:endParaRPr lang="hr-HR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POTPORE UČENICIMA I RODITELJIMA – 4.536.246,27 eura</a:t>
            </a: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defTabSz="914400" eaLnBrk="0" hangingPunct="0"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Prijevoz učenika –3.304.800,00 eura</a:t>
            </a:r>
          </a:p>
          <a:p>
            <a:pPr marL="342900" lvl="0" indent="-342900" defTabSz="914400" eaLnBrk="0" hangingPunct="0"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Pomoćnici u nastavi (Baltazar) – 531.468,69 eura</a:t>
            </a:r>
          </a:p>
          <a:p>
            <a:pPr marL="342900" lvl="0" indent="-342900" defTabSz="914400" eaLnBrk="0" hangingPunct="0"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Projekt Školska shema -102.727,58 eura</a:t>
            </a:r>
          </a:p>
          <a:p>
            <a:pPr marL="342900" lvl="0" indent="-342900" defTabSz="914400" eaLnBrk="0" hangingPunct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Stipendije – 305.260,00 eura</a:t>
            </a:r>
          </a:p>
          <a:p>
            <a:pPr marL="342900" lvl="0" indent="-342900" defTabSz="914400" eaLnBrk="0" hangingPunct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Sufinanciranje nabave radnih bilježnica učenicima OŠ – 291.990,00 eura</a:t>
            </a: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BB2BB413-26D1-4943-A256-3CD27C40EB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560" y="5800736"/>
            <a:ext cx="2902766" cy="181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7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93226" y="1706880"/>
            <a:ext cx="9768115" cy="6207759"/>
          </a:xfrm>
        </p:spPr>
        <p:txBody>
          <a:bodyPr/>
          <a:lstStyle/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r>
              <a:rPr lang="hr-HR" altLang="x-none" sz="3600" dirty="0">
                <a:solidFill>
                  <a:srgbClr val="9966FF"/>
                </a:solidFill>
                <a:latin typeface="Comic Sans MS" panose="030F0702030302020204" pitchFamily="66" charset="0"/>
              </a:rPr>
              <a:t>DJEČJI PRORAČUN - 2024. GODINA </a:t>
            </a:r>
            <a:endParaRPr lang="hr-HR" sz="20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ŠKOLSTVO </a:t>
            </a:r>
            <a:r>
              <a:rPr lang="hr-HR" sz="2400" b="1">
                <a:solidFill>
                  <a:srgbClr val="0E582F"/>
                </a:solidFill>
                <a:latin typeface="Comic Sans MS" panose="030F0702030302020204" pitchFamily="66" charset="0"/>
              </a:rPr>
              <a:t>– 5.786.851,24 eura </a:t>
            </a:r>
            <a:endParaRPr lang="hr-HR" sz="20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algn="just" defTabSz="914400" eaLnBrk="0" hangingPunct="0">
              <a:buFont typeface="Wingdings" panose="05000000000000000000" pitchFamily="2" charset="2"/>
              <a:buChar char="ü"/>
            </a:pPr>
            <a:r>
              <a:rPr lang="hr-HR" sz="2000" dirty="0">
                <a:solidFill>
                  <a:srgbClr val="0E582F"/>
                </a:solidFill>
                <a:latin typeface="Comic Sans MS" panose="030F0702030302020204" pitchFamily="66" charset="0"/>
              </a:rPr>
              <a:t>Obuhvaća redovno funkcioniranje škola:</a:t>
            </a: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E582F"/>
                </a:solidFill>
                <a:latin typeface="Comic Sans MS" panose="030F0702030302020204" pitchFamily="66" charset="0"/>
              </a:rPr>
              <a:t>5.117.799,00 eura - materijalni troškovi-zakonski standard (energenti, uredski materijal, komunalije…)</a:t>
            </a: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E582F"/>
                </a:solidFill>
                <a:latin typeface="Comic Sans MS" panose="030F0702030302020204" pitchFamily="66" charset="0"/>
              </a:rPr>
              <a:t>548.442,24 eura– izgradnja i održavanje objekata</a:t>
            </a: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E582F"/>
                </a:solidFill>
                <a:latin typeface="Comic Sans MS" panose="030F0702030302020204" pitchFamily="66" charset="0"/>
              </a:rPr>
              <a:t>20.220,00 eura– oprema, informatizacija u OŠ</a:t>
            </a:r>
          </a:p>
          <a:p>
            <a:pPr marL="720000" lvl="0" indent="-342900" algn="just" defTabSz="914400" eaLnBrk="0" hangingPunct="0">
              <a:buFont typeface="Arial" panose="020B0604020202020204" pitchFamily="34" charset="0"/>
              <a:buChar char="•"/>
            </a:pPr>
            <a:r>
              <a:rPr lang="hr-HR" sz="2000" dirty="0">
                <a:solidFill>
                  <a:srgbClr val="0E582F"/>
                </a:solidFill>
                <a:latin typeface="Comic Sans MS" panose="030F0702030302020204" pitchFamily="66" charset="0"/>
              </a:rPr>
              <a:t>100.390,00 eura – školska i sportska natjecanja</a:t>
            </a:r>
          </a:p>
          <a:p>
            <a:pPr marL="0" indent="0">
              <a:buNone/>
            </a:pPr>
            <a:endParaRPr lang="hr-HR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84" y="3617581"/>
            <a:ext cx="3406391" cy="399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44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31" y="5144756"/>
            <a:ext cx="7466901" cy="2472069"/>
          </a:xfrm>
          <a:prstGeom prst="rect">
            <a:avLst/>
          </a:prstGeom>
        </p:spPr>
      </p:pic>
      <p:sp>
        <p:nvSpPr>
          <p:cNvPr id="2" name="Rezervirano mjesto sadržaja 1"/>
          <p:cNvSpPr>
            <a:spLocks noGrp="1"/>
          </p:cNvSpPr>
          <p:nvPr>
            <p:ph idx="1"/>
          </p:nvPr>
        </p:nvSpPr>
        <p:spPr>
          <a:xfrm>
            <a:off x="460375" y="1642993"/>
            <a:ext cx="9768115" cy="6119445"/>
          </a:xfrm>
        </p:spPr>
        <p:txBody>
          <a:bodyPr/>
          <a:lstStyle/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r>
              <a:rPr lang="hr-HR" altLang="x-none" sz="3996" dirty="0">
                <a:solidFill>
                  <a:srgbClr val="9966FF"/>
                </a:solidFill>
                <a:latin typeface="Comic Sans MS" panose="030F0702030302020204" pitchFamily="66" charset="0"/>
              </a:rPr>
              <a:t>DJEČJI PRORAČUN - 2024. GODINA </a:t>
            </a:r>
          </a:p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endParaRPr lang="hr-HR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just" defTabSz="914400" eaLnBrk="0" hangingPunct="0">
              <a:lnSpc>
                <a:spcPct val="80000"/>
              </a:lnSpc>
              <a:buNone/>
              <a:defRPr/>
            </a:pPr>
            <a:endParaRPr lang="hr-HR" sz="2400" b="1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marL="0" lvl="0" indent="0" algn="ctr" defTabSz="914400" eaLnBrk="0" hangingPunct="0">
              <a:buNone/>
            </a:pPr>
            <a:r>
              <a:rPr lang="hr-HR" sz="2400" b="1" dirty="0">
                <a:solidFill>
                  <a:srgbClr val="0E582F"/>
                </a:solidFill>
                <a:latin typeface="Comic Sans MS" panose="030F0702030302020204" pitchFamily="66" charset="0"/>
              </a:rPr>
              <a:t>KULTURA I SPORT – 198.990,00 eura</a:t>
            </a:r>
          </a:p>
          <a:p>
            <a:pPr marL="0" lvl="0" indent="0" algn="ctr" defTabSz="914400" eaLnBrk="0" hangingPunct="0">
              <a:buNone/>
            </a:pPr>
            <a:endParaRPr lang="hr-HR" sz="2400" dirty="0">
              <a:solidFill>
                <a:srgbClr val="0E582F"/>
              </a:solidFill>
              <a:latin typeface="Comic Sans MS" panose="030F0702030302020204" pitchFamily="66" charset="0"/>
            </a:endParaRPr>
          </a:p>
          <a:p>
            <a:pPr marL="342900" lvl="0" indent="-342900" defTabSz="914400" eaLnBrk="0" hangingPunct="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srgbClr val="0E582F"/>
                </a:solidFill>
                <a:latin typeface="Comic Sans MS" panose="030F0702030302020204" pitchFamily="66" charset="0"/>
              </a:rPr>
              <a:t>53.090,00 eura – sportska natjecanja učenika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AutoShape 2" descr="E:\Desktop s backupa\39262801-happy-kids-playing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91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ZZ Powerpoint predložak">
  <a:themeElements>
    <a:clrScheme name="Prilagođeno 2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4C"/>
      </a:hlink>
      <a:folHlink>
        <a:srgbClr val="00664C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pp_ani_glo_stand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p_ani_glo_st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p_ani_glo_stan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ani_glo_stan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ani_glo_stan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5DE3402807884D999F516646854F4B" ma:contentTypeVersion="0" ma:contentTypeDescription="Create a new document." ma:contentTypeScope="" ma:versionID="9311dae01e35a4681548cba3967c39fa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3187E71-6F85-4A9E-8439-00761A5CEE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7DFF6D0F-3621-4B69-9AD9-5CF861ADF582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term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1584C3D-793E-488D-BB05-1413632F99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4588</TotalTime>
  <Words>409</Words>
  <Application>Microsoft Office PowerPoint</Application>
  <PresentationFormat>Prilagođeno</PresentationFormat>
  <Paragraphs>69</Paragraphs>
  <Slides>13</Slides>
  <Notes>3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2</vt:i4>
      </vt:variant>
      <vt:variant>
        <vt:lpstr>Naslovi slajdova</vt:lpstr>
      </vt:variant>
      <vt:variant>
        <vt:i4>13</vt:i4>
      </vt:variant>
    </vt:vector>
  </HeadingPairs>
  <TitlesOfParts>
    <vt:vector size="21" baseType="lpstr">
      <vt:lpstr>Arial</vt:lpstr>
      <vt:lpstr>Bradley Hand ITC</vt:lpstr>
      <vt:lpstr>Calibri</vt:lpstr>
      <vt:lpstr>Comic Sans MS</vt:lpstr>
      <vt:lpstr>Georgia</vt:lpstr>
      <vt:lpstr>Wingdings</vt:lpstr>
      <vt:lpstr>KZZ Powerpoint predložak</vt:lpstr>
      <vt:lpstr>ppp_ani_glo_stand</vt:lpstr>
      <vt:lpstr>„KRAPINSKO-ZAGORSKA  ŽUPANIJA –   PRIJATELJ DJECE”     DJEČJI PRORAČUN ZA 2024. GODINU VODIČ ZA GRAĐANE   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>KZZ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Zvonko Tušek</dc:creator>
  <cp:lastModifiedBy>Nevenka Puljko</cp:lastModifiedBy>
  <cp:revision>180</cp:revision>
  <cp:lastPrinted>2024-01-17T12:56:19Z</cp:lastPrinted>
  <dcterms:created xsi:type="dcterms:W3CDTF">2012-01-12T06:54:41Z</dcterms:created>
  <dcterms:modified xsi:type="dcterms:W3CDTF">2024-02-15T12:21:24Z</dcterms:modified>
</cp:coreProperties>
</file>