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  <p:sldMasterId id="2147483652" r:id="rId2"/>
    <p:sldMasterId id="2147483653" r:id="rId3"/>
  </p:sldMasterIdLst>
  <p:notesMasterIdLst>
    <p:notesMasterId r:id="rId14"/>
  </p:notesMasterIdLst>
  <p:handoutMasterIdLst>
    <p:handoutMasterId r:id="rId15"/>
  </p:handoutMasterIdLst>
  <p:sldIdLst>
    <p:sldId id="256" r:id="rId4"/>
    <p:sldId id="353" r:id="rId5"/>
    <p:sldId id="292" r:id="rId6"/>
    <p:sldId id="293" r:id="rId7"/>
    <p:sldId id="344" r:id="rId8"/>
    <p:sldId id="257" r:id="rId9"/>
    <p:sldId id="326" r:id="rId10"/>
    <p:sldId id="332" r:id="rId11"/>
    <p:sldId id="351" r:id="rId12"/>
    <p:sldId id="512" r:id="rId13"/>
  </p:sldIdLst>
  <p:sldSz cx="9144000" cy="6858000" type="screen4x3"/>
  <p:notesSz cx="6735763" cy="9866313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mir Galoić" initials="DG" lastIdx="45" clrIdx="0"/>
  <p:cmAuthor id="2" name="Ivanka Znika" initials="IZ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530E"/>
    <a:srgbClr val="06C5CA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96305" autoAdjust="0"/>
  </p:normalViewPr>
  <p:slideViewPr>
    <p:cSldViewPr>
      <p:cViewPr varScale="1">
        <p:scale>
          <a:sx n="106" d="100"/>
          <a:sy n="106" d="100"/>
        </p:scale>
        <p:origin x="176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564" cy="4937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14627" y="0"/>
            <a:ext cx="2919564" cy="4937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D56BB92-A50D-4A96-8595-9F6A0892E523}" type="datetimeFigureOut">
              <a:rPr lang="hr-HR"/>
              <a:pPr>
                <a:defRPr/>
              </a:pPr>
              <a:t>28.3.2024.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9371028"/>
            <a:ext cx="2919564" cy="4937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14627" y="9371028"/>
            <a:ext cx="2919564" cy="49371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C47622D-1109-44DA-AA40-63101E182B12}" type="slidenum">
              <a:rPr lang="hr-HR" altLang="x-none"/>
              <a:pPr/>
              <a:t>‹#›</a:t>
            </a:fld>
            <a:endParaRPr lang="hr-HR" altLang="x-none"/>
          </a:p>
        </p:txBody>
      </p:sp>
    </p:spTree>
    <p:extLst>
      <p:ext uri="{BB962C8B-B14F-4D97-AF65-F5344CB8AC3E}">
        <p14:creationId xmlns:p14="http://schemas.microsoft.com/office/powerpoint/2010/main" val="15254222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564" cy="4937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14627" y="0"/>
            <a:ext cx="2919564" cy="4937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EE39555-F835-4CD9-8008-F648257F44DB}" type="datetimeFigureOut">
              <a:rPr lang="hr-HR"/>
              <a:pPr>
                <a:defRPr/>
              </a:pPr>
              <a:t>28.3.2024.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41363"/>
            <a:ext cx="4932363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HR" noProof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73263" y="4686303"/>
            <a:ext cx="5389239" cy="444023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noProof="0"/>
              <a:t>Uredite stilove teksta matrice</a:t>
            </a:r>
          </a:p>
          <a:p>
            <a:pPr lvl="1"/>
            <a:r>
              <a:rPr lang="hr-HR" noProof="0"/>
              <a:t>Druga razina</a:t>
            </a:r>
          </a:p>
          <a:p>
            <a:pPr lvl="2"/>
            <a:r>
              <a:rPr lang="hr-HR" noProof="0"/>
              <a:t>Treća razina</a:t>
            </a:r>
          </a:p>
          <a:p>
            <a:pPr lvl="3"/>
            <a:r>
              <a:rPr lang="hr-HR" noProof="0"/>
              <a:t>Četvrta razina</a:t>
            </a:r>
          </a:p>
          <a:p>
            <a:pPr lvl="4"/>
            <a:r>
              <a:rPr lang="hr-HR" noProof="0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9371028"/>
            <a:ext cx="2919564" cy="4937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14627" y="9371028"/>
            <a:ext cx="2919564" cy="49371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C7DFCC0-3DFC-47D0-90B6-F573D7A0E474}" type="slidenum">
              <a:rPr lang="hr-HR" altLang="x-none"/>
              <a:pPr/>
              <a:t>‹#›</a:t>
            </a:fld>
            <a:endParaRPr lang="hr-HR" altLang="x-none"/>
          </a:p>
        </p:txBody>
      </p:sp>
    </p:spTree>
    <p:extLst>
      <p:ext uri="{BB962C8B-B14F-4D97-AF65-F5344CB8AC3E}">
        <p14:creationId xmlns:p14="http://schemas.microsoft.com/office/powerpoint/2010/main" val="1906766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zervirano mjesto slike slajd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CS" altLang="x-none"/>
          </a:p>
        </p:txBody>
      </p:sp>
      <p:sp>
        <p:nvSpPr>
          <p:cNvPr id="49156" name="Rezervirano mjesto broja slajd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0F0376A-B007-4E62-A8B8-2C415B61A962}" type="slidenum">
              <a:rPr lang="hr-HR" altLang="x-none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hr-HR" altLang="x-non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1824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DFCC0-3DFC-47D0-90B6-F573D7A0E474}" type="slidenum">
              <a:rPr lang="hr-HR" altLang="x-none" smtClean="0"/>
              <a:pPr/>
              <a:t>5</a:t>
            </a:fld>
            <a:endParaRPr lang="hr-HR" altLang="x-none"/>
          </a:p>
        </p:txBody>
      </p:sp>
    </p:spTree>
    <p:extLst>
      <p:ext uri="{BB962C8B-B14F-4D97-AF65-F5344CB8AC3E}">
        <p14:creationId xmlns:p14="http://schemas.microsoft.com/office/powerpoint/2010/main" val="3901453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zervirano mjesto slike slajd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CS" altLang="x-none"/>
          </a:p>
        </p:txBody>
      </p:sp>
      <p:sp>
        <p:nvSpPr>
          <p:cNvPr id="50180" name="Rezervirano mjesto broja slajd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04EB14E-663E-4245-A10C-C8FC46C5A95F}" type="slidenum">
              <a:rPr lang="hr-HR" altLang="x-none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6</a:t>
            </a:fld>
            <a:endParaRPr lang="hr-HR" altLang="x-non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6792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DFCC0-3DFC-47D0-90B6-F573D7A0E474}" type="slidenum">
              <a:rPr lang="hr-HR" altLang="x-none" smtClean="0"/>
              <a:pPr/>
              <a:t>7</a:t>
            </a:fld>
            <a:endParaRPr lang="hr-HR" altLang="x-none"/>
          </a:p>
        </p:txBody>
      </p:sp>
    </p:spTree>
    <p:extLst>
      <p:ext uri="{BB962C8B-B14F-4D97-AF65-F5344CB8AC3E}">
        <p14:creationId xmlns:p14="http://schemas.microsoft.com/office/powerpoint/2010/main" val="18365182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DFCC0-3DFC-47D0-90B6-F573D7A0E474}" type="slidenum">
              <a:rPr lang="hr-HR" altLang="x-none" smtClean="0"/>
              <a:pPr/>
              <a:t>8</a:t>
            </a:fld>
            <a:endParaRPr lang="hr-HR" altLang="x-none"/>
          </a:p>
        </p:txBody>
      </p:sp>
    </p:spTree>
    <p:extLst>
      <p:ext uri="{BB962C8B-B14F-4D97-AF65-F5344CB8AC3E}">
        <p14:creationId xmlns:p14="http://schemas.microsoft.com/office/powerpoint/2010/main" val="13677719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DFCC0-3DFC-47D0-90B6-F573D7A0E474}" type="slidenum">
              <a:rPr lang="hr-HR" altLang="x-none" smtClean="0"/>
              <a:pPr/>
              <a:t>9</a:t>
            </a:fld>
            <a:endParaRPr lang="hr-HR" altLang="x-none"/>
          </a:p>
        </p:txBody>
      </p:sp>
    </p:spTree>
    <p:extLst>
      <p:ext uri="{BB962C8B-B14F-4D97-AF65-F5344CB8AC3E}">
        <p14:creationId xmlns:p14="http://schemas.microsoft.com/office/powerpoint/2010/main" val="613454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r-HR"/>
              <a:t>Uredite stil podnaslova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316823670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416160361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57988" y="274638"/>
            <a:ext cx="2173287" cy="6389687"/>
          </a:xfrm>
          <a:prstGeom prst="rect">
            <a:avLst/>
          </a:prstGeo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236538" y="274638"/>
            <a:ext cx="6369050" cy="6389687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3408642265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/>
          </p:nvPr>
        </p:nvSpPr>
        <p:spPr>
          <a:xfrm>
            <a:off x="236538" y="274638"/>
            <a:ext cx="8694737" cy="6389687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503572437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slov, tekst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1"/>
          </p:nvPr>
        </p:nvSpPr>
        <p:spPr>
          <a:xfrm>
            <a:off x="236538" y="1577975"/>
            <a:ext cx="4270375" cy="508635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9313" y="1577975"/>
            <a:ext cx="4271962" cy="508635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229731525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r-HR"/>
              <a:t>Uredite stil podnaslova matrice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788E14-6A81-4603-9F9A-35873433BF3E}" type="datetime1">
              <a:rPr lang="x-none" altLang="x-none"/>
              <a:pPr>
                <a:defRPr/>
              </a:pPr>
              <a:t>28.3.2024.</a:t>
            </a:fld>
            <a:endParaRPr lang="sr-Latn-CS" altLang="x-non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x-none"/>
          </a:p>
        </p:txBody>
      </p:sp>
    </p:spTree>
    <p:extLst>
      <p:ext uri="{BB962C8B-B14F-4D97-AF65-F5344CB8AC3E}">
        <p14:creationId xmlns:p14="http://schemas.microsoft.com/office/powerpoint/2010/main" val="1735514151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54438-0F60-442B-B850-8B5B4FB8C9A5}" type="datetime1">
              <a:rPr lang="x-none" altLang="x-none"/>
              <a:pPr>
                <a:defRPr/>
              </a:pPr>
              <a:t>28.3.2024.</a:t>
            </a:fld>
            <a:endParaRPr lang="sr-Latn-CS" altLang="x-non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x-none"/>
          </a:p>
        </p:txBody>
      </p:sp>
    </p:spTree>
    <p:extLst>
      <p:ext uri="{BB962C8B-B14F-4D97-AF65-F5344CB8AC3E}">
        <p14:creationId xmlns:p14="http://schemas.microsoft.com/office/powerpoint/2010/main" val="953952465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47A51D-06B3-4E98-B477-C0584BEE570A}" type="datetime1">
              <a:rPr lang="x-none" altLang="x-none"/>
              <a:pPr>
                <a:defRPr/>
              </a:pPr>
              <a:t>28.3.2024.</a:t>
            </a:fld>
            <a:endParaRPr lang="sr-Latn-CS" altLang="x-non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x-none"/>
          </a:p>
        </p:txBody>
      </p:sp>
    </p:spTree>
    <p:extLst>
      <p:ext uri="{BB962C8B-B14F-4D97-AF65-F5344CB8AC3E}">
        <p14:creationId xmlns:p14="http://schemas.microsoft.com/office/powerpoint/2010/main" val="4160296843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36538" y="1577975"/>
            <a:ext cx="4270375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9313" y="1577975"/>
            <a:ext cx="4271962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4EE5D9-766B-49A6-9CBF-872685F06E79}" type="datetime1">
              <a:rPr lang="x-none" altLang="x-none"/>
              <a:pPr>
                <a:defRPr/>
              </a:pPr>
              <a:t>28.3.2024.</a:t>
            </a:fld>
            <a:endParaRPr lang="sr-Latn-CS" altLang="x-non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x-none"/>
          </a:p>
        </p:txBody>
      </p:sp>
    </p:spTree>
    <p:extLst>
      <p:ext uri="{BB962C8B-B14F-4D97-AF65-F5344CB8AC3E}">
        <p14:creationId xmlns:p14="http://schemas.microsoft.com/office/powerpoint/2010/main" val="95720492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7AB683-0F87-4330-AA1C-246743FD5C83}" type="datetime1">
              <a:rPr lang="x-none" altLang="x-none"/>
              <a:pPr>
                <a:defRPr/>
              </a:pPr>
              <a:t>28.3.2024.</a:t>
            </a:fld>
            <a:endParaRPr lang="sr-Latn-CS" altLang="x-none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x-none"/>
          </a:p>
        </p:txBody>
      </p:sp>
    </p:spTree>
    <p:extLst>
      <p:ext uri="{BB962C8B-B14F-4D97-AF65-F5344CB8AC3E}">
        <p14:creationId xmlns:p14="http://schemas.microsoft.com/office/powerpoint/2010/main" val="4082685076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C1CD7-6480-4113-8A9C-CD0E221E1382}" type="datetime1">
              <a:rPr lang="x-none" altLang="x-none"/>
              <a:pPr>
                <a:defRPr/>
              </a:pPr>
              <a:t>28.3.2024.</a:t>
            </a:fld>
            <a:endParaRPr lang="sr-Latn-CS" altLang="x-non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x-none"/>
          </a:p>
        </p:txBody>
      </p:sp>
    </p:spTree>
    <p:extLst>
      <p:ext uri="{BB962C8B-B14F-4D97-AF65-F5344CB8AC3E}">
        <p14:creationId xmlns:p14="http://schemas.microsoft.com/office/powerpoint/2010/main" val="327224569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23299002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EF65E1-E8C1-452E-A910-3963168612F0}" type="datetime1">
              <a:rPr lang="x-none" altLang="x-none"/>
              <a:pPr>
                <a:defRPr/>
              </a:pPr>
              <a:t>28.3.2024.</a:t>
            </a:fld>
            <a:endParaRPr lang="sr-Latn-CS" altLang="x-non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x-none"/>
          </a:p>
        </p:txBody>
      </p:sp>
    </p:spTree>
    <p:extLst>
      <p:ext uri="{BB962C8B-B14F-4D97-AF65-F5344CB8AC3E}">
        <p14:creationId xmlns:p14="http://schemas.microsoft.com/office/powerpoint/2010/main" val="3289903510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9A9D3-BE3C-473D-95B0-878FE0032482}" type="datetime1">
              <a:rPr lang="x-none" altLang="x-none"/>
              <a:pPr>
                <a:defRPr/>
              </a:pPr>
              <a:t>28.3.2024.</a:t>
            </a:fld>
            <a:endParaRPr lang="sr-Latn-CS" altLang="x-non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x-none"/>
          </a:p>
        </p:txBody>
      </p:sp>
    </p:spTree>
    <p:extLst>
      <p:ext uri="{BB962C8B-B14F-4D97-AF65-F5344CB8AC3E}">
        <p14:creationId xmlns:p14="http://schemas.microsoft.com/office/powerpoint/2010/main" val="3694006569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4216C-77A9-4494-91F1-CB434F438625}" type="datetime1">
              <a:rPr lang="x-none" altLang="x-none"/>
              <a:pPr>
                <a:defRPr/>
              </a:pPr>
              <a:t>28.3.2024.</a:t>
            </a:fld>
            <a:endParaRPr lang="sr-Latn-CS" altLang="x-non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x-none"/>
          </a:p>
        </p:txBody>
      </p:sp>
    </p:spTree>
    <p:extLst>
      <p:ext uri="{BB962C8B-B14F-4D97-AF65-F5344CB8AC3E}">
        <p14:creationId xmlns:p14="http://schemas.microsoft.com/office/powerpoint/2010/main" val="282996902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12C18E-1C15-4B49-9AF2-74708F93AE7C}" type="datetime1">
              <a:rPr lang="x-none" altLang="x-none"/>
              <a:pPr>
                <a:defRPr/>
              </a:pPr>
              <a:t>28.3.2024.</a:t>
            </a:fld>
            <a:endParaRPr lang="sr-Latn-CS" altLang="x-non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x-none"/>
          </a:p>
        </p:txBody>
      </p:sp>
    </p:spTree>
    <p:extLst>
      <p:ext uri="{BB962C8B-B14F-4D97-AF65-F5344CB8AC3E}">
        <p14:creationId xmlns:p14="http://schemas.microsoft.com/office/powerpoint/2010/main" val="3750918645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57988" y="274638"/>
            <a:ext cx="2173287" cy="6389687"/>
          </a:xfrm>
          <a:prstGeom prst="rect">
            <a:avLst/>
          </a:prstGeo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236538" y="274638"/>
            <a:ext cx="6369050" cy="6389687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764D73-B925-4D4F-B16B-2542635DEA1C}" type="datetime1">
              <a:rPr lang="x-none" altLang="x-none"/>
              <a:pPr>
                <a:defRPr/>
              </a:pPr>
              <a:t>28.3.2024.</a:t>
            </a:fld>
            <a:endParaRPr lang="sr-Latn-CS" altLang="x-non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x-none"/>
          </a:p>
        </p:txBody>
      </p:sp>
    </p:spTree>
    <p:extLst>
      <p:ext uri="{BB962C8B-B14F-4D97-AF65-F5344CB8AC3E}">
        <p14:creationId xmlns:p14="http://schemas.microsoft.com/office/powerpoint/2010/main" val="101543781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/>
          </p:nvPr>
        </p:nvSpPr>
        <p:spPr>
          <a:xfrm>
            <a:off x="236538" y="274638"/>
            <a:ext cx="8694737" cy="6389687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1957496179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slov, tekst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1"/>
          </p:nvPr>
        </p:nvSpPr>
        <p:spPr>
          <a:xfrm>
            <a:off x="236538" y="1577975"/>
            <a:ext cx="4270375" cy="508635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9313" y="1577975"/>
            <a:ext cx="4271962" cy="508635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1247943504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r-HR"/>
              <a:t>Uredite stil podnaslova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2220682265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3733049173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92650744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1144079941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36538" y="1577975"/>
            <a:ext cx="4270375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9313" y="1577975"/>
            <a:ext cx="4271962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1139479925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1643917101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872250529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5134686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5451860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3567440491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12787007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57988" y="274638"/>
            <a:ext cx="2173287" cy="6389687"/>
          </a:xfrm>
          <a:prstGeom prst="rect">
            <a:avLst/>
          </a:prstGeo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236538" y="274638"/>
            <a:ext cx="6369050" cy="6389687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12141471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36538" y="1577975"/>
            <a:ext cx="4270375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9313" y="1577975"/>
            <a:ext cx="4271962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90035506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360371598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60740207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371247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134943506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12074712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8" descr="D:\nicks computer\new global series again!!!\global09\global09_txt.jp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79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6538" y="1577975"/>
            <a:ext cx="8694737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0" y="549275"/>
            <a:ext cx="7596188" cy="457200"/>
          </a:xfrm>
          <a:prstGeom prst="rect">
            <a:avLst/>
          </a:prstGeom>
          <a:noFill/>
          <a:ln>
            <a:noFill/>
          </a:ln>
        </p:spPr>
        <p:txBody>
          <a:bodyPr lIns="82351" tIns="16211" rIns="82351" bIns="16211"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x-none" altLang="x-none" sz="2500" b="1">
              <a:solidFill>
                <a:srgbClr val="F2F2F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1" r:id="rId1"/>
    <p:sldLayoutId id="2147484552" r:id="rId2"/>
    <p:sldLayoutId id="2147484553" r:id="rId3"/>
    <p:sldLayoutId id="2147484554" r:id="rId4"/>
    <p:sldLayoutId id="2147484555" r:id="rId5"/>
    <p:sldLayoutId id="2147484556" r:id="rId6"/>
    <p:sldLayoutId id="2147484557" r:id="rId7"/>
    <p:sldLayoutId id="2147484558" r:id="rId8"/>
    <p:sldLayoutId id="2147484559" r:id="rId9"/>
    <p:sldLayoutId id="2147484560" r:id="rId10"/>
    <p:sldLayoutId id="2147484561" r:id="rId11"/>
    <p:sldLayoutId id="2147484562" r:id="rId12"/>
    <p:sldLayoutId id="2147484563" r:id="rId13"/>
  </p:sldLayoutIdLst>
  <p:transition/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6" descr="D:\nicks computer\new global series again!!!\global09\global09_title.jp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8"/>
            <a:ext cx="9144000" cy="685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6538" y="1577975"/>
            <a:ext cx="8694737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94463"/>
            <a:ext cx="1166813" cy="363537"/>
          </a:xfrm>
          <a:prstGeom prst="rect">
            <a:avLst/>
          </a:prstGeom>
          <a:noFill/>
          <a:ln>
            <a:noFill/>
          </a:ln>
        </p:spPr>
        <p:txBody>
          <a:bodyPr vert="horz" wrap="square" lIns="82345" tIns="41173" rIns="82345" bIns="41173" numCol="1" anchor="t" anchorCtr="0" compatLnSpc="1">
            <a:prstTxWarp prst="textNoShape">
              <a:avLst/>
            </a:prstTxWarp>
          </a:bodyPr>
          <a:lstStyle>
            <a:lvl1pPr>
              <a:defRPr sz="2200" smtClean="0">
                <a:latin typeface="Arial" charset="0"/>
              </a:defRPr>
            </a:lvl1pPr>
          </a:lstStyle>
          <a:p>
            <a:pPr>
              <a:defRPr/>
            </a:pPr>
            <a:fld id="{A1E31D56-B94C-4D0D-92D4-37C1AA74C923}" type="datetime1">
              <a:rPr lang="x-none" altLang="x-none"/>
              <a:pPr>
                <a:defRPr/>
              </a:pPr>
              <a:t>28.3.2024.</a:t>
            </a:fld>
            <a:endParaRPr lang="sr-Latn-CS" altLang="x-none"/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76525" y="6481763"/>
            <a:ext cx="6467475" cy="376237"/>
          </a:xfrm>
          <a:prstGeom prst="rect">
            <a:avLst/>
          </a:prstGeom>
          <a:noFill/>
          <a:ln>
            <a:noFill/>
          </a:ln>
        </p:spPr>
        <p:txBody>
          <a:bodyPr vert="horz" wrap="square" lIns="82345" tIns="41173" rIns="82345" bIns="41173" numCol="1" anchor="t" anchorCtr="0" compatLnSpc="1">
            <a:prstTxWarp prst="textNoShape">
              <a:avLst/>
            </a:prstTxWarp>
          </a:bodyPr>
          <a:lstStyle>
            <a:lvl1pPr algn="r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sr-Latn-C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4" r:id="rId1"/>
    <p:sldLayoutId id="2147484565" r:id="rId2"/>
    <p:sldLayoutId id="2147484566" r:id="rId3"/>
    <p:sldLayoutId id="2147484567" r:id="rId4"/>
    <p:sldLayoutId id="2147484568" r:id="rId5"/>
    <p:sldLayoutId id="2147484569" r:id="rId6"/>
    <p:sldLayoutId id="2147484570" r:id="rId7"/>
    <p:sldLayoutId id="2147484571" r:id="rId8"/>
    <p:sldLayoutId id="2147484572" r:id="rId9"/>
    <p:sldLayoutId id="2147484573" r:id="rId10"/>
    <p:sldLayoutId id="2147484574" r:id="rId11"/>
    <p:sldLayoutId id="2147484586" r:id="rId12"/>
    <p:sldLayoutId id="2147484587" r:id="rId13"/>
  </p:sldLayoutIdLst>
  <p:transition/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8" descr="D:\nicks computer\new global series again!!!\global09\global09_txt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575"/>
            <a:ext cx="9144000" cy="679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 bwMode="auto">
          <a:xfrm>
            <a:off x="0" y="549275"/>
            <a:ext cx="7596188" cy="457200"/>
          </a:xfrm>
          <a:prstGeom prst="rect">
            <a:avLst/>
          </a:prstGeom>
          <a:noFill/>
          <a:ln>
            <a:noFill/>
          </a:ln>
        </p:spPr>
        <p:txBody>
          <a:bodyPr lIns="82340" tIns="16209" rIns="82340" bIns="16209"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x-none" altLang="x-none" sz="2500" b="1">
              <a:solidFill>
                <a:srgbClr val="F2F2F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6538" y="1577975"/>
            <a:ext cx="8694737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3" tIns="45711" rIns="91423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75" r:id="rId1"/>
    <p:sldLayoutId id="2147484576" r:id="rId2"/>
    <p:sldLayoutId id="2147484577" r:id="rId3"/>
    <p:sldLayoutId id="2147484578" r:id="rId4"/>
    <p:sldLayoutId id="2147484579" r:id="rId5"/>
    <p:sldLayoutId id="2147484580" r:id="rId6"/>
    <p:sldLayoutId id="2147484581" r:id="rId7"/>
    <p:sldLayoutId id="2147484582" r:id="rId8"/>
    <p:sldLayoutId id="2147484583" r:id="rId9"/>
    <p:sldLayoutId id="2147484584" r:id="rId10"/>
    <p:sldLayoutId id="2147484585" r:id="rId11"/>
  </p:sldLayoutIdLst>
  <p:transition/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zz.hr/" TargetMode="External"/><Relationship Id="rId2" Type="http://schemas.openxmlformats.org/officeDocument/2006/relationships/hyperlink" Target="tel:+385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kzz.hr/pristup-informacijama" TargetMode="External"/><Relationship Id="rId4" Type="http://schemas.openxmlformats.org/officeDocument/2006/relationships/hyperlink" Target="https://www.youtube.com/user/zagorjehr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6" descr="D:\nicks computer\new global series again!!!\global09\global09_titl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039" y="-23813"/>
            <a:ext cx="9182101" cy="688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15288" y="3485530"/>
            <a:ext cx="7913423" cy="20162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r-HR" altLang="x-none" sz="3500" b="1" dirty="0">
                <a:latin typeface="Times New Roman" panose="02020603050405020304" pitchFamily="18" charset="0"/>
              </a:rPr>
              <a:t>Prijedlog </a:t>
            </a:r>
            <a:r>
              <a:rPr lang="en-US" altLang="x-none" sz="3500" b="1" dirty="0">
                <a:latin typeface="Times New Roman" panose="02020603050405020304" pitchFamily="18" charset="0"/>
              </a:rPr>
              <a:t>I</a:t>
            </a:r>
            <a:r>
              <a:rPr lang="hr-HR" altLang="x-none" sz="3500" b="1" dirty="0">
                <a:latin typeface="Times New Roman" panose="02020603050405020304" pitchFamily="18" charset="0"/>
              </a:rPr>
              <a:t>. Izmjena i dopuna Proračuna Krapinsko-zagorske županije za 2024. godinu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6237288"/>
            <a:ext cx="6400800" cy="431800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en-US" altLang="x-none" sz="1200" b="1" dirty="0">
                <a:latin typeface="Times New Roman" panose="02020603050405020304" pitchFamily="18" charset="0"/>
              </a:rPr>
              <a:t>1</a:t>
            </a:r>
            <a:r>
              <a:rPr lang="hr-HR" altLang="x-none" sz="1200" b="1" dirty="0">
                <a:latin typeface="Times New Roman" panose="02020603050405020304" pitchFamily="18" charset="0"/>
              </a:rPr>
              <a:t>6. sjednica Županijske skupštine </a:t>
            </a:r>
          </a:p>
          <a:p>
            <a:pPr algn="l">
              <a:lnSpc>
                <a:spcPct val="80000"/>
              </a:lnSpc>
            </a:pPr>
            <a:r>
              <a:rPr lang="hr-HR" altLang="x-none" sz="1200" b="1" dirty="0">
                <a:latin typeface="Times New Roman" panose="02020603050405020304" pitchFamily="18" charset="0"/>
              </a:rPr>
              <a:t>Krapina, 06. ožujka 2024. g.</a:t>
            </a:r>
            <a:endParaRPr lang="hr-HR" altLang="x-none" sz="1600" b="1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9A71695-EBD3-455B-AD14-7AEF664F4C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538" y="1268413"/>
            <a:ext cx="8799512" cy="5395912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hr-HR" sz="2000" b="1" dirty="0"/>
              <a:t>ADRESA:</a:t>
            </a:r>
          </a:p>
          <a:p>
            <a:pPr marL="0" indent="0">
              <a:buFontTx/>
              <a:buNone/>
              <a:defRPr/>
            </a:pPr>
            <a:r>
              <a:rPr lang="hr-HR" sz="2000" dirty="0">
                <a:solidFill>
                  <a:schemeClr val="tx2"/>
                </a:solidFill>
              </a:rPr>
              <a:t>Krapinsko-zagorska županija</a:t>
            </a:r>
          </a:p>
          <a:p>
            <a:pPr marL="0" indent="0">
              <a:buFontTx/>
              <a:buNone/>
              <a:defRPr/>
            </a:pPr>
            <a:r>
              <a:rPr lang="hr-HR" sz="2000" dirty="0">
                <a:solidFill>
                  <a:schemeClr val="tx2"/>
                </a:solidFill>
              </a:rPr>
              <a:t>Magistratska 1</a:t>
            </a:r>
          </a:p>
          <a:p>
            <a:pPr marL="0" indent="0">
              <a:buFontTx/>
              <a:buNone/>
              <a:defRPr/>
            </a:pPr>
            <a:r>
              <a:rPr lang="hr-HR" sz="2000" dirty="0">
                <a:solidFill>
                  <a:schemeClr val="tx2"/>
                </a:solidFill>
              </a:rPr>
              <a:t>49 000 Krapina</a:t>
            </a:r>
          </a:p>
          <a:p>
            <a:pPr marL="0" indent="0">
              <a:buFontTx/>
              <a:buNone/>
              <a:defRPr/>
            </a:pPr>
            <a:endParaRPr lang="hr-HR" sz="500" dirty="0">
              <a:solidFill>
                <a:schemeClr val="tx2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hr-HR" sz="2000" b="1" dirty="0"/>
              <a:t>KONTAKT: </a:t>
            </a:r>
            <a:endParaRPr lang="hr-HR" sz="2000" dirty="0">
              <a:solidFill>
                <a:schemeClr val="tx2"/>
              </a:solidFill>
              <a:hlinkClick r:id="rId2"/>
            </a:endParaRPr>
          </a:p>
          <a:p>
            <a:pPr>
              <a:defRPr/>
            </a:pPr>
            <a:r>
              <a:rPr lang="hr-HR" sz="2000" dirty="0">
                <a:solidFill>
                  <a:schemeClr val="tx2"/>
                </a:solidFill>
              </a:rPr>
              <a:t>TEL: +385 49 329 111</a:t>
            </a:r>
          </a:p>
          <a:p>
            <a:pPr>
              <a:defRPr/>
            </a:pPr>
            <a:r>
              <a:rPr lang="hr-HR" sz="2000" dirty="0">
                <a:solidFill>
                  <a:schemeClr val="tx2"/>
                </a:solidFill>
              </a:rPr>
              <a:t>FAX: +385 49 329 255</a:t>
            </a:r>
          </a:p>
          <a:p>
            <a:pPr marL="0" indent="0">
              <a:buFontTx/>
              <a:buNone/>
              <a:defRPr/>
            </a:pPr>
            <a:endParaRPr lang="hr-HR" sz="500" dirty="0">
              <a:solidFill>
                <a:schemeClr val="tx2"/>
              </a:solidFill>
            </a:endParaRPr>
          </a:p>
          <a:p>
            <a:pPr marL="0" indent="0">
              <a:buFontTx/>
              <a:buNone/>
              <a:defRPr/>
            </a:pPr>
            <a:endParaRPr lang="hr-HR" sz="500" b="1" dirty="0">
              <a:solidFill>
                <a:schemeClr val="tx2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hr-HR" sz="2000" b="1" dirty="0">
                <a:solidFill>
                  <a:schemeClr val="tx2"/>
                </a:solidFill>
              </a:rPr>
              <a:t>PRATITE NAS:</a:t>
            </a:r>
          </a:p>
          <a:p>
            <a:pPr>
              <a:defRPr/>
            </a:pPr>
            <a:r>
              <a:rPr lang="hr-HR" sz="2000" dirty="0">
                <a:solidFill>
                  <a:schemeClr val="tx2"/>
                </a:solidFill>
              </a:rPr>
              <a:t>na službenim internetskim stranicama: </a:t>
            </a:r>
            <a:r>
              <a:rPr lang="hr-HR" sz="2000" u="sng" dirty="0">
                <a:solidFill>
                  <a:schemeClr val="tx2"/>
                </a:solidFill>
                <a:hlinkClick r:id="rId3"/>
              </a:rPr>
              <a:t>https://www.kzz.hr</a:t>
            </a:r>
            <a:endParaRPr lang="hr-HR" sz="2000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hr-HR" sz="2000" dirty="0">
                <a:solidFill>
                  <a:schemeClr val="tx2"/>
                </a:solidFill>
              </a:rPr>
              <a:t>na službenom YouTube kanalu: </a:t>
            </a:r>
            <a:r>
              <a:rPr lang="hr-HR" sz="2000" u="sng" dirty="0">
                <a:solidFill>
                  <a:schemeClr val="tx2"/>
                </a:solidFill>
                <a:hlinkClick r:id="rId4"/>
              </a:rPr>
              <a:t>https://www.youtube.com/user/zagorjehr</a:t>
            </a:r>
            <a:endParaRPr lang="hr-HR" sz="2000" u="sng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hr-HR" sz="2000" dirty="0">
                <a:solidFill>
                  <a:schemeClr val="tx2"/>
                </a:solidFill>
              </a:rPr>
              <a:t>P</a:t>
            </a:r>
            <a:r>
              <a:rPr lang="hr-HR" sz="2000">
                <a:solidFill>
                  <a:schemeClr val="tx2"/>
                </a:solidFill>
              </a:rPr>
              <a:t>ravo </a:t>
            </a:r>
            <a:r>
              <a:rPr lang="hr-HR" sz="2000" dirty="0">
                <a:solidFill>
                  <a:schemeClr val="tx2"/>
                </a:solidFill>
              </a:rPr>
              <a:t>na pristup informacijama: </a:t>
            </a:r>
            <a:r>
              <a:rPr lang="hr-HR" sz="2000" u="sng" dirty="0">
                <a:solidFill>
                  <a:schemeClr val="tx2"/>
                </a:solidFill>
                <a:hlinkClick r:id="rId5"/>
              </a:rPr>
              <a:t>https://kzz.hr/pristup-informacijama</a:t>
            </a:r>
            <a:endParaRPr lang="hr-HR" sz="2000" dirty="0">
              <a:solidFill>
                <a:schemeClr val="tx2"/>
              </a:solidFill>
            </a:endParaRPr>
          </a:p>
          <a:p>
            <a:pPr marL="0" indent="0">
              <a:buFontTx/>
              <a:buNone/>
              <a:defRPr/>
            </a:pPr>
            <a:endParaRPr lang="hr-HR" sz="2000" dirty="0">
              <a:solidFill>
                <a:schemeClr val="tx2"/>
              </a:solidFill>
            </a:endParaRPr>
          </a:p>
          <a:p>
            <a:pPr marL="0" indent="0">
              <a:buFontTx/>
              <a:buNone/>
              <a:defRPr/>
            </a:pPr>
            <a:endParaRPr lang="hr-HR" sz="2000" dirty="0"/>
          </a:p>
          <a:p>
            <a:pPr marL="0" indent="0">
              <a:buFontTx/>
              <a:buNone/>
              <a:defRPr/>
            </a:pPr>
            <a:r>
              <a:rPr lang="hr-HR" sz="2000" dirty="0"/>
              <a:t>  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zervirano mjesto sadržaja 1">
            <a:extLst>
              <a:ext uri="{FF2B5EF4-FFF2-40B4-BE49-F238E27FC236}">
                <a16:creationId xmlns:a16="http://schemas.microsoft.com/office/drawing/2014/main" id="{78C630E9-72D7-1101-3BB2-42236622425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36538" y="1341438"/>
            <a:ext cx="8694737" cy="5322887"/>
          </a:xfrm>
        </p:spPr>
        <p:txBody>
          <a:bodyPr/>
          <a:lstStyle/>
          <a:p>
            <a:pPr marL="0" indent="0" algn="just">
              <a:buFontTx/>
              <a:buNone/>
              <a:defRPr/>
            </a:pPr>
            <a:r>
              <a:rPr lang="hr-HR" altLang="sr-Latn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Što je proračun?</a:t>
            </a:r>
          </a:p>
          <a:p>
            <a:pPr marL="0" indent="0" algn="just">
              <a:buFontTx/>
              <a:buNone/>
              <a:defRPr/>
            </a:pPr>
            <a:endParaRPr lang="hr-HR" altLang="sr-Latn-R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hr-HR" altLang="sr-Latn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Proračun je temeljni financijski dokument u kojem su iskazani svi planirani godišnji prihodi i primici te rashodi i izdaci. </a:t>
            </a:r>
          </a:p>
          <a:p>
            <a:pPr algn="just">
              <a:defRPr/>
            </a:pPr>
            <a:endParaRPr lang="hr-HR" altLang="sr-Latn-R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hr-HR" altLang="sr-Latn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Proračun se odnosi na fiskalnu godinu koja predstavlja razdoblje od 12 mjeseci – od 1. siječnja do 31. prosinca.</a:t>
            </a:r>
          </a:p>
          <a:p>
            <a:pPr marL="0" indent="0" algn="just">
              <a:buFontTx/>
              <a:buNone/>
              <a:defRPr/>
            </a:pPr>
            <a:endParaRPr lang="hr-HR" altLang="sr-Latn-R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hr-HR" altLang="sr-Latn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Temeljni propis kojim su regulirana sva pitanja vezana uz proračun je Zakon o proračunu (Narodne novine, 144/2021., dalje: Zakon)</a:t>
            </a:r>
          </a:p>
          <a:p>
            <a:pPr marL="0" indent="0" algn="just">
              <a:buFontTx/>
              <a:buNone/>
              <a:defRPr/>
            </a:pPr>
            <a:endParaRPr lang="hr-HR" altLang="sr-Latn-R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zervirano mjesto sadržaja 1">
            <a:extLst>
              <a:ext uri="{FF2B5EF4-FFF2-40B4-BE49-F238E27FC236}">
                <a16:creationId xmlns:a16="http://schemas.microsoft.com/office/drawing/2014/main" id="{EB76A658-ACE8-CFFA-0C08-64B7A20C3A9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9388" y="1052513"/>
            <a:ext cx="8569325" cy="5818187"/>
          </a:xfrm>
        </p:spPr>
        <p:txBody>
          <a:bodyPr/>
          <a:lstStyle/>
          <a:p>
            <a:pPr marL="0" indent="0" algn="just">
              <a:buFontTx/>
              <a:buNone/>
              <a:defRPr/>
            </a:pPr>
            <a:endParaRPr lang="hr-HR" altLang="sr-Latn-RS" b="1" dirty="0"/>
          </a:p>
          <a:p>
            <a:pPr marL="0" indent="0" algn="just">
              <a:buFontTx/>
              <a:buNone/>
              <a:defRPr/>
            </a:pPr>
            <a:r>
              <a:rPr lang="hr-HR" altLang="sr-Latn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Što je rebalans?</a:t>
            </a:r>
          </a:p>
          <a:p>
            <a:pPr marL="0" indent="0" algn="just">
              <a:buFontTx/>
              <a:buNone/>
              <a:defRPr/>
            </a:pPr>
            <a:endParaRPr lang="hr-HR" alt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hr-HR" altLang="sr-Latn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Proračun se kao temeljni financijski dokument sukladno Zakonu i propisima može mijenjati tijekom godine kako bi svojim izmjenama i dopunama pratio provođenje svih aktivnosti i projekata u Županiji.</a:t>
            </a:r>
          </a:p>
          <a:p>
            <a:pPr marL="0" indent="0" algn="just">
              <a:buFontTx/>
              <a:buNone/>
              <a:defRPr/>
            </a:pPr>
            <a:endParaRPr lang="hr-HR" altLang="sr-Latn-R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hr-HR" altLang="sr-Latn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Promjene se uvriježeno nazivaju Rebalansom</a:t>
            </a:r>
          </a:p>
          <a:p>
            <a:pPr algn="just">
              <a:defRPr/>
            </a:pPr>
            <a:endParaRPr lang="hr-HR" altLang="sr-Latn-R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hr-HR" altLang="sr-Latn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 Rebalans donosi se na isti način kao i Proračun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A7F62BD-BE84-BF94-3C06-E2A2465417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341438"/>
            <a:ext cx="8694738" cy="508635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hr-HR" dirty="0"/>
          </a:p>
          <a:p>
            <a:pPr marL="0" indent="0">
              <a:buFontTx/>
              <a:buNone/>
              <a:defRPr/>
            </a:pPr>
            <a:r>
              <a:rPr lang="hr-HR" altLang="sr-Latn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Kako se donosi rebalans</a:t>
            </a:r>
            <a:r>
              <a:rPr lang="hr-HR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FontTx/>
              <a:buNone/>
              <a:defRPr/>
            </a:pP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Rebalans donosi predstavničko tijelo – Županijska skupština Krapinsko-zagorske županije.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1519" y="1268760"/>
            <a:ext cx="8694737" cy="5256584"/>
          </a:xfrm>
          <a:ln>
            <a:noFill/>
          </a:ln>
        </p:spPr>
        <p:txBody>
          <a:bodyPr/>
          <a:lstStyle/>
          <a:p>
            <a:pPr marL="0" indent="0" algn="ctr">
              <a:buNone/>
            </a:pP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Osnovni razlozi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Izmjena i dopuna Proračuna</a:t>
            </a:r>
          </a:p>
          <a:p>
            <a:pPr marL="0" lvl="0" indent="0" algn="just">
              <a:buNone/>
            </a:pPr>
            <a:endParaRPr lang="hr-HR" sz="1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endParaRPr lang="hr-HR" sz="1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Osiguranje dodatnih sredstava za provođenje aktivnosti i projekata u Proračunu</a:t>
            </a:r>
          </a:p>
          <a:p>
            <a:pPr marL="0" lvl="0" indent="0">
              <a:buNone/>
            </a:pPr>
            <a:endParaRPr lang="hr-H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hr-H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Usklada</a:t>
            </a: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iznosa za decentralizirane funkcije sukladno Odluci Vlade o minimalnim zakonskim standardima</a:t>
            </a:r>
          </a:p>
          <a:p>
            <a:pPr marL="0" lvl="0" indent="0">
              <a:buNone/>
            </a:pPr>
            <a:endParaRPr lang="hr-H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hr-H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Usklada</a:t>
            </a: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prihoda i rashoda sukladno rezultatu poslovanja za 2023. godinu</a:t>
            </a:r>
          </a:p>
          <a:p>
            <a:pPr marL="0" lvl="0" indent="0" algn="just">
              <a:buNone/>
            </a:pPr>
            <a:endParaRPr lang="hr-H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+mj-lt"/>
              <a:buAutoNum type="arabicPeriod"/>
            </a:pPr>
            <a:endParaRPr lang="hr-H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+mj-lt"/>
              <a:buAutoNum type="arabicPeriod"/>
            </a:pPr>
            <a:endParaRPr lang="hr-H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92652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idx="1"/>
          </p:nvPr>
        </p:nvSpPr>
        <p:spPr>
          <a:xfrm>
            <a:off x="323528" y="1196752"/>
            <a:ext cx="8694738" cy="4967288"/>
          </a:xfrm>
        </p:spPr>
        <p:txBody>
          <a:bodyPr/>
          <a:lstStyle/>
          <a:p>
            <a:pPr marL="0" indent="0" algn="ctr">
              <a:buFontTx/>
              <a:buNone/>
            </a:pPr>
            <a:endParaRPr lang="hr-HR" altLang="x-none" sz="2400" dirty="0"/>
          </a:p>
          <a:p>
            <a:pPr marL="0" indent="0" algn="ctr">
              <a:buFontTx/>
              <a:buNone/>
            </a:pPr>
            <a:endParaRPr lang="hr-HR" altLang="x-none" sz="2400" dirty="0"/>
          </a:p>
          <a:p>
            <a:pPr marL="0" indent="0" algn="ctr">
              <a:buFontTx/>
              <a:buNone/>
            </a:pPr>
            <a:r>
              <a:rPr lang="hr-HR" altLang="x-none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Planirani proračun Krapinsko-zagorske županije </a:t>
            </a:r>
          </a:p>
          <a:p>
            <a:pPr marL="0" indent="0" algn="ctr">
              <a:buFontTx/>
              <a:buNone/>
            </a:pPr>
            <a:r>
              <a:rPr lang="hr-HR" altLang="x-none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zajedno s proračunskim korisnicima</a:t>
            </a:r>
          </a:p>
          <a:p>
            <a:pPr marL="0" indent="0" algn="ctr">
              <a:buFontTx/>
              <a:buNone/>
            </a:pPr>
            <a:endParaRPr lang="hr-HR" altLang="x-none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Tx/>
              <a:buNone/>
            </a:pPr>
            <a:r>
              <a:rPr lang="hr-HR" altLang="x-non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199.587.430,42 EUR</a:t>
            </a:r>
          </a:p>
          <a:p>
            <a:pPr marL="0" indent="0" algn="ctr">
              <a:buNone/>
            </a:pPr>
            <a:r>
              <a:rPr lang="hr-HR" altLang="x-non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(+2.226.454,84 EUR ili 1,13%;</a:t>
            </a:r>
          </a:p>
          <a:p>
            <a:pPr marL="0" indent="0" algn="ctr">
              <a:buNone/>
            </a:pPr>
            <a:r>
              <a:rPr lang="hr-HR" altLang="x-non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prethodni plan 197.360.975,58 EUR)</a:t>
            </a:r>
          </a:p>
          <a:p>
            <a:pPr marL="0" indent="0" algn="ctr">
              <a:buFontTx/>
              <a:buNone/>
            </a:pPr>
            <a:endParaRPr lang="hr-HR" alt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80000"/>
              </a:lnSpc>
              <a:buFontTx/>
              <a:buNone/>
              <a:defRPr/>
            </a:pPr>
            <a:endParaRPr lang="pl-PL" altLang="x-none" sz="2400" b="1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zervirano mjesto sadržaja 2"/>
          <p:cNvSpPr>
            <a:spLocks noGrp="1"/>
          </p:cNvSpPr>
          <p:nvPr>
            <p:ph idx="1"/>
          </p:nvPr>
        </p:nvSpPr>
        <p:spPr>
          <a:xfrm>
            <a:off x="179512" y="1124744"/>
            <a:ext cx="8694737" cy="5086350"/>
          </a:xfrm>
        </p:spPr>
        <p:txBody>
          <a:bodyPr/>
          <a:lstStyle/>
          <a:p>
            <a:pPr marL="0" indent="0" algn="ctr">
              <a:buFontTx/>
              <a:buNone/>
            </a:pPr>
            <a:endParaRPr lang="hr-HR" altLang="x-none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Tx/>
              <a:buNone/>
            </a:pPr>
            <a:endParaRPr lang="hr-HR" alt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Tx/>
              <a:buNone/>
            </a:pPr>
            <a:r>
              <a:rPr lang="hr-HR" altLang="x-none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Planirani proračun Krapinsko-zagorske županije  </a:t>
            </a:r>
          </a:p>
          <a:p>
            <a:pPr marL="0" indent="0" algn="ctr">
              <a:buFontTx/>
              <a:buNone/>
            </a:pPr>
            <a:r>
              <a:rPr lang="hr-HR" altLang="x-none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bez proračunskih korisnika  </a:t>
            </a:r>
          </a:p>
          <a:p>
            <a:pPr marL="0" indent="0" algn="ctr">
              <a:spcBef>
                <a:spcPts val="480"/>
              </a:spcBef>
              <a:buFontTx/>
              <a:buNone/>
            </a:pPr>
            <a:endParaRPr lang="hr-HR" altLang="x-none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Tx/>
              <a:buNone/>
            </a:pPr>
            <a:r>
              <a:rPr lang="hr-HR" altLang="x-non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63.987.950,13 EUR</a:t>
            </a:r>
          </a:p>
          <a:p>
            <a:pPr marL="0" indent="0" algn="ctr">
              <a:buNone/>
            </a:pPr>
            <a:r>
              <a:rPr lang="hr-HR" altLang="x-non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(+2.226.454,84 EUR ili 3,6%;</a:t>
            </a:r>
          </a:p>
          <a:p>
            <a:pPr marL="0" indent="0" algn="ctr">
              <a:buNone/>
            </a:pPr>
            <a:r>
              <a:rPr lang="hr-HR" altLang="x-non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prethodni plan 61.761.495,29 EUR)</a:t>
            </a:r>
          </a:p>
          <a:p>
            <a:pPr marL="0" indent="0" algn="ctr">
              <a:buFontTx/>
              <a:buNone/>
            </a:pPr>
            <a:endParaRPr lang="hr-HR" alt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Tx/>
              <a:buNone/>
            </a:pPr>
            <a:endParaRPr lang="hr-HR" alt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r-H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Tx/>
              <a:buNone/>
            </a:pPr>
            <a:endParaRPr lang="hr-HR" alt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Tx/>
              <a:buNone/>
            </a:pPr>
            <a:endParaRPr lang="hr-HR" alt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Tx/>
              <a:buNone/>
            </a:pPr>
            <a:endParaRPr lang="hr-HR" alt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39078" y="1916833"/>
            <a:ext cx="7661314" cy="3888432"/>
          </a:xfrm>
          <a:ln w="25400">
            <a:solidFill>
              <a:srgbClr val="92D050"/>
            </a:solidFill>
          </a:ln>
        </p:spPr>
        <p:txBody>
          <a:bodyPr numCol="1"/>
          <a:lstStyle/>
          <a:p>
            <a:pPr marL="0" indent="0">
              <a:buNone/>
            </a:pPr>
            <a:endParaRPr lang="hr-H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r-H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PRIHODI PO IZVORIMA FINANCIRANJA (+2,2 </a:t>
            </a:r>
            <a:r>
              <a:rPr lang="hr-HR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mln</a:t>
            </a:r>
            <a:r>
              <a:rPr lang="hr-H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EUR)</a:t>
            </a:r>
          </a:p>
          <a:p>
            <a:pPr marL="0" indent="0">
              <a:buNone/>
            </a:pPr>
            <a:endParaRPr lang="hr-H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+1,3 </a:t>
            </a:r>
            <a:r>
              <a:rPr lang="hr-H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mln</a:t>
            </a: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→ Ministarstvo - prijenos EU</a:t>
            </a:r>
          </a:p>
          <a:p>
            <a:pPr marL="0" indent="0">
              <a:buNone/>
            </a:pP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+817 tis.  → Opći prihodi i primici</a:t>
            </a:r>
          </a:p>
          <a:p>
            <a:pPr marL="0" indent="0">
              <a:buNone/>
            </a:pP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+ 41 tis.  → Decentralizirana sredstva (DEC funkcije)</a:t>
            </a:r>
          </a:p>
          <a:p>
            <a:pPr marL="0" indent="0">
              <a:buNone/>
            </a:pP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+ 36 tis.  → EU projekti</a:t>
            </a:r>
          </a:p>
          <a:p>
            <a:pPr marL="0" indent="0">
              <a:buNone/>
            </a:pP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+2 tis. → Ministarstvo</a:t>
            </a:r>
          </a:p>
          <a:p>
            <a:pPr marL="0" indent="0">
              <a:buNone/>
            </a:pP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-1,7 tis. → Donacije</a:t>
            </a:r>
          </a:p>
          <a:p>
            <a:pPr marL="0" indent="0">
              <a:buNone/>
            </a:pPr>
            <a:r>
              <a:rPr lang="hr-H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hr-H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hr-H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r-HR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hr-H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TekstniOkvir 4"/>
          <p:cNvSpPr txBox="1"/>
          <p:nvPr/>
        </p:nvSpPr>
        <p:spPr>
          <a:xfrm>
            <a:off x="439078" y="1252108"/>
            <a:ext cx="707180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Promjene na prihodovnoj strani županijskog Proračuna</a:t>
            </a:r>
          </a:p>
          <a:p>
            <a:endParaRPr lang="hr-HR" dirty="0"/>
          </a:p>
        </p:txBody>
      </p:sp>
      <p:sp>
        <p:nvSpPr>
          <p:cNvPr id="8" name="TekstniOkvir 7">
            <a:extLst>
              <a:ext uri="{FF2B5EF4-FFF2-40B4-BE49-F238E27FC236}">
                <a16:creationId xmlns:a16="http://schemas.microsoft.com/office/drawing/2014/main" id="{8DDD095C-6C74-456C-B0AE-40D71E1B1152}"/>
              </a:ext>
            </a:extLst>
          </p:cNvPr>
          <p:cNvSpPr txBox="1"/>
          <p:nvPr/>
        </p:nvSpPr>
        <p:spPr>
          <a:xfrm>
            <a:off x="7380312" y="1529107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u EUR</a:t>
            </a:r>
          </a:p>
        </p:txBody>
      </p:sp>
    </p:spTree>
    <p:extLst>
      <p:ext uri="{BB962C8B-B14F-4D97-AF65-F5344CB8AC3E}">
        <p14:creationId xmlns:p14="http://schemas.microsoft.com/office/powerpoint/2010/main" val="1015913630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3"/>
          <p:cNvSpPr txBox="1"/>
          <p:nvPr/>
        </p:nvSpPr>
        <p:spPr>
          <a:xfrm>
            <a:off x="1548256" y="1067305"/>
            <a:ext cx="6623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Promjene na rashodovnoj strani županijskog Proračuna</a:t>
            </a:r>
            <a:endParaRPr lang="hr-HR" dirty="0"/>
          </a:p>
        </p:txBody>
      </p:sp>
      <p:sp>
        <p:nvSpPr>
          <p:cNvPr id="6" name="Rezervirano mjesto sadržaja 2"/>
          <p:cNvSpPr txBox="1">
            <a:spLocks/>
          </p:cNvSpPr>
          <p:nvPr/>
        </p:nvSpPr>
        <p:spPr bwMode="auto">
          <a:xfrm>
            <a:off x="5220072" y="2129094"/>
            <a:ext cx="3816424" cy="4454358"/>
          </a:xfrm>
          <a:prstGeom prst="rect">
            <a:avLst/>
          </a:prstGeom>
          <a:noFill/>
          <a:ln w="25400">
            <a:solidFill>
              <a:srgbClr val="92D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1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9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hr-HR" sz="1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hr-HR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</a:t>
            </a:r>
            <a:r>
              <a:rPr lang="hr-HR" sz="12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551</a:t>
            </a:r>
            <a:r>
              <a:rPr kumimoji="0" lang="hr-HR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tis. - UO za obrazovanje, kulturu, šport i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hr-HR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    tehničku kulturu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 + </a:t>
            </a:r>
            <a:r>
              <a:rPr lang="hr-HR" sz="1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365</a:t>
            </a:r>
            <a:r>
              <a:rPr kumimoji="0" lang="hr-HR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tis. – Kupnja prostora za obavljanje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r-HR" sz="1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    </a:t>
            </a:r>
            <a:r>
              <a:rPr kumimoji="0" lang="hr-HR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visokoškolskog obrazovanja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r-HR" sz="1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</a:t>
            </a:r>
            <a:r>
              <a:rPr kumimoji="0" lang="hr-HR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(prostori </a:t>
            </a:r>
            <a:r>
              <a:rPr kumimoji="0" lang="hr-HR" sz="1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Emke</a:t>
            </a:r>
            <a:r>
              <a:rPr kumimoji="0" lang="hr-HR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 + </a:t>
            </a:r>
            <a:r>
              <a:rPr lang="hr-HR" sz="1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205</a:t>
            </a:r>
            <a:r>
              <a:rPr kumimoji="0" lang="hr-HR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tis. – </a:t>
            </a:r>
            <a:r>
              <a:rPr lang="hr-HR" sz="1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SŠ Zabok - RCKTU</a:t>
            </a:r>
            <a:endParaRPr kumimoji="0" lang="hr-HR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 </a:t>
            </a:r>
            <a:r>
              <a:rPr lang="hr-HR" sz="1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- 78</a:t>
            </a:r>
            <a:r>
              <a:rPr kumimoji="0" lang="hr-HR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hr-HR" sz="1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tis.</a:t>
            </a:r>
            <a:r>
              <a:rPr kumimoji="0" lang="hr-HR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– Decentralizacija (DEC funkcije)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 +</a:t>
            </a:r>
            <a:r>
              <a:rPr lang="hr-HR" sz="1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59</a:t>
            </a:r>
            <a:r>
              <a:rPr kumimoji="0" lang="hr-HR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tis. – Ostalo (AI učitelji, OŠ </a:t>
            </a:r>
            <a:r>
              <a:rPr kumimoji="0" lang="hr-HR" sz="1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Budinščina</a:t>
            </a:r>
            <a:r>
              <a:rPr kumimoji="0" lang="hr-HR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r-HR" sz="1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  <a:r>
              <a:rPr kumimoji="0" lang="hr-HR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predujmljivanje, djeca s teškoćama u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r-HR" sz="1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 </a:t>
            </a:r>
            <a:r>
              <a:rPr kumimoji="0" lang="hr-HR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razvoju)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hr-HR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+750 tis. - UO za financije i proračun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 </a:t>
            </a:r>
            <a:r>
              <a:rPr lang="hr-HR" sz="12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kumimoji="0" lang="hr-HR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Rashodi za zaposlene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hr-HR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+44 tis. - UO za opću upravu, imovinsko-pravne i  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kumimoji="0" lang="hr-HR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 zajedničke </a:t>
            </a:r>
            <a:r>
              <a:rPr lang="hr-HR" sz="12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poslove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hr-HR" sz="12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hr-HR" sz="1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Javna uprava i administracija</a:t>
            </a:r>
            <a:endParaRPr lang="hr-HR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hr-HR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hr-HR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hr-H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hr-H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hr-H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hr-H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hr-H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endParaRPr lang="hr-HR" sz="20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</a:pPr>
            <a:endParaRPr lang="hr-HR" sz="20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Tx/>
              <a:buNone/>
            </a:pPr>
            <a:r>
              <a:rPr lang="hr-HR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" name="TekstniOkvir 6"/>
          <p:cNvSpPr txBox="1"/>
          <p:nvPr/>
        </p:nvSpPr>
        <p:spPr>
          <a:xfrm>
            <a:off x="7884368" y="1744958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u EUR</a:t>
            </a:r>
          </a:p>
        </p:txBody>
      </p:sp>
      <p:sp>
        <p:nvSpPr>
          <p:cNvPr id="8" name="Rezervirano mjesto sadržaja 2">
            <a:extLst>
              <a:ext uri="{FF2B5EF4-FFF2-40B4-BE49-F238E27FC236}">
                <a16:creationId xmlns:a16="http://schemas.microsoft.com/office/drawing/2014/main" id="{DA2A3300-E741-41FE-84B7-50775D9C736F}"/>
              </a:ext>
            </a:extLst>
          </p:cNvPr>
          <p:cNvSpPr txBox="1">
            <a:spLocks noGrp="1"/>
          </p:cNvSpPr>
          <p:nvPr>
            <p:ph idx="1"/>
          </p:nvPr>
        </p:nvSpPr>
        <p:spPr bwMode="auto">
          <a:xfrm>
            <a:off x="107504" y="2129094"/>
            <a:ext cx="4824536" cy="4454358"/>
          </a:xfrm>
          <a:prstGeom prst="rect">
            <a:avLst/>
          </a:prstGeom>
          <a:noFill/>
          <a:ln w="25400">
            <a:solidFill>
              <a:srgbClr val="92D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1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9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hr-HR" sz="1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0,00 –</a:t>
            </a:r>
            <a:r>
              <a:rPr lang="hr-H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UO za poslove župana i Županijske skupštine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hr-HR" sz="1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+157 tis. </a:t>
            </a:r>
            <a:r>
              <a:rPr lang="hr-HR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hr-HR" sz="1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UO za gospodarstvo, poljoprivredu, turizam,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hr-HR" sz="1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promet i komunalnu infrastrukturu</a:t>
            </a:r>
          </a:p>
          <a:p>
            <a:pPr marL="0" indent="0">
              <a:spcBef>
                <a:spcPts val="0"/>
              </a:spcBef>
              <a:buNone/>
            </a:pPr>
            <a:r>
              <a:rPr lang="hr-HR" sz="1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</a:t>
            </a:r>
            <a:r>
              <a:rPr lang="hr-HR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Sufinanciranje javnog prijevoza, kupnja zemljišta-PC </a:t>
            </a:r>
          </a:p>
          <a:p>
            <a:pPr marL="0" indent="0">
              <a:spcBef>
                <a:spcPts val="0"/>
              </a:spcBef>
              <a:buNone/>
            </a:pPr>
            <a:r>
              <a:rPr lang="hr-HR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KZŽ, mreža mentora, projekt </a:t>
            </a:r>
            <a:r>
              <a:rPr lang="hr-HR" sz="1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Hypokrat</a:t>
            </a:r>
            <a:endParaRPr lang="hr-HR" sz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hr-HR" sz="1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+381 tis. - UO za javnu nabavu i EU fondove</a:t>
            </a:r>
          </a:p>
          <a:p>
            <a:pPr marL="0" indent="0">
              <a:spcBef>
                <a:spcPts val="0"/>
              </a:spcBef>
              <a:buNone/>
            </a:pPr>
            <a:r>
              <a:rPr lang="hr-HR" sz="1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</a:t>
            </a:r>
            <a:r>
              <a:rPr lang="hr-HR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Kupnja zemljišta-</a:t>
            </a:r>
            <a:r>
              <a:rPr lang="hr-HR" sz="1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Astroturistički</a:t>
            </a:r>
            <a:r>
              <a:rPr lang="hr-HR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centar </a:t>
            </a:r>
            <a:r>
              <a:rPr lang="hr-HR" sz="1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Hraščina</a:t>
            </a:r>
            <a:r>
              <a:rPr lang="hr-HR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	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hr-HR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Izgradnja COO Krapinske Toplice (PTD), cjelodnevna </a:t>
            </a:r>
          </a:p>
          <a:p>
            <a:pPr marL="0" indent="0">
              <a:spcBef>
                <a:spcPts val="0"/>
              </a:spcBef>
              <a:buNone/>
            </a:pPr>
            <a:r>
              <a:rPr lang="hr-HR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nastava – OŠ Mače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1882775" algn="l"/>
              </a:tabLst>
            </a:pPr>
            <a:r>
              <a:rPr lang="hr-HR" sz="1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+4 tis. - UO za prostorno uređenje, gradnju i zaštitu okoliša</a:t>
            </a:r>
          </a:p>
          <a:p>
            <a:pPr marL="0" indent="0">
              <a:spcBef>
                <a:spcPts val="0"/>
              </a:spcBef>
              <a:buNone/>
            </a:pPr>
            <a:r>
              <a:rPr lang="hr-HR" sz="1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r>
              <a:rPr lang="hr-HR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 </a:t>
            </a:r>
            <a:r>
              <a:rPr lang="hr-HR" sz="1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Arcadia</a:t>
            </a:r>
            <a:r>
              <a:rPr lang="hr-HR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hr-HR" sz="1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+339 tis. - UO za zdravstvo, socijalnu politiku, branitelje,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hr-HR" sz="1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civilno društvo i mlade</a:t>
            </a:r>
          </a:p>
          <a:p>
            <a:pPr marL="0" indent="0">
              <a:spcBef>
                <a:spcPts val="0"/>
              </a:spcBef>
              <a:buNone/>
            </a:pPr>
            <a:r>
              <a:rPr lang="hr-HR" sz="1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+ </a:t>
            </a:r>
            <a:r>
              <a:rPr lang="hr-HR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 tis. – Zdravstvena zaštita iznad standarda (Donacija - OB</a:t>
            </a:r>
          </a:p>
          <a:p>
            <a:pPr marL="0" indent="0">
              <a:spcBef>
                <a:spcPts val="0"/>
              </a:spcBef>
              <a:buNone/>
            </a:pPr>
            <a:r>
              <a:rPr lang="hr-HR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Zabok)</a:t>
            </a:r>
          </a:p>
          <a:p>
            <a:pPr marL="0" indent="0">
              <a:spcBef>
                <a:spcPts val="0"/>
              </a:spcBef>
              <a:buNone/>
            </a:pPr>
            <a:r>
              <a:rPr lang="hr-HR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+ 119 tis. – Decentralizacija (DEC funkcije)</a:t>
            </a:r>
          </a:p>
          <a:p>
            <a:pPr marL="0" indent="0">
              <a:spcBef>
                <a:spcPts val="0"/>
              </a:spcBef>
              <a:buNone/>
            </a:pPr>
            <a:r>
              <a:rPr lang="hr-HR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+ 65 tis. – Projekt „Novi početak”</a:t>
            </a:r>
          </a:p>
          <a:p>
            <a:pPr marL="0" indent="0">
              <a:spcBef>
                <a:spcPts val="0"/>
              </a:spcBef>
              <a:buNone/>
            </a:pPr>
            <a:r>
              <a:rPr lang="hr-HR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+ 63 tis. – Projekt „Socijalni plan”</a:t>
            </a:r>
          </a:p>
          <a:p>
            <a:pPr marL="0" indent="0">
              <a:spcBef>
                <a:spcPts val="0"/>
              </a:spcBef>
              <a:buNone/>
            </a:pPr>
            <a:r>
              <a:rPr lang="hr-HR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+ 42 tis. – Ostalo (primarna zdravstvena zaštita, </a:t>
            </a:r>
            <a:r>
              <a:rPr lang="hr-HR" sz="1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mrtvozorstvo</a:t>
            </a:r>
            <a:r>
              <a:rPr lang="hr-HR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hr-HR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monografija)</a:t>
            </a:r>
          </a:p>
          <a:p>
            <a:pPr marL="0" indent="0">
              <a:spcBef>
                <a:spcPts val="0"/>
              </a:spcBef>
              <a:buNone/>
            </a:pPr>
            <a:r>
              <a:rPr lang="hr-HR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</a:p>
          <a:p>
            <a:pPr marL="0" indent="0">
              <a:spcBef>
                <a:spcPts val="0"/>
              </a:spcBef>
              <a:buNone/>
            </a:pPr>
            <a:endParaRPr lang="hr-HR" sz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737BD66C-F8EA-66B9-F62F-186B415473EF}"/>
              </a:ext>
            </a:extLst>
          </p:cNvPr>
          <p:cNvSpPr txBox="1"/>
          <p:nvPr/>
        </p:nvSpPr>
        <p:spPr>
          <a:xfrm>
            <a:off x="107504" y="1467415"/>
            <a:ext cx="6623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r-H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RASHODI (+2,2 </a:t>
            </a:r>
            <a:r>
              <a:rPr lang="hr-HR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mln</a:t>
            </a:r>
            <a:r>
              <a:rPr lang="hr-H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EUR</a:t>
            </a: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29704162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ppp_ani_glo_stand">
  <a:themeElements>
    <a:clrScheme name="">
      <a:dk1>
        <a:srgbClr val="000000"/>
      </a:dk1>
      <a:lt1>
        <a:srgbClr val="C0C0C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CDCDC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pp_ani_glo_st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pp_ani_glo_stand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ani_glo_stand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pp_ani_glo_stand">
  <a:themeElements>
    <a:clrScheme name="">
      <a:dk1>
        <a:srgbClr val="000000"/>
      </a:dk1>
      <a:lt1>
        <a:srgbClr val="C0C0C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CDCDC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ppp_ani_glo_st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ppp_ani_glo_stand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pp_ani_glo_stand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pp_ani_glo_stand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pp_ani_glo_stand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pp_ani_glo_stan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pp_ani_glo_stan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pp_ani_glo_stan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ppp_ani_glo_stand">
  <a:themeElements>
    <a:clrScheme name="">
      <a:dk1>
        <a:srgbClr val="000000"/>
      </a:dk1>
      <a:lt1>
        <a:srgbClr val="C0C0C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CDCDC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ppp_ani_glo_st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ppp_ani_glo_stand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pp_ani_glo_stand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pp_ani_glo_stand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pp_ani_glo_stand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pp_ani_glo_stan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pp_ani_glo_stan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pp_ani_glo_stan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KZZ Powerpoint predložak</Template>
  <TotalTime>12009</TotalTime>
  <Words>711</Words>
  <Application>Microsoft Office PowerPoint</Application>
  <PresentationFormat>Prikaz na zaslonu (4:3)</PresentationFormat>
  <Paragraphs>139</Paragraphs>
  <Slides>10</Slides>
  <Notes>6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3</vt:i4>
      </vt:variant>
      <vt:variant>
        <vt:lpstr>Naslovi slajdova</vt:lpstr>
      </vt:variant>
      <vt:variant>
        <vt:i4>10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ppp_ani_glo_stand</vt:lpstr>
      <vt:lpstr>1_ppp_ani_glo_stand</vt:lpstr>
      <vt:lpstr>2_ppp_ani_glo_stand</vt:lpstr>
      <vt:lpstr>Prijedlog I. Izmjena i dopuna Proračuna Krapinsko-zagorske županije za 2024. godinu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>KZZ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Kretanje na tržištu rada na području Krapinsko-zagorske županije</dc:title>
  <dc:creator>ivankab</dc:creator>
  <cp:lastModifiedBy>Zoran Gumbas</cp:lastModifiedBy>
  <cp:revision>738</cp:revision>
  <cp:lastPrinted>2024-03-01T11:23:31Z</cp:lastPrinted>
  <dcterms:created xsi:type="dcterms:W3CDTF">2010-11-02T08:26:15Z</dcterms:created>
  <dcterms:modified xsi:type="dcterms:W3CDTF">2024-03-28T12:52:55Z</dcterms:modified>
</cp:coreProperties>
</file>