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857" r:id="rId4"/>
    <p:sldMasterId id="2147484465" r:id="rId5"/>
    <p:sldMasterId id="2147485886" r:id="rId6"/>
    <p:sldMasterId id="2147485980" r:id="rId7"/>
  </p:sldMasterIdLst>
  <p:notesMasterIdLst>
    <p:notesMasterId r:id="rId20"/>
  </p:notesMasterIdLst>
  <p:sldIdLst>
    <p:sldId id="256" r:id="rId8"/>
    <p:sldId id="529" r:id="rId9"/>
    <p:sldId id="543" r:id="rId10"/>
    <p:sldId id="546" r:id="rId11"/>
    <p:sldId id="534" r:id="rId12"/>
    <p:sldId id="535" r:id="rId13"/>
    <p:sldId id="536" r:id="rId14"/>
    <p:sldId id="537" r:id="rId15"/>
    <p:sldId id="539" r:id="rId16"/>
    <p:sldId id="538" r:id="rId17"/>
    <p:sldId id="540" r:id="rId18"/>
    <p:sldId id="512" r:id="rId19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101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 b="0"/>
            </a:pPr>
            <a:r>
              <a:rPr lang="hr-HR" sz="1600" b="1"/>
              <a:t>Polugodišnji</a:t>
            </a:r>
            <a:r>
              <a:rPr lang="hr-HR" sz="1600" b="1" baseline="0"/>
              <a:t> izvještaj o izvršenju Proračuna</a:t>
            </a:r>
            <a:r>
              <a:rPr lang="hr-HR" sz="1600" b="1"/>
              <a:t>                                                        </a:t>
            </a:r>
          </a:p>
          <a:p>
            <a:pPr>
              <a:defRPr sz="1600" b="0"/>
            </a:pPr>
            <a:r>
              <a:rPr lang="en-US" sz="1600" b="0"/>
              <a:t> </a:t>
            </a:r>
            <a:r>
              <a:rPr lang="hr-HR" sz="1400" b="0"/>
              <a:t>(proračunski korisnici + županijski proračun)</a:t>
            </a:r>
            <a:endParaRPr lang="en-US" sz="1400" b="0"/>
          </a:p>
        </c:rich>
      </c:tx>
      <c:layout>
        <c:manualLayout>
          <c:xMode val="edge"/>
          <c:yMode val="edge"/>
          <c:x val="0.20560977782312628"/>
          <c:y val="2.71795630809306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16996883169557"/>
          <c:y val="0.18513096651510505"/>
          <c:w val="0.78432296330757267"/>
          <c:h val="0.66054872637323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'List2 (4)'!$B$5</c:f>
              <c:strCache>
                <c:ptCount val="1"/>
                <c:pt idx="0">
                  <c:v>Ukupni prihodi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'List2 (4)'!$C$4:$E$4</c:f>
              <c:strCache>
                <c:ptCount val="3"/>
                <c:pt idx="0">
                  <c:v>Izvršenje 1.1.-30.06.2023.</c:v>
                </c:pt>
                <c:pt idx="1">
                  <c:v>Plan 2024.</c:v>
                </c:pt>
                <c:pt idx="2">
                  <c:v>Izvršenje 1.1.-30.06.2024.</c:v>
                </c:pt>
              </c:strCache>
            </c:strRef>
          </c:cat>
          <c:val>
            <c:numRef>
              <c:f>'List2 (4)'!$C$5:$E$5</c:f>
              <c:numCache>
                <c:formatCode>#,##0</c:formatCode>
                <c:ptCount val="3"/>
                <c:pt idx="0">
                  <c:v>123154060.54000001</c:v>
                </c:pt>
                <c:pt idx="1">
                  <c:v>199587430.41999999</c:v>
                </c:pt>
                <c:pt idx="2">
                  <c:v>94191997.659999996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4-4B24-A742-6A0F5A497170}"/>
            </c:ext>
          </c:extLst>
        </c:ser>
        <c:ser>
          <c:idx val="1"/>
          <c:order val="1"/>
          <c:tx>
            <c:strRef>
              <c:f>'List2 (4)'!$B$6</c:f>
              <c:strCache>
                <c:ptCount val="1"/>
                <c:pt idx="0">
                  <c:v>Ukupni rashodi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'List2 (4)'!$C$4:$E$4</c:f>
              <c:strCache>
                <c:ptCount val="3"/>
                <c:pt idx="0">
                  <c:v>Izvršenje 1.1.-30.06.2023.</c:v>
                </c:pt>
                <c:pt idx="1">
                  <c:v>Plan 2024.</c:v>
                </c:pt>
                <c:pt idx="2">
                  <c:v>Izvršenje 1.1.-30.06.2024.</c:v>
                </c:pt>
              </c:strCache>
            </c:strRef>
          </c:cat>
          <c:val>
            <c:numRef>
              <c:f>'List2 (4)'!$C$6:$E$6</c:f>
              <c:numCache>
                <c:formatCode>#,##0</c:formatCode>
                <c:ptCount val="3"/>
                <c:pt idx="0">
                  <c:v>120933976</c:v>
                </c:pt>
                <c:pt idx="1">
                  <c:v>199587430.41999999</c:v>
                </c:pt>
                <c:pt idx="2">
                  <c:v>85416921.510000005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4-4B24-A742-6A0F5A497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14"/>
        <c:axId val="514307480"/>
        <c:axId val="514308264"/>
      </c:barChart>
      <c:catAx>
        <c:axId val="514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sr-Latn-RS"/>
          </a:p>
        </c:txPr>
        <c:crossAx val="514308264"/>
        <c:crosses val="autoZero"/>
        <c:auto val="1"/>
        <c:lblAlgn val="ctr"/>
        <c:lblOffset val="100"/>
        <c:noMultiLvlLbl val="0"/>
      </c:catAx>
      <c:valAx>
        <c:axId val="5143082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sr-Latn-RS"/>
          </a:p>
        </c:txPr>
        <c:crossAx val="514307480"/>
        <c:crosses val="autoZero"/>
        <c:crossBetween val="between"/>
        <c:dispUnits>
          <c:builtInUnit val="millions"/>
          <c:dispUnitsLbl>
            <c:tx>
              <c:rich>
                <a:bodyPr rot="-5400000" vert="horz"/>
                <a:lstStyle/>
                <a:p>
                  <a:pPr>
                    <a:defRPr/>
                  </a:pPr>
                  <a:endParaRPr lang="hr-HR"/>
                </a:p>
              </c:rich>
            </c:tx>
          </c:dispUnitsLbl>
        </c:dispUnits>
      </c:valAx>
      <c:spPr>
        <a:ln>
          <a:solidFill>
            <a:schemeClr val="tx1">
              <a:lumMod val="15000"/>
              <a:lumOff val="85000"/>
            </a:schemeClr>
          </a:solidFill>
        </a:ln>
      </c:spPr>
    </c:plotArea>
    <c:legend>
      <c:legendPos val="b"/>
      <c:overlay val="0"/>
      <c:txPr>
        <a:bodyPr rot="0" vert="horz"/>
        <a:lstStyle/>
        <a:p>
          <a:pPr>
            <a:defRPr b="1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600" b="0"/>
            </a:pPr>
            <a:r>
              <a:rPr lang="hr-HR" sz="1600" b="1"/>
              <a:t>Polugodišnje</a:t>
            </a:r>
            <a:r>
              <a:rPr lang="hr-HR" sz="1600" b="1" baseline="0"/>
              <a:t> izvršenje županijskog proračuna</a:t>
            </a:r>
            <a:r>
              <a:rPr lang="hr-HR" sz="1600" b="1"/>
              <a:t>                                                        </a:t>
            </a:r>
          </a:p>
        </c:rich>
      </c:tx>
      <c:layout>
        <c:manualLayout>
          <c:xMode val="edge"/>
          <c:yMode val="edge"/>
          <c:x val="0.20560977782312628"/>
          <c:y val="2.71795630809306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616996883169557"/>
          <c:y val="0.18513096651510505"/>
          <c:w val="0.78432296330757267"/>
          <c:h val="0.66054872637323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'List2 (5)'!$B$5</c:f>
              <c:strCache>
                <c:ptCount val="1"/>
                <c:pt idx="0">
                  <c:v>Ukupni prihodi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'List2 (5)'!$C$4:$E$4</c:f>
              <c:strCache>
                <c:ptCount val="3"/>
                <c:pt idx="0">
                  <c:v>Izvršenje 1.1.-30.06.2023.</c:v>
                </c:pt>
                <c:pt idx="1">
                  <c:v>Plan 2024.</c:v>
                </c:pt>
                <c:pt idx="2">
                  <c:v>Izvršenje 1.1.-30.06.2024.</c:v>
                </c:pt>
              </c:strCache>
            </c:strRef>
          </c:cat>
          <c:val>
            <c:numRef>
              <c:f>'List2 (5)'!$C$5:$E$5</c:f>
              <c:numCache>
                <c:formatCode>#,##0</c:formatCode>
                <c:ptCount val="3"/>
                <c:pt idx="0">
                  <c:v>57714260.380000003</c:v>
                </c:pt>
                <c:pt idx="1">
                  <c:v>63987950.130000003</c:v>
                </c:pt>
                <c:pt idx="2">
                  <c:v>25629829.34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E-410D-B4DB-703925562F9F}"/>
            </c:ext>
          </c:extLst>
        </c:ser>
        <c:ser>
          <c:idx val="1"/>
          <c:order val="1"/>
          <c:tx>
            <c:strRef>
              <c:f>'List2 (5)'!$B$6</c:f>
              <c:strCache>
                <c:ptCount val="1"/>
                <c:pt idx="0">
                  <c:v>Ukupni rashodi</c:v>
                </c:pt>
              </c:strCache>
            </c:strRef>
          </c:tx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'List2 (5)'!$C$4:$E$4</c:f>
              <c:strCache>
                <c:ptCount val="3"/>
                <c:pt idx="0">
                  <c:v>Izvršenje 1.1.-30.06.2023.</c:v>
                </c:pt>
                <c:pt idx="1">
                  <c:v>Plan 2024.</c:v>
                </c:pt>
                <c:pt idx="2">
                  <c:v>Izvršenje 1.1.-30.06.2024.</c:v>
                </c:pt>
              </c:strCache>
            </c:strRef>
          </c:cat>
          <c:val>
            <c:numRef>
              <c:f>'List2 (5)'!$C$6:$E$6</c:f>
              <c:numCache>
                <c:formatCode>#,##0</c:formatCode>
                <c:ptCount val="3"/>
                <c:pt idx="0">
                  <c:v>52859694.93</c:v>
                </c:pt>
                <c:pt idx="1">
                  <c:v>63987950.130000003</c:v>
                </c:pt>
                <c:pt idx="2">
                  <c:v>21449429.109999999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E-410D-B4DB-703925562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14"/>
        <c:axId val="514307480"/>
        <c:axId val="514308264"/>
      </c:barChart>
      <c:catAx>
        <c:axId val="5143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sr-Latn-RS"/>
          </a:p>
        </c:txPr>
        <c:crossAx val="514308264"/>
        <c:crosses val="autoZero"/>
        <c:auto val="1"/>
        <c:lblAlgn val="ctr"/>
        <c:lblOffset val="100"/>
        <c:noMultiLvlLbl val="0"/>
      </c:catAx>
      <c:valAx>
        <c:axId val="5143082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sr-Latn-RS"/>
          </a:p>
        </c:txPr>
        <c:crossAx val="514307480"/>
        <c:crosses val="autoZero"/>
        <c:crossBetween val="between"/>
        <c:dispUnits>
          <c:builtInUnit val="millions"/>
          <c:dispUnitsLbl>
            <c:tx>
              <c:rich>
                <a:bodyPr rot="-5400000" vert="horz"/>
                <a:lstStyle/>
                <a:p>
                  <a:pPr>
                    <a:defRPr/>
                  </a:pPr>
                  <a:endParaRPr lang="hr-HR"/>
                </a:p>
              </c:rich>
            </c:tx>
          </c:dispUnitsLbl>
        </c:dispUnits>
      </c:valAx>
      <c:spPr>
        <a:ln>
          <a:solidFill>
            <a:schemeClr val="tx1">
              <a:lumMod val="15000"/>
              <a:lumOff val="85000"/>
            </a:schemeClr>
          </a:solidFill>
        </a:ln>
      </c:spPr>
    </c:plotArea>
    <c:legend>
      <c:legendPos val="b"/>
      <c:overlay val="0"/>
      <c:txPr>
        <a:bodyPr rot="0" vert="horz"/>
        <a:lstStyle/>
        <a:p>
          <a:pPr>
            <a:defRPr b="1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4444444444444"/>
          <c:y val="2.197802197802198E-2"/>
          <c:w val="0.69722222222222219"/>
          <c:h val="0.91941391941391937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21-4F6D-9C68-7EA3F905A7A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21-4F6D-9C68-7EA3F905A7A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21-4F6D-9C68-7EA3F905A7A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21-4F6D-9C68-7EA3F905A7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List6!$B$4:$B$7</c:f>
              <c:strCache>
                <c:ptCount val="4"/>
                <c:pt idx="0">
                  <c:v>Rashodi za zaposlene</c:v>
                </c:pt>
                <c:pt idx="1">
                  <c:v>Materijalni (režijski) troškovi</c:v>
                </c:pt>
                <c:pt idx="2">
                  <c:v>Oprema i uređenje prostora</c:v>
                </c:pt>
                <c:pt idx="3">
                  <c:v>Projekti i aktivnosti</c:v>
                </c:pt>
              </c:strCache>
            </c:strRef>
          </c:cat>
          <c:val>
            <c:numRef>
              <c:f>List6!$D$4:$D$7</c:f>
              <c:numCache>
                <c:formatCode>0.0%</c:formatCode>
                <c:ptCount val="4"/>
                <c:pt idx="0">
                  <c:v>8.7525907583467621E-2</c:v>
                </c:pt>
                <c:pt idx="1">
                  <c:v>2.480214542176223E-2</c:v>
                </c:pt>
                <c:pt idx="2" formatCode="0.000%">
                  <c:v>1.5781072692614895E-4</c:v>
                </c:pt>
                <c:pt idx="3">
                  <c:v>0.88751413626784403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21-4F6D-9C68-7EA3F905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0.02969</cdr:x>
      <cdr:y>0.0907</cdr:y>
    </cdr:from>
    <cdr:to>
      <cdr:x>0.14847</cdr:x>
      <cdr:y>0.15109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80975" y="459610"/>
          <a:ext cx="724102" cy="306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>
              <a:latin typeface="Times New Roman" panose="02020603050405020304" pitchFamily="18" charset="0"/>
              <a:cs typeface="Times New Roman" panose="02020603050405020304" pitchFamily="18" charset="0"/>
            </a:rPr>
            <a:t>mil.</a:t>
          </a:r>
          <a:r>
            <a:rPr lang="hr-HR" sz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EUR</a:t>
          </a:r>
          <a:endParaRPr lang="hr-HR" sz="12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0.02969</cdr:x>
      <cdr:y>0.0907</cdr:y>
    </cdr:from>
    <cdr:to>
      <cdr:x>0.14847</cdr:x>
      <cdr:y>0.15109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180975" y="459610"/>
          <a:ext cx="724102" cy="306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>
              <a:latin typeface="Times New Roman" panose="02020603050405020304" pitchFamily="18" charset="0"/>
              <a:cs typeface="Times New Roman" panose="02020603050405020304" pitchFamily="18" charset="0"/>
            </a:rPr>
            <a:t>mil.</a:t>
          </a:r>
          <a:r>
            <a:rPr lang="hr-HR" sz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EUR</a:t>
          </a:r>
          <a:endParaRPr lang="hr-HR" sz="12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8A34D175-1E72-FC17-0111-0997C82A2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B044A5A-0561-938A-7E4D-E678334D451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7EF3470-0300-47AD-8506-7B7740EFBD6E}" type="datetimeFigureOut">
              <a:rPr lang="hr-HR"/>
              <a:pPr>
                <a:defRPr/>
              </a:pPr>
              <a:t>4.10.2024.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10229F10-A524-5F92-F2AE-5C3ED846DD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60F3A837-BCFF-4AC1-A2DC-96F184CF8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926E80-5DFB-3709-87FC-D8F9B108D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0A2470-F2AB-523C-DA0F-9F3258D33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510B43-BD72-49E5-B59A-EF24D1ECB52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>
            <a:extLst>
              <a:ext uri="{FF2B5EF4-FFF2-40B4-BE49-F238E27FC236}">
                <a16:creationId xmlns:a16="http://schemas.microsoft.com/office/drawing/2014/main" id="{822D60AE-124E-A09F-3AAD-61E656753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zervirano mjesto bilježaka 2">
            <a:extLst>
              <a:ext uri="{FF2B5EF4-FFF2-40B4-BE49-F238E27FC236}">
                <a16:creationId xmlns:a16="http://schemas.microsoft.com/office/drawing/2014/main" id="{85794B6F-BFCB-AF41-AF76-8B405C30DE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dirty="0"/>
          </a:p>
        </p:txBody>
      </p:sp>
      <p:sp>
        <p:nvSpPr>
          <p:cNvPr id="12292" name="Rezervirano mjesto broja slajda 3">
            <a:extLst>
              <a:ext uri="{FF2B5EF4-FFF2-40B4-BE49-F238E27FC236}">
                <a16:creationId xmlns:a16="http://schemas.microsoft.com/office/drawing/2014/main" id="{147E55DB-9F11-09BF-E70A-BB0D53740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5744E2-6E7B-45D2-9B30-B3223EA9622F}" type="slidenum">
              <a:rPr lang="hr-HR" altLang="sr-Latn-RS" sz="1200" smtClean="0"/>
              <a:pPr/>
              <a:t>1</a:t>
            </a:fld>
            <a:endParaRPr lang="hr-HR" altLang="sr-Latn-R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4279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27813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10528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2167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80955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214A03-3BDD-DDD8-4AD7-292F458116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F18CFD-ED84-51EC-A08A-7E19A195F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58446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9903CA-0B9C-86C1-A2B1-488DDD54F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AA502F-87BC-C282-523E-4F201B1A8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13969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AADF2B-72C6-C9C4-2FB9-802B666AE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9E7C14-7C32-F6A8-01A6-9C6D2197A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96625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CE2FC6-5D60-1148-556B-B3248F5F4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E5824-C774-48C9-A01A-42B466922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10724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B8BB3EC-3448-FDAA-07AD-B03959752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B9B660-65C0-62F1-4AA9-306D31E3B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76520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EE7C9-EAB6-60CD-1EB9-39386DCA1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0498D-ACEB-DF4C-7EF0-484963096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40480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04311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9161DA2-966C-6681-D328-C817205EE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CA5177-AA75-0D7C-165A-7E778F786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381282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30DFA8-B221-CD65-A557-061D80148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F7F3B-379E-DA89-00A9-1CDBA745F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51969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CC9E0-E3E2-7952-5A42-922F36EC9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EC239-05CA-7B5D-6015-DB97D7E6B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84204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0CDC61-0D50-66B1-B52B-F8CBE1F6E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C58618-A26A-4F0A-B318-0FC65621E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91352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3D58F1-CAE9-2631-A533-EFBA51ADF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25E872-5A87-3039-7006-D0FFC98A6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89118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82873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34384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6654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523043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4395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76137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016119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626574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27799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62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57107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819120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618764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35000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642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6279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490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6226108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730915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256529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7558236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271160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6294150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218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721259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6340364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704070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89380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4406256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506371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4745295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829275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5121338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281287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4528566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02308578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92514051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1256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789681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769831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596850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313641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667001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7271450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2853498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2560927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5831504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2581945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5779235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400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491671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9457993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6988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3481955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834483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40517103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69771816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7456057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2749382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2547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31981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13200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43606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132766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75665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1457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208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5762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2969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031902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94555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0896698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75668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76580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3296E80B-32B4-D95C-F19E-07790125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FB3D1E3-C247-1FB0-49E5-81A68FB56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B09BB-205C-4EDE-BF68-77D0198B0C28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7" r:id="rId1"/>
    <p:sldLayoutId id="2147487578" r:id="rId2"/>
    <p:sldLayoutId id="2147487579" r:id="rId3"/>
    <p:sldLayoutId id="2147487580" r:id="rId4"/>
    <p:sldLayoutId id="2147487581" r:id="rId5"/>
    <p:sldLayoutId id="2147487582" r:id="rId6"/>
    <p:sldLayoutId id="2147487583" r:id="rId7"/>
    <p:sldLayoutId id="2147487584" r:id="rId8"/>
    <p:sldLayoutId id="2147487585" r:id="rId9"/>
    <p:sldLayoutId id="2147487586" r:id="rId10"/>
    <p:sldLayoutId id="2147487587" r:id="rId11"/>
    <p:sldLayoutId id="2147487588" r:id="rId12"/>
    <p:sldLayoutId id="21474875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CF638534-0163-2946-474B-6A5C607A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3F42C25E-BDD2-C8D4-C490-8296679A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501E2-B019-092B-543C-FB3DF45A31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4463"/>
            <a:ext cx="1166813" cy="3635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5C0A8-DEAD-B09C-B966-C0C3A14D00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6525" y="6481763"/>
            <a:ext cx="6467475" cy="3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0" r:id="rId1"/>
    <p:sldLayoutId id="2147487591" r:id="rId2"/>
    <p:sldLayoutId id="2147487592" r:id="rId3"/>
    <p:sldLayoutId id="2147487593" r:id="rId4"/>
    <p:sldLayoutId id="2147487594" r:id="rId5"/>
    <p:sldLayoutId id="2147487595" r:id="rId6"/>
    <p:sldLayoutId id="2147487596" r:id="rId7"/>
    <p:sldLayoutId id="2147487597" r:id="rId8"/>
    <p:sldLayoutId id="2147487598" r:id="rId9"/>
    <p:sldLayoutId id="2147487599" r:id="rId10"/>
    <p:sldLayoutId id="2147487600" r:id="rId11"/>
    <p:sldLayoutId id="2147487666" r:id="rId12"/>
    <p:sldLayoutId id="21474876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4ABE6CE5-118B-2CFF-E3D4-6A363ACF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F1502CA-2E63-A61C-A1C3-62700A324F9F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40" tIns="16209" rIns="82340" bIns="162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C300A55-BB6C-1107-2A68-D4F54BF4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1" r:id="rId1"/>
    <p:sldLayoutId id="2147487602" r:id="rId2"/>
    <p:sldLayoutId id="2147487603" r:id="rId3"/>
    <p:sldLayoutId id="2147487604" r:id="rId4"/>
    <p:sldLayoutId id="2147487605" r:id="rId5"/>
    <p:sldLayoutId id="2147487606" r:id="rId6"/>
    <p:sldLayoutId id="2147487607" r:id="rId7"/>
    <p:sldLayoutId id="2147487608" r:id="rId8"/>
    <p:sldLayoutId id="2147487609" r:id="rId9"/>
    <p:sldLayoutId id="2147487610" r:id="rId10"/>
    <p:sldLayoutId id="2147487611" r:id="rId11"/>
    <p:sldLayoutId id="2147487612" r:id="rId12"/>
    <p:sldLayoutId id="21474876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2BE234C2-C128-CCD7-C069-500072D1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30D7DE96-8C0F-0A97-63EA-1E200D3D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2DF270-7C55-1AF1-B5E2-00B44E60E3B4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4" r:id="rId1"/>
    <p:sldLayoutId id="2147487615" r:id="rId2"/>
    <p:sldLayoutId id="2147487616" r:id="rId3"/>
    <p:sldLayoutId id="2147487617" r:id="rId4"/>
    <p:sldLayoutId id="2147487618" r:id="rId5"/>
    <p:sldLayoutId id="2147487619" r:id="rId6"/>
    <p:sldLayoutId id="2147487620" r:id="rId7"/>
    <p:sldLayoutId id="2147487621" r:id="rId8"/>
    <p:sldLayoutId id="2147487622" r:id="rId9"/>
    <p:sldLayoutId id="2147487623" r:id="rId10"/>
    <p:sldLayoutId id="2147487624" r:id="rId11"/>
    <p:sldLayoutId id="2147487625" r:id="rId12"/>
    <p:sldLayoutId id="2147487626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7D56CDD4-8F5F-5D77-D1E7-8255978F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DB5E5C9F-39BC-B69B-410A-B281E9321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1B46C1-96F0-04FC-DE16-8DE2E05A21BD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28" r:id="rId2"/>
    <p:sldLayoutId id="2147487629" r:id="rId3"/>
    <p:sldLayoutId id="2147487630" r:id="rId4"/>
    <p:sldLayoutId id="2147487631" r:id="rId5"/>
    <p:sldLayoutId id="2147487632" r:id="rId6"/>
    <p:sldLayoutId id="2147487633" r:id="rId7"/>
    <p:sldLayoutId id="2147487634" r:id="rId8"/>
    <p:sldLayoutId id="2147487635" r:id="rId9"/>
    <p:sldLayoutId id="2147487636" r:id="rId10"/>
    <p:sldLayoutId id="2147487637" r:id="rId11"/>
    <p:sldLayoutId id="2147487638" r:id="rId12"/>
    <p:sldLayoutId id="2147487639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6A7B1B2B-A258-FA27-F8EE-E496D99F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5CE84D89-9993-32B5-900E-3B0F232DA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DDC31B-AB58-8DD4-3671-9D428E4EBF5E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0" r:id="rId1"/>
    <p:sldLayoutId id="2147487641" r:id="rId2"/>
    <p:sldLayoutId id="2147487642" r:id="rId3"/>
    <p:sldLayoutId id="2147487643" r:id="rId4"/>
    <p:sldLayoutId id="2147487644" r:id="rId5"/>
    <p:sldLayoutId id="2147487645" r:id="rId6"/>
    <p:sldLayoutId id="2147487646" r:id="rId7"/>
    <p:sldLayoutId id="2147487647" r:id="rId8"/>
    <p:sldLayoutId id="2147487648" r:id="rId9"/>
    <p:sldLayoutId id="2147487649" r:id="rId10"/>
    <p:sldLayoutId id="2147487650" r:id="rId11"/>
    <p:sldLayoutId id="2147487651" r:id="rId12"/>
    <p:sldLayoutId id="2147487652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DFA6176B-10D5-DFD6-84B0-EE1C3392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1F75B9D3-AEE5-9894-5333-9E2B0FC11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C5DB68-06B6-6032-3712-1173A0638050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3" r:id="rId1"/>
    <p:sldLayoutId id="2147487654" r:id="rId2"/>
    <p:sldLayoutId id="2147487655" r:id="rId3"/>
    <p:sldLayoutId id="2147487656" r:id="rId4"/>
    <p:sldLayoutId id="2147487657" r:id="rId5"/>
    <p:sldLayoutId id="2147487658" r:id="rId6"/>
    <p:sldLayoutId id="2147487659" r:id="rId7"/>
    <p:sldLayoutId id="2147487660" r:id="rId8"/>
    <p:sldLayoutId id="2147487661" r:id="rId9"/>
    <p:sldLayoutId id="2147487662" r:id="rId10"/>
    <p:sldLayoutId id="2147487663" r:id="rId11"/>
    <p:sldLayoutId id="2147487664" r:id="rId12"/>
    <p:sldLayoutId id="2147487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zz.hr/" TargetMode="External"/><Relationship Id="rId2" Type="http://schemas.openxmlformats.org/officeDocument/2006/relationships/hyperlink" Target="tel:+3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zz.hr/pristup-informacijama" TargetMode="External"/><Relationship Id="rId4" Type="http://schemas.openxmlformats.org/officeDocument/2006/relationships/hyperlink" Target="https://www.youtube.com/user/zagorjeh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24522870-69EC-FBF2-33BC-7C3DCE73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5EC06A1A-2562-5650-9A79-38853F027B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9387" y="3573016"/>
            <a:ext cx="8785225" cy="223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3000" b="1" dirty="0">
                <a:solidFill>
                  <a:srgbClr val="000000"/>
                </a:solidFill>
              </a:rPr>
              <a:t>VODIČ ZA GRAĐANE</a:t>
            </a:r>
            <a:br>
              <a:rPr lang="hr-HR" altLang="sr-Latn-RS" sz="3000" b="1" dirty="0">
                <a:solidFill>
                  <a:srgbClr val="000000"/>
                </a:solidFill>
              </a:rPr>
            </a:br>
            <a:br>
              <a:rPr lang="hr-HR" altLang="sr-Latn-RS" sz="3000" b="1" dirty="0">
                <a:solidFill>
                  <a:srgbClr val="000000"/>
                </a:solidFill>
              </a:rPr>
            </a:br>
            <a:r>
              <a:rPr lang="hr-HR" altLang="sr-Latn-RS" sz="2000" dirty="0">
                <a:solidFill>
                  <a:srgbClr val="000000"/>
                </a:solidFill>
              </a:rPr>
              <a:t>Polugodišnji izvještaj o izvršenju Proračuna Krapinsko-zagorske županije za razdoblje od 01.01.2024. – 30.06.2024. </a:t>
            </a:r>
            <a:br>
              <a:rPr lang="hr-HR" altLang="sr-Latn-RS" sz="4000" b="1" dirty="0">
                <a:latin typeface="Times New Roman" panose="02020603050405020304" pitchFamily="18" charset="0"/>
              </a:rPr>
            </a:br>
            <a:endParaRPr lang="hr-HR" altLang="sr-Latn-RS" sz="4000" b="1" dirty="0">
              <a:latin typeface="Times New Roman" panose="020206030504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70CF010-67A6-553A-8B61-26D0CFE581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619" y="5916499"/>
            <a:ext cx="8640762" cy="431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hr-HR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hr-HR" altLang="sr-Latn-RS" sz="1600" b="1" dirty="0"/>
              <a:t>					</a:t>
            </a:r>
            <a:endParaRPr lang="hr-HR" altLang="sr-Latn-R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E7BDA46-58B9-9C1E-2219-05EA1995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96728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r-HR" altLang="sr-Latn-RS" sz="1600" b="1" dirty="0">
                <a:latin typeface="+mj-lt"/>
                <a:cs typeface="Times New Roman" panose="02020603050405020304" pitchFamily="18" charset="0"/>
              </a:rPr>
              <a:t>2. Izvještaj o zaduživanju na domaćem i stranom tržištu novca i kapitala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hr-HR" sz="15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r-HR" sz="1500" b="1" dirty="0">
                <a:latin typeface="+mj-lt"/>
                <a:cs typeface="Times New Roman" panose="02020603050405020304" pitchFamily="18" charset="0"/>
              </a:rPr>
              <a:t>Stanje obveza po postojećim zaduženjima na dan 30.06.2024. godine iznosi 4.497.766,53 EUR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sz="1500" dirty="0">
                <a:latin typeface="+mj-lt"/>
                <a:cs typeface="Times New Roman" panose="02020603050405020304" pitchFamily="18" charset="0"/>
              </a:rPr>
              <a:t>	- </a:t>
            </a:r>
            <a:r>
              <a:rPr lang="hr-HR" sz="1500" b="1" dirty="0">
                <a:latin typeface="+mj-lt"/>
                <a:cs typeface="Times New Roman" panose="02020603050405020304" pitchFamily="18" charset="0"/>
              </a:rPr>
              <a:t>3.797.476,20 EUR – 3 dugoročna kredita Krapinsko-zagorske županije </a:t>
            </a:r>
          </a:p>
          <a:p>
            <a:pPr marL="1968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2.202.732,94 EUR – izgradnja Poslovno-tehnološkog inkubatora KZŽ, energetska obnova </a:t>
            </a:r>
          </a:p>
          <a:p>
            <a:pPr marL="162560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                                         OŠ, uređenje i opremanje ambulanti Doma zdravlja, projekti u </a:t>
            </a:r>
          </a:p>
          <a:p>
            <a:pPr marL="162560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                                         provedbi Javne ustanove „Zagorje zeleno”</a:t>
            </a:r>
          </a:p>
          <a:p>
            <a:pPr marL="1968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1.518.346,85 EUR – izgradnja PŠ Martinišće; dovršetak izgradnje sportske dvorane pri OŠ </a:t>
            </a:r>
          </a:p>
          <a:p>
            <a:pPr marL="162560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                                         Đurmanec</a:t>
            </a:r>
          </a:p>
          <a:p>
            <a:pPr marL="19685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300" dirty="0">
                <a:latin typeface="+mj-lt"/>
                <a:cs typeface="Times New Roman" panose="02020603050405020304" pitchFamily="18" charset="0"/>
              </a:rPr>
              <a:t>76.396,41 EUR – sanacija odlagališta otpada, kupnja dvorca Stubički </a:t>
            </a:r>
            <a:r>
              <a:rPr lang="hr-HR" sz="1300" dirty="0" err="1">
                <a:latin typeface="+mj-lt"/>
                <a:cs typeface="Times New Roman" panose="02020603050405020304" pitchFamily="18" charset="0"/>
              </a:rPr>
              <a:t>Golubovec</a:t>
            </a:r>
            <a:endParaRPr lang="hr-HR" sz="15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r-HR" sz="1500" dirty="0">
                <a:latin typeface="+mj-lt"/>
                <a:cs typeface="Times New Roman" panose="02020603050405020304" pitchFamily="18" charset="0"/>
              </a:rPr>
              <a:t>	- </a:t>
            </a:r>
            <a:r>
              <a:rPr lang="hr-HR" sz="1500" b="1" dirty="0">
                <a:latin typeface="+mj-lt"/>
                <a:cs typeface="Times New Roman" panose="02020603050405020304" pitchFamily="18" charset="0"/>
              </a:rPr>
              <a:t>700.290,33 EUR – beskamatni zajam države za sanaciju štete od potresa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r-HR" sz="15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hr-HR" sz="1500" b="1" dirty="0">
                <a:latin typeface="+mj-lt"/>
                <a:cs typeface="Times New Roman" panose="02020603050405020304" pitchFamily="18" charset="0"/>
              </a:rPr>
              <a:t>- 567.374,45 EUR – jamstva i zajmovi poduzetnicima i poljoprivrednicima (LGF)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hr-HR" sz="15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r-HR" altLang="sr-Latn-RS" sz="1450" b="1" dirty="0">
                <a:latin typeface="+mj-lt"/>
                <a:cs typeface="Times New Roman" panose="02020603050405020304" pitchFamily="18" charset="0"/>
              </a:rPr>
              <a:t>Stanje kreditnih obveza proračunskih korisnika na dan 30.06.2024. godine iznosi 5.945.972,81 EUR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altLang="sr-Latn-RS" sz="1450" dirty="0">
                <a:latin typeface="+mj-lt"/>
                <a:cs typeface="Times New Roman" panose="02020603050405020304" pitchFamily="18" charset="0"/>
              </a:rPr>
              <a:t>	- 1.035.237,92 EUR - Specijalna bolnica za medicinsku rehabilitaciju Stubičke Toplice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altLang="sr-Latn-RS" sz="1450" dirty="0">
                <a:latin typeface="+mj-lt"/>
                <a:cs typeface="Times New Roman" panose="02020603050405020304" pitchFamily="18" charset="0"/>
              </a:rPr>
              <a:t>	   (izgradnja vanjskog bazena, do 2030. godine)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altLang="sr-Latn-RS" sz="1450" dirty="0">
                <a:latin typeface="+mj-lt"/>
                <a:cs typeface="Times New Roman" panose="02020603050405020304" pitchFamily="18" charset="0"/>
              </a:rPr>
              <a:t>	- 4.910.734,89 EUR – Srednja škola Zabok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altLang="sr-Latn-RS" sz="1450" dirty="0">
                <a:latin typeface="+mj-lt"/>
                <a:cs typeface="Times New Roman" panose="02020603050405020304" pitchFamily="18" charset="0"/>
              </a:rPr>
              <a:t>                     (Regionalni centar kompetentnosti u turizmu i ugostiteljstvu, </a:t>
            </a:r>
            <a:r>
              <a:rPr lang="hr-HR" altLang="sr-Latn-RS" sz="1450">
                <a:latin typeface="+mj-lt"/>
                <a:cs typeface="Times New Roman" panose="02020603050405020304" pitchFamily="18" charset="0"/>
              </a:rPr>
              <a:t>do 2038. </a:t>
            </a:r>
            <a:r>
              <a:rPr lang="hr-HR" altLang="sr-Latn-RS" sz="1450" dirty="0">
                <a:latin typeface="+mj-lt"/>
                <a:cs typeface="Times New Roman" panose="02020603050405020304" pitchFamily="18" charset="0"/>
              </a:rPr>
              <a:t>godine)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FB4638E-54A6-708E-B909-E7A4C6798F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0763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r-HR" altLang="sr-Latn-RS" sz="1600" b="1" dirty="0">
                <a:latin typeface="+mj-lt"/>
                <a:cs typeface="Times New Roman" panose="02020603050405020304" pitchFamily="18" charset="0"/>
              </a:rPr>
              <a:t>3. Izvještaj o danim jamstvima i izdacima po danim jamstvima</a:t>
            </a:r>
          </a:p>
          <a:p>
            <a:pPr>
              <a:buFontTx/>
              <a:buNone/>
              <a:defRPr/>
            </a:pPr>
            <a:endParaRPr lang="hr-HR" altLang="sr-Latn-RS" sz="16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U razdoblju od 01.01. do 30.06.2024. godine nisu dana (nova) jamstva.</a:t>
            </a:r>
          </a:p>
          <a:p>
            <a:pPr marL="0" indent="0" algn="just">
              <a:buFontTx/>
              <a:buNone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hr-HR" sz="1600">
                <a:latin typeface="+mj-lt"/>
                <a:cs typeface="Times New Roman" panose="02020603050405020304" pitchFamily="18" charset="0"/>
              </a:rPr>
              <a:t>Aktivnih jamstava </a:t>
            </a:r>
            <a:r>
              <a:rPr lang="hr-HR" sz="1600" dirty="0">
                <a:latin typeface="+mj-lt"/>
                <a:cs typeface="Times New Roman" panose="02020603050405020304" pitchFamily="18" charset="0"/>
              </a:rPr>
              <a:t>na dan 30.06.2024. godine nema. 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r-HR" altLang="sr-Latn-RS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B02334-8B18-C03E-A0F3-89E1530D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1268413"/>
            <a:ext cx="8799512" cy="53959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b="1" dirty="0"/>
              <a:t>ADRESA:</a:t>
            </a:r>
          </a:p>
          <a:p>
            <a:pPr marL="0" indent="0">
              <a:buFontTx/>
              <a:buNone/>
              <a:defRPr/>
            </a:pPr>
            <a:r>
              <a:rPr lang="hr-HR" sz="2000" dirty="0">
                <a:solidFill>
                  <a:schemeClr val="tx2"/>
                </a:solidFill>
              </a:rPr>
              <a:t>Krapinsko-zagorska županija</a:t>
            </a:r>
          </a:p>
          <a:p>
            <a:pPr marL="0" indent="0">
              <a:buFontTx/>
              <a:buNone/>
              <a:defRPr/>
            </a:pPr>
            <a:r>
              <a:rPr lang="hr-HR" sz="2000" dirty="0">
                <a:solidFill>
                  <a:schemeClr val="tx2"/>
                </a:solidFill>
              </a:rPr>
              <a:t>Magistratska 1</a:t>
            </a:r>
          </a:p>
          <a:p>
            <a:pPr marL="0" indent="0">
              <a:buFontTx/>
              <a:buNone/>
              <a:defRPr/>
            </a:pPr>
            <a:r>
              <a:rPr lang="hr-HR" sz="2000" dirty="0">
                <a:solidFill>
                  <a:schemeClr val="tx2"/>
                </a:solidFill>
              </a:rPr>
              <a:t>49 000 Krapina</a:t>
            </a:r>
          </a:p>
          <a:p>
            <a:pPr marL="0" indent="0">
              <a:buFontTx/>
              <a:buNone/>
              <a:defRPr/>
            </a:pPr>
            <a:endParaRPr lang="hr-HR" sz="5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000" b="1" dirty="0"/>
              <a:t>KONTAKT: </a:t>
            </a:r>
            <a:endParaRPr lang="hr-HR" sz="2000" dirty="0">
              <a:solidFill>
                <a:schemeClr val="tx2"/>
              </a:solidFill>
              <a:hlinkClick r:id="rId2"/>
            </a:endParaRPr>
          </a:p>
          <a:p>
            <a:pPr>
              <a:defRPr/>
            </a:pPr>
            <a:r>
              <a:rPr lang="hr-HR" sz="2000" dirty="0">
                <a:solidFill>
                  <a:schemeClr val="tx2"/>
                </a:solidFill>
              </a:rPr>
              <a:t>TEL: +385 49 329 111</a:t>
            </a:r>
          </a:p>
          <a:p>
            <a:pPr>
              <a:defRPr/>
            </a:pPr>
            <a:r>
              <a:rPr lang="hr-HR" sz="2000" dirty="0">
                <a:solidFill>
                  <a:schemeClr val="tx2"/>
                </a:solidFill>
              </a:rPr>
              <a:t>FAX: +385 49 329 255</a:t>
            </a:r>
          </a:p>
          <a:p>
            <a:pPr marL="0" indent="0">
              <a:buFontTx/>
              <a:buNone/>
              <a:defRPr/>
            </a:pPr>
            <a:endParaRPr lang="hr-HR" sz="5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hr-HR" sz="5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000" b="1" dirty="0">
                <a:solidFill>
                  <a:schemeClr val="tx2"/>
                </a:solidFill>
              </a:rPr>
              <a:t>PRATITE NAS:</a:t>
            </a:r>
          </a:p>
          <a:p>
            <a:pPr>
              <a:defRPr/>
            </a:pPr>
            <a:r>
              <a:rPr lang="hr-HR" sz="2000" dirty="0">
                <a:solidFill>
                  <a:schemeClr val="tx2"/>
                </a:solidFill>
              </a:rPr>
              <a:t>na službenim internetskim stranicama: </a:t>
            </a:r>
            <a:r>
              <a:rPr lang="hr-HR" sz="2000" u="sng" dirty="0">
                <a:solidFill>
                  <a:schemeClr val="tx2"/>
                </a:solidFill>
                <a:hlinkClick r:id="rId3"/>
              </a:rPr>
              <a:t>https://www.kzz.hr</a:t>
            </a:r>
            <a:endParaRPr lang="hr-HR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hr-HR" sz="2000" dirty="0">
                <a:solidFill>
                  <a:schemeClr val="tx2"/>
                </a:solidFill>
              </a:rPr>
              <a:t>na službenom YouTube kanalu: </a:t>
            </a:r>
            <a:r>
              <a:rPr lang="hr-HR" sz="2000" u="sng" dirty="0">
                <a:solidFill>
                  <a:schemeClr val="tx2"/>
                </a:solidFill>
                <a:hlinkClick r:id="rId4"/>
              </a:rPr>
              <a:t>https://www.youtube.com/user/zagorjehr</a:t>
            </a:r>
            <a:endParaRPr lang="hr-HR" sz="2000" u="sng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hr-HR" sz="2000" dirty="0">
                <a:solidFill>
                  <a:schemeClr val="tx2"/>
                </a:solidFill>
              </a:rPr>
              <a:t>Pravo na pristup informacijama: </a:t>
            </a:r>
            <a:r>
              <a:rPr lang="hr-HR" sz="2000" u="sng" dirty="0">
                <a:solidFill>
                  <a:schemeClr val="tx2"/>
                </a:solidFill>
                <a:hlinkClick r:id="rId5"/>
              </a:rPr>
              <a:t>https://kzz.hr/pristup-informacijama</a:t>
            </a:r>
            <a:endParaRPr lang="hr-HR" sz="20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hr-HR" sz="20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hr-HR" sz="2000" dirty="0"/>
          </a:p>
          <a:p>
            <a:pPr marL="0" indent="0">
              <a:buFontTx/>
              <a:buNone/>
              <a:defRPr/>
            </a:pPr>
            <a:r>
              <a:rPr lang="hr-HR" sz="2000" dirty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E52848BE-3C6A-C8B2-E937-0BF15CC75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071688"/>
            <a:ext cx="8694738" cy="3394075"/>
          </a:xfrm>
        </p:spPr>
        <p:txBody>
          <a:bodyPr/>
          <a:lstStyle/>
          <a:p>
            <a:pPr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dio proračuna (Račun prihoda i rashoda i Račun financiranja)</a:t>
            </a:r>
          </a:p>
          <a:p>
            <a:pPr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Posebni dio proračuna po organizacijskoj i programskoj klasifikaciji</a:t>
            </a:r>
          </a:p>
          <a:p>
            <a:pPr>
              <a:buFontTx/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Obrazloženje ostvarenja prihoda i primitaka, rashoda i izdataka</a:t>
            </a:r>
          </a:p>
          <a:p>
            <a:pPr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Izvještaj o zaduživanju na domaćem i stranom tržištu novca i kapitala</a:t>
            </a:r>
          </a:p>
          <a:p>
            <a:pPr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Izvještaj o korištenju proračunske pričuve</a:t>
            </a:r>
          </a:p>
          <a:p>
            <a:pPr>
              <a:buAutoNum type="arabicPeriod"/>
            </a:pP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Izvještaj o danim jamstvima i izdacima po jamstvima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hr-HR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Naslov 1">
            <a:extLst>
              <a:ext uri="{FF2B5EF4-FFF2-40B4-BE49-F238E27FC236}">
                <a16:creationId xmlns:a16="http://schemas.microsoft.com/office/drawing/2014/main" id="{878EEBDA-3800-A98E-DB28-C7E7A7989A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9075" y="1268413"/>
            <a:ext cx="7781925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Polugodišnji izvještaj o izvršenju proračuna sadrži:</a:t>
            </a:r>
            <a:br>
              <a:rPr lang="hr-HR" altLang="sr-Latn-RS" sz="4000" b="1" dirty="0"/>
            </a:br>
            <a:endParaRPr lang="hr-HR" altLang="sr-Latn-R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16473A3B-4DE6-4EE6-88B2-C57AB8B84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091053"/>
              </p:ext>
            </p:extLst>
          </p:nvPr>
        </p:nvGraphicFramePr>
        <p:xfrm>
          <a:off x="1331640" y="1196752"/>
          <a:ext cx="6095999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7851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B7AB4D00-CE48-49BC-8AE7-A915F97A4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04803"/>
              </p:ext>
            </p:extLst>
          </p:nvPr>
        </p:nvGraphicFramePr>
        <p:xfrm>
          <a:off x="1187624" y="1196752"/>
          <a:ext cx="6095999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9673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utnik 1">
            <a:extLst>
              <a:ext uri="{FF2B5EF4-FFF2-40B4-BE49-F238E27FC236}">
                <a16:creationId xmlns:a16="http://schemas.microsoft.com/office/drawing/2014/main" id="{1B26F804-D9E4-4994-D07E-1A636056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106265"/>
            <a:ext cx="4323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Struktura prihoda županijskog proračuna  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F96725-C9E4-5664-8DA0-0A9285668197}"/>
              </a:ext>
            </a:extLst>
          </p:cNvPr>
          <p:cNvSpPr txBox="1">
            <a:spLocks/>
          </p:cNvSpPr>
          <p:nvPr/>
        </p:nvSpPr>
        <p:spPr bwMode="auto">
          <a:xfrm>
            <a:off x="6588224" y="1608942"/>
            <a:ext cx="865188" cy="215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sr-Latn-RS" sz="1000" b="1" kern="0" dirty="0"/>
              <a:t>- iznosi u €</a:t>
            </a:r>
            <a:br>
              <a:rPr lang="hr-HR" altLang="sr-Latn-RS" sz="2000" b="1" kern="0" dirty="0"/>
            </a:br>
            <a:endParaRPr lang="hr-HR" altLang="sr-Latn-RS" sz="2000" kern="0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6D13C9B-C46F-EFD2-9F1C-DF658A85D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667"/>
              </p:ext>
            </p:extLst>
          </p:nvPr>
        </p:nvGraphicFramePr>
        <p:xfrm>
          <a:off x="1043608" y="1996870"/>
          <a:ext cx="67913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91303" imgH="4057809" progId="Excel.Sheet.12">
                  <p:embed/>
                </p:oleObj>
              </mc:Choice>
              <mc:Fallback>
                <p:oleObj name="Worksheet" r:id="rId2" imgW="6791303" imgH="40578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3608" y="1996870"/>
                        <a:ext cx="6791325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2">
            <a:extLst>
              <a:ext uri="{FF2B5EF4-FFF2-40B4-BE49-F238E27FC236}">
                <a16:creationId xmlns:a16="http://schemas.microsoft.com/office/drawing/2014/main" id="{2B4E410E-104E-DFDD-DFB0-7A8A809211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36538" y="1577975"/>
            <a:ext cx="5127625" cy="4587875"/>
          </a:xfrm>
        </p:spPr>
        <p:txBody>
          <a:bodyPr/>
          <a:lstStyle/>
          <a:p>
            <a:pPr marL="0" indent="0">
              <a:buFontTx/>
              <a:buNone/>
            </a:pPr>
            <a:endParaRPr lang="hr-HR" altLang="sr-Latn-R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hr-HR" altLang="sr-Latn-R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Pravokutnik 1">
            <a:extLst>
              <a:ext uri="{FF2B5EF4-FFF2-40B4-BE49-F238E27FC236}">
                <a16:creationId xmlns:a16="http://schemas.microsoft.com/office/drawing/2014/main" id="{192B1215-D1B4-B613-BFA9-451F4AD2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77" y="1376629"/>
            <a:ext cx="6261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Struktura rashoda županijskog proračuna prema mjestu troška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082D0A-005D-8491-2E59-CFE5E3FE6953}"/>
              </a:ext>
            </a:extLst>
          </p:cNvPr>
          <p:cNvSpPr txBox="1">
            <a:spLocks/>
          </p:cNvSpPr>
          <p:nvPr/>
        </p:nvSpPr>
        <p:spPr bwMode="auto">
          <a:xfrm>
            <a:off x="6012160" y="2021667"/>
            <a:ext cx="866775" cy="215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sr-Latn-RS" sz="1000" b="1" kern="0" dirty="0"/>
              <a:t>- iznosi u €</a:t>
            </a:r>
            <a:br>
              <a:rPr lang="hr-HR" altLang="sr-Latn-RS" sz="2000" b="1" kern="0" dirty="0"/>
            </a:br>
            <a:endParaRPr lang="hr-HR" altLang="sr-Latn-RS" sz="2000" kern="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53AB87E-282E-0D48-5EF2-543BF6CF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69900"/>
              </p:ext>
            </p:extLst>
          </p:nvPr>
        </p:nvGraphicFramePr>
        <p:xfrm>
          <a:off x="1115616" y="2511982"/>
          <a:ext cx="60483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48308" imgH="3352773" progId="Excel.Sheet.12">
                  <p:embed/>
                </p:oleObj>
              </mc:Choice>
              <mc:Fallback>
                <p:oleObj name="Worksheet" r:id="rId2" imgW="6048308" imgH="33527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616" y="2511982"/>
                        <a:ext cx="6048375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niOkvir 2">
            <a:extLst>
              <a:ext uri="{FF2B5EF4-FFF2-40B4-BE49-F238E27FC236}">
                <a16:creationId xmlns:a16="http://schemas.microsoft.com/office/drawing/2014/main" id="{D1556947-E54D-D595-7AFE-646BA83A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484784"/>
            <a:ext cx="5832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Rashodi Krapinsko-zagorske županije prema vrsti troška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825485-375B-5F36-61C1-7CC647CFC363}"/>
              </a:ext>
            </a:extLst>
          </p:cNvPr>
          <p:cNvSpPr txBox="1">
            <a:spLocks/>
          </p:cNvSpPr>
          <p:nvPr/>
        </p:nvSpPr>
        <p:spPr bwMode="auto">
          <a:xfrm>
            <a:off x="3773923" y="2475365"/>
            <a:ext cx="865187" cy="2159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r-HR" altLang="sr-Latn-RS" sz="1000" b="1" kern="0" dirty="0"/>
              <a:t>- iznosi u €</a:t>
            </a:r>
            <a:br>
              <a:rPr lang="hr-HR" altLang="sr-Latn-RS" sz="2000" b="1" kern="0" dirty="0"/>
            </a:br>
            <a:endParaRPr lang="hr-HR" altLang="sr-Latn-RS" sz="2000" kern="0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477187"/>
              </p:ext>
            </p:extLst>
          </p:nvPr>
        </p:nvGraphicFramePr>
        <p:xfrm>
          <a:off x="5292080" y="2774305"/>
          <a:ext cx="3510136" cy="259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565ED81F-4798-A93E-C260-568F3616D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52936"/>
            <a:ext cx="4095750" cy="2305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C12F07AF-4FA6-8CCB-EB18-A842DE351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636838"/>
            <a:ext cx="7704856" cy="3394075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Izvještaj o korištenju proračunske zalihe</a:t>
            </a:r>
          </a:p>
          <a:p>
            <a:pPr marL="0" indent="0">
              <a:buFontTx/>
              <a:buNone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Izvještaj o zaduživanju na domaćem i stranom tržištu novca i kapitala</a:t>
            </a:r>
          </a:p>
          <a:p>
            <a:pPr>
              <a:buFontTx/>
              <a:buAutoNum type="arabicPeriod" startAt="2"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Izvještaj o danim jamstvima i izdacima po danim jamstvima</a:t>
            </a:r>
          </a:p>
          <a:p>
            <a:pPr marL="0" indent="0">
              <a:buNone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  <a:defRPr/>
            </a:pPr>
            <a:endParaRPr lang="hr-HR" altLang="sr-Latn-RS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 startAt="2"/>
              <a:defRPr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r-HR" alt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hr-HR" alt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Naslov 1">
            <a:extLst>
              <a:ext uri="{FF2B5EF4-FFF2-40B4-BE49-F238E27FC236}">
                <a16:creationId xmlns:a16="http://schemas.microsoft.com/office/drawing/2014/main" id="{94F43AC8-A9FD-7270-FFD0-C2DE418CB9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528" y="1340768"/>
            <a:ext cx="7781925" cy="7205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2000" b="1" dirty="0">
                <a:cs typeface="Times New Roman" panose="02020603050405020304" pitchFamily="18" charset="0"/>
              </a:rPr>
              <a:t>Posebni izvještaji uz Polugodišnji izvještaj o izvršenju Proračuna</a:t>
            </a:r>
            <a:br>
              <a:rPr lang="hr-HR" altLang="sr-Latn-RS" sz="4000" b="1" dirty="0"/>
            </a:br>
            <a:endParaRPr lang="hr-HR" altLang="sr-Latn-R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adržaja 2">
            <a:extLst>
              <a:ext uri="{FF2B5EF4-FFF2-40B4-BE49-F238E27FC236}">
                <a16:creationId xmlns:a16="http://schemas.microsoft.com/office/drawing/2014/main" id="{3759D150-A7E7-1CE7-04CF-854EF890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341439"/>
            <a:ext cx="7848872" cy="424780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hr-HR" altLang="sr-Latn-RS" sz="1600" b="1" dirty="0">
                <a:latin typeface="+mj-lt"/>
                <a:cs typeface="Times New Roman" panose="02020603050405020304" pitchFamily="18" charset="0"/>
              </a:rPr>
              <a:t>      1. Izvještaj o korištenje proračunske zalihe za razdoblje </a:t>
            </a:r>
          </a:p>
          <a:p>
            <a:pPr algn="ctr">
              <a:buFontTx/>
              <a:buNone/>
              <a:defRPr/>
            </a:pPr>
            <a:r>
              <a:rPr lang="hr-HR" altLang="sr-Latn-RS" sz="1600" b="1" dirty="0">
                <a:latin typeface="+mj-lt"/>
                <a:cs typeface="Times New Roman" panose="02020603050405020304" pitchFamily="18" charset="0"/>
              </a:rPr>
              <a:t>siječanj – lipanj 2024. godine</a:t>
            </a:r>
          </a:p>
          <a:p>
            <a:pPr algn="ctr">
              <a:buFontTx/>
              <a:buNone/>
              <a:defRPr/>
            </a:pPr>
            <a:endParaRPr lang="hr-HR" altLang="sr-Latn-RS" sz="1600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      </a:t>
            </a:r>
            <a:endParaRPr lang="hr-HR" alt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1113" algn="just">
              <a:buNone/>
              <a:defRPr/>
            </a:pPr>
            <a:r>
              <a:rPr lang="hr-HR" altLang="sr-Latn-RS" sz="1600" dirty="0">
                <a:latin typeface="+mj-lt"/>
                <a:cs typeface="Times New Roman" panose="02020603050405020304" pitchFamily="18" charset="0"/>
              </a:rPr>
              <a:t>U promatranom razdoblju Krapinsko-zagorska županija nije koristila sredstva proračunske zalihe.</a:t>
            </a:r>
          </a:p>
          <a:p>
            <a:pPr algn="just">
              <a:buFontTx/>
              <a:buNone/>
              <a:defRPr/>
            </a:pPr>
            <a:endParaRPr lang="hr-HR" alt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8452</TotalTime>
  <Words>494</Words>
  <Application>Microsoft Office PowerPoint</Application>
  <PresentationFormat>Prikaz na zaslonu (4:3)</PresentationFormat>
  <Paragraphs>81</Paragraphs>
  <Slides>12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7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ppp_ani_glo_stand</vt:lpstr>
      <vt:lpstr>1_ppp_ani_glo_stand</vt:lpstr>
      <vt:lpstr>2_ppp_ani_glo_stand</vt:lpstr>
      <vt:lpstr>3_ppp_ani_glo_stand</vt:lpstr>
      <vt:lpstr>4_ppp_ani_glo_stand</vt:lpstr>
      <vt:lpstr>5_ppp_ani_glo_stand</vt:lpstr>
      <vt:lpstr>6_ppp_ani_glo_stand</vt:lpstr>
      <vt:lpstr>Worksheet</vt:lpstr>
      <vt:lpstr>VODIČ ZA GRAĐANE  Polugodišnji izvještaj o izvršenju Proračuna Krapinsko-zagorske županije za razdoblje od 01.01.2024. – 30.06.2024.  </vt:lpstr>
      <vt:lpstr>Polugodišnji izvještaj o izvršenju proračuna sadrži: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Posebni izvještaji uz Polugodišnji izvještaj o izvršenju Proračuna </vt:lpstr>
      <vt:lpstr>PowerPoint prezentacija</vt:lpstr>
      <vt:lpstr>PowerPoint prezentacija</vt:lpstr>
      <vt:lpstr>PowerPoint prezentacija</vt:lpstr>
      <vt:lpstr>PowerPoint prezentacija</vt:lpstr>
    </vt:vector>
  </TitlesOfParts>
  <Company>KZZ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na tržištu rada na području Krapinsko-zagorske županije</dc:title>
  <dc:creator>ivankab</dc:creator>
  <cp:lastModifiedBy>Ivana Petek</cp:lastModifiedBy>
  <cp:revision>458</cp:revision>
  <cp:lastPrinted>2024-09-20T12:31:07Z</cp:lastPrinted>
  <dcterms:created xsi:type="dcterms:W3CDTF">2010-11-02T08:26:15Z</dcterms:created>
  <dcterms:modified xsi:type="dcterms:W3CDTF">2024-10-04T07:46:46Z</dcterms:modified>
</cp:coreProperties>
</file>