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52" r:id="rId2"/>
    <p:sldMasterId id="2147483653" r:id="rId3"/>
  </p:sldMasterIdLst>
  <p:notesMasterIdLst>
    <p:notesMasterId r:id="rId13"/>
  </p:notesMasterIdLst>
  <p:handoutMasterIdLst>
    <p:handoutMasterId r:id="rId14"/>
  </p:handoutMasterIdLst>
  <p:sldIdLst>
    <p:sldId id="256" r:id="rId4"/>
    <p:sldId id="353" r:id="rId5"/>
    <p:sldId id="292" r:id="rId6"/>
    <p:sldId id="344" r:id="rId7"/>
    <p:sldId id="257" r:id="rId8"/>
    <p:sldId id="326" r:id="rId9"/>
    <p:sldId id="332" r:id="rId10"/>
    <p:sldId id="351" r:id="rId11"/>
    <p:sldId id="512" r:id="rId12"/>
  </p:sldIdLst>
  <p:sldSz cx="9144000" cy="6858000" type="screen4x3"/>
  <p:notesSz cx="6735763" cy="9866313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ir Galoić" initials="DG" lastIdx="45" clrIdx="0"/>
  <p:cmAuthor id="2" name="Ivanka Znika" initials="IZ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530E"/>
    <a:srgbClr val="06C5CA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6305" autoAdjust="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4" cy="4937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4627" y="0"/>
            <a:ext cx="2919564" cy="4937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56BB92-A50D-4A96-8595-9F6A0892E523}" type="datetimeFigureOut">
              <a:rPr lang="hr-HR"/>
              <a:pPr>
                <a:defRPr/>
              </a:pPr>
              <a:t>4.10.2024.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028"/>
            <a:ext cx="2919564" cy="4937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4627" y="9371028"/>
            <a:ext cx="2919564" cy="49371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47622D-1109-44DA-AA40-63101E182B12}" type="slidenum">
              <a:rPr lang="hr-HR" altLang="x-none"/>
              <a:pPr/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15254222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4" cy="4937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4" cy="4937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EE39555-F835-4CD9-8008-F648257F44DB}" type="datetimeFigureOut">
              <a:rPr lang="hr-HR"/>
              <a:pPr>
                <a:defRPr/>
              </a:pPr>
              <a:t>4.10.2024.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263" y="4686303"/>
            <a:ext cx="5389239" cy="44402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028"/>
            <a:ext cx="2919564" cy="4937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4627" y="9371028"/>
            <a:ext cx="2919564" cy="49371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7DFCC0-3DFC-47D0-90B6-F573D7A0E474}" type="slidenum">
              <a:rPr lang="hr-HR" altLang="x-none"/>
              <a:pPr/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1906766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x-none"/>
          </a:p>
        </p:txBody>
      </p:sp>
      <p:sp>
        <p:nvSpPr>
          <p:cNvPr id="4915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F0376A-B007-4E62-A8B8-2C415B61A962}" type="slidenum">
              <a:rPr lang="hr-HR" altLang="x-non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hr-HR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82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DFCC0-3DFC-47D0-90B6-F573D7A0E474}" type="slidenum">
              <a:rPr lang="hr-HR" altLang="x-none" smtClean="0"/>
              <a:pPr/>
              <a:t>4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390145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x-none"/>
          </a:p>
        </p:txBody>
      </p:sp>
      <p:sp>
        <p:nvSpPr>
          <p:cNvPr id="5018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4EB14E-663E-4245-A10C-C8FC46C5A95F}" type="slidenum">
              <a:rPr lang="hr-HR" altLang="x-non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hr-HR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679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DFCC0-3DFC-47D0-90B6-F573D7A0E474}" type="slidenum">
              <a:rPr lang="hr-HR" altLang="x-none" smtClean="0"/>
              <a:pPr/>
              <a:t>6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1836518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DFCC0-3DFC-47D0-90B6-F573D7A0E474}" type="slidenum">
              <a:rPr lang="hr-HR" altLang="x-none" smtClean="0"/>
              <a:pPr/>
              <a:t>7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1367771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DFCC0-3DFC-47D0-90B6-F573D7A0E474}" type="slidenum">
              <a:rPr lang="hr-HR" altLang="x-none" smtClean="0"/>
              <a:pPr/>
              <a:t>8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61345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16823670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1616036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40864226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50357243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2973152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88E14-6A81-4603-9F9A-35873433BF3E}" type="datetime1">
              <a:rPr lang="x-none" altLang="x-none"/>
              <a:pPr>
                <a:defRPr/>
              </a:pPr>
              <a:t>4.10.2024.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173551415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4438-0F60-442B-B850-8B5B4FB8C9A5}" type="datetime1">
              <a:rPr lang="x-none" altLang="x-none"/>
              <a:pPr>
                <a:defRPr/>
              </a:pPr>
              <a:t>4.10.2024.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95395246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7A51D-06B3-4E98-B477-C0584BEE570A}" type="datetime1">
              <a:rPr lang="x-none" altLang="x-none"/>
              <a:pPr>
                <a:defRPr/>
              </a:pPr>
              <a:t>4.10.2024.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41602968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E5D9-766B-49A6-9CBF-872685F06E79}" type="datetime1">
              <a:rPr lang="x-none" altLang="x-none"/>
              <a:pPr>
                <a:defRPr/>
              </a:pPr>
              <a:t>4.10.2024.</a:t>
            </a:fld>
            <a:endParaRPr lang="sr-Latn-C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9572049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AB683-0F87-4330-AA1C-246743FD5C83}" type="datetime1">
              <a:rPr lang="x-none" altLang="x-none"/>
              <a:pPr>
                <a:defRPr/>
              </a:pPr>
              <a:t>4.10.2024.</a:t>
            </a:fld>
            <a:endParaRPr lang="sr-Latn-CS" altLang="x-non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408268507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C1CD7-6480-4113-8A9C-CD0E221E1382}" type="datetime1">
              <a:rPr lang="x-none" altLang="x-none"/>
              <a:pPr>
                <a:defRPr/>
              </a:pPr>
              <a:t>4.10.2024.</a:t>
            </a:fld>
            <a:endParaRPr lang="sr-Latn-CS" altLang="x-non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32722456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329900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F65E1-E8C1-452E-A910-3963168612F0}" type="datetime1">
              <a:rPr lang="x-none" altLang="x-none"/>
              <a:pPr>
                <a:defRPr/>
              </a:pPr>
              <a:t>4.10.2024.</a:t>
            </a:fld>
            <a:endParaRPr lang="sr-Latn-CS" altLang="x-non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328990351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9A9D3-BE3C-473D-95B0-878FE0032482}" type="datetime1">
              <a:rPr lang="x-none" altLang="x-none"/>
              <a:pPr>
                <a:defRPr/>
              </a:pPr>
              <a:t>4.10.2024.</a:t>
            </a:fld>
            <a:endParaRPr lang="sr-Latn-C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369400656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4216C-77A9-4494-91F1-CB434F438625}" type="datetime1">
              <a:rPr lang="x-none" altLang="x-none"/>
              <a:pPr>
                <a:defRPr/>
              </a:pPr>
              <a:t>4.10.2024.</a:t>
            </a:fld>
            <a:endParaRPr lang="sr-Latn-C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28299690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C18E-1C15-4B49-9AF2-74708F93AE7C}" type="datetime1">
              <a:rPr lang="x-none" altLang="x-none"/>
              <a:pPr>
                <a:defRPr/>
              </a:pPr>
              <a:t>4.10.2024.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375091864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64D73-B925-4D4F-B16B-2542635DEA1C}" type="datetime1">
              <a:rPr lang="x-none" altLang="x-none"/>
              <a:pPr>
                <a:defRPr/>
              </a:pPr>
              <a:t>4.10.2024.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10154378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95749617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4794350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22068226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73304917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9265074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14407994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13947992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4391710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87225052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13468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545186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56744049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78700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14147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90035506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6037159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6074020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7124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3494350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207471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1" r:id="rId1"/>
    <p:sldLayoutId id="2147484552" r:id="rId2"/>
    <p:sldLayoutId id="2147484553" r:id="rId3"/>
    <p:sldLayoutId id="2147484554" r:id="rId4"/>
    <p:sldLayoutId id="2147484555" r:id="rId5"/>
    <p:sldLayoutId id="2147484556" r:id="rId6"/>
    <p:sldLayoutId id="2147484557" r:id="rId7"/>
    <p:sldLayoutId id="2147484558" r:id="rId8"/>
    <p:sldLayoutId id="2147484559" r:id="rId9"/>
    <p:sldLayoutId id="2147484560" r:id="rId10"/>
    <p:sldLayoutId id="2147484561" r:id="rId11"/>
    <p:sldLayoutId id="2147484562" r:id="rId12"/>
    <p:sldLayoutId id="2147484563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94463"/>
            <a:ext cx="1166813" cy="3635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>
              <a:defRPr sz="2200" smtClean="0">
                <a:latin typeface="Arial" charset="0"/>
              </a:defRPr>
            </a:lvl1pPr>
          </a:lstStyle>
          <a:p>
            <a:pPr>
              <a:defRPr/>
            </a:pPr>
            <a:fld id="{A1E31D56-B94C-4D0D-92D4-37C1AA74C923}" type="datetime1">
              <a:rPr lang="x-none" altLang="x-none"/>
              <a:pPr>
                <a:defRPr/>
              </a:pPr>
              <a:t>4.10.2024.</a:t>
            </a:fld>
            <a:endParaRPr lang="sr-Latn-CS" altLang="x-none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6525" y="6481763"/>
            <a:ext cx="6467475" cy="3762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algn="r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4" r:id="rId1"/>
    <p:sldLayoutId id="2147484565" r:id="rId2"/>
    <p:sldLayoutId id="2147484566" r:id="rId3"/>
    <p:sldLayoutId id="2147484567" r:id="rId4"/>
    <p:sldLayoutId id="2147484568" r:id="rId5"/>
    <p:sldLayoutId id="2147484569" r:id="rId6"/>
    <p:sldLayoutId id="2147484570" r:id="rId7"/>
    <p:sldLayoutId id="2147484571" r:id="rId8"/>
    <p:sldLayoutId id="2147484572" r:id="rId9"/>
    <p:sldLayoutId id="2147484573" r:id="rId10"/>
    <p:sldLayoutId id="2147484574" r:id="rId11"/>
    <p:sldLayoutId id="2147484586" r:id="rId12"/>
    <p:sldLayoutId id="2147484587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40" tIns="16209" rIns="82340" bIns="16209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76" r:id="rId2"/>
    <p:sldLayoutId id="2147484577" r:id="rId3"/>
    <p:sldLayoutId id="2147484578" r:id="rId4"/>
    <p:sldLayoutId id="2147484579" r:id="rId5"/>
    <p:sldLayoutId id="2147484580" r:id="rId6"/>
    <p:sldLayoutId id="2147484581" r:id="rId7"/>
    <p:sldLayoutId id="2147484582" r:id="rId8"/>
    <p:sldLayoutId id="2147484583" r:id="rId9"/>
    <p:sldLayoutId id="2147484584" r:id="rId10"/>
    <p:sldLayoutId id="2147484585" r:id="rId11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zz.hr/" TargetMode="External"/><Relationship Id="rId2" Type="http://schemas.openxmlformats.org/officeDocument/2006/relationships/hyperlink" Target="tel:+38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zz.hr/pristup-informacijama" TargetMode="External"/><Relationship Id="rId4" Type="http://schemas.openxmlformats.org/officeDocument/2006/relationships/hyperlink" Target="https://www.youtube.com/user/zagorjeh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1" y="0"/>
            <a:ext cx="9182101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34338" y="3701430"/>
            <a:ext cx="7913423" cy="27517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altLang="x-none" sz="3500" b="1" dirty="0">
                <a:latin typeface="Times New Roman" panose="02020603050405020304" pitchFamily="18" charset="0"/>
              </a:rPr>
              <a:t>VODIČ ZA GRAĐANE</a:t>
            </a:r>
            <a:br>
              <a:rPr lang="hr-HR" altLang="x-none" sz="3500" b="1" dirty="0">
                <a:latin typeface="Times New Roman" panose="02020603050405020304" pitchFamily="18" charset="0"/>
              </a:rPr>
            </a:br>
            <a:br>
              <a:rPr lang="hr-HR" altLang="x-none" sz="3500" b="1" dirty="0">
                <a:latin typeface="Times New Roman" panose="02020603050405020304" pitchFamily="18" charset="0"/>
              </a:rPr>
            </a:br>
            <a:r>
              <a:rPr lang="hr-HR" altLang="x-none" sz="2000" dirty="0">
                <a:latin typeface="Times New Roman" panose="02020603050405020304" pitchFamily="18" charset="0"/>
              </a:rPr>
              <a:t>II. IZMJENE I DOPUNE PRORAČUNA KRAPINSKO-ZAGORSKE ŽUPANIJE ZA 2024. GODINU</a:t>
            </a:r>
            <a:br>
              <a:rPr lang="hr-HR" altLang="x-none" sz="2000" dirty="0">
                <a:latin typeface="Times New Roman" panose="02020603050405020304" pitchFamily="18" charset="0"/>
              </a:rPr>
            </a:br>
            <a:endParaRPr lang="hr-HR" altLang="x-none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1">
            <a:extLst>
              <a:ext uri="{FF2B5EF4-FFF2-40B4-BE49-F238E27FC236}">
                <a16:creationId xmlns:a16="http://schemas.microsoft.com/office/drawing/2014/main" id="{78C630E9-72D7-1101-3BB2-4223662242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538" y="1341438"/>
            <a:ext cx="8694737" cy="5322887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</a:p>
          <a:p>
            <a:pPr marL="0" indent="0" algn="just">
              <a:buNone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 koji donosi predstavničko tijelo jedinice lokalne i područne (regionalne) samouprave</a:t>
            </a:r>
          </a:p>
          <a:p>
            <a:pPr marL="0" indent="0" algn="just">
              <a:buNone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temeljni financijski dokument Županije kojim se procjenjuju prihodi i primici te utvrđuju rashodi i izdaci za jednu godinu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temeljni propis kojim su regulirana sva pitanja vezana uz proračun je Zakon o proračunu („Narodne novine”, 144/2021.)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zervirano mjesto sadržaja 1">
            <a:extLst>
              <a:ext uri="{FF2B5EF4-FFF2-40B4-BE49-F238E27FC236}">
                <a16:creationId xmlns:a16="http://schemas.microsoft.com/office/drawing/2014/main" id="{EB76A658-ACE8-CFFA-0C08-64B7A20C3A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1340768"/>
            <a:ext cx="8569325" cy="5818187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je Rebalans proračuna?</a:t>
            </a:r>
          </a:p>
          <a:p>
            <a:pPr marL="0" indent="0" algn="just">
              <a:buFontTx/>
              <a:buNone/>
              <a:defRPr/>
            </a:pPr>
            <a:endParaRPr lang="hr-HR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se kao temeljni financijski dokument sukladno zakonu i propisima može mijenjati tijekom godine kako bi svojim izmjenama i dopunama pratio provođenje svih aktivnosti i projekata u Županiji.</a:t>
            </a:r>
          </a:p>
          <a:p>
            <a:pPr marL="0" indent="0" algn="just">
              <a:buNone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izmijenjeni Proračun se najčešće zove „rebalans”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Rebalans se donosi na isti način kao i Proračun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4631" y="1412776"/>
            <a:ext cx="8694737" cy="468052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Osnovni razlozi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Izmjena i dopuna Proračuna</a:t>
            </a:r>
          </a:p>
          <a:p>
            <a:pPr marL="0" lvl="0" indent="0" algn="just">
              <a:buNone/>
            </a:pPr>
            <a:endParaRPr lang="hr-HR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hr-HR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osiguranje dodatnih sredstava za podmirenje troškova provođenja </a:t>
            </a:r>
            <a:r>
              <a:rPr lang="hr-H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novonastalih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aktivnosti te tekućih i kapitalnih projekata.</a:t>
            </a:r>
          </a:p>
          <a:p>
            <a:pPr lvl="0"/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usklađivanje potrebnih sredstava </a:t>
            </a:r>
            <a:r>
              <a:rPr lang="hr-H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postojećih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aktivnosti i projekata u skladu s dinamikom provođenja istih</a:t>
            </a:r>
          </a:p>
          <a:p>
            <a:pPr marL="0" lvl="0" indent="0" algn="just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92652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196752"/>
            <a:ext cx="8694738" cy="4967288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hr-HR" altLang="x-none" sz="2400" dirty="0"/>
          </a:p>
          <a:p>
            <a:pPr marL="0" indent="0" algn="ctr">
              <a:buFontTx/>
              <a:buNone/>
            </a:pPr>
            <a:endParaRPr lang="hr-HR" altLang="x-none" sz="2400" dirty="0"/>
          </a:p>
          <a:p>
            <a:pPr marL="0" indent="0" algn="ctr">
              <a:buFontTx/>
              <a:buNone/>
            </a:pPr>
            <a:r>
              <a:rPr lang="hr-HR" altLang="x-non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Planirani proračun Krapinsko-zagorske županije </a:t>
            </a:r>
          </a:p>
          <a:p>
            <a:pPr marL="0" indent="0" algn="ctr">
              <a:buFontTx/>
              <a:buNone/>
            </a:pPr>
            <a:r>
              <a:rPr lang="hr-HR" altLang="x-non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zajedno s proračunskim korisnicima</a:t>
            </a:r>
          </a:p>
          <a:p>
            <a:pPr marL="0" indent="0" algn="ctr">
              <a:buFontTx/>
              <a:buNone/>
            </a:pPr>
            <a:endParaRPr lang="hr-HR" altLang="x-none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225.733.839,58 EUR</a:t>
            </a:r>
          </a:p>
          <a:p>
            <a:pPr marL="0" indent="0" algn="ctr">
              <a:buNone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(+26.146.409,16 EUR ili 13%;</a:t>
            </a:r>
          </a:p>
          <a:p>
            <a:pPr marL="0" indent="0" algn="ctr">
              <a:buNone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prethodni plan 199.587.430,42 EUR)</a:t>
            </a: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endParaRPr lang="pl-PL" altLang="x-none" sz="2400" b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24744"/>
            <a:ext cx="8694737" cy="508635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hr-HR" altLang="x-non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x-non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Planirani proračun Krapinsko-zagorske županije  </a:t>
            </a:r>
          </a:p>
          <a:p>
            <a:pPr marL="0" indent="0" algn="ctr">
              <a:buFontTx/>
              <a:buNone/>
            </a:pPr>
            <a:r>
              <a:rPr lang="hr-HR" altLang="x-non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proračunskih korisnika  </a:t>
            </a:r>
          </a:p>
          <a:p>
            <a:pPr marL="0" indent="0" algn="ctr">
              <a:spcBef>
                <a:spcPts val="480"/>
              </a:spcBef>
              <a:buFontTx/>
              <a:buNone/>
            </a:pPr>
            <a:endParaRPr lang="hr-HR" altLang="x-none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68.158.299,15 EUR</a:t>
            </a:r>
          </a:p>
          <a:p>
            <a:pPr marL="0" indent="0" algn="ctr">
              <a:buNone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(+4.170.349,02 EUR ili 7%;</a:t>
            </a:r>
          </a:p>
          <a:p>
            <a:pPr marL="0" indent="0" algn="ctr">
              <a:buNone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prethodni plan 63.987.950,13 EUR)</a:t>
            </a: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916833"/>
            <a:ext cx="8712968" cy="3888432"/>
          </a:xfrm>
          <a:ln w="25400">
            <a:solidFill>
              <a:srgbClr val="92D050"/>
            </a:solidFill>
          </a:ln>
        </p:spPr>
        <p:txBody>
          <a:bodyPr numCol="1"/>
          <a:lstStyle/>
          <a:p>
            <a:pPr marL="0" indent="0">
              <a:buNone/>
            </a:pPr>
            <a:endParaRPr lang="hr-H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PO IZVORIMA FINANCIRANJA (+4,2 </a:t>
            </a:r>
            <a:r>
              <a:rPr lang="hr-H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EUR)</a:t>
            </a:r>
          </a:p>
          <a:p>
            <a:pPr marL="0" indent="0">
              <a:buNone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+ 3,4 </a:t>
            </a:r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Opći prihodi i primici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+ 1,6 </a:t>
            </a:r>
            <a:r>
              <a:rPr lang="hr-H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porez na dohodak</a:t>
            </a:r>
          </a:p>
          <a:p>
            <a:pPr marL="0" indent="0">
              <a:buNone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+ 1,8 </a:t>
            </a:r>
            <a:r>
              <a:rPr lang="hr-H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povrat sredstava za predujmljivanje (revolving) – </a:t>
            </a:r>
            <a:r>
              <a:rPr lang="hr-H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usklada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plana s realizacijom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+ 875 tis.  → Ministarstvo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+ 400 tis.  → Decentralizirana funkcije iz poreza na dohodak – prenamjena - potres 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- 475 tis.  → Ministarstvo – prijenos EU</a:t>
            </a:r>
          </a:p>
          <a:p>
            <a:pPr marL="0" indent="0">
              <a:buNone/>
            </a:pP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hr-H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439078" y="1252108"/>
            <a:ext cx="70718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Promjene na prihodovnoj strani županijskog Proračuna</a:t>
            </a:r>
          </a:p>
          <a:p>
            <a:endParaRPr lang="hr-HR" dirty="0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8DDD095C-6C74-456C-B0AE-40D71E1B1152}"/>
              </a:ext>
            </a:extLst>
          </p:cNvPr>
          <p:cNvSpPr txBox="1"/>
          <p:nvPr/>
        </p:nvSpPr>
        <p:spPr>
          <a:xfrm>
            <a:off x="7380312" y="1529107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 EUR</a:t>
            </a:r>
          </a:p>
        </p:txBody>
      </p:sp>
    </p:spTree>
    <p:extLst>
      <p:ext uri="{BB962C8B-B14F-4D97-AF65-F5344CB8AC3E}">
        <p14:creationId xmlns:p14="http://schemas.microsoft.com/office/powerpoint/2010/main" val="101591363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1548256" y="1067305"/>
            <a:ext cx="6623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Promjene na rashodovnoj strani županijskog Proračuna</a:t>
            </a:r>
            <a:endParaRPr lang="hr-HR" dirty="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 bwMode="auto">
          <a:xfrm>
            <a:off x="5220072" y="1891593"/>
            <a:ext cx="3816424" cy="477776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9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654</a:t>
            </a: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tis. - UO za obrazovanje, kulturu, šport 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    tehničku kulturu (izvor Županija)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+ 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tis. – D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opunska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sredstva-MFR-škole</a:t>
            </a:r>
            <a:endParaRPr kumimoji="0" lang="hr-H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+ 171 tis. – Dopunska sredstva za izgradnju-škole</a:t>
            </a:r>
            <a:endParaRPr kumimoji="0" lang="hr-H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+ 125 tis. – Kultura i sport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+ 74 tis. – OŠ Začretje - igralište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</a:t>
            </a:r>
            <a:r>
              <a:rPr lang="hr-HR" sz="12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tis. 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Usklađenja projekata</a:t>
            </a:r>
          </a:p>
          <a:p>
            <a:pPr>
              <a:spcBef>
                <a:spcPts val="0"/>
              </a:spcBef>
              <a:defRPr/>
            </a:pP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- 1</a:t>
            </a: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r-HR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mln</a:t>
            </a: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UO za obrazovanje, kulturu, šport 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    tehničku kulturu (izvor Ministarstvo)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-1 </a:t>
            </a:r>
            <a:r>
              <a:rPr kumimoji="0" lang="hr-H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mln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NPOO-izgradnja, dogradnja i adaptacija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škola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3,4 </a:t>
            </a:r>
            <a:r>
              <a:rPr lang="hr-HR" sz="12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UO za financije i proračun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</a:t>
            </a: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r-HR" sz="1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Usklada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realizacijom (revolving)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+ 840 tis. – Rashodi za zaposlene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+ 465 tis. – BZ-potres – donos iz UO za zdrav.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+ 135 tis. – Namirenje po godišnjoj prijavi,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hr-H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otplat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za poduzetnike</a:t>
            </a:r>
            <a:endParaRPr kumimoji="0" lang="hr-H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tis. - UO za opću upravu, imovinsko-pravne i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 zajedničke </a:t>
            </a: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poslove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Javna uprava i administracija</a:t>
            </a: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hr-H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hr-H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7995567" y="139047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 EUR</a:t>
            </a:r>
          </a:p>
        </p:txBody>
      </p:sp>
      <p:sp>
        <p:nvSpPr>
          <p:cNvPr id="8" name="Rezervirano mjesto sadržaja 2">
            <a:extLst>
              <a:ext uri="{FF2B5EF4-FFF2-40B4-BE49-F238E27FC236}">
                <a16:creationId xmlns:a16="http://schemas.microsoft.com/office/drawing/2014/main" id="{DA2A3300-E741-41FE-84B7-50775D9C736F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107504" y="1883456"/>
            <a:ext cx="4968552" cy="4785903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9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+ 278 tis. –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UO za poslove župana i Županijske skupštine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Izbori u 2024. -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usklada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plana s realizacijom</a:t>
            </a:r>
            <a:endParaRPr lang="hr-H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+ 333 tis. 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UO za gospodarstvo, poljoprivredu, turizam,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promet i komunalnu infrastrukturu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+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tis. – Kapitalne pomoći - ŽUC</a:t>
            </a:r>
            <a:endParaRPr lang="hr-HR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+ 79 tis. – Poduzetnički inkubator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+ 76 tis. – Projekt „Uređenje staze kroz krošnje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Zelenjak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+ 60 tis. – Manifestacije i sajmovi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+ 18 tis. – Ostale aktivnosti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+ 40 tis. - UO za javnu nabavu i EU fondove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ZEZ, Cjelodnevna nastava OŠ Mače, Promocija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EU projekata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882775" algn="l"/>
              </a:tabLst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- 2,5 </a:t>
            </a:r>
            <a:r>
              <a:rPr lang="hr-HR" sz="1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UO za prostorno uređenje, gradnju i zaštitu okoliša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Predujmljivanje SBKT – sredstva potresa (prijenos u UO za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zdravstvo…)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+ 2,9 </a:t>
            </a:r>
            <a:r>
              <a:rPr lang="hr-HR" sz="1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UO za zdravstvo, socijalnu politiku, branitelje,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civilno društvo i mlade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3,1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Predujmljivanje sredstava; osiguravanje troškova SBKT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+ 200 tis. – EO ambulanti –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N.Golubovec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Pregrada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+ 100 tis. - Dom zdravlja - kapitalna ulaganja i oprema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+ 65 tis. – Zavod za Hitnu – predujmljivanje (revolving)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+ 60 tis. – Financiranje udruga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+ 75 tis. – Ostale aktivnosti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- 700 tis. – BZ-potres – prijenos u UO za financije i proračun</a:t>
            </a:r>
          </a:p>
          <a:p>
            <a:pPr marL="0" indent="0">
              <a:spcBef>
                <a:spcPts val="0"/>
              </a:spcBef>
              <a:buNone/>
            </a:pPr>
            <a:endParaRPr lang="hr-HR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37BD66C-F8EA-66B9-F62F-186B415473EF}"/>
              </a:ext>
            </a:extLst>
          </p:cNvPr>
          <p:cNvSpPr txBox="1"/>
          <p:nvPr/>
        </p:nvSpPr>
        <p:spPr>
          <a:xfrm>
            <a:off x="107504" y="1467415"/>
            <a:ext cx="6623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RASHODI (+4,2 </a:t>
            </a:r>
            <a:r>
              <a:rPr lang="hr-H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970416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A71695-EBD3-455B-AD14-7AEF664F4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38" y="1268413"/>
            <a:ext cx="8799512" cy="53959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/>
              <a:t>ADRESA: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Krapinsko-zagorska županija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Magistratska 1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49 000 Krapina</a:t>
            </a:r>
          </a:p>
          <a:p>
            <a:pPr marL="0" indent="0">
              <a:buFontTx/>
              <a:buNone/>
              <a:defRPr/>
            </a:pPr>
            <a:endParaRPr lang="hr-HR" sz="5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r-HR" sz="2000" b="1" dirty="0"/>
              <a:t>KONTAKT: </a:t>
            </a:r>
            <a:endParaRPr lang="hr-HR" sz="2000" dirty="0">
              <a:solidFill>
                <a:schemeClr val="tx2"/>
              </a:solidFill>
              <a:hlinkClick r:id="rId2"/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TEL: +385 49 329 111</a:t>
            </a: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FAX: +385 49 329 255</a:t>
            </a:r>
          </a:p>
          <a:p>
            <a:pPr marL="0" indent="0">
              <a:buFontTx/>
              <a:buNone/>
              <a:defRPr/>
            </a:pPr>
            <a:endParaRPr lang="hr-HR" sz="5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500" b="1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r-HR" sz="2000" b="1" dirty="0">
                <a:solidFill>
                  <a:schemeClr val="tx2"/>
                </a:solidFill>
              </a:rPr>
              <a:t>PRATITE NAS:</a:t>
            </a: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na službenim internetskim stranicama: </a:t>
            </a:r>
            <a:r>
              <a:rPr lang="hr-HR" sz="2000" u="sng" dirty="0">
                <a:solidFill>
                  <a:schemeClr val="tx2"/>
                </a:solidFill>
                <a:hlinkClick r:id="rId3"/>
              </a:rPr>
              <a:t>https://www.kzz.hr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na službenom YouTube kanalu: </a:t>
            </a:r>
            <a:r>
              <a:rPr lang="hr-HR" sz="2000" u="sng" dirty="0">
                <a:solidFill>
                  <a:schemeClr val="tx2"/>
                </a:solidFill>
                <a:hlinkClick r:id="rId4"/>
              </a:rPr>
              <a:t>https://www.youtube.com/user/zagorjehr</a:t>
            </a:r>
            <a:endParaRPr lang="hr-HR" sz="2000" u="sng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P</a:t>
            </a:r>
            <a:r>
              <a:rPr lang="hr-HR" sz="2000">
                <a:solidFill>
                  <a:schemeClr val="tx2"/>
                </a:solidFill>
              </a:rPr>
              <a:t>ravo </a:t>
            </a:r>
            <a:r>
              <a:rPr lang="hr-HR" sz="2000" dirty="0">
                <a:solidFill>
                  <a:schemeClr val="tx2"/>
                </a:solidFill>
              </a:rPr>
              <a:t>na pristup informacijama: </a:t>
            </a:r>
            <a:r>
              <a:rPr lang="hr-HR" sz="2000" u="sng" dirty="0">
                <a:solidFill>
                  <a:schemeClr val="tx2"/>
                </a:solidFill>
                <a:hlinkClick r:id="rId5"/>
              </a:rPr>
              <a:t>https://kzz.hr/pristup-informacijama</a:t>
            </a:r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2000" dirty="0"/>
          </a:p>
          <a:p>
            <a:pPr marL="0" indent="0">
              <a:buFontTx/>
              <a:buNone/>
              <a:defRPr/>
            </a:pPr>
            <a:r>
              <a:rPr lang="hr-HR" sz="2000" dirty="0"/>
              <a:t> 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13972</TotalTime>
  <Words>805</Words>
  <Application>Microsoft Office PowerPoint</Application>
  <PresentationFormat>Prikaz na zaslonu (4:3)</PresentationFormat>
  <Paragraphs>140</Paragraphs>
  <Slides>9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ppp_ani_glo_stand</vt:lpstr>
      <vt:lpstr>1_ppp_ani_glo_stand</vt:lpstr>
      <vt:lpstr>2_ppp_ani_glo_stand</vt:lpstr>
      <vt:lpstr>VODIČ ZA GRAĐANE  II. IZMJENE I DOPUNE PRORAČUNA KRAPINSKO-ZAGORSKE ŽUPANIJE ZA 2024. GODINU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KZZ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Kretanje na tržištu rada na području Krapinsko-zagorske županije</dc:title>
  <dc:creator>ivankab</dc:creator>
  <cp:lastModifiedBy>Ivana Petek</cp:lastModifiedBy>
  <cp:revision>782</cp:revision>
  <cp:lastPrinted>2024-09-24T07:16:23Z</cp:lastPrinted>
  <dcterms:created xsi:type="dcterms:W3CDTF">2010-11-02T08:26:15Z</dcterms:created>
  <dcterms:modified xsi:type="dcterms:W3CDTF">2024-10-04T07:03:44Z</dcterms:modified>
</cp:coreProperties>
</file>